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4F7C-2A02-F816-9FFB-89727C268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0DDE51-94D6-F0BD-C868-CF2CD51C5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348125-BEB7-C938-64EA-D434856E21EB}"/>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5" name="Footer Placeholder 4">
            <a:extLst>
              <a:ext uri="{FF2B5EF4-FFF2-40B4-BE49-F238E27FC236}">
                <a16:creationId xmlns:a16="http://schemas.microsoft.com/office/drawing/2014/main" id="{C0EB8E59-F398-AC7E-6E1A-30FBFB851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8199A-CB62-0152-A665-24E3A2C600EA}"/>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281730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CBCE-AF36-C4AE-5BB3-57F744E3F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932C20-14EC-E7BE-B7A9-E115E1BDF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F76E5-CACF-08D8-447D-990E8041EB57}"/>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5" name="Footer Placeholder 4">
            <a:extLst>
              <a:ext uri="{FF2B5EF4-FFF2-40B4-BE49-F238E27FC236}">
                <a16:creationId xmlns:a16="http://schemas.microsoft.com/office/drawing/2014/main" id="{05739D10-970C-7720-8099-3D4337107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B26454-693A-EF51-2AFB-EE5A2512311E}"/>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36435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19BB5-4EF7-9729-0810-EE6236EFDF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DB3E52-3DEF-B766-50DA-9609A55A6E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2B9F2-07FB-293A-66DA-0EBBD77C7286}"/>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5" name="Footer Placeholder 4">
            <a:extLst>
              <a:ext uri="{FF2B5EF4-FFF2-40B4-BE49-F238E27FC236}">
                <a16:creationId xmlns:a16="http://schemas.microsoft.com/office/drawing/2014/main" id="{B4493C94-5D65-FF5B-A098-BACB28B0B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F2239-3812-E254-3DDA-21EFF629EDDC}"/>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406815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068F-34F0-5B37-C137-7173A25D50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2ABC63-C411-1E35-249B-6ABB0DC653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1B24F-F162-5296-DF80-5446EA59EB92}"/>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5" name="Footer Placeholder 4">
            <a:extLst>
              <a:ext uri="{FF2B5EF4-FFF2-40B4-BE49-F238E27FC236}">
                <a16:creationId xmlns:a16="http://schemas.microsoft.com/office/drawing/2014/main" id="{BBF131F0-A140-5146-DE1E-BF751E78D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615CAE-FAC1-F5B2-7434-309F8CEC677A}"/>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377053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40EA-9C06-9079-7783-A44C2554D5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41C3E8-4E13-917B-677E-A0B0E028F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46F2BD-FD13-6487-24AB-EDA4707B7D05}"/>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5" name="Footer Placeholder 4">
            <a:extLst>
              <a:ext uri="{FF2B5EF4-FFF2-40B4-BE49-F238E27FC236}">
                <a16:creationId xmlns:a16="http://schemas.microsoft.com/office/drawing/2014/main" id="{F611A535-2526-9B3C-79CA-9E11665F9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DED09-D68A-9E5E-7049-1D313AFD0055}"/>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313216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5027-6C83-B401-0FDE-48BF1EBCBE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6A31DF-7B77-D56A-83D7-2F576FECFF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194C-DB44-7F49-5FC2-783228107A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C74F16-D295-8C64-BF86-4678B81ED4A4}"/>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6" name="Footer Placeholder 5">
            <a:extLst>
              <a:ext uri="{FF2B5EF4-FFF2-40B4-BE49-F238E27FC236}">
                <a16:creationId xmlns:a16="http://schemas.microsoft.com/office/drawing/2014/main" id="{014F91C2-4CB8-BBEB-CC31-ED6ECADFB7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5DF32-6601-ED07-DF62-DC1B176BF7D7}"/>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71786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92F2-D678-67D6-3AA7-034DB70A6D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F162C-A5D1-6710-DACE-6FA148A869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60FBD-1C7A-3DFB-651C-7C42F6254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0F4DD2-E0FB-B0CE-B053-B949443F4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121C7-1FE8-F63D-A484-6B4022F8E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607154-A4A8-938F-EC67-52BEEB89C052}"/>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8" name="Footer Placeholder 7">
            <a:extLst>
              <a:ext uri="{FF2B5EF4-FFF2-40B4-BE49-F238E27FC236}">
                <a16:creationId xmlns:a16="http://schemas.microsoft.com/office/drawing/2014/main" id="{21CCD659-65C6-C374-5A7C-2D7E6E26FE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64C483-4FA6-C9D7-85EB-28B7790D9003}"/>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68501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09C1-B8AD-3550-7CDB-A2C13327A7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1BCA07-2B53-0E4D-AFA5-06BE64B68FDB}"/>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4" name="Footer Placeholder 3">
            <a:extLst>
              <a:ext uri="{FF2B5EF4-FFF2-40B4-BE49-F238E27FC236}">
                <a16:creationId xmlns:a16="http://schemas.microsoft.com/office/drawing/2014/main" id="{F7A337B6-9886-11CD-B8EB-0631BD1E85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302AF4-878B-A678-2793-D8C8A049DF0A}"/>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17682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7617B-1167-E544-F5CC-C9FF2AC6F1F0}"/>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3" name="Footer Placeholder 2">
            <a:extLst>
              <a:ext uri="{FF2B5EF4-FFF2-40B4-BE49-F238E27FC236}">
                <a16:creationId xmlns:a16="http://schemas.microsoft.com/office/drawing/2014/main" id="{A26EFDF0-9829-07E9-66B0-F6ABAD975E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29E095-4FA6-F885-1995-1EB903428192}"/>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130415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0955-E572-2D34-89B7-158C98A3B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6A1B0B-1AD5-C56B-8D5B-BDEB8CC62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CAA12D-5979-C907-C331-3460EAABC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1A2E3-91DC-65C9-508B-62BEFDC83EE9}"/>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6" name="Footer Placeholder 5">
            <a:extLst>
              <a:ext uri="{FF2B5EF4-FFF2-40B4-BE49-F238E27FC236}">
                <a16:creationId xmlns:a16="http://schemas.microsoft.com/office/drawing/2014/main" id="{AE91B2BB-32C4-AE5F-D470-B2F8419211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5203D3-F12C-0F7D-E875-DF4026A4325B}"/>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47522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2AD2-DC4B-6913-3CB3-633FF715A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5CF1AC-64F4-2DA4-ADE4-4548313DB6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52D450-0FBD-F55F-A401-18FACF553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D1D15-55E6-51D2-0455-6A925BBC3981}"/>
              </a:ext>
            </a:extLst>
          </p:cNvPr>
          <p:cNvSpPr>
            <a:spLocks noGrp="1"/>
          </p:cNvSpPr>
          <p:nvPr>
            <p:ph type="dt" sz="half" idx="10"/>
          </p:nvPr>
        </p:nvSpPr>
        <p:spPr/>
        <p:txBody>
          <a:bodyPr/>
          <a:lstStyle/>
          <a:p>
            <a:fld id="{6FE84DD3-127D-4B73-AF9E-BFA317879E6B}" type="datetimeFigureOut">
              <a:rPr lang="en-IN" smtClean="0"/>
              <a:t>07-10-2024</a:t>
            </a:fld>
            <a:endParaRPr lang="en-IN"/>
          </a:p>
        </p:txBody>
      </p:sp>
      <p:sp>
        <p:nvSpPr>
          <p:cNvPr id="6" name="Footer Placeholder 5">
            <a:extLst>
              <a:ext uri="{FF2B5EF4-FFF2-40B4-BE49-F238E27FC236}">
                <a16:creationId xmlns:a16="http://schemas.microsoft.com/office/drawing/2014/main" id="{411B762F-A7FE-F7DE-3D75-ED7C3A67E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D14D92-26D5-A52C-82A4-B5AD52778772}"/>
              </a:ext>
            </a:extLst>
          </p:cNvPr>
          <p:cNvSpPr>
            <a:spLocks noGrp="1"/>
          </p:cNvSpPr>
          <p:nvPr>
            <p:ph type="sldNum" sz="quarter" idx="12"/>
          </p:nvPr>
        </p:nvSpPr>
        <p:spPr/>
        <p:txBody>
          <a:bodyPr/>
          <a:lstStyle/>
          <a:p>
            <a:fld id="{040B59D1-EA8E-4147-A637-47226BD0671E}" type="slidenum">
              <a:rPr lang="en-IN" smtClean="0"/>
              <a:t>‹#›</a:t>
            </a:fld>
            <a:endParaRPr lang="en-IN"/>
          </a:p>
        </p:txBody>
      </p:sp>
    </p:spTree>
    <p:extLst>
      <p:ext uri="{BB962C8B-B14F-4D97-AF65-F5344CB8AC3E}">
        <p14:creationId xmlns:p14="http://schemas.microsoft.com/office/powerpoint/2010/main" val="375789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7DAC8-1E7D-09C9-D284-549A7CCFF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49070F-7A08-F78C-9D98-78821FFB1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B8A0F-AA7A-3197-B82B-A832309E3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84DD3-127D-4B73-AF9E-BFA317879E6B}" type="datetimeFigureOut">
              <a:rPr lang="en-IN" smtClean="0"/>
              <a:t>07-10-2024</a:t>
            </a:fld>
            <a:endParaRPr lang="en-IN"/>
          </a:p>
        </p:txBody>
      </p:sp>
      <p:sp>
        <p:nvSpPr>
          <p:cNvPr id="5" name="Footer Placeholder 4">
            <a:extLst>
              <a:ext uri="{FF2B5EF4-FFF2-40B4-BE49-F238E27FC236}">
                <a16:creationId xmlns:a16="http://schemas.microsoft.com/office/drawing/2014/main" id="{8B677281-A99E-FAB1-3895-5C998F53D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A6472E-3C08-9296-DD3A-E1C5186D4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B59D1-EA8E-4147-A637-47226BD0671E}" type="slidenum">
              <a:rPr lang="en-IN" smtClean="0"/>
              <a:t>‹#›</a:t>
            </a:fld>
            <a:endParaRPr lang="en-IN"/>
          </a:p>
        </p:txBody>
      </p:sp>
    </p:spTree>
    <p:extLst>
      <p:ext uri="{BB962C8B-B14F-4D97-AF65-F5344CB8AC3E}">
        <p14:creationId xmlns:p14="http://schemas.microsoft.com/office/powerpoint/2010/main" val="3191309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DE45-A088-05DC-4157-20D9DD397AF2}"/>
              </a:ext>
            </a:extLst>
          </p:cNvPr>
          <p:cNvSpPr>
            <a:spLocks noGrp="1"/>
          </p:cNvSpPr>
          <p:nvPr>
            <p:ph type="ctrTitle"/>
          </p:nvPr>
        </p:nvSpPr>
        <p:spPr>
          <a:xfrm>
            <a:off x="1150374" y="314631"/>
            <a:ext cx="9144000" cy="904415"/>
          </a:xfrm>
        </p:spPr>
        <p:txBody>
          <a:bodyPr>
            <a:normAutofit/>
          </a:bodyPr>
          <a:lstStyle/>
          <a:p>
            <a:r>
              <a:rPr lang="en-US" sz="3200" b="1" dirty="0">
                <a:latin typeface="Times New Roman" panose="02020603050405020304" pitchFamily="18" charset="0"/>
                <a:cs typeface="Times New Roman" panose="02020603050405020304" pitchFamily="18" charset="0"/>
              </a:rPr>
              <a:t>TITTLE</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362D5C-29C3-CF64-2AB1-FD6555EA0B5F}"/>
              </a:ext>
            </a:extLst>
          </p:cNvPr>
          <p:cNvSpPr>
            <a:spLocks noGrp="1"/>
          </p:cNvSpPr>
          <p:nvPr>
            <p:ph type="subTitle" idx="1"/>
          </p:nvPr>
        </p:nvSpPr>
        <p:spPr>
          <a:xfrm>
            <a:off x="1297858" y="2549986"/>
            <a:ext cx="9144000" cy="596336"/>
          </a:xfrm>
        </p:spPr>
        <p:txBody>
          <a:bodyPr/>
          <a:lstStyle/>
          <a:p>
            <a:r>
              <a:rPr lang="en-US" sz="2400" b="1" dirty="0">
                <a:latin typeface="Times New Roman" panose="02020603050405020304" pitchFamily="18" charset="0"/>
                <a:cs typeface="Times New Roman" panose="02020603050405020304" pitchFamily="18" charset="0"/>
              </a:rPr>
              <a:t> FLIGHT TICKET BOOKING</a:t>
            </a:r>
            <a:endParaRPr lang="en-IN" b="1" dirty="0"/>
          </a:p>
        </p:txBody>
      </p:sp>
    </p:spTree>
    <p:extLst>
      <p:ext uri="{BB962C8B-B14F-4D97-AF65-F5344CB8AC3E}">
        <p14:creationId xmlns:p14="http://schemas.microsoft.com/office/powerpoint/2010/main" val="364537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5F25-281F-92E9-95DC-04B4EB72CB87}"/>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PAYMENT</a:t>
            </a:r>
            <a:endParaRPr lang="en-IN" sz="2800" b="1" u="sng"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D0F7E46-35B0-80B8-6637-DBA01192478A}"/>
              </a:ext>
            </a:extLst>
          </p:cNvPr>
          <p:cNvSpPr>
            <a:spLocks noGrp="1" noChangeArrowheads="1"/>
          </p:cNvSpPr>
          <p:nvPr>
            <p:ph idx="1"/>
          </p:nvPr>
        </p:nvSpPr>
        <p:spPr bwMode="auto">
          <a:xfrm>
            <a:off x="838200" y="1369805"/>
            <a:ext cx="1013771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are required to enter payment information, including: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Cardholder Name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Credit/Debit Card Number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Expiration Date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CVV</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Cost Calculation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dynamically calculates the total cost, including the flight price,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any additional fees for seat selection, and taxes. This total is clearly displayed</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b</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efore proceeding to payment.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Transactions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a secure payment gateway (e.g., Stripe or PayPal) ensures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tha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all transactions are encrypted and secure.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receive confirmation of payment success or failure, along with next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55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3E21-D434-FDAF-4853-7F0A3A5B33C9}"/>
              </a:ext>
            </a:extLst>
          </p:cNvPr>
          <p:cNvSpPr>
            <a:spLocks noGrp="1"/>
          </p:cNvSpPr>
          <p:nvPr>
            <p:ph type="title"/>
          </p:nvPr>
        </p:nvSpPr>
        <p:spPr>
          <a:xfrm>
            <a:off x="228600" y="86031"/>
            <a:ext cx="10515600" cy="1325563"/>
          </a:xfrm>
        </p:spPr>
        <p:txBody>
          <a:bodyPr>
            <a:normAutofit/>
          </a:bodyPr>
          <a:lstStyle/>
          <a:p>
            <a:r>
              <a:rPr lang="en-US" sz="2800" b="1" u="sng" dirty="0">
                <a:latin typeface="Times New Roman" panose="02020603050405020304" pitchFamily="18" charset="0"/>
                <a:cs typeface="Times New Roman" panose="02020603050405020304" pitchFamily="18" charset="0"/>
              </a:rPr>
              <a:t>SECURITY MEASURES</a:t>
            </a:r>
            <a:endParaRPr lang="en-IN" sz="2800" b="1" u="sng"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8CAA13A-8C12-E405-7521-8A21FC874C8C}"/>
              </a:ext>
            </a:extLst>
          </p:cNvPr>
          <p:cNvSpPr>
            <a:spLocks noGrp="1" noChangeArrowheads="1"/>
          </p:cNvSpPr>
          <p:nvPr>
            <p:ph idx="1"/>
          </p:nvPr>
        </p:nvSpPr>
        <p:spPr bwMode="auto">
          <a:xfrm>
            <a:off x="228600" y="1139658"/>
            <a:ext cx="11125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Validation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user inputs are validated on the client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side to prevent SQL injection and XSS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Security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passwords are hashed before storage in local storage 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authentication processes, ensuring sensitive information remains 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Payment 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secure payment gateways (e.g., Stripe or PayPal) to handle transactions,</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employing SSL/TLS encryption to protect financial data during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secure tokens (like JWT) to manage user sessions,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only authenticated users can access booking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Compliance with data protection regulations (like GDPR) to safeguard user information </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provide transparency regarding data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07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6A4B-F4DF-7543-425A-CF1E5A724D59}"/>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CONCLUSION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EAA5C6-9839-4150-126E-F6075E1BE002}"/>
              </a:ext>
            </a:extLst>
          </p:cNvPr>
          <p:cNvSpPr>
            <a:spLocks noGrp="1"/>
          </p:cNvSpPr>
          <p:nvPr>
            <p:ph idx="1"/>
          </p:nvPr>
        </p:nvSpPr>
        <p:spPr>
          <a:xfrm>
            <a:off x="415413" y="1373342"/>
            <a:ext cx="10515600" cy="855724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flight booking app project demonstrates the integration of fundamental web development technologies—HTML, CSS, and JavaScript—to create a functional and interactive application.</a:t>
            </a:r>
          </a:p>
          <a:p>
            <a:pPr marL="0" indent="0">
              <a:buNone/>
            </a:pPr>
            <a:r>
              <a:rPr lang="en-US" sz="2400" b="1" dirty="0">
                <a:latin typeface="Times New Roman" panose="02020603050405020304" pitchFamily="18" charset="0"/>
                <a:cs typeface="Times New Roman" panose="02020603050405020304" pitchFamily="18" charset="0"/>
              </a:rPr>
              <a:t>Key Takeaways:</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User Interface Design:</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Styling and Responsiveness:</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Interactivity with JavaScript:</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Future Enhancements:</a:t>
            </a: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This project serves as a solid foundation for developing more complex web applications, providing hands-on experience with client-side programming and user experience design. The skills acquired through this project can be applied to various other web development projects, paving the way for further exploration and growth in the field.</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90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1B4D8-31D1-BF58-9197-40D3A5D26EAE}"/>
              </a:ext>
            </a:extLst>
          </p:cNvPr>
          <p:cNvSpPr txBox="1"/>
          <p:nvPr/>
        </p:nvSpPr>
        <p:spPr>
          <a:xfrm>
            <a:off x="4237703" y="2905780"/>
            <a:ext cx="9566788" cy="523220"/>
          </a:xfrm>
          <a:prstGeom prst="rect">
            <a:avLst/>
          </a:prstGeom>
          <a:noFill/>
        </p:spPr>
        <p:txBody>
          <a:bodyPr wrap="square" rtlCol="0">
            <a:spAutoFit/>
          </a:bodyPr>
          <a:lstStyle/>
          <a:p>
            <a:r>
              <a:rPr lang="en-US" dirty="0"/>
              <a:t> </a:t>
            </a:r>
            <a:r>
              <a:rPr lang="en-US" sz="2800" b="1" dirty="0">
                <a:latin typeface="Times New Roman" panose="02020603050405020304" pitchFamily="18" charset="0"/>
                <a:cs typeface="Times New Roman" panose="02020603050405020304" pitchFamily="18" charset="0"/>
              </a:rPr>
              <a:t>THANK YOU!</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59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9BF1-787F-476E-00E2-F67E0A7E3D7F}"/>
              </a:ext>
            </a:extLst>
          </p:cNvPr>
          <p:cNvSpPr>
            <a:spLocks noGrp="1"/>
          </p:cNvSpPr>
          <p:nvPr>
            <p:ph type="title"/>
          </p:nvPr>
        </p:nvSpPr>
        <p:spPr/>
        <p:txBody>
          <a:bodyPr>
            <a:normAutofit/>
          </a:bodyPr>
          <a:lstStyle/>
          <a:p>
            <a:r>
              <a:rPr lang="en-US" sz="2400" b="1" u="sng" dirty="0">
                <a:latin typeface="Times New Roman" panose="02020603050405020304" pitchFamily="18" charset="0"/>
                <a:cs typeface="Times New Roman" panose="02020603050405020304" pitchFamily="18" charset="0"/>
              </a:rPr>
              <a:t>TEAM MEMBERS</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D75E9B-AE96-1335-DFFB-10708D94B2B2}"/>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M.RATSHAHA PRIYAL</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M.RAJA RAJESHWARI</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R.NIGEETHA</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G.PRIYADHARSHINI</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98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23F0-FAD3-30D4-6B9D-22AA45DC9054}"/>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Introduction to Flight Ticket Booking</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98EA91-DFFA-D878-C772-89AE9384C949}"/>
              </a:ext>
            </a:extLst>
          </p:cNvPr>
          <p:cNvSpPr>
            <a:spLocks noGrp="1"/>
          </p:cNvSpPr>
          <p:nvPr>
            <p:ph idx="1"/>
          </p:nvPr>
        </p:nvSpPr>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Welcome!</a:t>
            </a:r>
          </a:p>
          <a:p>
            <a:pPr marL="0" indent="0">
              <a:buNone/>
            </a:pPr>
            <a:r>
              <a:rPr lang="en-US" sz="2400" dirty="0">
                <a:latin typeface="Times New Roman" panose="02020603050405020304" pitchFamily="18" charset="0"/>
                <a:cs typeface="Times New Roman" panose="02020603050405020304" pitchFamily="18" charset="0"/>
              </a:rPr>
              <a:t>                 Traveling has never been easier, and with the rise of digital technology, booking a flight is just a click away. In this presentation, we will explore the essential aspects of flight ticket booking, including:</a:t>
            </a:r>
          </a:p>
          <a:p>
            <a:pPr marL="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Booking Process</a:t>
            </a:r>
            <a:r>
              <a:rPr lang="en-US" sz="2400" dirty="0">
                <a:latin typeface="Times New Roman" panose="02020603050405020304" pitchFamily="18" charset="0"/>
                <a:cs typeface="Times New Roman" panose="02020603050405020304" pitchFamily="18" charset="0"/>
              </a:rPr>
              <a:t>: Step-by-step guidance on how to search and secure your ideal flight.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User-Friendly Platforms</a:t>
            </a:r>
            <a:r>
              <a:rPr lang="en-US" sz="2400" dirty="0">
                <a:latin typeface="Times New Roman" panose="02020603050405020304" pitchFamily="18" charset="0"/>
                <a:cs typeface="Times New Roman" panose="02020603050405020304" pitchFamily="18" charset="0"/>
              </a:rPr>
              <a:t>: Overview of popular online booking sites and their features.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Tips for Finding the Best Deals</a:t>
            </a:r>
            <a:r>
              <a:rPr lang="en-US" sz="2400" dirty="0">
                <a:latin typeface="Times New Roman" panose="02020603050405020304" pitchFamily="18" charset="0"/>
                <a:cs typeface="Times New Roman" panose="02020603050405020304" pitchFamily="18" charset="0"/>
              </a:rPr>
              <a:t>: Strategies to save money and get the best value.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Customer Support and Resources</a:t>
            </a:r>
            <a:r>
              <a:rPr lang="en-US" sz="2400" dirty="0">
                <a:latin typeface="Times New Roman" panose="02020603050405020304" pitchFamily="18" charset="0"/>
                <a:cs typeface="Times New Roman" panose="02020603050405020304" pitchFamily="18" charset="0"/>
              </a:rPr>
              <a:t>: What to expect after booking your ticket.</a:t>
            </a:r>
          </a:p>
          <a:p>
            <a:r>
              <a:rPr lang="en-US" sz="2400" dirty="0">
                <a:latin typeface="Times New Roman" panose="02020603050405020304" pitchFamily="18" charset="0"/>
                <a:cs typeface="Times New Roman" panose="02020603050405020304" pitchFamily="18" charset="0"/>
              </a:rPr>
              <a:t>Let’s embark on a journey to make your travel planning seamless and enjoyable!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78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D795-DA1A-2F48-1E02-EFE93EB76E3D}"/>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ABSTRACT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64FD56-6D8F-FF40-1E1A-68BE643A22DE}"/>
              </a:ext>
            </a:extLst>
          </p:cNvPr>
          <p:cNvSpPr>
            <a:spLocks noGrp="1"/>
          </p:cNvSpPr>
          <p:nvPr>
            <p:ph idx="1"/>
          </p:nvPr>
        </p:nvSpPr>
        <p:spPr>
          <a:xfrm>
            <a:off x="838200" y="1451999"/>
            <a:ext cx="10515600" cy="4351338"/>
          </a:xfrm>
        </p:spPr>
        <p:txBody>
          <a:bodyPr>
            <a:noAutofit/>
          </a:bodyPr>
          <a:lstStyle/>
          <a:p>
            <a:r>
              <a:rPr lang="en-US" sz="1800" dirty="0">
                <a:latin typeface="Times New Roman" panose="02020603050405020304" pitchFamily="18" charset="0"/>
                <a:cs typeface="Times New Roman" panose="02020603050405020304" pitchFamily="18" charset="0"/>
              </a:rPr>
              <a:t>This presentation explores the development of a user-friendly flight booking interface for travelers looking to book flights from Dublin Airport to Marseille Provence Airport. Utilizing HTML, CSS, and JavaScript, we have created a dynamic web application that simplifies the flight search and booking process.</a:t>
            </a:r>
          </a:p>
          <a:p>
            <a:r>
              <a:rPr lang="en-US" sz="1800" dirty="0">
                <a:latin typeface="Times New Roman" panose="02020603050405020304" pitchFamily="18" charset="0"/>
                <a:cs typeface="Times New Roman" panose="02020603050405020304" pitchFamily="18" charset="0"/>
              </a:rPr>
              <a:t>Key components of the presentation include: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User Interface Design</a:t>
            </a:r>
            <a:r>
              <a:rPr lang="en-US" sz="1800" dirty="0">
                <a:latin typeface="Times New Roman" panose="02020603050405020304" pitchFamily="18" charset="0"/>
                <a:cs typeface="Times New Roman" panose="02020603050405020304" pitchFamily="18" charset="0"/>
              </a:rPr>
              <a:t>: An overview of the HTML and CSS frameworks used to create an intuitive and visually appealing layout.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Dynamic Functionality</a:t>
            </a:r>
            <a:r>
              <a:rPr lang="en-US" sz="1800" dirty="0">
                <a:latin typeface="Times New Roman" panose="02020603050405020304" pitchFamily="18" charset="0"/>
                <a:cs typeface="Times New Roman" panose="02020603050405020304" pitchFamily="18" charset="0"/>
              </a:rPr>
              <a:t>: How JavaScript enhances user experience through real-time flight search, filtering options, and interactive elements.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Booking Workflow</a:t>
            </a:r>
            <a:r>
              <a:rPr lang="en-US" sz="1800" dirty="0">
                <a:latin typeface="Times New Roman" panose="02020603050405020304" pitchFamily="18" charset="0"/>
                <a:cs typeface="Times New Roman" panose="02020603050405020304" pitchFamily="18" charset="0"/>
              </a:rPr>
              <a:t>: A step-by-step demonstration of the booking process, from searching for available flights to finalizing a reservation.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Responsive Design</a:t>
            </a:r>
            <a:r>
              <a:rPr lang="en-US" sz="1800" dirty="0">
                <a:latin typeface="Times New Roman" panose="02020603050405020304" pitchFamily="18" charset="0"/>
                <a:cs typeface="Times New Roman" panose="02020603050405020304" pitchFamily="18" charset="0"/>
              </a:rPr>
              <a:t>: Ensuring accessibility across various devices, making travel planning convenient for all users.</a:t>
            </a:r>
          </a:p>
          <a:p>
            <a:r>
              <a:rPr lang="en-US" sz="1800" dirty="0">
                <a:latin typeface="Times New Roman" panose="02020603050405020304" pitchFamily="18" charset="0"/>
                <a:cs typeface="Times New Roman" panose="02020603050405020304" pitchFamily="18" charset="0"/>
              </a:rPr>
              <a:t>By the end of this presentation, attendees will understand the technical aspects behind building an efficient flight booking system and the potential for further enhancements.</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0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BF65-0B27-0EC6-EC20-6FEF7215E6F2}"/>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USE CASE SCENARIO</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4B612C-7E4E-0BEF-9771-8BDCBFF60C9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this presentation, we explore the creation of a flight booking web application that facilitates travel from Dublin Airport to Marseille Provence Airport, utilizing HTML, CSS, and JavaScript. The application features a user-friendly interface designed with HTML and styled using CSS to ensure a seamless and visually appealing experience. JavaScript powers the interactive elements, allowing users to search for available flights, view real-time pricing, and filter results based on preferences such as departure times and airlines. The booking process is streamlined, enabling users to easily select flights, enter their details, and complete transactions with confidence. This scenario not only highlights the technical implementation of a flight booking system but also emphasizes the importance of creating an accessible and efficient platform for travelers.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32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DDD7-8926-1F9E-F525-991F6C15ACAF}"/>
              </a:ext>
            </a:extLst>
          </p:cNvPr>
          <p:cNvSpPr>
            <a:spLocks noGrp="1"/>
          </p:cNvSpPr>
          <p:nvPr>
            <p:ph type="title"/>
          </p:nvPr>
        </p:nvSpPr>
        <p:spPr/>
        <p:txBody>
          <a:bodyPr>
            <a:normAutofit/>
          </a:bodyPr>
          <a:lstStyle/>
          <a:p>
            <a:r>
              <a:rPr lang="en-US" sz="2400" b="1" u="sng" dirty="0">
                <a:latin typeface="Times New Roman" panose="02020603050405020304" pitchFamily="18" charset="0"/>
                <a:cs typeface="Times New Roman" panose="02020603050405020304" pitchFamily="18" charset="0"/>
              </a:rPr>
              <a:t>FRONTEND  COMPONENTS</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E36809-7EA2-6DC3-B611-D53EB5B7DD56}"/>
              </a:ext>
            </a:extLst>
          </p:cNvPr>
          <p:cNvSpPr>
            <a:spLocks noGrp="1"/>
          </p:cNvSpPr>
          <p:nvPr>
            <p:ph idx="1"/>
          </p:nvPr>
        </p:nvSpPr>
        <p:spPr/>
        <p:txBody>
          <a:bodyPr>
            <a:normAutofit fontScale="92500" lnSpcReduction="10000"/>
          </a:bodyPr>
          <a:lstStyle/>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HTML and CSS: The frontend is built using HTML for structure and CSS for styling, providing a clean</a:t>
            </a: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and responsive user interface.</a:t>
            </a: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Main Components:</a:t>
            </a:r>
          </a:p>
          <a:p>
            <a:pPr marL="0" indent="0">
              <a:buNone/>
            </a:pPr>
            <a:endPar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 Search Form: A form where users input their travel details.</a:t>
            </a: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 Flight Results: Displayed in a list, showing available flights with relevant details.</a:t>
            </a: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 Seat Selection: An interactive seat map where users can choose their preferred seat.</a:t>
            </a: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 Payment Section: A form for secure payment input.</a:t>
            </a: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 Booking Confirmation: Displays the booking details and confirmation message after</a:t>
            </a:r>
          </a:p>
          <a:p>
            <a:pPr marL="0" indent="0">
              <a:buNone/>
            </a:pPr>
            <a:r>
              <a:rPr lang="en-US" sz="2400" i="0" dirty="0">
                <a:solidFill>
                  <a:schemeClr val="tx1">
                    <a:lumMod val="95000"/>
                    <a:lumOff val="5000"/>
                  </a:schemeClr>
                </a:solidFill>
                <a:effectLst/>
                <a:latin typeface="Times New Roman" panose="02020603050405020304" pitchFamily="18" charset="0"/>
                <a:cs typeface="Times New Roman" panose="02020603050405020304" pitchFamily="18" charset="0"/>
              </a:rPr>
              <a:t>successful payment.</a:t>
            </a:r>
            <a:endParaRPr lang="en-IN" sz="24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95C6-EA61-6C7E-5255-5F43A6111DA9}"/>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BACKEND DESIGN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3CCF34-4421-27B3-03F0-86A7816B1392}"/>
              </a:ext>
            </a:extLst>
          </p:cNvPr>
          <p:cNvSpPr>
            <a:spLocks noGrp="1"/>
          </p:cNvSpPr>
          <p:nvPr>
            <p:ph idx="1"/>
          </p:nvPr>
        </p:nvSpPr>
        <p:spPr/>
        <p:txBody>
          <a:bodyPr>
            <a:normAutofit/>
          </a:bodyPr>
          <a:lstStyle/>
          <a:p>
            <a:pPr marL="342900" indent="-342900">
              <a:buAutoNum type="arabicPeriod"/>
            </a:pPr>
            <a:r>
              <a:rPr lang="en-US" sz="1800" b="1" dirty="0">
                <a:latin typeface="Times New Roman" panose="02020603050405020304" pitchFamily="18" charset="0"/>
                <a:cs typeface="Times New Roman" panose="02020603050405020304" pitchFamily="18" charset="0"/>
              </a:rPr>
              <a:t>Data Management Local Storage</a:t>
            </a:r>
            <a:r>
              <a:rPr lang="en-US" sz="1800" dirty="0">
                <a:latin typeface="Times New Roman" panose="02020603050405020304" pitchFamily="18" charset="0"/>
                <a:cs typeface="Times New Roman" panose="02020603050405020304" pitchFamily="18" charset="0"/>
              </a:rPr>
              <a:t>: Utilize the browser's local storage to save flight information and user bookings. This enables persistence across sessions without a database. Data </a:t>
            </a:r>
            <a:r>
              <a:rPr lang="en-US" sz="1800" dirty="0" err="1">
                <a:latin typeface="Times New Roman" panose="02020603050405020304" pitchFamily="18" charset="0"/>
                <a:cs typeface="Times New Roman" panose="02020603050405020304" pitchFamily="18" charset="0"/>
              </a:rPr>
              <a:t>Structure:Flights</a:t>
            </a:r>
            <a:r>
              <a:rPr lang="en-US" sz="1800" dirty="0">
                <a:latin typeface="Times New Roman" panose="02020603050405020304" pitchFamily="18" charset="0"/>
                <a:cs typeface="Times New Roman" panose="02020603050405020304" pitchFamily="18" charset="0"/>
              </a:rPr>
              <a:t>: An array of flight objects containing properties like flight, origin, destination, departure time, arrival time, price, and availability—bookings: An array to store user booking details, referencing the flight and user information.</a:t>
            </a:r>
          </a:p>
          <a:p>
            <a:pPr marL="0" indent="0">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Simulated API with JavaScript: </a:t>
            </a:r>
            <a:r>
              <a:rPr lang="en-US" sz="1800" dirty="0">
                <a:latin typeface="Times New Roman" panose="02020603050405020304" pitchFamily="18" charset="0"/>
                <a:cs typeface="Times New Roman" panose="02020603050405020304" pitchFamily="18" charset="0"/>
              </a:rPr>
              <a:t>Fetch and Display Flights: Use JavaScript to load flight data from a JSON file or local storage.</a:t>
            </a:r>
          </a:p>
          <a:p>
            <a:pPr marL="0" indent="0">
              <a:buNone/>
            </a:pPr>
            <a:r>
              <a:rPr lang="en-US" sz="1600" b="1" dirty="0">
                <a:latin typeface="Times New Roman" panose="02020603050405020304" pitchFamily="18" charset="0"/>
                <a:cs typeface="Times New Roman" panose="02020603050405020304" pitchFamily="18" charset="0"/>
              </a:rPr>
              <a:t>3. User Authentication:         </a:t>
            </a:r>
            <a:r>
              <a:rPr lang="en-US" sz="1600" u="sng"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Basic Login System: Store user credentials in local storage (for demo purposes). This can include hashed passwords for security.</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2)  Session Management: Use JavaScript to manage user sessions and ensure users stay logged in while using the app.</a:t>
            </a:r>
          </a:p>
          <a:p>
            <a:pPr marL="0" indent="0">
              <a:buNone/>
            </a:pPr>
            <a:r>
              <a:rPr lang="en-US" sz="1600" b="1" dirty="0">
                <a:latin typeface="Times New Roman" panose="02020603050405020304" pitchFamily="18" charset="0"/>
                <a:cs typeface="Times New Roman" panose="02020603050405020304" pitchFamily="18" charset="0"/>
              </a:rPr>
              <a:t>4. Booking Process:         </a:t>
            </a:r>
            <a:r>
              <a:rPr lang="en-US" sz="1600" dirty="0">
                <a:latin typeface="Times New Roman" panose="02020603050405020304" pitchFamily="18" charset="0"/>
                <a:cs typeface="Times New Roman" panose="02020603050405020304" pitchFamily="18" charset="0"/>
              </a:rPr>
              <a:t>Create Booking: A function that handles booking requests by storing user selections in the local storage under the bookings array.</a:t>
            </a:r>
          </a:p>
          <a:p>
            <a:pPr marL="0" indent="0">
              <a:buNone/>
            </a:pPr>
            <a:r>
              <a:rPr lang="en-US" sz="1800" b="1" dirty="0">
                <a:latin typeface="Times New Roman" panose="02020603050405020304" pitchFamily="18" charset="0"/>
                <a:cs typeface="Times New Roman" panose="02020603050405020304" pitchFamily="18" charset="0"/>
              </a:rPr>
              <a:t>5. Error Handling:      </a:t>
            </a:r>
            <a:r>
              <a:rPr lang="en-US" sz="1800" dirty="0">
                <a:latin typeface="Times New Roman" panose="02020603050405020304" pitchFamily="18" charset="0"/>
                <a:cs typeface="Times New Roman" panose="02020603050405020304" pitchFamily="18" charset="0"/>
              </a:rPr>
              <a:t>Input Validation: Use JavaScript to validate user input before processing bookings, ensuring that data is correct and complete.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342900" indent="-342900">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3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3B02-B68C-30DE-A213-EC5A2E76C524}"/>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FLIGHT SEARCH AND RESULT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C66A2A-7954-9D80-F513-7DDB7BD0C40D}"/>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 The Flight Booking App provides users with an intuitive interface to search for flights from Dublin Airport to Marseille Provence Airport. This functionality is crucial for helping travelers find the best options tailored to their needs.</a:t>
            </a:r>
          </a:p>
          <a:p>
            <a:r>
              <a:rPr lang="en-US" sz="2400" b="1" dirty="0">
                <a:latin typeface="Times New Roman" panose="02020603050405020304" pitchFamily="18" charset="0"/>
                <a:cs typeface="Times New Roman" panose="02020603050405020304" pitchFamily="18" charset="0"/>
              </a:rPr>
              <a:t>Search Interface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Input Fields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Origin</a:t>
            </a:r>
            <a:r>
              <a:rPr lang="en-US" dirty="0">
                <a:latin typeface="Times New Roman" panose="02020603050405020304" pitchFamily="18" charset="0"/>
                <a:cs typeface="Times New Roman" panose="02020603050405020304" pitchFamily="18" charset="0"/>
              </a:rPr>
              <a:t>: Users select Dublin as their departure airport.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Destination</a:t>
            </a:r>
            <a:r>
              <a:rPr lang="en-US" dirty="0">
                <a:latin typeface="Times New Roman" panose="02020603050405020304" pitchFamily="18" charset="0"/>
                <a:cs typeface="Times New Roman" panose="02020603050405020304" pitchFamily="18" charset="0"/>
              </a:rPr>
              <a:t>: Users select Marseille as their arrival airport.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Departure Date</a:t>
            </a:r>
            <a:r>
              <a:rPr lang="en-US" dirty="0">
                <a:latin typeface="Times New Roman" panose="02020603050405020304" pitchFamily="18" charset="0"/>
                <a:cs typeface="Times New Roman" panose="02020603050405020304" pitchFamily="18" charset="0"/>
              </a:rPr>
              <a:t>: A date picker allows users to choose their travel date.</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Return Date</a:t>
            </a:r>
            <a:r>
              <a:rPr lang="en-US" dirty="0">
                <a:latin typeface="Times New Roman" panose="02020603050405020304" pitchFamily="18" charset="0"/>
                <a:cs typeface="Times New Roman" panose="02020603050405020304" pitchFamily="18" charset="0"/>
              </a:rPr>
              <a:t> (optional): For round-trip searches.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Passenger Count</a:t>
            </a:r>
            <a:r>
              <a:rPr lang="en-US" dirty="0">
                <a:latin typeface="Times New Roman" panose="02020603050405020304" pitchFamily="18" charset="0"/>
                <a:cs typeface="Times New Roman" panose="02020603050405020304" pitchFamily="18" charset="0"/>
              </a:rPr>
              <a:t>: A dropdown to select the number of travelers.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Search Button</a:t>
            </a:r>
            <a:r>
              <a:rPr lang="en-US" sz="2400" dirty="0">
                <a:latin typeface="Times New Roman" panose="02020603050405020304" pitchFamily="18" charset="0"/>
                <a:cs typeface="Times New Roman" panose="02020603050405020304" pitchFamily="18" charset="0"/>
              </a:rPr>
              <a:t>: Initiates the search process when clicked.</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1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C48C-3968-B611-B968-C3930EA2F4B3}"/>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SEAT SELECTION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9277D-AAE0-7150-BA65-98D239EB78ED}"/>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Seat Selection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Seat Map Display</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After selecting a flight, users are presented with a visual seat map showing available, occupied, and premium seats.</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seat can be color-coded for clarity (e.g., green for available, red for occupied, and blue for premium options).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Interactive Selection</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can click on available seats to select their preferred option.</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Seat choices update in real-time, allowing users to see changes as they make selections.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Seat Information</a:t>
            </a:r>
            <a:r>
              <a:rPr lang="en-US" sz="1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can view details for each seat, such as legroom, window or aisle preference, and any associated fees for premium seats.</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2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1319</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TITTLE</vt:lpstr>
      <vt:lpstr>TEAM MEMBERS</vt:lpstr>
      <vt:lpstr>Introduction to Flight Ticket Booking</vt:lpstr>
      <vt:lpstr>ABSTRACT</vt:lpstr>
      <vt:lpstr>USE CASE SCENARIO</vt:lpstr>
      <vt:lpstr>FRONTEND  COMPONENTS</vt:lpstr>
      <vt:lpstr>BACKEND DESIGN</vt:lpstr>
      <vt:lpstr>FLIGHT SEARCH AND RESULT</vt:lpstr>
      <vt:lpstr>SEAT SELECTION</vt:lpstr>
      <vt:lpstr>PAYMENT</vt:lpstr>
      <vt:lpstr>SECURITY MEASURES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Ratshaha priyal.M</dc:creator>
  <cp:lastModifiedBy>Ratshaha priyal.M</cp:lastModifiedBy>
  <cp:revision>1</cp:revision>
  <dcterms:created xsi:type="dcterms:W3CDTF">2024-10-07T13:57:43Z</dcterms:created>
  <dcterms:modified xsi:type="dcterms:W3CDTF">2024-10-07T14:00:07Z</dcterms:modified>
</cp:coreProperties>
</file>