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DEB50E0-5259-4AAE-B372-F1B89FE11DA1}" type="datetimeFigureOut">
              <a:rPr lang="en-IN" smtClean="0"/>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E02C2055-EF68-4C8E-94FC-3EC2F5F481F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2C2055-EF68-4C8E-94FC-3EC2F5F481F9}"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24454" y="2119375"/>
            <a:ext cx="7929626" cy="508635"/>
          </a:xfrm>
          <a:prstGeom prst="rect">
            <a:avLst/>
          </a:prstGeom>
        </p:spPr>
        <p:txBody>
          <a:bodyPr vert="horz" wrap="square" lIns="0" tIns="16510" rIns="0" bIns="0" rtlCol="0">
            <a:spAutoFit/>
          </a:bodyPr>
          <a:lstStyle/>
          <a:p>
            <a:pPr marL="3213735">
              <a:lnSpc>
                <a:spcPct val="100000"/>
              </a:lnSpc>
              <a:spcBef>
                <a:spcPts val="130"/>
              </a:spcBef>
            </a:pPr>
            <a:r>
              <a:rPr lang="en-IN" spc="15" dirty="0"/>
              <a:t>PRIYADHARSHINI G</a:t>
            </a:r>
            <a:endParaRPr lang="en-IN"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0"/>
            <a:ext cx="10744200" cy="3521710"/>
          </a:xfrm>
          <a:prstGeom prst="rect">
            <a:avLst/>
          </a:prstGeom>
        </p:spPr>
        <p:txBody>
          <a:bodyPr vert="horz" wrap="square" lIns="0" tIns="13335" rIns="0" bIns="0" rtlCol="0">
            <a:spAutoFit/>
          </a:bodyPr>
          <a:lstStyle/>
          <a:p>
            <a:pPr algn="l"/>
            <a:r>
              <a:rPr dirty="0"/>
              <a:t>R</a:t>
            </a:r>
            <a:r>
              <a:rPr spc="-40" dirty="0"/>
              <a:t>E</a:t>
            </a:r>
            <a:r>
              <a:rPr spc="15" dirty="0"/>
              <a:t>S</a:t>
            </a:r>
            <a:r>
              <a:rPr spc="-30" dirty="0"/>
              <a:t>U</a:t>
            </a:r>
            <a:r>
              <a:rPr spc="-405" dirty="0"/>
              <a:t>L</a:t>
            </a:r>
            <a:r>
              <a:rPr dirty="0"/>
              <a:t>TS</a:t>
            </a:r>
            <a:br>
              <a:rPr lang="en-IN" dirty="0"/>
            </a:br>
            <a:r>
              <a:rPr lang="en-US" sz="1800" b="1" i="0" dirty="0">
                <a:solidFill>
                  <a:schemeClr val="tx1">
                    <a:lumMod val="95000"/>
                    <a:lumOff val="5000"/>
                  </a:schemeClr>
                </a:solidFill>
                <a:effectLst/>
                <a:latin typeface="Söhne"/>
              </a:rPr>
              <a:t>                </a:t>
            </a:r>
            <a:br>
              <a:rPr lang="en-US" sz="1800" b="1" i="0" dirty="0">
                <a:solidFill>
                  <a:schemeClr val="tx1">
                    <a:lumMod val="95000"/>
                    <a:lumOff val="5000"/>
                  </a:schemeClr>
                </a:solidFill>
                <a:effectLst/>
                <a:latin typeface="Söhne"/>
              </a:rPr>
            </a:br>
            <a:r>
              <a:rPr lang="en-US" sz="1800" b="1" i="0" dirty="0">
                <a:solidFill>
                  <a:schemeClr val="tx1">
                    <a:lumMod val="95000"/>
                    <a:lumOff val="5000"/>
                  </a:schemeClr>
                </a:solidFill>
                <a:effectLst/>
                <a:latin typeface="Söhne"/>
              </a:rPr>
              <a:t>           </a:t>
            </a:r>
            <a:br>
              <a:rPr lang="en-IN" dirty="0"/>
            </a:br>
            <a:br>
              <a:rPr lang="en-IN" dirty="0"/>
            </a:b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panose="020B0603020202020204"/>
                <a:cs typeface="Trebuchet MS" panose="020B0603020202020204"/>
              </a:rPr>
              <a:t>Demo</a:t>
            </a:r>
            <a:r>
              <a:rPr sz="2000" u="heavy" spc="-130" dirty="0">
                <a:solidFill>
                  <a:srgbClr val="006FC0"/>
                </a:solidFill>
                <a:uFill>
                  <a:solidFill>
                    <a:srgbClr val="006FC0"/>
                  </a:solidFill>
                </a:uFill>
                <a:latin typeface="Trebuchet MS" panose="020B0603020202020204"/>
                <a:cs typeface="Trebuchet MS" panose="020B0603020202020204"/>
              </a:rPr>
              <a:t> </a:t>
            </a:r>
            <a:r>
              <a:rPr sz="2000" u="heavy" spc="25" dirty="0">
                <a:solidFill>
                  <a:srgbClr val="006FC0"/>
                </a:solidFill>
                <a:uFill>
                  <a:solidFill>
                    <a:srgbClr val="006FC0"/>
                  </a:solidFill>
                </a:uFill>
                <a:latin typeface="Trebuchet MS" panose="020B0603020202020204"/>
                <a:cs typeface="Trebuchet MS" panose="020B0603020202020204"/>
              </a:rPr>
              <a:t>Link</a:t>
            </a:r>
            <a:endParaRPr sz="2000" dirty="0">
              <a:latin typeface="Trebuchet MS" panose="020B0603020202020204"/>
              <a:cs typeface="Trebuchet MS" panose="020B0603020202020204"/>
            </a:endParaRPr>
          </a:p>
        </p:txBody>
      </p:sp>
      <p:sp>
        <p:nvSpPr>
          <p:cNvPr id="11" name="Text Box 10"/>
          <p:cNvSpPr txBox="1"/>
          <p:nvPr/>
        </p:nvSpPr>
        <p:spPr>
          <a:xfrm>
            <a:off x="533400" y="838200"/>
            <a:ext cx="11243310" cy="5765165"/>
          </a:xfrm>
          <a:prstGeom prst="rect">
            <a:avLst/>
          </a:prstGeom>
          <a:noFill/>
        </p:spPr>
        <p:txBody>
          <a:bodyPr wrap="square" rtlCol="0">
            <a:noAutofit/>
          </a:bodyPr>
          <a:p>
            <a:r>
              <a:rPr lang="en-US"/>
              <a:t>Model Accuracy: Highlight the accuracy of the LSTM model in predicting stock prices by showcasing evaluation metrics such as Mean Squared Error (MSE), Mean Absolute Error (MAE), Root Mean Squared Error (RMSE), and others. Discuss how these metrics reflect the model's performance in comparison to baseline models or traditional forecasting methods.</a:t>
            </a:r>
            <a:endParaRPr lang="en-US"/>
          </a:p>
          <a:p>
            <a:endParaRPr lang="en-US"/>
          </a:p>
          <a:p>
            <a:r>
              <a:rPr lang="en-US"/>
              <a:t>Prediction Visualization: Provide visualizations of the LSTM model's predictions alongside actual stock prices over the evaluation period. Time series plots or scatter plots can effectively illustrate the model's ability to capture trends, patterns, and fluctuations in stock prices.</a:t>
            </a:r>
            <a:endParaRPr lang="en-US"/>
          </a:p>
          <a:p>
            <a:endParaRPr lang="en-US"/>
          </a:p>
          <a:p>
            <a:r>
              <a:rPr lang="en-US"/>
              <a:t>Comparison with Baseline Models: Compare the performance of the LSTM model with baseline models or traditional forecasting techniques to demonstrate its superiority or effectiveness in predicting stock prices. Discuss any improvements achieved by the LSTM model and their significance in practical applications.</a:t>
            </a:r>
            <a:endParaRPr lang="en-US"/>
          </a:p>
          <a:p>
            <a:endParaRPr lang="en-US"/>
          </a:p>
          <a:p>
            <a:r>
              <a:rPr lang="en-US"/>
              <a:t>Sensitivity Analysis: Conduct sensitivity analysis to evaluate the robustness of the LSTM model to variations in input parameters or hyperparameters. Explore how changes in factors such as the number of LSTM layers, hidden units, or training epochs impact the model's predictive accuracy and stability.</a:t>
            </a:r>
            <a:endParaRPr lang="en-US"/>
          </a:p>
          <a:p>
            <a:endParaRPr lang="en-US"/>
          </a:p>
          <a:p>
            <a:r>
              <a:rPr lang="en-US"/>
              <a:t>Practical Implications and Insights: Discuss the practical implications of the LSTM model's predictions for investors, traders, or financial analysts. Highlight any insights or patterns identified by the model that may inform investment decisions, risk management strategies, or market analysis in real-world scenarios.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63276" y="353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676275" y="829628"/>
            <a:ext cx="10606087" cy="328612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r>
              <a:rPr lang="en-US" sz="4250" spc="25" dirty="0"/>
              <a:t> </a:t>
            </a:r>
            <a:r>
              <a:rPr lang="en-IN" altLang="en-US" sz="4250" spc="25" dirty="0"/>
              <a:t>                      </a:t>
            </a:r>
            <a:r>
              <a:rPr lang="en-US" sz="4250" spc="25" dirty="0"/>
              <a:t>Stock Price Prediction </a:t>
            </a:r>
            <a:br>
              <a:rPr lang="en-US" sz="4250" spc="25" dirty="0"/>
            </a:br>
            <a:r>
              <a:rPr lang="en-US" sz="4250" spc="25" dirty="0"/>
              <a:t>(LSTM Algorithm)</a:t>
            </a:r>
            <a:br>
              <a:rPr lang="en-US" sz="4250" spc="25" dirty="0"/>
            </a:br>
            <a:r>
              <a:rPr lang="en-IN" sz="4250" spc="25" dirty="0"/>
              <a:t>           </a:t>
            </a:r>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44525" y="152400"/>
            <a:ext cx="10213975" cy="1305560"/>
          </a:xfrm>
          <a:prstGeom prst="rect">
            <a:avLst/>
          </a:prstGeom>
        </p:spPr>
        <p:txBody>
          <a:bodyPr vert="horz" wrap="square" lIns="0" tIns="13335" rIns="0" bIns="0" rtlCol="0">
            <a:spAutoFit/>
          </a:bodyPr>
          <a:lstStyle/>
          <a:p>
            <a:r>
              <a:rPr spc="25" dirty="0"/>
              <a:t>A</a:t>
            </a:r>
            <a:r>
              <a:rPr spc="-5" dirty="0"/>
              <a:t>G</a:t>
            </a:r>
            <a:r>
              <a:rPr spc="-35" dirty="0"/>
              <a:t>E</a:t>
            </a:r>
            <a:r>
              <a:rPr spc="15" dirty="0"/>
              <a:t>N</a:t>
            </a:r>
            <a:r>
              <a:rPr dirty="0"/>
              <a:t>DA</a:t>
            </a:r>
            <a:br>
              <a:rPr lang="en-US" dirty="0"/>
            </a:br>
            <a:br>
              <a:rPr lang="en-IN" sz="1800" b="0" dirty="0"/>
            </a:br>
            <a:r>
              <a:rPr lang="en-IN" sz="1800" b="0" dirty="0"/>
              <a:t>           </a:t>
            </a:r>
            <a:endParaRPr sz="2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4" name="Text Box 23"/>
          <p:cNvSpPr txBox="1"/>
          <p:nvPr/>
        </p:nvSpPr>
        <p:spPr>
          <a:xfrm>
            <a:off x="2647950" y="1143000"/>
            <a:ext cx="8856345" cy="3593465"/>
          </a:xfrm>
          <a:prstGeom prst="rect">
            <a:avLst/>
          </a:prstGeom>
          <a:noFill/>
        </p:spPr>
        <p:txBody>
          <a:bodyPr wrap="square" rtlCol="0">
            <a:noAutofit/>
          </a:bodyPr>
          <a:p>
            <a:endParaRPr lang="en-US"/>
          </a:p>
        </p:txBody>
      </p:sp>
      <p:sp>
        <p:nvSpPr>
          <p:cNvPr id="25" name="Text Box 24"/>
          <p:cNvSpPr txBox="1"/>
          <p:nvPr/>
        </p:nvSpPr>
        <p:spPr>
          <a:xfrm>
            <a:off x="2774950" y="1270000"/>
            <a:ext cx="8856345" cy="3593465"/>
          </a:xfrm>
          <a:prstGeom prst="rect">
            <a:avLst/>
          </a:prstGeom>
          <a:noFill/>
        </p:spPr>
        <p:txBody>
          <a:bodyPr wrap="square" rtlCol="0">
            <a:noAutofit/>
          </a:bodyPr>
          <a:p>
            <a:r>
              <a:rPr lang="en-US" sz="2400"/>
              <a:t>"Discuss the implementation and performance evaluation of the LSTM algorithm for stock price </a:t>
            </a:r>
            <a:r>
              <a:rPr lang="en-US" sz="2400">
                <a:solidFill>
                  <a:schemeClr val="tx1"/>
                </a:solidFill>
                <a:uFillTx/>
              </a:rPr>
              <a:t>prediction</a:t>
            </a:r>
            <a:r>
              <a:rPr lang="en-US" sz="2400"/>
              <a:t>, including data preprocessing, model architecture, training methodology, and evaluation metrics."</a:t>
            </a:r>
            <a:endParaRPr lang="en-US"/>
          </a:p>
          <a:p>
            <a:endParaRPr lang="en-US"/>
          </a:p>
          <a:p>
            <a:endParaRPr lang="en-US"/>
          </a:p>
          <a:p>
            <a:endParaRPr lang="en-US"/>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457200" y="0"/>
            <a:ext cx="10439400" cy="1978025"/>
          </a:xfrm>
          <a:prstGeom prst="rect">
            <a:avLst/>
          </a:prstGeom>
        </p:spPr>
        <p:txBody>
          <a:bodyPr vert="horz" wrap="square" lIns="0" tIns="16510" rIns="0" bIns="0" rtlCol="0">
            <a:spAutoFit/>
          </a:bodyPr>
          <a:lstStyle/>
          <a:p>
            <a:pPr algn="l"/>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4250" spc="10" dirty="0"/>
              <a:t>  </a:t>
            </a:r>
            <a:endParaRPr sz="2400" dirty="0">
              <a:solidFill>
                <a:schemeClr val="tx1">
                  <a:lumMod val="95000"/>
                  <a:lumOff val="5000"/>
                </a:schemeClr>
              </a:solidFill>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514350" y="1145540"/>
            <a:ext cx="7419975" cy="3609975"/>
          </a:xfrm>
          <a:prstGeom prst="rect">
            <a:avLst/>
          </a:prstGeom>
          <a:noFill/>
        </p:spPr>
        <p:txBody>
          <a:bodyPr wrap="square" rtlCol="0">
            <a:noAutofit/>
          </a:bodyPr>
          <a:p>
            <a:r>
              <a:rPr lang="en-IN" altLang="en-US"/>
              <a:t> * </a:t>
            </a:r>
            <a:r>
              <a:rPr lang="en-US"/>
              <a:t>Stock price prediction poses a challenge due to the dynamic and volatile nature of financial markets.</a:t>
            </a:r>
            <a:endParaRPr lang="en-US"/>
          </a:p>
          <a:p>
            <a:r>
              <a:rPr lang="en-IN" altLang="en-US"/>
              <a:t> * </a:t>
            </a:r>
            <a:r>
              <a:rPr lang="en-US"/>
              <a:t>Traditional statistical methods often fall short in capturing the complex patterns and dependencies inherent in stock price data.</a:t>
            </a:r>
            <a:endParaRPr lang="en-US"/>
          </a:p>
          <a:p>
            <a:r>
              <a:rPr lang="en-IN" altLang="en-US"/>
              <a:t> * </a:t>
            </a:r>
            <a:r>
              <a:rPr lang="en-US"/>
              <a:t>Long Short-Term Memory (LSTM) algorithm, a type of recurrent neural network (RNN), offers a promising solution by leveraging its ability to capture long-range dependencies in sequential data.</a:t>
            </a:r>
            <a:endParaRPr lang="en-US"/>
          </a:p>
          <a:p>
            <a:r>
              <a:rPr lang="en-IN" altLang="en-US"/>
              <a:t>  * </a:t>
            </a:r>
            <a:r>
              <a:rPr lang="en-US"/>
              <a:t>This project aims to explore the efficacy of LSTM algorithm in accurately forecasting stock prices, contributing to improved decision-making in financial markets.</a:t>
            </a:r>
            <a:endParaRPr lang="en-US"/>
          </a:p>
          <a:p>
            <a:endParaRPr lang="en-US"/>
          </a:p>
          <a:p>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304801" y="609600"/>
            <a:ext cx="10363200" cy="1678305"/>
          </a:xfrm>
          <a:prstGeom prst="rect">
            <a:avLst/>
          </a:prstGeom>
        </p:spPr>
        <p:txBody>
          <a:bodyPr vert="horz" wrap="square" lIns="0" tIns="16510" rIns="0" bIns="0" rtlCol="0">
            <a:spAutoFit/>
          </a:bodyPr>
          <a:lstStyle/>
          <a:p>
            <a:pPr algn="l"/>
            <a:r>
              <a:rPr sz="3600" spc="5" dirty="0">
                <a:solidFill>
                  <a:schemeClr val="tx1">
                    <a:lumMod val="95000"/>
                    <a:lumOff val="5000"/>
                  </a:schemeClr>
                </a:solidFill>
              </a:rPr>
              <a:t>PROJECT</a:t>
            </a:r>
            <a:r>
              <a:rPr lang="en-IN" sz="3600" spc="5" dirty="0">
                <a:solidFill>
                  <a:schemeClr val="tx1">
                    <a:lumMod val="95000"/>
                    <a:lumOff val="5000"/>
                  </a:schemeClr>
                </a:solidFill>
              </a:rPr>
              <a:t> </a:t>
            </a:r>
            <a:r>
              <a:rPr sz="3600" spc="-20" dirty="0">
                <a:solidFill>
                  <a:schemeClr val="tx1">
                    <a:lumMod val="95000"/>
                    <a:lumOff val="5000"/>
                  </a:schemeClr>
                </a:solidFill>
              </a:rPr>
              <a:t>OVERVIEW</a:t>
            </a:r>
            <a:br>
              <a:rPr lang="en-IN" sz="2400" spc="-20" dirty="0">
                <a:solidFill>
                  <a:schemeClr val="tx1">
                    <a:lumMod val="95000"/>
                    <a:lumOff val="5000"/>
                  </a:schemeClr>
                </a:solidFill>
              </a:rPr>
            </a:br>
            <a:br>
              <a:rPr lang="en-IN" sz="2400" spc="-20" dirty="0">
                <a:solidFill>
                  <a:schemeClr val="tx1">
                    <a:lumMod val="95000"/>
                    <a:lumOff val="5000"/>
                  </a:schemeClr>
                </a:solidFill>
              </a:rPr>
            </a:br>
            <a:r>
              <a:rPr lang="en-IN" sz="2400" spc="-20" dirty="0">
                <a:solidFill>
                  <a:schemeClr val="tx1">
                    <a:lumMod val="95000"/>
                    <a:lumOff val="5000"/>
                  </a:schemeClr>
                </a:solidFill>
              </a:rPr>
              <a:t>       </a:t>
            </a:r>
            <a:br>
              <a:rPr lang="en-US" sz="2400" b="0" i="0" dirty="0">
                <a:solidFill>
                  <a:schemeClr val="tx1">
                    <a:lumMod val="95000"/>
                    <a:lumOff val="5000"/>
                  </a:schemeClr>
                </a:solidFill>
                <a:effectLst/>
                <a:latin typeface="Söhne"/>
              </a:rPr>
            </a:br>
            <a:endParaRPr sz="2400" dirty="0">
              <a:solidFill>
                <a:schemeClr val="tx1">
                  <a:lumMod val="95000"/>
                  <a:lumOff val="5000"/>
                </a:schemeClr>
              </a:solidFill>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501015" y="1694815"/>
            <a:ext cx="8562340" cy="3423285"/>
          </a:xfrm>
          <a:prstGeom prst="rect">
            <a:avLst/>
          </a:prstGeom>
          <a:noFill/>
        </p:spPr>
        <p:txBody>
          <a:bodyPr wrap="square" rtlCol="0">
            <a:noAutofit/>
          </a:bodyPr>
          <a:p>
            <a:r>
              <a:rPr lang="en-US"/>
              <a:t>Objective: Develop a predictive model using LSTM algorithm to forecast future stock prices accurately.</a:t>
            </a:r>
            <a:endParaRPr lang="en-US"/>
          </a:p>
          <a:p>
            <a:r>
              <a:rPr lang="en-US"/>
              <a:t>Data Acquisition: Obtain historical stock price data from reliable financial sources.</a:t>
            </a:r>
            <a:endParaRPr lang="en-US"/>
          </a:p>
          <a:p>
            <a:r>
              <a:rPr lang="en-US"/>
              <a:t>Model Development: Implement LSTM architecture using deep learning frameworks like TensorFlow or Keras.</a:t>
            </a:r>
            <a:endParaRPr lang="en-US"/>
          </a:p>
          <a:p>
            <a:r>
              <a:rPr lang="en-US"/>
              <a:t>Model Evaluation: Assess the model's performance using evaluation metrics such as MAE, MSE, and RMSE.</a:t>
            </a:r>
            <a:endParaRPr lang="en-US"/>
          </a:p>
          <a:p>
            <a:r>
              <a:rPr lang="en-US"/>
              <a:t>Conclusion and Future Directions: Summarize findings, discuss implications, and suggest future research directions for enhancing the LSTM model.</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152400" y="171999"/>
            <a:ext cx="11430001" cy="1062355"/>
          </a:xfrm>
          <a:prstGeom prst="rect">
            <a:avLst/>
          </a:prstGeom>
        </p:spPr>
        <p:txBody>
          <a:bodyPr vert="horz" wrap="square" lIns="0" tIns="16510" rIns="0" bIns="0" rtlCol="0">
            <a:spAutoFit/>
          </a:bodyPr>
          <a:lstStyle/>
          <a:p>
            <a:pPr algn="l"/>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1800" spc="5" dirty="0"/>
            </a:br>
            <a:r>
              <a:rPr lang="en-IN" sz="1800" spc="5" dirty="0"/>
              <a:t>        </a:t>
            </a:r>
            <a:endParaRPr sz="3200" dirty="0">
              <a:solidFill>
                <a:schemeClr val="tx1">
                  <a:lumMod val="95000"/>
                  <a:lumOff val="5000"/>
                </a:schemeClr>
              </a:solidFill>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485775" y="1038860"/>
            <a:ext cx="11282045" cy="4850765"/>
          </a:xfrm>
          <a:prstGeom prst="rect">
            <a:avLst/>
          </a:prstGeom>
          <a:noFill/>
        </p:spPr>
        <p:txBody>
          <a:bodyPr wrap="square" rtlCol="0">
            <a:noAutofit/>
          </a:bodyPr>
          <a:p>
            <a:r>
              <a:rPr lang="en-US" b="1"/>
              <a:t>Investors and Traders</a:t>
            </a:r>
            <a:r>
              <a:rPr lang="en-US"/>
              <a:t>: Individual investors and professional traders who seek to make informed decisions about buying, selling, or holding stocks in their portfolios.</a:t>
            </a:r>
            <a:endParaRPr lang="en-US"/>
          </a:p>
          <a:p>
            <a:endParaRPr lang="en-US"/>
          </a:p>
          <a:p>
            <a:r>
              <a:rPr lang="en-US" b="1"/>
              <a:t>Financial Analysts</a:t>
            </a:r>
            <a:r>
              <a:rPr lang="en-US"/>
              <a:t>: Professionals in finance and investment banking who analyze stock market trends and provide recommendations to clients or make investment decisions for their firms.</a:t>
            </a:r>
            <a:endParaRPr lang="en-US"/>
          </a:p>
          <a:p>
            <a:endParaRPr lang="en-US"/>
          </a:p>
          <a:p>
            <a:r>
              <a:rPr lang="en-US" b="1"/>
              <a:t>Portfolio Managers</a:t>
            </a:r>
            <a:r>
              <a:rPr lang="en-US"/>
              <a:t>: Professionals responsible for managing investment portfolios, including pension funds, mutual funds, and hedge funds, who use stock price predictions to optimize asset allocation and risk management strategies.</a:t>
            </a:r>
            <a:endParaRPr lang="en-US"/>
          </a:p>
          <a:p>
            <a:endParaRPr lang="en-US"/>
          </a:p>
          <a:p>
            <a:r>
              <a:rPr lang="en-US" b="1"/>
              <a:t>Risk Managers</a:t>
            </a:r>
            <a:r>
              <a:rPr lang="en-US"/>
              <a:t>: Professionals in financial institutions who assess and mitigate risks associated with investment portfolios and trading activities, utilizing stock price predictions to inform risk management strategies.</a:t>
            </a:r>
            <a:endParaRPr lang="en-US"/>
          </a:p>
          <a:p>
            <a:endParaRPr lang="en-US"/>
          </a:p>
          <a:p>
            <a:r>
              <a:rPr lang="en-US" b="1"/>
              <a:t>Regulators and Policymakers</a:t>
            </a:r>
            <a:r>
              <a:rPr lang="en-US"/>
              <a:t>: Regulatory agencies and policymakers who monitor market dynamics, detect anomalies, and formulate regulatory policies to ensure market integrity and stability, using stock price predictions as part of their analysis.</a:t>
            </a:r>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600075" y="41275"/>
            <a:ext cx="11491595" cy="9308465"/>
          </a:xfrm>
          <a:prstGeom prst="rect">
            <a:avLst/>
          </a:prstGeom>
        </p:spPr>
        <p:txBody>
          <a:bodyPr vert="horz" wrap="square" lIns="0" tIns="13335" rIns="0" bIns="0" rtlCol="0">
            <a:spAutoFit/>
          </a:bodyPr>
          <a:lstStyle/>
          <a:p>
            <a:pPr algn="l"/>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r>
              <a:rPr lang="en-IN" sz="3600" dirty="0"/>
              <a:t>        </a:t>
            </a:r>
            <a:r>
              <a:rPr lang="en-IN" sz="2000" dirty="0"/>
              <a:t>           Advanced Time Series Analysis: LSTM algorithm offers advanced capabilities in analyzing and modeling sequential data, making it well-suited for capturing complex temporal patterns in stock price data that traditional methods might overlook.</a:t>
            </a:r>
            <a:br>
              <a:rPr lang="en-IN" sz="2000" dirty="0"/>
            </a:br>
            <a:r>
              <a:rPr lang="en-IN" sz="2000" dirty="0"/>
              <a:t>Improved Accuracy: LSTM-based models often demonstrate superior accuracy compared to traditional statistical methods, allowing for more precise predictions of future stock prices.</a:t>
            </a:r>
            <a:br>
              <a:rPr lang="en-IN" sz="2000" dirty="0"/>
            </a:br>
            <a:r>
              <a:rPr lang="en-IN" sz="2000" dirty="0"/>
              <a:t>Dynamic Adaptability: LSTM models can adapt to changing market conditions and learn from new data, enabling them to continuously refine their predictions and stay relevant in evolving market environments.</a:t>
            </a:r>
            <a:br>
              <a:rPr lang="en-IN" sz="2000" dirty="0"/>
            </a:br>
            <a:r>
              <a:rPr lang="en-IN" sz="2000" dirty="0"/>
              <a:t>Risk Management: By providing more accurate and timely predictions, LSTM-based stock price models can help investors and financial institutions mitigate risks associated with stock market investments, leading to better-informed decision-making and improved portfolio management strategies.</a:t>
            </a:r>
            <a:br>
              <a:rPr lang="en-IN" sz="2000" dirty="0"/>
            </a:br>
            <a:r>
              <a:rPr lang="en-IN" sz="2000" dirty="0"/>
              <a:t>Enhanced Decision Support: The use of LSTM algorithms for stock price prediction can provide valuable decision support for various stakeholders in the financial industry, including investors, traders, portfolio managers, and financial analysts, empowering them with actionable insights for making informed investment decisions and optimizing their trading strategies</a:t>
            </a:r>
            <a:r>
              <a:rPr lang="en-IN" sz="3600" dirty="0"/>
              <a:t>.</a:t>
            </a:r>
            <a:br>
              <a:rPr lang="en-IN" sz="3600" dirty="0"/>
            </a:br>
            <a:br>
              <a:rPr lang="en-IN" sz="3600" dirty="0"/>
            </a:br>
            <a:br>
              <a:rPr lang="en-IN" sz="3600" dirty="0"/>
            </a:br>
            <a:br>
              <a:rPr lang="en-IN" sz="3600" dirty="0"/>
            </a:br>
            <a:br>
              <a:rPr lang="en-IN" sz="3600" dirty="0"/>
            </a:br>
            <a:br>
              <a:rPr lang="en-IN" sz="360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33401" y="-76198"/>
            <a:ext cx="11372850" cy="12197080"/>
          </a:xfrm>
          <a:prstGeom prst="rect">
            <a:avLst/>
          </a:prstGeom>
        </p:spPr>
        <p:txBody>
          <a:bodyPr vert="horz" wrap="square" lIns="0" tIns="16510" rIns="0" bIns="0" rtlCol="0">
            <a:spAutoFit/>
          </a:bodyPr>
          <a:lstStyle/>
          <a:p>
            <a:pPr algn="l"/>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IN" sz="4250" spc="20" dirty="0"/>
            </a:br>
            <a:r>
              <a:rPr lang="en-IN" sz="4250" spc="20" dirty="0"/>
              <a:t>               </a:t>
            </a:r>
            <a:br>
              <a:rPr lang="en-US" sz="1800" b="1" i="0" dirty="0">
                <a:solidFill>
                  <a:schemeClr val="bg2">
                    <a:lumMod val="10000"/>
                  </a:schemeClr>
                </a:solidFill>
                <a:effectLst/>
                <a:latin typeface="Söhne"/>
              </a:rPr>
            </a:br>
            <a:r>
              <a:rPr lang="en-US" sz="1800" b="1" i="0" dirty="0">
                <a:solidFill>
                  <a:schemeClr val="bg2">
                    <a:lumMod val="10000"/>
                  </a:schemeClr>
                </a:solidFill>
                <a:effectLst/>
                <a:latin typeface="Söhne"/>
              </a:rPr>
              <a:t>                  </a:t>
            </a:r>
            <a:r>
              <a:rPr lang="en-US" sz="1800" b="1" i="0" dirty="0">
                <a:solidFill>
                  <a:schemeClr val="bg2">
                    <a:lumMod val="10000"/>
                  </a:schemeClr>
                </a:solidFill>
                <a:effectLst/>
                <a:latin typeface="Calibri" panose="020F0502020204030204" charset="0"/>
                <a:cs typeface="Calibri" panose="020F0502020204030204" charset="0"/>
              </a:rPr>
              <a:t>Unparalleled Accuracy</a:t>
            </a:r>
            <a:r>
              <a:rPr lang="en-US" sz="1800" b="1" i="0" dirty="0">
                <a:solidFill>
                  <a:schemeClr val="bg2">
                    <a:lumMod val="10000"/>
                  </a:schemeClr>
                </a:solidFill>
                <a:effectLst/>
                <a:latin typeface="Söhne"/>
              </a:rPr>
              <a:t>: </a:t>
            </a:r>
            <a:r>
              <a:rPr lang="en-US" sz="1800" b="1" i="0" dirty="0">
                <a:solidFill>
                  <a:schemeClr val="bg2">
                    <a:lumMod val="10000"/>
                  </a:schemeClr>
                </a:solidFill>
                <a:effectLst/>
                <a:latin typeface="Calibri" panose="020F0502020204030204" charset="0"/>
                <a:cs typeface="Calibri" panose="020F0502020204030204" charset="0"/>
              </a:rPr>
              <a:t>Showcase the exceptional accuracy of your LSTM model in predicting stock prices, surpassing traditional methods and providing highly precise forecasts that instill confidence in stakeholders.</a:t>
            </a:r>
            <a:br>
              <a:rPr lang="en-US" sz="1800" b="1" i="0" dirty="0">
                <a:solidFill>
                  <a:schemeClr val="bg2">
                    <a:lumMod val="10000"/>
                  </a:schemeClr>
                </a:solidFill>
                <a:effectLst/>
                <a:latin typeface="Calibri" panose="020F0502020204030204" charset="0"/>
                <a:cs typeface="Calibri" panose="020F0502020204030204" charset="0"/>
              </a:rPr>
            </a:br>
            <a:br>
              <a:rPr lang="en-US" sz="1800" b="1" i="0" dirty="0">
                <a:solidFill>
                  <a:schemeClr val="bg2">
                    <a:lumMod val="10000"/>
                  </a:schemeClr>
                </a:solidFill>
                <a:effectLst/>
                <a:latin typeface="Söhne"/>
              </a:rPr>
            </a:br>
            <a:r>
              <a:rPr lang="en-US" sz="1800" b="1" i="0" dirty="0">
                <a:solidFill>
                  <a:schemeClr val="bg2">
                    <a:lumMod val="10000"/>
                  </a:schemeClr>
                </a:solidFill>
                <a:effectLst/>
                <a:latin typeface="Calibri" panose="020F0502020204030204" charset="0"/>
                <a:cs typeface="Calibri" panose="020F0502020204030204" charset="0"/>
              </a:rPr>
              <a:t>Dynamic Adaptability: Highlight the dynamic adaptability of your LSTM algorithm, which continuously learns and evolves with new data, enabling it to stay ahead of market trends and deliver reliable predictions in ever-changing market conditions.</a:t>
            </a:r>
            <a:br>
              <a:rPr lang="en-US" sz="1800" b="1" i="0" dirty="0">
                <a:solidFill>
                  <a:schemeClr val="bg2">
                    <a:lumMod val="10000"/>
                  </a:schemeClr>
                </a:solidFill>
                <a:effectLst/>
                <a:latin typeface="Calibri" panose="020F0502020204030204" charset="0"/>
                <a:cs typeface="Calibri" panose="020F0502020204030204" charset="0"/>
              </a:rPr>
            </a:br>
            <a:br>
              <a:rPr lang="en-US" sz="1800" b="1" i="0" dirty="0">
                <a:solidFill>
                  <a:schemeClr val="bg2">
                    <a:lumMod val="10000"/>
                  </a:schemeClr>
                </a:solidFill>
                <a:effectLst/>
                <a:latin typeface="Söhne"/>
              </a:rPr>
            </a:br>
            <a:r>
              <a:rPr lang="en-US" sz="1800" b="1" i="0" dirty="0">
                <a:solidFill>
                  <a:schemeClr val="bg2">
                    <a:lumMod val="10000"/>
                  </a:schemeClr>
                </a:solidFill>
                <a:effectLst/>
                <a:latin typeface="Calibri" panose="020F0502020204030204" charset="0"/>
                <a:cs typeface="Calibri" panose="020F0502020204030204" charset="0"/>
              </a:rPr>
              <a:t>Real-time Insights: Demonstrate the real-time capabilities of your LSTM model to generate timely predictions, empowering investors and traders to act swiftly on emerging opportunities and make informed decisions with confidence.</a:t>
            </a:r>
            <a:br>
              <a:rPr lang="en-US" sz="1800" b="1" i="0" dirty="0">
                <a:solidFill>
                  <a:schemeClr val="bg2">
                    <a:lumMod val="10000"/>
                  </a:schemeClr>
                </a:solidFill>
                <a:effectLst/>
                <a:latin typeface="Söhne"/>
              </a:rPr>
            </a:br>
            <a:br>
              <a:rPr lang="en-US" sz="1800" b="1" i="0" dirty="0">
                <a:solidFill>
                  <a:schemeClr val="bg2">
                    <a:lumMod val="10000"/>
                  </a:schemeClr>
                </a:solidFill>
                <a:effectLst/>
                <a:latin typeface="Söhne"/>
              </a:rPr>
            </a:br>
            <a:r>
              <a:rPr lang="en-US" sz="1800" b="1" i="0" dirty="0">
                <a:solidFill>
                  <a:schemeClr val="bg2">
                    <a:lumMod val="10000"/>
                  </a:schemeClr>
                </a:solidFill>
                <a:effectLst/>
                <a:latin typeface="Calibri" panose="020F0502020204030204" charset="0"/>
                <a:cs typeface="Calibri" panose="020F0502020204030204" charset="0"/>
              </a:rPr>
              <a:t>Advanced Analytics: Showcase the advanced analytics capabilities of your LSTM-based solution, such as identifying complex patterns, uncovering hidden trends, and providing actionable insights that drive superior investment strategies and financial outcomes.</a:t>
            </a:r>
            <a:br>
              <a:rPr lang="en-US" sz="1800" b="1" i="0" dirty="0">
                <a:solidFill>
                  <a:schemeClr val="bg2">
                    <a:lumMod val="10000"/>
                  </a:schemeClr>
                </a:solidFill>
                <a:effectLst/>
                <a:latin typeface="Söhne"/>
              </a:rPr>
            </a:br>
            <a:br>
              <a:rPr lang="en-US" sz="1800" b="1" i="0" dirty="0">
                <a:solidFill>
                  <a:schemeClr val="bg2">
                    <a:lumMod val="10000"/>
                  </a:schemeClr>
                </a:solidFill>
                <a:effectLst/>
                <a:latin typeface="Söhne"/>
              </a:rPr>
            </a:br>
            <a:r>
              <a:rPr lang="en-US" sz="1800" b="1" i="0" dirty="0">
                <a:solidFill>
                  <a:schemeClr val="bg2">
                    <a:lumMod val="10000"/>
                  </a:schemeClr>
                </a:solidFill>
                <a:effectLst/>
                <a:latin typeface="Calibri" panose="020F0502020204030204" charset="0"/>
                <a:cs typeface="Calibri" panose="020F0502020204030204" charset="0"/>
              </a:rPr>
              <a:t>Value Creation: Illustrate how your LSTM-based stock price prediction solution creates significant value for stakeholders by enhancing investment returns, optimizing portfolio performance, and mitigating risks, ultimately driving financial success and market competitiveness.                         </a:t>
            </a:r>
            <a:br>
              <a:rPr lang="en-IN" sz="4250" spc="20" dirty="0">
                <a:latin typeface="Calibri" panose="020F0502020204030204" charset="0"/>
                <a:cs typeface="Calibri" panose="020F0502020204030204" charset="0"/>
              </a:rPr>
            </a:br>
            <a:br>
              <a:rPr lang="en-IN" sz="4250" spc="20" dirty="0">
                <a:latin typeface="Calibri" panose="020F0502020204030204" charset="0"/>
                <a:cs typeface="Calibri" panose="020F0502020204030204" charset="0"/>
              </a:rPr>
            </a:br>
            <a:br>
              <a:rPr lang="en-IN" sz="4250" spc="20" dirty="0"/>
            </a:br>
            <a:br>
              <a:rPr lang="en-IN" sz="4250" spc="20" dirty="0"/>
            </a:br>
            <a:br>
              <a:rPr lang="en-IN" sz="4250" spc="20" dirty="0"/>
            </a:br>
            <a:br>
              <a:rPr lang="en-IN" sz="4250" spc="20" dirty="0"/>
            </a:br>
            <a:br>
              <a:rPr lang="en-IN" sz="4250" spc="20" dirty="0"/>
            </a:br>
            <a:br>
              <a:rPr lang="en-IN" sz="4250" spc="20" dirty="0"/>
            </a:br>
            <a:br>
              <a:rPr lang="en-IN"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533400" y="381000"/>
            <a:ext cx="3303905" cy="574040"/>
          </a:xfrm>
          <a:prstGeom prst="rect">
            <a:avLst/>
          </a:prstGeom>
        </p:spPr>
        <p:txBody>
          <a:bodyPr vert="horz" wrap="square" lIns="0" tIns="13335" rIns="0" bIns="0" rtlCol="0">
            <a:no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609600" y="1533525"/>
            <a:ext cx="11025505" cy="5003165"/>
          </a:xfrm>
          <a:prstGeom prst="rect">
            <a:avLst/>
          </a:prstGeom>
          <a:noFill/>
        </p:spPr>
        <p:txBody>
          <a:bodyPr wrap="square" rtlCol="0">
            <a:noAutofit/>
          </a:bodyPr>
          <a:p>
            <a:r>
              <a:rPr lang="en-US" b="1"/>
              <a:t>LSTM Architecture</a:t>
            </a:r>
            <a:r>
              <a:rPr lang="en-US"/>
              <a:t>: Design an LSTM-based neural network architecture tailored for sequential data, considering factors such as the number of LSTM layers, hidden units, and input shape.</a:t>
            </a:r>
            <a:endParaRPr lang="en-US"/>
          </a:p>
          <a:p>
            <a:endParaRPr lang="en-US"/>
          </a:p>
          <a:p>
            <a:r>
              <a:rPr lang="en-US" b="1"/>
              <a:t>Data Preprocessing</a:t>
            </a:r>
            <a:r>
              <a:rPr lang="en-US"/>
              <a:t>: Prepare the historical stock price data by handling missing values, outliers, and normalizing the features to ensure consistency and stability in the model training process.</a:t>
            </a:r>
            <a:endParaRPr lang="en-US"/>
          </a:p>
          <a:p>
            <a:endParaRPr lang="en-US"/>
          </a:p>
          <a:p>
            <a:r>
              <a:rPr lang="en-US" b="1"/>
              <a:t>Model Compilation</a:t>
            </a:r>
            <a:r>
              <a:rPr lang="en-US"/>
              <a:t>: Compile the LSTM model by specifying the appropriate optimizer, loss function, and evaluation metric, optimizing for regression tasks like stock price prediction.</a:t>
            </a:r>
            <a:endParaRPr lang="en-US"/>
          </a:p>
          <a:p>
            <a:endParaRPr lang="en-US"/>
          </a:p>
          <a:p>
            <a:r>
              <a:rPr lang="en-US" b="1"/>
              <a:t>Training Strategy</a:t>
            </a:r>
            <a:r>
              <a:rPr lang="en-US"/>
              <a:t>: Train the LSTM model using a suitable number of epochs and batch size, monitoring the training process to prevent overfitting and ensure convergence towards an optimal solution.</a:t>
            </a:r>
            <a:endParaRPr lang="en-US"/>
          </a:p>
          <a:p>
            <a:endParaRPr lang="en-US"/>
          </a:p>
          <a:p>
            <a:r>
              <a:rPr lang="en-US" b="1"/>
              <a:t>Evaluation and Validation</a:t>
            </a:r>
            <a:r>
              <a:rPr lang="en-US"/>
              <a:t>: Evaluate the performance of the trained LSTM model using validation data, assessing metrics such as Mean Squared Error (MSE) or Mean Absolute Error (MAE) to quantify prediction accuracy and reliability.</a:t>
            </a:r>
            <a:endParaRPr lang="en-US"/>
          </a:p>
          <a:p>
            <a:endParaRPr lang="en-US"/>
          </a:p>
          <a:p>
            <a:endParaRPr lang="en-US"/>
          </a:p>
          <a:p>
            <a:endParaRPr lang="en-US"/>
          </a:p>
          <a:p>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8112</Words>
  <Application>WPS Presentation</Application>
  <PresentationFormat>Widescreen</PresentationFormat>
  <Paragraphs>128</Paragraphs>
  <Slides>10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Trebuchet MS</vt:lpstr>
      <vt:lpstr>Söhne</vt:lpstr>
      <vt:lpstr>Segoe Print</vt:lpstr>
      <vt:lpstr>Calibri</vt:lpstr>
      <vt:lpstr>Microsoft YaHei</vt:lpstr>
      <vt:lpstr>Arial Unicode MS</vt:lpstr>
      <vt:lpstr>Office Theme</vt:lpstr>
      <vt:lpstr>POOJA RAJASEKARAN</vt:lpstr>
      <vt:lpstr>PROJECT TITLE               Disease diagnosis support            system using decision trees</vt:lpstr>
      <vt:lpstr>AGENDA             This is an overview of decision tree technique is used to classify the features of disease diagnosis          Parameters such as age, gender, chest pain, heart rate achieved are used in classification and the study achieved 85% accuracy that correctly predicts the cause of heart disease. Here, the feature selection  and also performed using decision tree.          Clearly define the primary objective of the system: to aid healthcare professionals in diagnosing  diseases accurately and efficiently.          It also describe the sources and methods used to collect data for the system, including patient demographics, medical history, symptoms, and diagnostic outcomes. </vt:lpstr>
      <vt:lpstr>PROBLEM	STATEMENT     In the realm of healthcare, timely and accurate diagnosis of diseases is   crucial for effective treatment and patient management. However, the  complexity and variability of symptoms across different diseases pose significant challenges to healthcare professionals. In this context, the development of intelligent decision support systems capable of aiding in  disease diagnosis becomes imperative.       The objective of this project is to design and implement a Disease Diagnosis Support System utilizing decision trees, a  powerful machine learning technique. The system aims to  assist healthcare professionals in making accurate and timely  diagnoses based on patient symptoms and medical history. </vt:lpstr>
      <vt:lpstr>PROJECT OVERVIEW         The overview of the project by highlighting the significance of accurate  disease diagnosis in healthcare.          Emphasize the need for intelligent decision support systems to aid  healthcare professionals in diagnosing diseases effectively.         Provide an overview of the project objectives and their  methodology employed.          It describe the challenges faced by healthcare professionals in  disease diagnosis.         Highlight the limitations of traditional diagnostic methods and the potential benefits of employing decision trees for disease diagnosis support.  </vt:lpstr>
      <vt:lpstr>WHO ARE THE END USERS?          Healthcare Professionals: This includes doctors, nurses, and other medical practitioners who directly interact with patients and make diagnostic decisions. The system assists them in generating accurate diagnoses by providing recommendations based on patient symptoms and medical history.         Medical Researchers: Researchers can utilize the system to analyze patterns in disease symptoms and  their relationships, aiding in the discovery of novel diagnostic markers and the refinement of existing diagnostic criteria.          Healthcare Administrators: Administrators within healthcare organizations can use the system  to monitor disease trends, optimize resource allocation, and enhance healthcare delivery by identifying areas with high diagnostic accuracy or areas needing improvement.          Patients: While not directly interacting with the system in the same manner as healthcare professionals,  patients benefit indirectly from the system's use by receiving more accurate diagnoses and timely treatment recommendations from their healthcare providers.         Public Health Officials: Public health authorities can leverage the system to monitor and   respond to disease outbreaks, identify populations at risk, and implement preventive measures  effectively.  </vt:lpstr>
      <vt:lpstr>YOUR SOLUTION AND ITS VALUE PROPOSITION                    Accuracy: By leveraging decision tree algorithms trained on comprehensive medical datasets,  the system can generate highly accurate diagnostic recommendations based on patient symptoms and medical history.  Decision trees excel at capturing complex relationships between symptoms and diseases, enabling more precise                                                          diagnoses compared to traditional diagnostic methods.                                                          Timeliness: The system facilitates rapid decision-making by healthcare professionals,                                                           enabling them to quickly assess patient symptoms and receive diagnostic recommendations.                                                          This can lead to faster treatment initiation, reducing patient wait times and improving                                                           overall health efficiency.                                                          Interpretability: Decision trees offer inherent interpretability, allowing healthcare professionals                                                          to understand the rationale behind the system's diagnostic recommendations. This transparency                                                           fosters trust and confidence in the system, empowering users to make informed decisions                                                           and providing opportunities for collaborative diagnosis refinement.                                                          Efficiency: By automating aspects of the diagnostic process, such as symptom analysis                                                           and  disease classification, the system enhances workflow efficiency for healthcare professionals.                                                         This enables them to focus more time and attention on patient care, ultimately improving the                                                          quality of healthcare delivery.                                                          Learning and Improvement: The system can continuously learn and improve over time   through feedback mechanisms and updates to the underlying decision tree models. This iterative process enables the system   to adapt to emerging medical knowledge, evolving disease patterns, and feedback from users, ensuring ongoing relevance.                                                          Cost-Effectiveness: By streamlining the diagnostic process and reducing the  need for extensive manual analysis, the system can potentially lower healthcare costs associated with  misdiagnosis, unnecessary tests, and delayed treatment. This cost-effectiveness enhances the overall value  proposition of the system for healthcare organizations and stakeholders.         </vt:lpstr>
      <vt:lpstr>THE WOW IN YOUR SOLUTION                                                            Smart Decision Making: The system harnesses the power of decision tree algorithms to make intelligent, data-driven diagnostic recommendations. By analyzing vast amounts of patient data and medical knowledge, the system   can uncover intricate patterns and relationships that may not be apparent through traditional diagnostic methods,  leading to accurate and precise diagnoses.                                                     Instantaneous Results: Healthcare professionals receive diagnostic recommendations in real-time, enabling them to make informed decisions quickly. The system's speed and efficiency streamline the diagnostic process, reducing  patient wait times and facilitating faster treatment initiation.                                                    Personalized Recommendations: The system can tailor diagnostic recommendations based                                                    on individual patient characteristics, such as age, gender, medical history, and lifestyle factors.                                                    This personalized approach enhances  the relevance and accuracy of diagnostic recommendations,                                                     ultimately improving patient outcomes.                                                   Continuous Learning: The system leverages feedback mechanisms to continuously learn and                                                      improve over time. By incorporating new data, insights, and user feedback, the system adapts to                                                     changing medical  knowledge and evolving disease patterns, ensuring that diagnostic recommendations                                                      remain up-to-date a n d relevant.                                                  Cost Savings and Efficiency Gains: By reducing diagnostic errors, minimizing unnecessary tests                                                    and procedures, and optimizing resource allocation, the system delivers tangible cost savings  and                                                    efficiency gains for healthcare organizations. These benefits not only improve patient                                                     care but also contribute to the overall sustainability of the healthcare system.          </vt:lpstr>
      <vt:lpstr>PowerPoint 演示文稿</vt:lpstr>
      <vt:lpstr>RESULTS                                    Confusion Matrix: This matrix summarizes the counts of true positive, true negative, false positive, and false negative predictions made by the model, providing insights into the types of errors made.                   Feature Importance: Understanding the importance of different features in the decision-making process of the model. This helps in identifying which symptoms or patient characteristics contribute most to accurate disease diagnosis.                   Interpretability: The clarity and understandability of the decision tree model's rules and structure, enabling healthcare professionals to interpret and trust the diagnostic recommendations provided by the system.                   Clinical Validation: Conducting validation studies in real-world clinical settings to assess the system's performance, usability, and impact on patient outcomes. This involves collaboration with healthcare professionals to evaluate the system's effectiveness and reliability in diagnosing diseases.                   User Feedback: Gathering feedback from healthcare professionals who use the system in their practice to understand its strengths, weaknesses, and areas for improvement. This feedback helps in refining the system's design, functionality, and performance.                  System Integration and Deployment: Successful integration of the developed system into existing healthcare infrastructure and its deployment in clinical settings. Monitoring the system's usage, performance, and stability post-deployment is crucial for ensuring its effectiveness and sustainability.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POOJA RAJASEKARAN</dc:title>
  <dc:creator>2021PITIT136</dc:creator>
  <cp:lastModifiedBy>Priya</cp:lastModifiedBy>
  <cp:revision>5</cp:revision>
  <dcterms:created xsi:type="dcterms:W3CDTF">2024-03-28T07:58:00Z</dcterms:created>
  <dcterms:modified xsi:type="dcterms:W3CDTF">2024-04-01T15:59:03Z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2024-03-28T05:30:00Z</vt:filetime>
  </property>
  <property fmtid="{D5CDD505-2E9C-101B-9397-08002B2CF9AE}" pid="4" name="ICV">
    <vt:lpwstr>C45579C27E134AF899AE36B098022213_13</vt:lpwstr>
  </property>
  <property fmtid="{D5CDD505-2E9C-101B-9397-08002B2CF9AE}" pid="5" name="KSOProductBuildVer">
    <vt:lpwstr>1033-12.2.0.13489</vt:lpwstr>
  </property>
</Properties>
</file>