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0" r:id="rId3"/>
    <p:sldMasterId id="2147483732" r:id="rId4"/>
    <p:sldMasterId id="2147483744" r:id="rId5"/>
    <p:sldMasterId id="2147483756" r:id="rId6"/>
    <p:sldMasterId id="2147483768" r:id="rId7"/>
    <p:sldMasterId id="2147483780" r:id="rId8"/>
    <p:sldMasterId id="2147483792" r:id="rId9"/>
  </p:sldMasterIdLst>
  <p:sldIdLst>
    <p:sldId id="256" r:id="rId10"/>
    <p:sldId id="296" r:id="rId11"/>
    <p:sldId id="285" r:id="rId12"/>
    <p:sldId id="297" r:id="rId13"/>
    <p:sldId id="287" r:id="rId14"/>
    <p:sldId id="288" r:id="rId15"/>
    <p:sldId id="289" r:id="rId16"/>
    <p:sldId id="298" r:id="rId17"/>
    <p:sldId id="290" r:id="rId18"/>
    <p:sldId id="299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3" r:id="rId35"/>
    <p:sldId id="300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301" r:id="rId47"/>
    <p:sldId id="302" r:id="rId48"/>
    <p:sldId id="303" r:id="rId49"/>
    <p:sldId id="304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-96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slide" Target="slides/slide32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5349905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508000" y="4853414"/>
            <a:ext cx="112776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549279"/>
            <a:ext cx="2438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49279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8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10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8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5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5" y="2209803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9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5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775200" y="76203"/>
            <a:ext cx="38608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20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3" y="731522"/>
            <a:ext cx="6439049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3"/>
            <a:ext cx="103632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800600"/>
            <a:ext cx="9144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001500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001500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3"/>
            <a:ext cx="103632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8601"/>
            <a:ext cx="103632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24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88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0176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0176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0944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0944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3444904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40633" y="2947087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00200"/>
            <a:ext cx="6815667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600200"/>
            <a:ext cx="4011084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001500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2001169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5715000"/>
            <a:ext cx="108712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4953000"/>
            <a:ext cx="108712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01500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103632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800600"/>
            <a:ext cx="9144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1"/>
            <a:ext cx="103632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8601"/>
            <a:ext cx="103632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24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88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0176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0176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0944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0944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00200"/>
            <a:ext cx="6815667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600200"/>
            <a:ext cx="4011084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2001169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5715000"/>
            <a:ext cx="108712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4953000"/>
            <a:ext cx="108712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75260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75260" y="1316040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6198307" y="1316040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85800" y="60198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120904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6604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6401859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6"/>
            <a:ext cx="58928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733800"/>
            <a:ext cx="58928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2" y="-30478"/>
            <a:ext cx="120903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12192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621365"/>
            <a:ext cx="110744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609600" y="4463568"/>
            <a:ext cx="11074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73051"/>
            <a:ext cx="7315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901952"/>
            <a:ext cx="316992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3552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67200" y="381000"/>
            <a:ext cx="74168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64" y="1905000"/>
            <a:ext cx="316992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6600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592135" y="2887530"/>
            <a:ext cx="9038813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788" y="1387737"/>
            <a:ext cx="9036424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67862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85800" y="5849120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609602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563446" y="2887579"/>
            <a:ext cx="9038813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54" y="1204857"/>
            <a:ext cx="10339617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31" y="3767317"/>
            <a:ext cx="10312996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240280"/>
            <a:ext cx="5071872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193535" y="2240280"/>
            <a:ext cx="5071872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2080" y="2240280"/>
            <a:ext cx="458992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984" y="2947595"/>
            <a:ext cx="5071872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9741" y="2240280"/>
            <a:ext cx="4596384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944368"/>
            <a:ext cx="50663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2773" y="1678196"/>
            <a:ext cx="4563311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669" y="559399"/>
            <a:ext cx="5488889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2773" y="3603813"/>
            <a:ext cx="4548967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642" y="4668819"/>
            <a:ext cx="10356028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911723" y="666965"/>
            <a:ext cx="6362875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986" y="5324306"/>
            <a:ext cx="10341685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2081" y="559399"/>
            <a:ext cx="2237591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7985" y="849855"/>
            <a:ext cx="7343889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6125426" y="2880824"/>
            <a:ext cx="5480154" cy="923330"/>
            <a:chOff x="1815339" y="1496875"/>
            <a:chExt cx="5480154" cy="692497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496875"/>
              <a:ext cx="877163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>
            <a:extLst/>
          </a:lstStyle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extLst/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10509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06400" y="1554165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8636000" y="76203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165600" y="76203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72800" y="6477003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85800" y="10509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685800" y="105798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4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3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172203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3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2"/>
            <a:ext cx="1016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92878"/>
            <a:ext cx="4572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1189125" y="5824646"/>
            <a:ext cx="131572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001500" y="0"/>
            <a:ext cx="190501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001500" y="1371600"/>
            <a:ext cx="190501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92876"/>
            <a:ext cx="4572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1189124" y="5824644"/>
            <a:ext cx="131572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001499" y="0"/>
            <a:ext cx="190501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001499" y="1371600"/>
            <a:ext cx="190501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99136" y="137160"/>
            <a:ext cx="1182624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74831" y="6312409"/>
            <a:ext cx="4642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7987" y="570156"/>
            <a:ext cx="10341684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30" y="2248348"/>
            <a:ext cx="10327340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504" y="61614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16144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52352" y="61614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ED1C14C-A143-42F5-B247-D0E8001310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iplanet.com/profile/aaryaashay1848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EAD4755A-5F1A-4717-9F48-06FEDF5038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Fundamentals of DATA analytics WITH TABLEAU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8B6C4AD7-C269-4E10-97F8-B65317D57D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Imprint MT Shadow" panose="04020605060303030202" pitchFamily="82" charset="0"/>
              </a:rPr>
              <a:t>PROJECT TITLE</a:t>
            </a:r>
          </a:p>
          <a:p>
            <a:r>
              <a:rPr lang="en-US" dirty="0">
                <a:latin typeface="Imprint MT Shadow" panose="04020605060303030202" pitchFamily="82" charset="0"/>
              </a:rPr>
              <a:t>INDIA’S AGRICULTURED CROP PRODUCTION </a:t>
            </a:r>
            <a:r>
              <a:rPr lang="en-US" dirty="0" smtClean="0">
                <a:latin typeface="Imprint MT Shadow" panose="04020605060303030202" pitchFamily="82" charset="0"/>
              </a:rPr>
              <a:t>ANALYSIS </a:t>
            </a:r>
            <a:r>
              <a:rPr lang="en-US" dirty="0">
                <a:latin typeface="Imprint MT Shadow" panose="04020605060303030202" pitchFamily="82" charset="0"/>
              </a:rPr>
              <a:t>(1997 – 2021)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365" y="2836879"/>
            <a:ext cx="8683348" cy="1143000"/>
          </a:xfrm>
        </p:spPr>
        <p:txBody>
          <a:bodyPr>
            <a:normAutofit fontScale="90000"/>
          </a:bodyPr>
          <a:lstStyle/>
          <a:p>
            <a:r>
              <a:rPr lang="en-IN" sz="8000" dirty="0" smtClean="0">
                <a:solidFill>
                  <a:srgbClr val="FFC000"/>
                </a:solidFill>
              </a:rPr>
              <a:t>WORKSHEETS</a:t>
            </a:r>
            <a:endParaRPr lang="en-US" sz="80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777" y="0"/>
            <a:ext cx="8534400" cy="47413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87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BAR GRAPH">
            <a:extLst>
              <a:ext uri="{FF2B5EF4-FFF2-40B4-BE49-F238E27FC236}">
                <a16:creationId xmlns:a16="http://schemas.microsoft.com/office/drawing/2014/main" xmlns="" id="{E49437DB-3A42-4838-BC4D-D0D5A071C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709616"/>
            <a:ext cx="77724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PACKED BUBBLES">
            <a:extLst>
              <a:ext uri="{FF2B5EF4-FFF2-40B4-BE49-F238E27FC236}">
                <a16:creationId xmlns:a16="http://schemas.microsoft.com/office/drawing/2014/main" xmlns="" id="{556BF214-48E7-4AB2-B99E-248F9677F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417" y="628650"/>
            <a:ext cx="635317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LINE">
            <a:extLst>
              <a:ext uri="{FF2B5EF4-FFF2-40B4-BE49-F238E27FC236}">
                <a16:creationId xmlns:a16="http://schemas.microsoft.com/office/drawing/2014/main" xmlns="" id="{9E5D3490-C2AD-468D-8AD9-FD22C69C4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17" y="790575"/>
            <a:ext cx="92487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CATTER PLOTS">
            <a:extLst>
              <a:ext uri="{FF2B5EF4-FFF2-40B4-BE49-F238E27FC236}">
                <a16:creationId xmlns:a16="http://schemas.microsoft.com/office/drawing/2014/main" xmlns="" id="{EEA8B4A6-68B4-4C49-A762-4C9BBB10B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7" y="790575"/>
            <a:ext cx="9163051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ACKED BARS">
            <a:extLst>
              <a:ext uri="{FF2B5EF4-FFF2-40B4-BE49-F238E27FC236}">
                <a16:creationId xmlns:a16="http://schemas.microsoft.com/office/drawing/2014/main" xmlns="" id="{4B86EE8E-5428-48ED-B6A7-D39356242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390525"/>
            <a:ext cx="266700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MAP">
            <a:extLst>
              <a:ext uri="{FF2B5EF4-FFF2-40B4-BE49-F238E27FC236}">
                <a16:creationId xmlns:a16="http://schemas.microsoft.com/office/drawing/2014/main" xmlns="" id="{8FFABD12-72C8-4C14-A116-884C0D720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7" y="790575"/>
            <a:ext cx="91725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PIE CHART">
            <a:extLst>
              <a:ext uri="{FF2B5EF4-FFF2-40B4-BE49-F238E27FC236}">
                <a16:creationId xmlns:a16="http://schemas.microsoft.com/office/drawing/2014/main" xmlns="" id="{BE89ABDE-3FE4-400D-AC05-31117F592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27" y="0"/>
            <a:ext cx="104341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HISTOGRAM">
            <a:extLst>
              <a:ext uri="{FF2B5EF4-FFF2-40B4-BE49-F238E27FC236}">
                <a16:creationId xmlns:a16="http://schemas.microsoft.com/office/drawing/2014/main" xmlns="" id="{632CCB4B-D20C-4C2F-9C99-7BE3D8C6A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40" y="871541"/>
            <a:ext cx="92297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TREE MAP">
            <a:extLst>
              <a:ext uri="{FF2B5EF4-FFF2-40B4-BE49-F238E27FC236}">
                <a16:creationId xmlns:a16="http://schemas.microsoft.com/office/drawing/2014/main" xmlns="" id="{CEFD430D-33BB-4B72-AAF2-B440BE6C4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17" y="795341"/>
            <a:ext cx="90201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63FC774-EFC1-ACDB-6B5F-06C899D2101F}"/>
              </a:ext>
            </a:extLst>
          </p:cNvPr>
          <p:cNvSpPr txBox="1"/>
          <p:nvPr/>
        </p:nvSpPr>
        <p:spPr>
          <a:xfrm>
            <a:off x="1736035" y="201403"/>
            <a:ext cx="1329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Project Title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599C310-D8C2-E46D-3C8B-8EBA73A8072E}"/>
              </a:ext>
            </a:extLst>
          </p:cNvPr>
          <p:cNvSpPr txBox="1"/>
          <p:nvPr/>
        </p:nvSpPr>
        <p:spPr>
          <a:xfrm>
            <a:off x="2570923" y="736640"/>
            <a:ext cx="70955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India’s </a:t>
            </a:r>
            <a:r>
              <a:rPr lang="en-US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Agricultured Crop Production Analysis(1997-2021)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EEE1C4-191E-636B-E93B-B5CF83AA863C}"/>
              </a:ext>
            </a:extLst>
          </p:cNvPr>
          <p:cNvSpPr txBox="1"/>
          <p:nvPr/>
        </p:nvSpPr>
        <p:spPr>
          <a:xfrm>
            <a:off x="2142373" y="1162780"/>
            <a:ext cx="7874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is a group project. We have include four members on this project. Namely,</a:t>
            </a:r>
          </a:p>
          <a:p>
            <a:pPr algn="ctr"/>
            <a:r>
              <a:rPr lang="en-US" dirty="0"/>
              <a:t>I am the TEAM LEAD : </a:t>
            </a:r>
            <a:r>
              <a:rPr lang="en-US" dirty="0" smtClean="0"/>
              <a:t> PRIYADHARSHINI A, TEAM PERSONS ARE AS FOLLOWS:</a:t>
            </a: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668850F-DE83-60C8-0179-5E6B2B10412D}"/>
              </a:ext>
            </a:extLst>
          </p:cNvPr>
          <p:cNvSpPr txBox="1"/>
          <p:nvPr/>
        </p:nvSpPr>
        <p:spPr>
          <a:xfrm>
            <a:off x="3602712" y="1901444"/>
            <a:ext cx="359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Team NM ID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NM2023TMID28768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866613D-B2E5-5D9E-DBC8-1A26D6715CFF}"/>
              </a:ext>
            </a:extLst>
          </p:cNvPr>
          <p:cNvSpPr txBox="1"/>
          <p:nvPr/>
        </p:nvSpPr>
        <p:spPr>
          <a:xfrm>
            <a:off x="4421225" y="2301459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IIIrd B.Sc.Mathematics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0A658AC-74FB-5C57-192B-0A27EDE5C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400" y="0"/>
            <a:ext cx="1167669" cy="11408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C1EAF86-ACCF-6BF5-3001-DAD6C690D448}"/>
              </a:ext>
            </a:extLst>
          </p:cNvPr>
          <p:cNvSpPr txBox="1"/>
          <p:nvPr/>
        </p:nvSpPr>
        <p:spPr>
          <a:xfrm>
            <a:off x="5134933" y="4918718"/>
            <a:ext cx="235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 The Guidance of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0914A4C-3B1E-A981-17D4-A9AC9085AF24}"/>
              </a:ext>
            </a:extLst>
          </p:cNvPr>
          <p:cNvSpPr txBox="1"/>
          <p:nvPr/>
        </p:nvSpPr>
        <p:spPr>
          <a:xfrm>
            <a:off x="4919823" y="5305335"/>
            <a:ext cx="409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Aptos" panose="020B0004020202020204" pitchFamily="34" charset="0"/>
              </a:rPr>
              <a:t>D.TAMILSELVAN M.Sc., </a:t>
            </a:r>
            <a:r>
              <a:rPr lang="en-US" dirty="0" err="1" smtClean="0">
                <a:solidFill>
                  <a:schemeClr val="accent4"/>
                </a:solidFill>
                <a:latin typeface="Aptos" panose="020B0004020202020204" pitchFamily="34" charset="0"/>
              </a:rPr>
              <a:t>M.phil</a:t>
            </a:r>
            <a:r>
              <a:rPr lang="en-US" dirty="0" smtClean="0">
                <a:solidFill>
                  <a:schemeClr val="accent4"/>
                </a:solidFill>
                <a:latin typeface="Aptos" panose="020B0004020202020204" pitchFamily="34" charset="0"/>
              </a:rPr>
              <a:t>.,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5677AF7-9939-1281-19AE-D937D5FE7854}"/>
              </a:ext>
            </a:extLst>
          </p:cNvPr>
          <p:cNvSpPr txBox="1"/>
          <p:nvPr/>
        </p:nvSpPr>
        <p:spPr>
          <a:xfrm>
            <a:off x="3287606" y="5778596"/>
            <a:ext cx="82918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ASSISTANT PROFESSOR PG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&amp; RESEARCH DEPARTMENT OF MATHEMATICS,</a:t>
            </a: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K.M.G COLLEGE OF ARTS AND SCIENCE,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GUDIYATTAM-635803.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647806"/>
              </p:ext>
            </p:extLst>
          </p:nvPr>
        </p:nvGraphicFramePr>
        <p:xfrm>
          <a:off x="1295802" y="2803112"/>
          <a:ext cx="9405258" cy="1475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198"/>
                <a:gridCol w="1924211"/>
                <a:gridCol w="2787409"/>
                <a:gridCol w="3830440"/>
              </a:tblGrid>
              <a:tr h="303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REG NUMBER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NM ID</a:t>
                      </a:r>
                    </a:p>
                  </a:txBody>
                  <a:tcPr marL="9525" marR="9525" marT="9525" marB="0" anchor="b"/>
                </a:tc>
              </a:tr>
              <a:tr h="303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31521U25004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PRIYADHARSHINI 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1CCED1CB7CB765291FF4F5335C6265FB </a:t>
                      </a:r>
                    </a:p>
                  </a:txBody>
                  <a:tcPr marL="9525" marR="9525" marT="9525" marB="0" anchor="b"/>
                </a:tc>
              </a:tr>
              <a:tr h="303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500" b="0" i="0" u="none" strike="noStrike" kern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31521U25003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500" b="0" i="0" u="none" strike="noStrike" kern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PABITHA V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500" b="0" i="0" u="none" strike="noStrike" kern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24877B43F288408AD4640D9CBEB34713 </a:t>
                      </a:r>
                    </a:p>
                  </a:txBody>
                  <a:tcPr marL="9525" marR="9525" marT="9525" marB="0" anchor="b"/>
                </a:tc>
              </a:tr>
              <a:tr h="303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500" b="0" i="0" u="none" strike="noStrike" kern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31521U25006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500" b="0" i="0" u="none" strike="noStrike" kern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SAMITHA R 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500" b="0" i="0" u="none" strike="noStrike" kern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AF62C5A96EB4B59BECC47268C51BF281 </a:t>
                      </a:r>
                    </a:p>
                  </a:txBody>
                  <a:tcPr marL="9525" marR="9525" marT="9525" marB="0" anchor="b"/>
                </a:tc>
              </a:tr>
              <a:tr h="2616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500" b="0" i="0" u="none" strike="noStrike" kern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31521U25001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500" b="0" i="0" u="none" strike="noStrike" kern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KAVIPRIYA 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500" b="0" i="0" u="none" strike="noStrike" kern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EDC5C9F9A38A7B18ECA45935F4794F1D 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16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BOX AND WHISKER PLOTS">
            <a:extLst>
              <a:ext uri="{FF2B5EF4-FFF2-40B4-BE49-F238E27FC236}">
                <a16:creationId xmlns:a16="http://schemas.microsoft.com/office/drawing/2014/main" xmlns="" id="{180A83A2-7B07-4724-B724-A2490A349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9" y="709616"/>
            <a:ext cx="8210551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SIDE BY SIDE BARS">
            <a:extLst>
              <a:ext uri="{FF2B5EF4-FFF2-40B4-BE49-F238E27FC236}">
                <a16:creationId xmlns:a16="http://schemas.microsoft.com/office/drawing/2014/main" xmlns="" id="{70680FB6-1E02-45F7-AD1D-E0BA59830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617" y="790575"/>
            <a:ext cx="77247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HISTOGRAM FREQUENCY">
            <a:extLst>
              <a:ext uri="{FF2B5EF4-FFF2-40B4-BE49-F238E27FC236}">
                <a16:creationId xmlns:a16="http://schemas.microsoft.com/office/drawing/2014/main" xmlns="" id="{9E2DCE05-FD8A-4D3D-A0AD-432B08C7E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5" y="790575"/>
            <a:ext cx="120300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FUNNEL CHART">
            <a:extLst>
              <a:ext uri="{FF2B5EF4-FFF2-40B4-BE49-F238E27FC236}">
                <a16:creationId xmlns:a16="http://schemas.microsoft.com/office/drawing/2014/main" xmlns="" id="{69AD0851-91BE-4015-8237-EF5C12958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51" y="66675"/>
            <a:ext cx="262890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LOLLIPOP CHART">
            <a:extLst>
              <a:ext uri="{FF2B5EF4-FFF2-40B4-BE49-F238E27FC236}">
                <a16:creationId xmlns:a16="http://schemas.microsoft.com/office/drawing/2014/main" xmlns="" id="{4E31578F-0833-4FF6-84A1-00E0195DC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7" y="790575"/>
            <a:ext cx="91725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DONUT">
            <a:extLst>
              <a:ext uri="{FF2B5EF4-FFF2-40B4-BE49-F238E27FC236}">
                <a16:creationId xmlns:a16="http://schemas.microsoft.com/office/drawing/2014/main" xmlns="" id="{09EF7E8D-B9DB-4CEB-998D-506BB3099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9" y="709616"/>
            <a:ext cx="9505951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Story 11">
            <a:extLst>
              <a:ext uri="{FF2B5EF4-FFF2-40B4-BE49-F238E27FC236}">
                <a16:creationId xmlns:a16="http://schemas.microsoft.com/office/drawing/2014/main" xmlns="" id="{CED63899-A8EE-4BE9-A178-2BA8B320D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523" y="1376113"/>
            <a:ext cx="6334588" cy="47650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32005" y="1016003"/>
            <a:ext cx="769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INDIA’S AGRICULTURED CROP PRODUCTION ANALYSIS (1997-2021)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67" y="2387918"/>
            <a:ext cx="7721600" cy="1371600"/>
          </a:xfrm>
        </p:spPr>
        <p:txBody>
          <a:bodyPr/>
          <a:lstStyle/>
          <a:p>
            <a:r>
              <a:rPr lang="en-IN" sz="8000" dirty="0" smtClean="0">
                <a:solidFill>
                  <a:srgbClr val="FFC000"/>
                </a:solidFill>
              </a:rPr>
              <a:t>STORY</a:t>
            </a:r>
            <a:endParaRPr lang="en-US" sz="80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395111" y="6835140"/>
            <a:ext cx="10160000" cy="45719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6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 descr="Story 12">
            <a:extLst>
              <a:ext uri="{FF2B5EF4-FFF2-40B4-BE49-F238E27FC236}">
                <a16:creationId xmlns:a16="http://schemas.microsoft.com/office/drawing/2014/main" xmlns="" id="{DA8EFBD7-B999-4F41-B0DC-A83765652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7" y="0"/>
            <a:ext cx="72279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 descr="Story 13">
            <a:extLst>
              <a:ext uri="{FF2B5EF4-FFF2-40B4-BE49-F238E27FC236}">
                <a16:creationId xmlns:a16="http://schemas.microsoft.com/office/drawing/2014/main" xmlns="" id="{65049B92-5CF7-43B8-8E82-9E0E287DF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7" y="0"/>
            <a:ext cx="72279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93A8DC8-4F3F-D3BB-8910-A2BABDAECB42}"/>
              </a:ext>
            </a:extLst>
          </p:cNvPr>
          <p:cNvSpPr txBox="1"/>
          <p:nvPr/>
        </p:nvSpPr>
        <p:spPr>
          <a:xfrm>
            <a:off x="1633928" y="2425151"/>
            <a:ext cx="991460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effectLst/>
                <a:latin typeface="Inter"/>
              </a:rPr>
              <a:t>                    </a:t>
            </a:r>
            <a:r>
              <a:rPr lang="en-US" sz="2400" b="0" i="0" dirty="0">
                <a:effectLst/>
                <a:latin typeface="Inter"/>
              </a:rPr>
              <a:t>According to  India is a global agricultural powerhouse. It is the 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Inter"/>
              </a:rPr>
              <a:t>world's largest producer </a:t>
            </a:r>
            <a:r>
              <a:rPr lang="en-US" sz="2400" b="0" i="0" dirty="0">
                <a:effectLst/>
                <a:latin typeface="Inter"/>
              </a:rPr>
              <a:t>of milk, pulses, and spices, and has the world's largest cattle herd (buffaloes), as well as the largest area under wheat, rice and cotton. It is the 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Inter"/>
              </a:rPr>
              <a:t>second largest producer </a:t>
            </a:r>
            <a:r>
              <a:rPr lang="en-US" sz="2400" b="0" i="0" dirty="0">
                <a:effectLst/>
                <a:latin typeface="Inter"/>
              </a:rPr>
              <a:t>of rice, wheat, cotton, sugarcane, farmed fish, sheep &amp; goat meat, fruit, vegetables and tea. While </a:t>
            </a:r>
            <a:r>
              <a:rPr lang="en-US" sz="2400" b="0" i="0" dirty="0">
                <a:solidFill>
                  <a:schemeClr val="accent2">
                    <a:lumMod val="75000"/>
                  </a:schemeClr>
                </a:solidFill>
                <a:effectLst/>
                <a:latin typeface="Inter"/>
              </a:rPr>
              <a:t>agriculture’s share in India’s economy has progressively declined to less than 15% </a:t>
            </a:r>
            <a:r>
              <a:rPr lang="en-US" sz="2400" b="0" i="0" dirty="0">
                <a:effectLst/>
                <a:latin typeface="Inter"/>
              </a:rPr>
              <a:t>due to the high growth rates of the industrial and services sectors, the sector’s importance in India’s economic and social fabric goes well beyond this indicator. </a:t>
            </a:r>
          </a:p>
          <a:p>
            <a:r>
              <a:rPr lang="en-US" b="0" i="0" u="none" strike="noStrike" dirty="0">
                <a:effectLst/>
                <a:latin typeface="Inter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/>
            </a:r>
            <a:br>
              <a:rPr lang="en-US" b="0" i="0" u="none" strike="noStrike" dirty="0">
                <a:effectLst/>
                <a:latin typeface="Inter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9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 descr="Story 14">
            <a:extLst>
              <a:ext uri="{FF2B5EF4-FFF2-40B4-BE49-F238E27FC236}">
                <a16:creationId xmlns:a16="http://schemas.microsoft.com/office/drawing/2014/main" xmlns="" id="{5FFF9ED8-79B2-4EB2-BF37-C0329F6D3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7" y="0"/>
            <a:ext cx="72279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de22" descr="Story 15">
            <a:extLst>
              <a:ext uri="{FF2B5EF4-FFF2-40B4-BE49-F238E27FC236}">
                <a16:creationId xmlns:a16="http://schemas.microsoft.com/office/drawing/2014/main" xmlns="" id="{28BEF8D4-0E35-4923-8414-FC459CBE7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7" y="0"/>
            <a:ext cx="72279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lide23" descr="Story 16">
            <a:extLst>
              <a:ext uri="{FF2B5EF4-FFF2-40B4-BE49-F238E27FC236}">
                <a16:creationId xmlns:a16="http://schemas.microsoft.com/office/drawing/2014/main" xmlns="" id="{6060B595-7E7B-435D-9FFC-B74F03478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7" y="0"/>
            <a:ext cx="72279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lide24" descr="Story 17">
            <a:extLst>
              <a:ext uri="{FF2B5EF4-FFF2-40B4-BE49-F238E27FC236}">
                <a16:creationId xmlns:a16="http://schemas.microsoft.com/office/drawing/2014/main" xmlns="" id="{4EF6A0C7-0394-4A82-9807-C55F865DC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7" y="0"/>
            <a:ext cx="72279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de25" descr="Story 18">
            <a:extLst>
              <a:ext uri="{FF2B5EF4-FFF2-40B4-BE49-F238E27FC236}">
                <a16:creationId xmlns:a16="http://schemas.microsoft.com/office/drawing/2014/main" xmlns="" id="{69D7F726-D87B-434C-819E-70C8223D5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7" y="0"/>
            <a:ext cx="72279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de26" descr="Story 19">
            <a:extLst>
              <a:ext uri="{FF2B5EF4-FFF2-40B4-BE49-F238E27FC236}">
                <a16:creationId xmlns:a16="http://schemas.microsoft.com/office/drawing/2014/main" xmlns="" id="{8AB46C3A-C83B-4229-B015-53276E7DB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7" y="-56445"/>
            <a:ext cx="72279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lide27" descr="Story 110">
            <a:extLst>
              <a:ext uri="{FF2B5EF4-FFF2-40B4-BE49-F238E27FC236}">
                <a16:creationId xmlns:a16="http://schemas.microsoft.com/office/drawing/2014/main" xmlns="" id="{BFCB7FB9-3314-4D44-94F4-3DAF229AA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7" y="0"/>
            <a:ext cx="72279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lide28" descr="Story 111">
            <a:extLst>
              <a:ext uri="{FF2B5EF4-FFF2-40B4-BE49-F238E27FC236}">
                <a16:creationId xmlns:a16="http://schemas.microsoft.com/office/drawing/2014/main" xmlns="" id="{8FAA4692-9F73-4417-B760-8EF885196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7" y="0"/>
            <a:ext cx="72279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CF37BA3-C254-C351-4340-D50AEB523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00" y="901683"/>
            <a:ext cx="9455012" cy="55394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E4DBAA9-5ACB-DD27-1C6B-E7E9A30C80A5}"/>
              </a:ext>
            </a:extLst>
          </p:cNvPr>
          <p:cNvSpPr txBox="1"/>
          <p:nvPr/>
        </p:nvSpPr>
        <p:spPr>
          <a:xfrm>
            <a:off x="3223554" y="304551"/>
            <a:ext cx="5817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lgerian" panose="04020705040A02060702" pitchFamily="82" charset="0"/>
              </a:rPr>
              <a:t>4.ADVANTAGES &amp; DISADVANTAGES :</a:t>
            </a:r>
          </a:p>
        </p:txBody>
      </p:sp>
    </p:spTree>
    <p:extLst>
      <p:ext uri="{BB962C8B-B14F-4D97-AF65-F5344CB8AC3E}">
        <p14:creationId xmlns:p14="http://schemas.microsoft.com/office/powerpoint/2010/main" val="73003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2B603AA-034C-88F8-F7C7-0591A9571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78" y="252331"/>
            <a:ext cx="10848622" cy="637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3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BC4DE6EB-02A3-B6D2-C313-7457E1EB764E}"/>
              </a:ext>
            </a:extLst>
          </p:cNvPr>
          <p:cNvSpPr/>
          <p:nvPr/>
        </p:nvSpPr>
        <p:spPr>
          <a:xfrm>
            <a:off x="1978702" y="424070"/>
            <a:ext cx="3492708" cy="74212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2.PURPOSE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D7104F3-C2E5-201F-4C79-B7E44B254366}"/>
              </a:ext>
            </a:extLst>
          </p:cNvPr>
          <p:cNvSpPr txBox="1"/>
          <p:nvPr/>
        </p:nvSpPr>
        <p:spPr>
          <a:xfrm>
            <a:off x="1285461" y="2199861"/>
            <a:ext cx="103833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3200" b="0" i="0" dirty="0">
                <a:effectLst/>
                <a:latin typeface="-apple-system"/>
              </a:rPr>
              <a:t>Let us analyze the Indian Agriculture crop production for the data collected from 1997 to 2022.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sz="3200" dirty="0"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sz="3200" b="0" i="0" dirty="0"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3200" b="0" i="0" dirty="0">
                <a:effectLst/>
                <a:latin typeface="-apple-system"/>
              </a:rPr>
              <a:t> Let us ask interesting questions on existing data, get production and area statistics and understand more on the Indian Agriculture history for crop production.</a:t>
            </a:r>
          </a:p>
          <a:p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445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20A4224-8E3E-7234-AA5D-EB38E7B6A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46" y="564444"/>
            <a:ext cx="9263270" cy="561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1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302" y="683734"/>
            <a:ext cx="2709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 smtClean="0">
                <a:solidFill>
                  <a:srgbClr val="C00000"/>
                </a:solidFill>
              </a:rPr>
              <a:t>DASHBOARD LINK</a:t>
            </a:r>
            <a:endParaRPr lang="en-US" sz="2400" u="sng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25511" y="1549999"/>
            <a:ext cx="9640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https://public.tableau.com/views/dashboard_16973451885170/Dashboard1?:language=en-US&amp;publish=yes&amp;:display_count=n&amp;:origin=viz_share_link</a:t>
            </a:r>
          </a:p>
        </p:txBody>
      </p:sp>
      <p:sp>
        <p:nvSpPr>
          <p:cNvPr id="5" name="Right Arrow 4"/>
          <p:cNvSpPr/>
          <p:nvPr/>
        </p:nvSpPr>
        <p:spPr>
          <a:xfrm>
            <a:off x="1347103" y="163084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6747" y="3104444"/>
            <a:ext cx="2020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 smtClean="0">
                <a:solidFill>
                  <a:srgbClr val="C00000"/>
                </a:solidFill>
              </a:rPr>
              <a:t>STORY LINK</a:t>
            </a:r>
            <a:endParaRPr lang="en-US" sz="2400" u="sng" dirty="0">
              <a:solidFill>
                <a:srgbClr val="C0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254872" y="431195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17422" y="4391378"/>
            <a:ext cx="9527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https://public.tableau.com/views/story_16973455399180/Story1?:language=en-US&amp;publish=yes&amp;:display_count=n&amp;:origin=viz_share_link</a:t>
            </a:r>
          </a:p>
        </p:txBody>
      </p:sp>
    </p:spTree>
    <p:extLst>
      <p:ext uri="{BB962C8B-B14F-4D97-AF65-F5344CB8AC3E}">
        <p14:creationId xmlns:p14="http://schemas.microsoft.com/office/powerpoint/2010/main" val="146986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9904D61-E5EA-E40B-EF61-039A37F26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44" y="519289"/>
            <a:ext cx="11096977" cy="591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4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>
                <a:latin typeface="Imprint MT Shadow" panose="04020605060303030202" pitchFamily="82" charset="0"/>
              </a:rPr>
              <a:t>PROBLEM DEFINING &amp; DESIGN THINKING</a:t>
            </a:r>
            <a:br>
              <a:rPr lang="en-US" sz="2800" dirty="0">
                <a:latin typeface="Imprint MT Shadow" panose="04020605060303030202" pitchFamily="82" charset="0"/>
              </a:rPr>
            </a:br>
            <a:r>
              <a:rPr lang="en-US" sz="2800" dirty="0">
                <a:latin typeface="Imprint MT Shadow" panose="04020605060303030202" pitchFamily="82" charset="0"/>
              </a:rPr>
              <a:t>2.1 Empathy Map</a:t>
            </a:r>
            <a:br>
              <a:rPr lang="en-US" sz="2800" dirty="0">
                <a:latin typeface="Imprint MT Shadow" panose="04020605060303030202" pitchFamily="82" charset="0"/>
              </a:rPr>
            </a:br>
            <a:endParaRPr lang="en-US" sz="28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5" t="-516" r="22749" b="-474"/>
          <a:stretch/>
        </p:blipFill>
        <p:spPr bwMode="auto">
          <a:xfrm>
            <a:off x="1219204" y="993422"/>
            <a:ext cx="8918223" cy="524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4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2.2 Ideation &amp; Brainstorming Map</a:t>
            </a:r>
            <a:endParaRPr lang="en-US" sz="28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070957" y="1600200"/>
            <a:ext cx="80500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233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4877" y="1777141"/>
            <a:ext cx="9286993" cy="1202485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3.result</a:t>
            </a:r>
            <a:endParaRPr lang="en-US" sz="6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041033" y="3747913"/>
            <a:ext cx="8261873" cy="93697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Aptos" panose="020B0004020202020204" pitchFamily="34" charset="0"/>
              </a:rPr>
              <a:t>Final findings (output) of the project</a:t>
            </a:r>
            <a:r>
              <a:rPr lang="en-US" dirty="0">
                <a:latin typeface="Aptos" panose="020B0004020202020204" pitchFamily="34" charset="0"/>
              </a:rPr>
              <a:t/>
            </a:r>
            <a:br>
              <a:rPr lang="en-US" dirty="0">
                <a:latin typeface="Aptos" panose="020B00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0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467" y="-45719"/>
            <a:ext cx="8534400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79" y="1049866"/>
            <a:ext cx="10882488" cy="4357511"/>
          </a:xfrm>
        </p:spPr>
        <p:txBody>
          <a:bodyPr anchor="ctr"/>
          <a:lstStyle/>
          <a:p>
            <a:r>
              <a:rPr lang="en-IN" sz="7200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DASHBOARD</a:t>
            </a:r>
            <a:endParaRPr lang="en-US" sz="7200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343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Dashboard 1">
            <a:extLst>
              <a:ext uri="{FF2B5EF4-FFF2-40B4-BE49-F238E27FC236}">
                <a16:creationId xmlns:a16="http://schemas.microsoft.com/office/drawing/2014/main" xmlns="" id="{E74829FE-5CB4-480F-85FD-351B90447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6" y="338669"/>
            <a:ext cx="11122553" cy="619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5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208</TotalTime>
  <Words>349</Words>
  <Application>Microsoft Office PowerPoint</Application>
  <PresentationFormat>Custom</PresentationFormat>
  <Paragraphs>57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Trek</vt:lpstr>
      <vt:lpstr>Slipstream</vt:lpstr>
      <vt:lpstr>Essential</vt:lpstr>
      <vt:lpstr>1_Essential</vt:lpstr>
      <vt:lpstr>Apex</vt:lpstr>
      <vt:lpstr>Thatch</vt:lpstr>
      <vt:lpstr>Executive</vt:lpstr>
      <vt:lpstr>Hardcover</vt:lpstr>
      <vt:lpstr>Metro</vt:lpstr>
      <vt:lpstr>Fundamentals of DATA analytics WITH TABLEAU</vt:lpstr>
      <vt:lpstr>PowerPoint Presentation</vt:lpstr>
      <vt:lpstr>INTRODUCTION</vt:lpstr>
      <vt:lpstr>PowerPoint Presentation</vt:lpstr>
      <vt:lpstr>PROBLEM DEFINING &amp; DESIGN THINKING 2.1 Empathy Map </vt:lpstr>
      <vt:lpstr>2.2 Ideation &amp; Brainstorming Map</vt:lpstr>
      <vt:lpstr>3.result</vt:lpstr>
      <vt:lpstr>DASHBOARD</vt:lpstr>
      <vt:lpstr>PowerPoint Presentation</vt:lpstr>
      <vt:lpstr>WORKSHEETS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Book11</dc:title>
  <dc:creator/>
  <cp:lastModifiedBy>user</cp:lastModifiedBy>
  <cp:revision>14</cp:revision>
  <dcterms:created xsi:type="dcterms:W3CDTF">2023-10-14T09:13:50Z</dcterms:created>
  <dcterms:modified xsi:type="dcterms:W3CDTF">2023-10-15T05:30:50Z</dcterms:modified>
</cp:coreProperties>
</file>