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7635"/>
            <a:ext cx="9144000" cy="4106545"/>
          </a:xfrm>
        </p:spPr>
        <p:txBody>
          <a:bodyPr>
            <a:normAutofit/>
          </a:bodyPr>
          <a:lstStyle/>
          <a:p>
            <a:r>
              <a:rPr lang="en-IN" altLang="en-US" sz="3110" dirty="0"/>
              <a:t>IBM  NaanMuthalvan – Artificial Inteligence Group 4</a:t>
            </a:r>
            <a:br>
              <a:rPr lang="en-IN" altLang="en-US" sz="3110" dirty="0"/>
            </a:br>
            <a:br>
              <a:rPr lang="en-IN" altLang="en-US" sz="3110" dirty="0"/>
            </a:br>
            <a:r>
              <a:rPr lang="en-IN" altLang="en-US" sz="2665" dirty="0"/>
              <a:t>College name : SSM Institute Of Engineering And  Technology</a:t>
            </a:r>
            <a:br>
              <a:rPr lang="en-IN" altLang="en-US" sz="2665" dirty="0"/>
            </a:br>
            <a:r>
              <a:rPr lang="en-IN" altLang="en-US" sz="2665" dirty="0"/>
              <a:t>College code  : 9221</a:t>
            </a:r>
            <a:br>
              <a:rPr lang="en-IN" altLang="en-US" sz="2665" dirty="0"/>
            </a:br>
            <a:r>
              <a:rPr lang="en-IN" altLang="en-US" sz="2665" dirty="0"/>
              <a:t> </a:t>
            </a:r>
            <a:br>
              <a:rPr lang="en-IN" altLang="en-US" sz="2665" dirty="0"/>
            </a:br>
            <a:r>
              <a:rPr lang="en-IN" altLang="en-US" sz="2665" dirty="0"/>
              <a:t>Team Members :</a:t>
            </a:r>
            <a:br>
              <a:rPr lang="en-IN" altLang="en-US" sz="2665" dirty="0"/>
            </a:br>
            <a:r>
              <a:rPr lang="en-IN" altLang="en-US" sz="2000" dirty="0"/>
              <a:t>         </a:t>
            </a:r>
            <a:br>
              <a:rPr lang="en-IN" altLang="en-US" sz="2000" dirty="0"/>
            </a:br>
            <a:r>
              <a:rPr lang="en-IN" altLang="en-US" sz="2000" dirty="0"/>
              <a:t>                   J.Margrate Sneka      (922121106045)</a:t>
            </a:r>
            <a:br>
              <a:rPr lang="en-IN" altLang="en-US" sz="2000" dirty="0"/>
            </a:br>
            <a:r>
              <a:rPr lang="en-IN" altLang="en-US" sz="2000" dirty="0"/>
              <a:t>                   S.Nagapriya                (922121106056)</a:t>
            </a:r>
            <a:br>
              <a:rPr lang="en-IN" altLang="en-US" sz="2000" dirty="0"/>
            </a:br>
            <a:r>
              <a:rPr lang="en-IN" altLang="en-US" sz="2000" dirty="0"/>
              <a:t>                   M.Pooja                      (922121106064)</a:t>
            </a:r>
            <a:br>
              <a:rPr lang="en-IN" altLang="en-US" sz="2000" dirty="0"/>
            </a:br>
            <a:r>
              <a:rPr lang="en-IN" altLang="en-US" sz="2000" dirty="0"/>
              <a:t>                   C.M.Priyadharshini   (922121106069)</a:t>
            </a:r>
            <a:br>
              <a:rPr lang="en-IN" altLang="en-US" sz="2000" dirty="0"/>
            </a:br>
            <a:endParaRPr lang="en-IN" altLang="en-US" sz="2000" dirty="0"/>
          </a:p>
        </p:txBody>
      </p:sp>
      <p:sp>
        <p:nvSpPr>
          <p:cNvPr id="3" name="Subtitle 2"/>
          <p:cNvSpPr>
            <a:spLocks noGrp="1"/>
          </p:cNvSpPr>
          <p:nvPr>
            <p:ph type="subTitle" idx="1"/>
          </p:nvPr>
        </p:nvSpPr>
        <p:spPr>
          <a:xfrm>
            <a:off x="1524000" y="4973955"/>
            <a:ext cx="9144000" cy="1475105"/>
          </a:xfrm>
        </p:spPr>
        <p:txBody>
          <a:bodyPr/>
          <a:lstStyle/>
          <a:p>
            <a:r>
              <a:rPr lang="en-IN" altLang="en-US" dirty="0">
                <a:sym typeface="+mn-ea"/>
              </a:rPr>
              <a:t>Phase 4:</a:t>
            </a:r>
            <a:br>
              <a:rPr lang="en-IN" altLang="en-US" dirty="0">
                <a:sym typeface="+mn-ea"/>
              </a:rPr>
            </a:br>
            <a:r>
              <a:rPr lang="en-IN" altLang="en-US" dirty="0">
                <a:sym typeface="+mn-ea"/>
              </a:rPr>
              <a:t>       </a:t>
            </a:r>
            <a:br>
              <a:rPr lang="en-IN" altLang="en-US" dirty="0">
                <a:sym typeface="+mn-ea"/>
              </a:rPr>
            </a:br>
            <a:r>
              <a:rPr lang="en-IN" altLang="en-US" dirty="0">
                <a:sym typeface="+mn-ea"/>
              </a:rPr>
              <a:t>MEASURE ENERGY CONSUMPTION</a:t>
            </a:r>
            <a:endParaRPr lang="en-IN" altLang="en-US" dirty="0"/>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76885" y="200025"/>
            <a:ext cx="10876915" cy="782320"/>
          </a:xfrm>
        </p:spPr>
        <p:txBody>
          <a:bodyPr/>
          <a:p>
            <a:r>
              <a:rPr lang="en-US" sz="2800"/>
              <a:t>Development and </a:t>
            </a:r>
            <a:r>
              <a:rPr lang="en-IN" altLang="en-US" sz="2800"/>
              <a:t>R</a:t>
            </a:r>
            <a:r>
              <a:rPr lang="en-US" sz="2800"/>
              <a:t>eal world implementation</a:t>
            </a:r>
            <a:r>
              <a:rPr lang="en-IN" altLang="en-US" sz="2800"/>
              <a:t>:</a:t>
            </a:r>
            <a:endParaRPr lang="en-IN" altLang="en-US" sz="2800"/>
          </a:p>
        </p:txBody>
      </p:sp>
      <p:sp>
        <p:nvSpPr>
          <p:cNvPr id="3" name="Content Placeholder 2"/>
          <p:cNvSpPr>
            <a:spLocks noGrp="1"/>
          </p:cNvSpPr>
          <p:nvPr>
            <p:ph idx="1"/>
          </p:nvPr>
        </p:nvSpPr>
        <p:spPr>
          <a:xfrm>
            <a:off x="628015" y="982345"/>
            <a:ext cx="10725785" cy="5737860"/>
          </a:xfrm>
        </p:spPr>
        <p:txBody>
          <a:bodyPr>
            <a:normAutofit fontScale="25000"/>
          </a:bodyPr>
          <a:p>
            <a:pPr marL="0" indent="0">
              <a:buNone/>
            </a:pPr>
            <a:endParaRPr lang="en-US" sz="7200"/>
          </a:p>
          <a:p>
            <a:r>
              <a:rPr lang="en-US" sz="7200"/>
              <a:t>Real-Time Monitoring:</a:t>
            </a:r>
            <a:endParaRPr lang="en-US" sz="7200"/>
          </a:p>
          <a:p>
            <a:r>
              <a:rPr lang="en-US" sz="7200"/>
              <a:t>Implement real-time monitoring capabilities to allow users to track energy consumption patterns as they occur. This can involve dashboards or alert systems that notify stakeholders of unusual energy usage.</a:t>
            </a:r>
            <a:endParaRPr lang="en-US" sz="7200"/>
          </a:p>
          <a:p>
            <a:endParaRPr lang="en-US" sz="7200"/>
          </a:p>
          <a:p>
            <a:r>
              <a:rPr lang="en-US" sz="7200"/>
              <a:t>Data Analysis and Visualization:</a:t>
            </a:r>
            <a:endParaRPr lang="en-US" sz="7200"/>
          </a:p>
          <a:p>
            <a:r>
              <a:rPr lang="en-US" sz="7200"/>
              <a:t>Develop tools for analyzing and visualizing the collected data. This could include creating charts, graphs, or reports that help stakeholders understand energy consumption trends and patterns.</a:t>
            </a:r>
            <a:endParaRPr lang="en-US" sz="7200"/>
          </a:p>
          <a:p>
            <a:endParaRPr lang="en-US" sz="7200"/>
          </a:p>
          <a:p>
            <a:r>
              <a:rPr lang="en-US" sz="7200"/>
              <a:t>Machine Learning Models:</a:t>
            </a:r>
            <a:endParaRPr lang="en-US" sz="7200"/>
          </a:p>
          <a:p>
            <a:r>
              <a:rPr lang="en-US" sz="7200"/>
              <a:t>Consider implementing machine learning models to predict future energy consumption based on historical data. This can enhance the system's ability to provide actionable insights and optimize energy usage.</a:t>
            </a:r>
            <a:endParaRPr lang="en-US" sz="7200"/>
          </a:p>
          <a:p>
            <a:endParaRPr lang="en-US" sz="7200"/>
          </a:p>
          <a:p>
            <a:r>
              <a:rPr lang="en-US" sz="7200"/>
              <a:t>User Interface:</a:t>
            </a:r>
            <a:endParaRPr lang="en-US" sz="7200"/>
          </a:p>
          <a:p>
            <a:r>
              <a:rPr lang="en-US" sz="7200"/>
              <a:t>Create a user-friendly interface for stakeholders to interact with the energy consumption data. This could be a web portal, a mobile app, or integrated into existing management systems.</a:t>
            </a:r>
            <a:endParaRPr lang="en-US" sz="7200"/>
          </a:p>
          <a:p>
            <a:endParaRPr lang="en-US" sz="7200"/>
          </a:p>
          <a:p>
            <a:endParaRPr lang="en-US" sz="7200"/>
          </a:p>
          <a:p>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838200" y="393065"/>
            <a:ext cx="10515600" cy="294640"/>
          </a:xfrm>
        </p:spPr>
        <p:txBody>
          <a:bodyPr>
            <a:normAutofit fontScale="90000"/>
          </a:bodyPr>
          <a:p>
            <a:r>
              <a:rPr lang="en-US" sz="2220">
                <a:sym typeface="+mn-ea"/>
              </a:rPr>
              <a:t>Security Measures:</a:t>
            </a:r>
            <a:br>
              <a:rPr lang="en-US" sz="2220"/>
            </a:br>
            <a:endParaRPr lang="en-US" sz="2220"/>
          </a:p>
        </p:txBody>
      </p:sp>
      <p:sp>
        <p:nvSpPr>
          <p:cNvPr id="3" name="Content Placeholder 2"/>
          <p:cNvSpPr>
            <a:spLocks noGrp="1"/>
          </p:cNvSpPr>
          <p:nvPr>
            <p:ph sz="half" idx="1"/>
          </p:nvPr>
        </p:nvSpPr>
        <p:spPr>
          <a:xfrm>
            <a:off x="838200" y="582930"/>
            <a:ext cx="5181600" cy="5304155"/>
          </a:xfrm>
        </p:spPr>
        <p:txBody>
          <a:bodyPr>
            <a:normAutofit/>
          </a:bodyPr>
          <a:p>
            <a:pPr marL="0" indent="0">
              <a:buNone/>
            </a:pPr>
            <a:endParaRPr lang="en-US" sz="1800"/>
          </a:p>
          <a:p>
            <a:r>
              <a:rPr lang="en-US" sz="1800">
                <a:sym typeface="+mn-ea"/>
              </a:rPr>
              <a:t>Implement robust security measures to protect the collected energy data. Encryption, secure access controls, and regular security audits are essential components.</a:t>
            </a:r>
            <a:endParaRPr lang="en-US" sz="1800">
              <a:sym typeface="+mn-ea"/>
            </a:endParaRPr>
          </a:p>
          <a:p>
            <a:endParaRPr lang="en-US" sz="1800"/>
          </a:p>
          <a:p>
            <a:r>
              <a:rPr lang="en-US" sz="1800">
                <a:sym typeface="+mn-ea"/>
              </a:rPr>
              <a:t>Monitoring and Maintenance:</a:t>
            </a:r>
            <a:endParaRPr lang="en-US" sz="1800"/>
          </a:p>
          <a:p>
            <a:r>
              <a:rPr lang="en-US" sz="1800">
                <a:sym typeface="+mn-ea"/>
              </a:rPr>
              <a:t>Establish a monitoring system to detect anomalies or malfunctions in the energy measurement system. Regular maintenance checks and software updates are crucial for optimal performance.</a:t>
            </a:r>
            <a:endParaRPr lang="en-US" sz="1800">
              <a:sym typeface="+mn-ea"/>
            </a:endParaRPr>
          </a:p>
          <a:p>
            <a:endParaRPr lang="en-US" sz="1800"/>
          </a:p>
          <a:p>
            <a:r>
              <a:rPr lang="en-US" sz="1800">
                <a:sym typeface="+mn-ea"/>
              </a:rPr>
              <a:t>Feedback Mechanism:</a:t>
            </a:r>
            <a:endParaRPr lang="en-US" sz="1800"/>
          </a:p>
          <a:p>
            <a:r>
              <a:rPr lang="en-US" sz="1800">
                <a:sym typeface="+mn-ea"/>
              </a:rPr>
              <a:t>Implement a feedback mechanism to continuously improve the system based on user input and changing energy consumption patterns.</a:t>
            </a:r>
            <a:endParaRPr lang="en-US" sz="1800"/>
          </a:p>
          <a:p>
            <a:endParaRPr lang="en-US" sz="1800"/>
          </a:p>
          <a:p>
            <a:endParaRPr lang="en-US" sz="1800"/>
          </a:p>
          <a:p>
            <a:endParaRPr lang="en-US" sz="1800"/>
          </a:p>
        </p:txBody>
      </p:sp>
      <p:pic>
        <p:nvPicPr>
          <p:cNvPr id="5" name="Content Placeholder 4" descr="Energy-Consumption-in-the-Developing-and-Developed-Worlds-Actual-and-forecast"/>
          <p:cNvPicPr>
            <a:picLocks noChangeAspect="1"/>
          </p:cNvPicPr>
          <p:nvPr>
            <p:ph sz="half" idx="2"/>
          </p:nvPr>
        </p:nvPicPr>
        <p:blipFill>
          <a:blip r:embed="rId1"/>
          <a:stretch>
            <a:fillRect/>
          </a:stretch>
        </p:blipFill>
        <p:spPr>
          <a:xfrm>
            <a:off x="6019800" y="866140"/>
            <a:ext cx="5181600" cy="20542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800"/>
              <a:t>Machine learning Algorithm:</a:t>
            </a:r>
            <a:endParaRPr lang="en-IN" altLang="en-US" sz="2800"/>
          </a:p>
        </p:txBody>
      </p:sp>
      <p:sp>
        <p:nvSpPr>
          <p:cNvPr id="3" name="Content Placeholder 2"/>
          <p:cNvSpPr>
            <a:spLocks noGrp="1"/>
          </p:cNvSpPr>
          <p:nvPr>
            <p:ph sz="half" idx="1"/>
          </p:nvPr>
        </p:nvSpPr>
        <p:spPr>
          <a:xfrm>
            <a:off x="838200" y="1431925"/>
            <a:ext cx="5181600" cy="5240020"/>
          </a:xfrm>
        </p:spPr>
        <p:txBody>
          <a:bodyPr>
            <a:normAutofit lnSpcReduction="10000"/>
          </a:bodyPr>
          <a:p>
            <a:r>
              <a:rPr lang="en-US" sz="2400"/>
              <a:t>Support Vector Machines (SVM):</a:t>
            </a:r>
            <a:endParaRPr lang="en-US" sz="2400"/>
          </a:p>
          <a:p>
            <a:r>
              <a:rPr lang="en-US" sz="1800"/>
              <a:t> </a:t>
            </a:r>
            <a:r>
              <a:rPr lang="en-IN" altLang="en-US" sz="1800"/>
              <a:t>    </a:t>
            </a:r>
            <a:r>
              <a:rPr lang="en-US" sz="1800"/>
              <a:t> SVM is a powerful algorithm for classification and regression tasks. It works by finding a hyperplane that best separates the data points and predicts energy consumption based on their position relative to the hyperplane.</a:t>
            </a:r>
            <a:endParaRPr lang="en-US" sz="1800"/>
          </a:p>
          <a:p>
            <a:r>
              <a:rPr lang="en-US" sz="1800"/>
              <a:t> </a:t>
            </a:r>
            <a:r>
              <a:rPr lang="en-US" sz="2400"/>
              <a:t>Training the Model:</a:t>
            </a:r>
            <a:endParaRPr lang="en-US" sz="2400"/>
          </a:p>
          <a:p>
            <a:r>
              <a:rPr lang="en-US" sz="1800"/>
              <a:t>  In SVM, the goal is to find the best hyperplane that separates the data points into different classes (e.g., high and low energy consumption). The algorithm finds the hyperplane by maximizing the margin between the classes while minimizing the misclassification of data points.</a:t>
            </a:r>
            <a:endParaRPr lang="en-US" sz="1800"/>
          </a:p>
          <a:p>
            <a:r>
              <a:rPr lang="en-US" sz="1800"/>
              <a:t> </a:t>
            </a:r>
            <a:r>
              <a:rPr lang="en-US" sz="2400"/>
              <a:t>Model Evaluation: </a:t>
            </a:r>
            <a:endParaRPr lang="en-US" sz="2400"/>
          </a:p>
          <a:p>
            <a:r>
              <a:rPr lang="en-US" sz="1800"/>
              <a:t>Once the SVM model is trained, evaluate its performance on the testing set. Use metrics such as accuracy, precision, recall, or mean squared error to assess how well the model predicts energy consumption.</a:t>
            </a:r>
            <a:endParaRPr lang="en-US" sz="1800"/>
          </a:p>
          <a:p>
            <a:endParaRPr lang="en-US" sz="1800"/>
          </a:p>
          <a:p>
            <a:endParaRPr lang="en-US" sz="1800"/>
          </a:p>
          <a:p>
            <a:endParaRPr lang="en-US" sz="1800"/>
          </a:p>
          <a:p>
            <a:endParaRPr lang="en-US" sz="1800"/>
          </a:p>
          <a:p>
            <a:endParaRPr lang="en-US" sz="1800"/>
          </a:p>
        </p:txBody>
      </p:sp>
      <p:pic>
        <p:nvPicPr>
          <p:cNvPr id="4" name="Content Placeholder 3" descr="support-vector-machine-algorithm"/>
          <p:cNvPicPr>
            <a:picLocks noChangeAspect="1"/>
          </p:cNvPicPr>
          <p:nvPr>
            <p:ph sz="half" idx="2"/>
          </p:nvPr>
        </p:nvPicPr>
        <p:blipFill>
          <a:blip r:embed="rId1"/>
          <a:stretch>
            <a:fillRect/>
          </a:stretch>
        </p:blipFill>
        <p:spPr>
          <a:xfrm>
            <a:off x="6172200" y="2273935"/>
            <a:ext cx="5181600" cy="3454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838200" y="161925"/>
            <a:ext cx="10515600" cy="589915"/>
          </a:xfrm>
        </p:spPr>
        <p:txBody>
          <a:bodyPr/>
          <a:p>
            <a:r>
              <a:rPr lang="en-IN" altLang="en-US" sz="2800"/>
              <a:t>Conclusion:</a:t>
            </a:r>
            <a:endParaRPr lang="en-IN" altLang="en-US" sz="2800"/>
          </a:p>
        </p:txBody>
      </p:sp>
      <p:sp>
        <p:nvSpPr>
          <p:cNvPr id="3" name="Content Placeholder 2"/>
          <p:cNvSpPr>
            <a:spLocks noGrp="1"/>
          </p:cNvSpPr>
          <p:nvPr>
            <p:ph idx="1"/>
          </p:nvPr>
        </p:nvSpPr>
        <p:spPr>
          <a:xfrm>
            <a:off x="838200" y="751205"/>
            <a:ext cx="10515600" cy="5426075"/>
          </a:xfrm>
        </p:spPr>
        <p:txBody>
          <a:bodyPr>
            <a:normAutofit fontScale="90000" lnSpcReduction="10000"/>
          </a:bodyPr>
          <a:p>
            <a:r>
              <a:rPr lang="en-US" sz="1800"/>
              <a:t>1. Data Collection:</a:t>
            </a:r>
            <a:endParaRPr lang="en-US" sz="1800"/>
          </a:p>
          <a:p>
            <a:r>
              <a:rPr lang="en-US" sz="1800"/>
              <a:t> One challenge could be gathering accurate and reliable data on energy consumption. It may require coordinating with different sources or devices to collect the necessary data. A lesson learned could be the importance of ensuring data quality and consistency throughout the project.</a:t>
            </a:r>
            <a:endParaRPr lang="en-US" sz="1800"/>
          </a:p>
          <a:p>
            <a:endParaRPr lang="en-US" sz="1800"/>
          </a:p>
          <a:p>
            <a:r>
              <a:rPr lang="en-IN" altLang="en-US" sz="1800"/>
              <a:t>2</a:t>
            </a:r>
            <a:r>
              <a:rPr lang="en-US" sz="1800"/>
              <a:t>. Feature Selection:</a:t>
            </a:r>
            <a:endParaRPr lang="en-US" sz="1800"/>
          </a:p>
          <a:p>
            <a:r>
              <a:rPr lang="en-US" sz="1800"/>
              <a:t> Selecting the most relevant features for energy consumption prediction can be a challenge. Choosing the wrong features may lead to inaccurate predictions. A lesson learned could be the importance of carefully analyzing and selecting features based on their impact on energy consumption.</a:t>
            </a:r>
            <a:endParaRPr lang="en-US" sz="1800"/>
          </a:p>
          <a:p>
            <a:endParaRPr lang="en-US" sz="1800"/>
          </a:p>
          <a:p>
            <a:r>
              <a:rPr lang="en-IN" altLang="en-US" sz="1800"/>
              <a:t>3</a:t>
            </a:r>
            <a:r>
              <a:rPr lang="en-US" sz="1800"/>
              <a:t>. Model Selection and Evaluation: </a:t>
            </a:r>
            <a:endParaRPr lang="en-US" sz="1800"/>
          </a:p>
          <a:p>
            <a:r>
              <a:rPr lang="en-US" sz="1800"/>
              <a:t>Choosing the right model, such as Support Vector Machines (SVM), and evaluating its performance can be challenging. Different models may have varying strengths and weaknesses. A lesson learned could be the importance of exploring and comparing different models to find the best fit for the project.</a:t>
            </a:r>
            <a:endParaRPr lang="en-US" sz="1800"/>
          </a:p>
          <a:p>
            <a:endParaRPr lang="en-US" sz="1800"/>
          </a:p>
          <a:p>
            <a:r>
              <a:rPr lang="en-IN" altLang="en-US" sz="1800"/>
              <a:t>4</a:t>
            </a:r>
            <a:r>
              <a:rPr lang="en-US" sz="1800"/>
              <a:t>. Interpretation of Results:</a:t>
            </a:r>
            <a:endParaRPr lang="en-US" sz="1800"/>
          </a:p>
          <a:p>
            <a:r>
              <a:rPr lang="en-US" sz="1800"/>
              <a:t> Interpreting the results of the energy consumption measurement project can be challenging, especially when dealing with complex data patterns. A lesson learned could be the importance of visualizing and communicating the results effectively to stakeholders, making it easier for them to understand a</a:t>
            </a:r>
            <a:r>
              <a:rPr lang="en-IN" altLang="en-US" sz="1800"/>
              <a:t> act upon the finding.</a:t>
            </a:r>
            <a:endParaRPr lang="en-IN" altLang="en-US" sz="1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4009</Words>
  <Application>WPS Presentation</Application>
  <PresentationFormat>Widescreen</PresentationFormat>
  <Paragraphs>63</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NaanMuthalvan – Artificial Inteligence Group 4  College name : SSM Institute Of Engineering And  Technology College code  : 9221   Team Members :                              J.Margrate Sneka      (922121106045)                    S.Nagapriya                (922121106056)                    M.Pooja                      (922121106064)                    C.M.Priyadharshini   (922121106069) </dc:title>
  <dc:creator/>
  <cp:lastModifiedBy>ELCOT</cp:lastModifiedBy>
  <cp:revision>1</cp:revision>
  <dcterms:created xsi:type="dcterms:W3CDTF">2023-10-26T04:46:48Z</dcterms:created>
  <dcterms:modified xsi:type="dcterms:W3CDTF">2023-10-26T04:46:48Z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B2CCCA5FA6044E74B956FAC186147EDB</vt:lpwstr>
  </property>
  <property fmtid="{D5CDD505-2E9C-101B-9397-08002B2CF9AE}" pid="3" name="KSOProductBuildVer">
    <vt:lpwstr>1033-11.2.0.11486</vt:lpwstr>
  </property>
</Properties>
</file>