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431AE8-67BF-B72F-B3D9-2E87589AF3E4}"/>
              </a:ext>
            </a:extLst>
          </p:cNvPr>
          <p:cNvSpPr txBox="1"/>
          <p:nvPr/>
        </p:nvSpPr>
        <p:spPr>
          <a:xfrm>
            <a:off x="567950" y="1960849"/>
            <a:ext cx="10720062" cy="1323439"/>
          </a:xfrm>
          <a:prstGeom prst="rect">
            <a:avLst/>
          </a:prstGeom>
          <a:noFill/>
        </p:spPr>
        <p:txBody>
          <a:bodyPr wrap="square" rtlCol="0">
            <a:spAutoFit/>
          </a:bodyPr>
          <a:lstStyle/>
          <a:p>
            <a:pPr algn="ctr"/>
            <a:r>
              <a:rPr lang="en-IN" sz="4000" b="1">
                <a:latin typeface="Arial Black" panose="020B0604020202020204" pitchFamily="34" charset="0"/>
                <a:ea typeface="Aptos Black" panose="02000000000000000000" pitchFamily="2" charset="0"/>
                <a:cs typeface="Arial Black" panose="020B0604020202020204" pitchFamily="34" charset="0"/>
              </a:rPr>
              <a:t>UNVEILING MARKET INSIGHTS ANALYZING SPENDING BEHAVIOUR </a:t>
            </a:r>
            <a:endParaRPr lang="en-US" sz="4000" b="1">
              <a:latin typeface="Arial Black" panose="020B0604020202020204" pitchFamily="34" charset="0"/>
              <a:ea typeface="Aptos Black" panose="02000000000000000000" pitchFamily="2" charset="0"/>
              <a:cs typeface="Arial Black" panose="020B0604020202020204" pitchFamily="34" charset="0"/>
            </a:endParaRPr>
          </a:p>
        </p:txBody>
      </p:sp>
    </p:spTree>
    <p:extLst>
      <p:ext uri="{BB962C8B-B14F-4D97-AF65-F5344CB8AC3E}">
        <p14:creationId xmlns:p14="http://schemas.microsoft.com/office/powerpoint/2010/main" val="106712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6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2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F78B29-DE2A-1D3A-E1CE-EEB4E7BECFDB}"/>
              </a:ext>
            </a:extLst>
          </p:cNvPr>
          <p:cNvSpPr txBox="1"/>
          <p:nvPr/>
        </p:nvSpPr>
        <p:spPr>
          <a:xfrm>
            <a:off x="1348882" y="1455372"/>
            <a:ext cx="5431381" cy="400110"/>
          </a:xfrm>
          <a:prstGeom prst="rect">
            <a:avLst/>
          </a:prstGeom>
          <a:noFill/>
        </p:spPr>
        <p:txBody>
          <a:bodyPr wrap="square" rtlCol="0">
            <a:spAutoFit/>
          </a:bodyPr>
          <a:lstStyle/>
          <a:p>
            <a:pPr algn="l"/>
            <a:r>
              <a:rPr lang="en-IN" sz="2000" b="1">
                <a:latin typeface="ADLaM Display" panose="02010000000000000000" pitchFamily="2" charset="0"/>
                <a:ea typeface="ADLaM Display" panose="02010000000000000000" pitchFamily="2" charset="0"/>
                <a:cs typeface="ADLaM Display" panose="02010000000000000000" pitchFamily="2" charset="0"/>
              </a:rPr>
              <a:t>1. INTRODUCTION </a:t>
            </a:r>
            <a:endParaRPr lang="en-US" sz="2000" b="1">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9A0772F5-A791-D113-4F11-176A9114672B}"/>
              </a:ext>
            </a:extLst>
          </p:cNvPr>
          <p:cNvSpPr txBox="1"/>
          <p:nvPr/>
        </p:nvSpPr>
        <p:spPr>
          <a:xfrm>
            <a:off x="1348882" y="2186607"/>
            <a:ext cx="2786506" cy="400110"/>
          </a:xfrm>
          <a:prstGeom prst="rect">
            <a:avLst/>
          </a:prstGeom>
          <a:noFill/>
        </p:spPr>
        <p:txBody>
          <a:bodyPr wrap="square" rtlCol="0">
            <a:spAutoFit/>
          </a:bodyPr>
          <a:lstStyle/>
          <a:p>
            <a:pPr algn="l"/>
            <a:r>
              <a:rPr lang="en-IN" sz="2000">
                <a:latin typeface="Algerian" panose="02000000000000000000" pitchFamily="2" charset="0"/>
                <a:ea typeface="Algerian" panose="02000000000000000000" pitchFamily="2" charset="0"/>
              </a:rPr>
              <a:t>1.1 OVERVIEW </a:t>
            </a:r>
            <a:endParaRPr lang="en-US" sz="2000">
              <a:latin typeface="Algerian" panose="02000000000000000000" pitchFamily="2" charset="0"/>
              <a:ea typeface="Algerian" panose="02000000000000000000" pitchFamily="2" charset="0"/>
            </a:endParaRPr>
          </a:p>
        </p:txBody>
      </p:sp>
      <p:sp>
        <p:nvSpPr>
          <p:cNvPr id="6" name="TextBox 5">
            <a:extLst>
              <a:ext uri="{FF2B5EF4-FFF2-40B4-BE49-F238E27FC236}">
                <a16:creationId xmlns:a16="http://schemas.microsoft.com/office/drawing/2014/main" id="{87770D5A-9863-AE88-2990-B59BAE756587}"/>
              </a:ext>
            </a:extLst>
          </p:cNvPr>
          <p:cNvSpPr txBox="1"/>
          <p:nvPr/>
        </p:nvSpPr>
        <p:spPr>
          <a:xfrm>
            <a:off x="1757096" y="2699846"/>
            <a:ext cx="9726149" cy="923330"/>
          </a:xfrm>
          <a:prstGeom prst="rect">
            <a:avLst/>
          </a:prstGeom>
          <a:noFill/>
        </p:spPr>
        <p:txBody>
          <a:bodyPr wrap="square" rtlCol="0">
            <a:spAutoFit/>
          </a:bodyPr>
          <a:lstStyle/>
          <a:p>
            <a:pPr algn="l"/>
            <a:r>
              <a:rPr lang="en-IN"/>
              <a:t>Unveiling Market Insights: Analysing Spending Behaviour and Identifying Opportunities for Growth. Creating Dashboard, Story using Tableau and analyzing Spending Behaviour and Identifying Opportunities for Growth.</a:t>
            </a:r>
            <a:endParaRPr lang="en-US"/>
          </a:p>
        </p:txBody>
      </p:sp>
      <p:sp>
        <p:nvSpPr>
          <p:cNvPr id="7" name="TextBox 6">
            <a:extLst>
              <a:ext uri="{FF2B5EF4-FFF2-40B4-BE49-F238E27FC236}">
                <a16:creationId xmlns:a16="http://schemas.microsoft.com/office/drawing/2014/main" id="{44A0E03B-C174-958A-83DF-264AC77D2352}"/>
              </a:ext>
            </a:extLst>
          </p:cNvPr>
          <p:cNvSpPr txBox="1"/>
          <p:nvPr/>
        </p:nvSpPr>
        <p:spPr>
          <a:xfrm flipH="1">
            <a:off x="1348882" y="3736305"/>
            <a:ext cx="2688890" cy="400110"/>
          </a:xfrm>
          <a:prstGeom prst="rect">
            <a:avLst/>
          </a:prstGeom>
          <a:noFill/>
        </p:spPr>
        <p:txBody>
          <a:bodyPr wrap="square" rtlCol="0">
            <a:spAutoFit/>
          </a:bodyPr>
          <a:lstStyle/>
          <a:p>
            <a:pPr algn="l"/>
            <a:r>
              <a:rPr lang="en-IN" sz="2000">
                <a:latin typeface="Algerian" pitchFamily="82" charset="0"/>
              </a:rPr>
              <a:t>1.2 PURPOSE </a:t>
            </a:r>
            <a:endParaRPr lang="en-US" sz="2000">
              <a:latin typeface="Algerian" pitchFamily="82" charset="0"/>
            </a:endParaRPr>
          </a:p>
        </p:txBody>
      </p:sp>
      <p:sp>
        <p:nvSpPr>
          <p:cNvPr id="8" name="TextBox 7">
            <a:extLst>
              <a:ext uri="{FF2B5EF4-FFF2-40B4-BE49-F238E27FC236}">
                <a16:creationId xmlns:a16="http://schemas.microsoft.com/office/drawing/2014/main" id="{67F7B15D-A579-FF9E-0309-02A9545C839B}"/>
              </a:ext>
            </a:extLst>
          </p:cNvPr>
          <p:cNvSpPr txBox="1"/>
          <p:nvPr/>
        </p:nvSpPr>
        <p:spPr>
          <a:xfrm flipH="1">
            <a:off x="1757096" y="4251831"/>
            <a:ext cx="6246269" cy="646331"/>
          </a:xfrm>
          <a:prstGeom prst="rect">
            <a:avLst/>
          </a:prstGeom>
          <a:noFill/>
        </p:spPr>
        <p:txBody>
          <a:bodyPr wrap="square" rtlCol="0">
            <a:spAutoFit/>
          </a:bodyPr>
          <a:lstStyle/>
          <a:p>
            <a:pPr algn="l"/>
            <a:r>
              <a:rPr lang="en-IN"/>
              <a:t>1. Understanding Customer Behavior.</a:t>
            </a:r>
          </a:p>
          <a:p>
            <a:pPr algn="l"/>
            <a:endParaRPr lang="en-US"/>
          </a:p>
        </p:txBody>
      </p:sp>
      <p:sp>
        <p:nvSpPr>
          <p:cNvPr id="10" name="TextBox 9">
            <a:extLst>
              <a:ext uri="{FF2B5EF4-FFF2-40B4-BE49-F238E27FC236}">
                <a16:creationId xmlns:a16="http://schemas.microsoft.com/office/drawing/2014/main" id="{5AE020CD-FB9D-BA1E-4A4E-6FD9FCD273DA}"/>
              </a:ext>
            </a:extLst>
          </p:cNvPr>
          <p:cNvSpPr txBox="1"/>
          <p:nvPr/>
        </p:nvSpPr>
        <p:spPr>
          <a:xfrm flipH="1">
            <a:off x="1757096" y="4598101"/>
            <a:ext cx="4295123" cy="646331"/>
          </a:xfrm>
          <a:prstGeom prst="rect">
            <a:avLst/>
          </a:prstGeom>
          <a:noFill/>
        </p:spPr>
        <p:txBody>
          <a:bodyPr wrap="square" rtlCol="0">
            <a:spAutoFit/>
          </a:bodyPr>
          <a:lstStyle/>
          <a:p>
            <a:pPr algn="l"/>
            <a:r>
              <a:rPr lang="en-IN"/>
              <a:t>2. Informed Decision-Making.</a:t>
            </a:r>
          </a:p>
          <a:p>
            <a:pPr algn="l"/>
            <a:endParaRPr lang="en-US"/>
          </a:p>
        </p:txBody>
      </p:sp>
      <p:sp>
        <p:nvSpPr>
          <p:cNvPr id="11" name="TextBox 10">
            <a:extLst>
              <a:ext uri="{FF2B5EF4-FFF2-40B4-BE49-F238E27FC236}">
                <a16:creationId xmlns:a16="http://schemas.microsoft.com/office/drawing/2014/main" id="{ADBDC459-E95A-3D4D-5946-82216D54B566}"/>
              </a:ext>
            </a:extLst>
          </p:cNvPr>
          <p:cNvSpPr txBox="1"/>
          <p:nvPr/>
        </p:nvSpPr>
        <p:spPr>
          <a:xfrm>
            <a:off x="1772477" y="5013578"/>
            <a:ext cx="4295123" cy="369332"/>
          </a:xfrm>
          <a:prstGeom prst="rect">
            <a:avLst/>
          </a:prstGeom>
          <a:noFill/>
        </p:spPr>
        <p:txBody>
          <a:bodyPr wrap="square" rtlCol="0">
            <a:spAutoFit/>
          </a:bodyPr>
          <a:lstStyle/>
          <a:p>
            <a:pPr algn="l"/>
            <a:r>
              <a:rPr lang="en-IN"/>
              <a:t>3. Tailoring Marketing Strategies.</a:t>
            </a:r>
            <a:endParaRPr lang="en-US"/>
          </a:p>
        </p:txBody>
      </p:sp>
      <p:sp>
        <p:nvSpPr>
          <p:cNvPr id="13" name="TextBox 12">
            <a:extLst>
              <a:ext uri="{FF2B5EF4-FFF2-40B4-BE49-F238E27FC236}">
                <a16:creationId xmlns:a16="http://schemas.microsoft.com/office/drawing/2014/main" id="{6B1B7D80-BE72-6D42-DF6A-5EFC4AC0707C}"/>
              </a:ext>
            </a:extLst>
          </p:cNvPr>
          <p:cNvSpPr txBox="1"/>
          <p:nvPr/>
        </p:nvSpPr>
        <p:spPr>
          <a:xfrm flipH="1">
            <a:off x="1772477" y="5752242"/>
            <a:ext cx="2325046" cy="646331"/>
          </a:xfrm>
          <a:prstGeom prst="rect">
            <a:avLst/>
          </a:prstGeom>
          <a:noFill/>
        </p:spPr>
        <p:txBody>
          <a:bodyPr wrap="square">
            <a:spAutoFit/>
          </a:bodyPr>
          <a:lstStyle/>
          <a:p>
            <a:r>
              <a:rPr lang="en-US"/>
              <a:t>5. Reducing </a:t>
            </a:r>
            <a:r>
              <a:rPr lang="en-IN"/>
              <a:t>Risk.</a:t>
            </a:r>
          </a:p>
          <a:p>
            <a:endParaRPr lang="en-US"/>
          </a:p>
        </p:txBody>
      </p:sp>
      <p:sp>
        <p:nvSpPr>
          <p:cNvPr id="14" name="TextBox 13">
            <a:extLst>
              <a:ext uri="{FF2B5EF4-FFF2-40B4-BE49-F238E27FC236}">
                <a16:creationId xmlns:a16="http://schemas.microsoft.com/office/drawing/2014/main" id="{CB81F3DA-4ADE-B3DB-8D64-39FE3EA1BB82}"/>
              </a:ext>
            </a:extLst>
          </p:cNvPr>
          <p:cNvSpPr txBox="1"/>
          <p:nvPr/>
        </p:nvSpPr>
        <p:spPr>
          <a:xfrm>
            <a:off x="1772477" y="5382910"/>
            <a:ext cx="3132719" cy="369332"/>
          </a:xfrm>
          <a:prstGeom prst="rect">
            <a:avLst/>
          </a:prstGeom>
          <a:noFill/>
        </p:spPr>
        <p:txBody>
          <a:bodyPr wrap="square" rtlCol="0">
            <a:spAutoFit/>
          </a:bodyPr>
          <a:lstStyle/>
          <a:p>
            <a:pPr algn="l"/>
            <a:r>
              <a:rPr lang="en-IN"/>
              <a:t>4. Product Innovation.</a:t>
            </a:r>
            <a:endParaRPr lang="en-US"/>
          </a:p>
        </p:txBody>
      </p:sp>
    </p:spTree>
    <p:extLst>
      <p:ext uri="{BB962C8B-B14F-4D97-AF65-F5344CB8AC3E}">
        <p14:creationId xmlns:p14="http://schemas.microsoft.com/office/powerpoint/2010/main" val="374953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C9B8B-C191-F3C4-7CB0-E1CBB5F8BA9E}"/>
              </a:ext>
            </a:extLst>
          </p:cNvPr>
          <p:cNvSpPr txBox="1"/>
          <p:nvPr/>
        </p:nvSpPr>
        <p:spPr>
          <a:xfrm>
            <a:off x="1331133" y="1455017"/>
            <a:ext cx="6957745" cy="400110"/>
          </a:xfrm>
          <a:prstGeom prst="rect">
            <a:avLst/>
          </a:prstGeom>
          <a:noFill/>
        </p:spPr>
        <p:txBody>
          <a:bodyPr wrap="square" rtlCol="0">
            <a:spAutoFit/>
          </a:bodyPr>
          <a:lstStyle/>
          <a:p>
            <a:pPr algn="l"/>
            <a:r>
              <a:rPr lang="en-IN" sz="2000" b="1">
                <a:latin typeface="Arial Black" panose="020B0604020202020204" pitchFamily="34" charset="0"/>
                <a:cs typeface="Arial Black" panose="020B0604020202020204" pitchFamily="34" charset="0"/>
              </a:rPr>
              <a:t>2. PROBLEM DEFINITION AND DESIGN MAP</a:t>
            </a:r>
            <a:endParaRPr lang="en-US" sz="2000" b="1">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7A2D5151-C12B-81C0-5CAF-E15C5B9994D9}"/>
              </a:ext>
            </a:extLst>
          </p:cNvPr>
          <p:cNvSpPr txBox="1"/>
          <p:nvPr/>
        </p:nvSpPr>
        <p:spPr>
          <a:xfrm>
            <a:off x="1331133" y="2022967"/>
            <a:ext cx="2644873" cy="400110"/>
          </a:xfrm>
          <a:prstGeom prst="rect">
            <a:avLst/>
          </a:prstGeom>
          <a:noFill/>
        </p:spPr>
        <p:txBody>
          <a:bodyPr wrap="square" rtlCol="0">
            <a:spAutoFit/>
          </a:bodyPr>
          <a:lstStyle/>
          <a:p>
            <a:pPr algn="l"/>
            <a:r>
              <a:rPr lang="en-IN" sz="2000">
                <a:latin typeface="Algerian" pitchFamily="82" charset="0"/>
              </a:rPr>
              <a:t>2.1 EMPATHY MAP</a:t>
            </a:r>
            <a:endParaRPr lang="en-US" sz="2000">
              <a:latin typeface="Algerian" pitchFamily="82" charset="0"/>
            </a:endParaRPr>
          </a:p>
        </p:txBody>
      </p:sp>
      <p:pic>
        <p:nvPicPr>
          <p:cNvPr id="7" name="Picture 6">
            <a:extLst>
              <a:ext uri="{FF2B5EF4-FFF2-40B4-BE49-F238E27FC236}">
                <a16:creationId xmlns:a16="http://schemas.microsoft.com/office/drawing/2014/main" id="{47E9C022-C296-3A17-C4AB-A74A5F8A94F8}"/>
              </a:ext>
            </a:extLst>
          </p:cNvPr>
          <p:cNvPicPr>
            <a:picLocks noChangeAspect="1"/>
          </p:cNvPicPr>
          <p:nvPr/>
        </p:nvPicPr>
        <p:blipFill>
          <a:blip r:embed="rId2"/>
          <a:stretch>
            <a:fillRect/>
          </a:stretch>
        </p:blipFill>
        <p:spPr>
          <a:xfrm>
            <a:off x="2653569" y="2590917"/>
            <a:ext cx="5767893" cy="3248321"/>
          </a:xfrm>
          <a:prstGeom prst="rect">
            <a:avLst/>
          </a:prstGeom>
        </p:spPr>
      </p:pic>
    </p:spTree>
    <p:extLst>
      <p:ext uri="{BB962C8B-B14F-4D97-AF65-F5344CB8AC3E}">
        <p14:creationId xmlns:p14="http://schemas.microsoft.com/office/powerpoint/2010/main" val="54202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37465-E352-B58F-7D20-C06C8E5B462A}"/>
              </a:ext>
            </a:extLst>
          </p:cNvPr>
          <p:cNvSpPr txBox="1"/>
          <p:nvPr/>
        </p:nvSpPr>
        <p:spPr>
          <a:xfrm>
            <a:off x="1348882" y="1969722"/>
            <a:ext cx="4845325" cy="400110"/>
          </a:xfrm>
          <a:prstGeom prst="rect">
            <a:avLst/>
          </a:prstGeom>
          <a:noFill/>
        </p:spPr>
        <p:txBody>
          <a:bodyPr wrap="square" rtlCol="0">
            <a:spAutoFit/>
          </a:bodyPr>
          <a:lstStyle/>
          <a:p>
            <a:pPr algn="l"/>
            <a:r>
              <a:rPr lang="en-IN" sz="2000">
                <a:latin typeface="Algerian" pitchFamily="82" charset="0"/>
                <a:cs typeface="Arial Black" panose="020B0604020202020204" pitchFamily="34" charset="0"/>
              </a:rPr>
              <a:t>2.2 IDEATION &amp; BRAINSTORMING MAP</a:t>
            </a:r>
            <a:endParaRPr lang="en-US" sz="2000">
              <a:latin typeface="Algerian" pitchFamily="82" charset="0"/>
              <a:cs typeface="Arial Black" panose="020B0604020202020204" pitchFamily="34" charset="0"/>
            </a:endParaRPr>
          </a:p>
        </p:txBody>
      </p:sp>
      <p:pic>
        <p:nvPicPr>
          <p:cNvPr id="5" name="Picture 4">
            <a:extLst>
              <a:ext uri="{FF2B5EF4-FFF2-40B4-BE49-F238E27FC236}">
                <a16:creationId xmlns:a16="http://schemas.microsoft.com/office/drawing/2014/main" id="{B1E458EA-8883-E572-7D58-842796D90F9B}"/>
              </a:ext>
            </a:extLst>
          </p:cNvPr>
          <p:cNvPicPr>
            <a:picLocks noChangeAspect="1"/>
          </p:cNvPicPr>
          <p:nvPr/>
        </p:nvPicPr>
        <p:blipFill>
          <a:blip r:embed="rId2"/>
          <a:stretch>
            <a:fillRect/>
          </a:stretch>
        </p:blipFill>
        <p:spPr>
          <a:xfrm flipV="1">
            <a:off x="2867763" y="2529567"/>
            <a:ext cx="4071880" cy="3428105"/>
          </a:xfrm>
          <a:prstGeom prst="rect">
            <a:avLst/>
          </a:prstGeom>
        </p:spPr>
      </p:pic>
    </p:spTree>
    <p:extLst>
      <p:ext uri="{BB962C8B-B14F-4D97-AF65-F5344CB8AC3E}">
        <p14:creationId xmlns:p14="http://schemas.microsoft.com/office/powerpoint/2010/main" val="20292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0DDE4C-0750-7412-55E5-DDA51E914717}"/>
              </a:ext>
            </a:extLst>
          </p:cNvPr>
          <p:cNvSpPr txBox="1"/>
          <p:nvPr/>
        </p:nvSpPr>
        <p:spPr>
          <a:xfrm>
            <a:off x="1401772" y="1499389"/>
            <a:ext cx="1828800" cy="400110"/>
          </a:xfrm>
          <a:prstGeom prst="rect">
            <a:avLst/>
          </a:prstGeom>
          <a:noFill/>
        </p:spPr>
        <p:txBody>
          <a:bodyPr wrap="square" rtlCol="0">
            <a:spAutoFit/>
          </a:bodyPr>
          <a:lstStyle/>
          <a:p>
            <a:pPr algn="l"/>
            <a:r>
              <a:rPr lang="en-IN" sz="2000" b="1">
                <a:latin typeface="Arial Black" panose="020B0604020202020204" pitchFamily="34" charset="0"/>
                <a:cs typeface="Arial Black" panose="020B0604020202020204" pitchFamily="34" charset="0"/>
              </a:rPr>
              <a:t>3. RESULT</a:t>
            </a:r>
            <a:r>
              <a:rPr lang="en-IN"/>
              <a:t> </a:t>
            </a:r>
            <a:endParaRPr lang="en-US"/>
          </a:p>
        </p:txBody>
      </p:sp>
      <p:pic>
        <p:nvPicPr>
          <p:cNvPr id="5" name="Picture 4">
            <a:extLst>
              <a:ext uri="{FF2B5EF4-FFF2-40B4-BE49-F238E27FC236}">
                <a16:creationId xmlns:a16="http://schemas.microsoft.com/office/drawing/2014/main" id="{988D7731-CCC4-6CC2-9631-9E085524E29D}"/>
              </a:ext>
            </a:extLst>
          </p:cNvPr>
          <p:cNvPicPr>
            <a:picLocks noChangeAspect="1"/>
          </p:cNvPicPr>
          <p:nvPr/>
        </p:nvPicPr>
        <p:blipFill>
          <a:blip r:embed="rId2"/>
          <a:stretch>
            <a:fillRect/>
          </a:stretch>
        </p:blipFill>
        <p:spPr>
          <a:xfrm>
            <a:off x="2032000" y="2218555"/>
            <a:ext cx="8128000" cy="3294641"/>
          </a:xfrm>
          <a:prstGeom prst="rect">
            <a:avLst/>
          </a:prstGeom>
        </p:spPr>
      </p:pic>
    </p:spTree>
    <p:extLst>
      <p:ext uri="{BB962C8B-B14F-4D97-AF65-F5344CB8AC3E}">
        <p14:creationId xmlns:p14="http://schemas.microsoft.com/office/powerpoint/2010/main" val="268102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930AA6-3D34-9BF2-3332-CA8387B804B4}"/>
              </a:ext>
            </a:extLst>
          </p:cNvPr>
          <p:cNvSpPr txBox="1"/>
          <p:nvPr/>
        </p:nvSpPr>
        <p:spPr>
          <a:xfrm>
            <a:off x="1366631" y="1463892"/>
            <a:ext cx="5289392" cy="400110"/>
          </a:xfrm>
          <a:prstGeom prst="rect">
            <a:avLst/>
          </a:prstGeom>
          <a:noFill/>
        </p:spPr>
        <p:txBody>
          <a:bodyPr wrap="square" rtlCol="0">
            <a:spAutoFit/>
          </a:bodyPr>
          <a:lstStyle/>
          <a:p>
            <a:pPr algn="l"/>
            <a:r>
              <a:rPr lang="en-IN" sz="2000" b="1">
                <a:latin typeface="Arial Black" panose="020B0604020202020204" pitchFamily="34" charset="0"/>
                <a:cs typeface="Arial Black" panose="020B0604020202020204" pitchFamily="34" charset="0"/>
              </a:rPr>
              <a:t>4. ADVANTAGES &amp; DISADVANTAGES</a:t>
            </a:r>
            <a:endParaRPr lang="en-US" sz="2000" b="1">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DE328D4D-5FDB-0572-EBC0-EAD57D8B911F}"/>
              </a:ext>
            </a:extLst>
          </p:cNvPr>
          <p:cNvSpPr txBox="1"/>
          <p:nvPr/>
        </p:nvSpPr>
        <p:spPr>
          <a:xfrm flipH="1">
            <a:off x="1366631" y="2041070"/>
            <a:ext cx="2165310" cy="400110"/>
          </a:xfrm>
          <a:prstGeom prst="rect">
            <a:avLst/>
          </a:prstGeom>
          <a:noFill/>
        </p:spPr>
        <p:txBody>
          <a:bodyPr wrap="square" rtlCol="0">
            <a:spAutoFit/>
          </a:bodyPr>
          <a:lstStyle/>
          <a:p>
            <a:pPr algn="l"/>
            <a:r>
              <a:rPr lang="en-IN" sz="2000">
                <a:latin typeface="Algerian" pitchFamily="82" charset="0"/>
              </a:rPr>
              <a:t>ADVANTAGES</a:t>
            </a:r>
            <a:endParaRPr lang="en-US" sz="2000">
              <a:latin typeface="Algerian" pitchFamily="82" charset="0"/>
            </a:endParaRPr>
          </a:p>
        </p:txBody>
      </p:sp>
      <p:sp>
        <p:nvSpPr>
          <p:cNvPr id="6" name="TextBox 5">
            <a:extLst>
              <a:ext uri="{FF2B5EF4-FFF2-40B4-BE49-F238E27FC236}">
                <a16:creationId xmlns:a16="http://schemas.microsoft.com/office/drawing/2014/main" id="{7DEC6DAE-E6BE-D8E0-4D36-D4E50D267E1C}"/>
              </a:ext>
            </a:extLst>
          </p:cNvPr>
          <p:cNvSpPr txBox="1"/>
          <p:nvPr/>
        </p:nvSpPr>
        <p:spPr>
          <a:xfrm>
            <a:off x="1632858" y="2581478"/>
            <a:ext cx="8466008" cy="923330"/>
          </a:xfrm>
          <a:prstGeom prst="rect">
            <a:avLst/>
          </a:prstGeom>
          <a:noFill/>
        </p:spPr>
        <p:txBody>
          <a:bodyPr wrap="square" rtlCol="0">
            <a:spAutoFit/>
          </a:bodyPr>
          <a:lstStyle/>
          <a:p>
            <a:pPr algn="l"/>
            <a:r>
              <a:rPr lang="en-IN"/>
              <a:t>Advantage Research Services, Inc., is a full-service marketing research firm with notable expertise in consumer, business-to-business, healthcare, media, financial, and technical research.</a:t>
            </a:r>
            <a:endParaRPr lang="en-US"/>
          </a:p>
        </p:txBody>
      </p:sp>
      <p:sp>
        <p:nvSpPr>
          <p:cNvPr id="7" name="TextBox 6">
            <a:extLst>
              <a:ext uri="{FF2B5EF4-FFF2-40B4-BE49-F238E27FC236}">
                <a16:creationId xmlns:a16="http://schemas.microsoft.com/office/drawing/2014/main" id="{B05F8032-30A1-A5DE-3714-DB48EC8350EA}"/>
              </a:ext>
            </a:extLst>
          </p:cNvPr>
          <p:cNvSpPr txBox="1"/>
          <p:nvPr/>
        </p:nvSpPr>
        <p:spPr>
          <a:xfrm>
            <a:off x="1366631" y="3645106"/>
            <a:ext cx="2565005" cy="400110"/>
          </a:xfrm>
          <a:prstGeom prst="rect">
            <a:avLst/>
          </a:prstGeom>
          <a:noFill/>
        </p:spPr>
        <p:txBody>
          <a:bodyPr wrap="square" rtlCol="0">
            <a:spAutoFit/>
          </a:bodyPr>
          <a:lstStyle/>
          <a:p>
            <a:pPr algn="l"/>
            <a:r>
              <a:rPr lang="en-IN" sz="2000">
                <a:latin typeface="Algerian" pitchFamily="82" charset="0"/>
              </a:rPr>
              <a:t>DISADVANTAGES</a:t>
            </a:r>
            <a:endParaRPr lang="en-US" sz="2000">
              <a:latin typeface="Algerian" pitchFamily="82" charset="0"/>
            </a:endParaRPr>
          </a:p>
        </p:txBody>
      </p:sp>
      <p:sp>
        <p:nvSpPr>
          <p:cNvPr id="8" name="TextBox 7">
            <a:extLst>
              <a:ext uri="{FF2B5EF4-FFF2-40B4-BE49-F238E27FC236}">
                <a16:creationId xmlns:a16="http://schemas.microsoft.com/office/drawing/2014/main" id="{AC8EAC4B-CE50-51F6-699C-9B233E91B295}"/>
              </a:ext>
            </a:extLst>
          </p:cNvPr>
          <p:cNvSpPr txBox="1"/>
          <p:nvPr/>
        </p:nvSpPr>
        <p:spPr>
          <a:xfrm>
            <a:off x="1632858" y="4185513"/>
            <a:ext cx="8625744" cy="923330"/>
          </a:xfrm>
          <a:prstGeom prst="rect">
            <a:avLst/>
          </a:prstGeom>
          <a:noFill/>
        </p:spPr>
        <p:txBody>
          <a:bodyPr wrap="square" rtlCol="0">
            <a:spAutoFit/>
          </a:bodyPr>
          <a:lstStyle/>
          <a:p>
            <a:pPr algn="l"/>
            <a:r>
              <a:rPr lang="en-IN"/>
              <a:t>A disadvantage is an unfavorable position that makes it more difficult to thrive and achieve goals. These include social, economic, personal and situational disadvantages that make things more difficult for a person or community.</a:t>
            </a:r>
            <a:endParaRPr lang="en-US"/>
          </a:p>
        </p:txBody>
      </p:sp>
    </p:spTree>
    <p:extLst>
      <p:ext uri="{BB962C8B-B14F-4D97-AF65-F5344CB8AC3E}">
        <p14:creationId xmlns:p14="http://schemas.microsoft.com/office/powerpoint/2010/main" val="174499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854F94-B2D3-303D-4422-46A57AFD9999}"/>
              </a:ext>
            </a:extLst>
          </p:cNvPr>
          <p:cNvSpPr txBox="1"/>
          <p:nvPr/>
        </p:nvSpPr>
        <p:spPr>
          <a:xfrm>
            <a:off x="1357401" y="1463892"/>
            <a:ext cx="3017591" cy="400110"/>
          </a:xfrm>
          <a:prstGeom prst="rect">
            <a:avLst/>
          </a:prstGeom>
          <a:noFill/>
        </p:spPr>
        <p:txBody>
          <a:bodyPr wrap="square" rtlCol="0">
            <a:spAutoFit/>
          </a:bodyPr>
          <a:lstStyle/>
          <a:p>
            <a:pPr algn="l"/>
            <a:r>
              <a:rPr lang="en-IN" sz="2000" b="1">
                <a:latin typeface="Arial Black" panose="020B0604020202020204" pitchFamily="34" charset="0"/>
                <a:cs typeface="Arial Black" panose="020B0604020202020204" pitchFamily="34" charset="0"/>
              </a:rPr>
              <a:t>5. APPLICATION </a:t>
            </a:r>
            <a:endParaRPr lang="en-US" sz="2000" b="1">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BEAB0E4B-0C89-F015-466D-DEBEC743D7F6}"/>
              </a:ext>
            </a:extLst>
          </p:cNvPr>
          <p:cNvSpPr txBox="1"/>
          <p:nvPr/>
        </p:nvSpPr>
        <p:spPr>
          <a:xfrm>
            <a:off x="1758545" y="2807394"/>
            <a:ext cx="8390934" cy="923330"/>
          </a:xfrm>
          <a:prstGeom prst="rect">
            <a:avLst/>
          </a:prstGeom>
          <a:noFill/>
        </p:spPr>
        <p:txBody>
          <a:bodyPr wrap="square" rtlCol="0">
            <a:spAutoFit/>
          </a:bodyPr>
          <a:lstStyle/>
          <a:p>
            <a:pPr algn="l"/>
            <a:r>
              <a:rPr lang="en-IN"/>
              <a:t>Among the strategic areas, marketing research applications would be demand forecasting, sales forecasting, segmentation studies, identification of target markets for a given product, and positioning strategies identification.</a:t>
            </a:r>
            <a:endParaRPr lang="en-US"/>
          </a:p>
        </p:txBody>
      </p:sp>
    </p:spTree>
    <p:extLst>
      <p:ext uri="{BB962C8B-B14F-4D97-AF65-F5344CB8AC3E}">
        <p14:creationId xmlns:p14="http://schemas.microsoft.com/office/powerpoint/2010/main" val="52326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DAFAA1-8978-AC9C-D506-EE4533996EB8}"/>
              </a:ext>
            </a:extLst>
          </p:cNvPr>
          <p:cNvSpPr txBox="1"/>
          <p:nvPr/>
        </p:nvSpPr>
        <p:spPr>
          <a:xfrm>
            <a:off x="1330779" y="1455017"/>
            <a:ext cx="3070836" cy="400110"/>
          </a:xfrm>
          <a:prstGeom prst="rect">
            <a:avLst/>
          </a:prstGeom>
          <a:noFill/>
        </p:spPr>
        <p:txBody>
          <a:bodyPr wrap="square" rtlCol="0">
            <a:spAutoFit/>
          </a:bodyPr>
          <a:lstStyle/>
          <a:p>
            <a:pPr algn="l"/>
            <a:r>
              <a:rPr lang="en-IN" sz="2000" b="1">
                <a:latin typeface="Arial Black" panose="020B0604020202020204" pitchFamily="34" charset="0"/>
                <a:cs typeface="Arial Black" panose="020B0604020202020204" pitchFamily="34" charset="0"/>
              </a:rPr>
              <a:t>6. CONCLUSION </a:t>
            </a:r>
            <a:endParaRPr lang="en-US" sz="2000" b="1">
              <a:latin typeface="Arial Black" panose="020B0604020202020204" pitchFamily="34" charset="0"/>
              <a:cs typeface="Arial Black" panose="020B0604020202020204" pitchFamily="34" charset="0"/>
            </a:endParaRPr>
          </a:p>
        </p:txBody>
      </p:sp>
      <p:sp>
        <p:nvSpPr>
          <p:cNvPr id="7" name="TextBox 6">
            <a:extLst>
              <a:ext uri="{FF2B5EF4-FFF2-40B4-BE49-F238E27FC236}">
                <a16:creationId xmlns:a16="http://schemas.microsoft.com/office/drawing/2014/main" id="{9E1A7D2E-432F-36AB-BE15-BB43CDF003EF}"/>
              </a:ext>
            </a:extLst>
          </p:cNvPr>
          <p:cNvSpPr txBox="1"/>
          <p:nvPr/>
        </p:nvSpPr>
        <p:spPr>
          <a:xfrm>
            <a:off x="1899084" y="2828835"/>
            <a:ext cx="8106189" cy="1200329"/>
          </a:xfrm>
          <a:prstGeom prst="rect">
            <a:avLst/>
          </a:prstGeom>
          <a:noFill/>
        </p:spPr>
        <p:txBody>
          <a:bodyPr wrap="square" rtlCol="0">
            <a:spAutoFit/>
          </a:bodyPr>
          <a:lstStyle/>
          <a:p>
            <a:pPr algn="l"/>
            <a:r>
              <a:rPr lang="en-IN"/>
              <a:t>In a nutshell, consumer behaviour plays an important role for sales folks or marketers. As products are made to cater to consumer’s needs and demands, the products should be carefully marketed for the successful achievements of organizational goals.</a:t>
            </a:r>
            <a:endParaRPr lang="en-US"/>
          </a:p>
        </p:txBody>
      </p:sp>
    </p:spTree>
    <p:extLst>
      <p:ext uri="{BB962C8B-B14F-4D97-AF65-F5344CB8AC3E}">
        <p14:creationId xmlns:p14="http://schemas.microsoft.com/office/powerpoint/2010/main" val="45902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6CB66A-6864-066C-A5BE-54EF4B349719}"/>
              </a:ext>
            </a:extLst>
          </p:cNvPr>
          <p:cNvSpPr txBox="1"/>
          <p:nvPr/>
        </p:nvSpPr>
        <p:spPr>
          <a:xfrm>
            <a:off x="5191066" y="2519924"/>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9D958DAE-9D5E-FE8E-FBC1-9CAC280A7056}"/>
              </a:ext>
            </a:extLst>
          </p:cNvPr>
          <p:cNvSpPr txBox="1"/>
          <p:nvPr/>
        </p:nvSpPr>
        <p:spPr>
          <a:xfrm>
            <a:off x="1357400" y="1419520"/>
            <a:ext cx="3132956" cy="400110"/>
          </a:xfrm>
          <a:prstGeom prst="rect">
            <a:avLst/>
          </a:prstGeom>
          <a:noFill/>
        </p:spPr>
        <p:txBody>
          <a:bodyPr wrap="square" rtlCol="0">
            <a:spAutoFit/>
          </a:bodyPr>
          <a:lstStyle/>
          <a:p>
            <a:pPr algn="l"/>
            <a:r>
              <a:rPr lang="en-IN" sz="2000" b="1">
                <a:latin typeface="Arial Black" panose="020B0604020202020204" pitchFamily="34" charset="0"/>
                <a:cs typeface="Arial Black" panose="020B0604020202020204" pitchFamily="34" charset="0"/>
              </a:rPr>
              <a:t>7. FUTURE SCOPE </a:t>
            </a:r>
            <a:endParaRPr lang="en-US" sz="2000" b="1">
              <a:latin typeface="Arial Black" panose="020B0604020202020204" pitchFamily="34" charset="0"/>
              <a:cs typeface="Arial Black" panose="020B0604020202020204" pitchFamily="34" charset="0"/>
            </a:endParaRPr>
          </a:p>
        </p:txBody>
      </p:sp>
      <p:sp>
        <p:nvSpPr>
          <p:cNvPr id="6" name="TextBox 5">
            <a:extLst>
              <a:ext uri="{FF2B5EF4-FFF2-40B4-BE49-F238E27FC236}">
                <a16:creationId xmlns:a16="http://schemas.microsoft.com/office/drawing/2014/main" id="{FD4AE1EC-5015-2BB3-955F-C5B403F55F46}"/>
              </a:ext>
            </a:extLst>
          </p:cNvPr>
          <p:cNvSpPr txBox="1"/>
          <p:nvPr/>
        </p:nvSpPr>
        <p:spPr>
          <a:xfrm>
            <a:off x="1711546" y="1419520"/>
            <a:ext cx="11270264" cy="4247317"/>
          </a:xfrm>
          <a:prstGeom prst="rect">
            <a:avLst/>
          </a:prstGeom>
          <a:noFill/>
        </p:spPr>
        <p:txBody>
          <a:bodyPr wrap="square" rtlCol="0">
            <a:spAutoFit/>
          </a:bodyPr>
          <a:lstStyle/>
          <a:p>
            <a:pPr algn="l"/>
            <a:r>
              <a:rPr lang="en-IN"/>
              <a:t>
1. Huge potential for marketers that implement AI, VR technologies.
</a:t>
            </a:r>
          </a:p>
          <a:p>
            <a:pPr algn="l"/>
            <a:r>
              <a:rPr lang="en-IN"/>
              <a:t>
2. Customer engagement behaviors and customer journeys enhanced via SMM.
3. Importance of ethical practice and explainability in use of AI and ML.
4. Trust is positively impacted via the cultivation of customer engagement.
5. eWOM overload can be mitigated by applying new tools and mechanisms.</a:t>
            </a:r>
            <a:endParaRPr lang="en-US"/>
          </a:p>
        </p:txBody>
      </p:sp>
    </p:spTree>
    <p:extLst>
      <p:ext uri="{BB962C8B-B14F-4D97-AF65-F5344CB8AC3E}">
        <p14:creationId xmlns:p14="http://schemas.microsoft.com/office/powerpoint/2010/main" val="19035495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Shanmugam</dc:creator>
  <cp:lastModifiedBy>Vaishnavi Shanmugam</cp:lastModifiedBy>
  <cp:revision>1</cp:revision>
  <dcterms:created xsi:type="dcterms:W3CDTF">2023-10-15T16:07:48Z</dcterms:created>
  <dcterms:modified xsi:type="dcterms:W3CDTF">2023-10-15T16:57:59Z</dcterms:modified>
</cp:coreProperties>
</file>