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10/31/2023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10/31/2023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64990D-0904-BDAE-80E7-78C1B2B59DAB}"/>
              </a:ext>
            </a:extLst>
          </p:cNvPr>
          <p:cNvSpPr txBox="1"/>
          <p:nvPr/>
        </p:nvSpPr>
        <p:spPr>
          <a:xfrm>
            <a:off x="1283836" y="319992"/>
            <a:ext cx="9769611" cy="5266031"/>
          </a:xfrm>
          <a:prstGeom prst="rect">
            <a:avLst/>
          </a:prstGeom>
          <a:noFill/>
        </p:spPr>
        <p:txBody>
          <a:bodyPr wrap="square">
            <a:spAutoFit/>
          </a:bodyPr>
          <a:lstStyle/>
          <a:p>
            <a:r>
              <a:rPr lang="en-US" dirty="0"/>
              <a:t>ABSTRACT </a:t>
            </a:r>
          </a:p>
          <a:p>
            <a:r>
              <a:rPr lang="en-US" dirty="0" err="1"/>
              <a:t>Chatbots</a:t>
            </a:r>
            <a:r>
              <a:rPr lang="en-US" dirty="0"/>
              <a:t>, or conversational interfaces as they are also known, present a new way for individuals to interact with computer systems. </a:t>
            </a:r>
          </a:p>
          <a:p>
            <a:r>
              <a:rPr lang="en-US" dirty="0"/>
              <a:t>Traditionally, to get a question answered by a software program involved using a search engine, or filling out a form. A </a:t>
            </a:r>
            <a:r>
              <a:rPr lang="en-US" dirty="0" err="1"/>
              <a:t>chatbot</a:t>
            </a:r>
            <a:r>
              <a:rPr lang="en-US" dirty="0"/>
              <a:t> allows </a:t>
            </a:r>
          </a:p>
          <a:p>
            <a:r>
              <a:rPr lang="en-US" dirty="0"/>
              <a:t>a user to simply ask questions in the same manner that they would address a human. The most </a:t>
            </a:r>
            <a:r>
              <a:rPr lang="en-US" dirty="0" err="1"/>
              <a:t>wellknownchatbots</a:t>
            </a:r>
            <a:r>
              <a:rPr lang="en-US" dirty="0"/>
              <a:t> currently are voice </a:t>
            </a:r>
          </a:p>
          <a:p>
            <a:r>
              <a:rPr lang="en-US" dirty="0" err="1"/>
              <a:t>chatbots</a:t>
            </a:r>
            <a:r>
              <a:rPr lang="en-US" dirty="0"/>
              <a:t>: Alexa and Siri. However, </a:t>
            </a:r>
            <a:r>
              <a:rPr lang="en-US" dirty="0" err="1"/>
              <a:t>chatbots</a:t>
            </a:r>
            <a:r>
              <a:rPr lang="en-US" dirty="0"/>
              <a:t> are currently being adopted at a high rate on computer chat platforms. A simple </a:t>
            </a:r>
            <a:r>
              <a:rPr lang="en-US" dirty="0" err="1"/>
              <a:t>chatbot</a:t>
            </a:r>
            <a:r>
              <a:rPr lang="en-US" dirty="0"/>
              <a:t> </a:t>
            </a:r>
          </a:p>
          <a:p>
            <a:r>
              <a:rPr lang="en-US" dirty="0"/>
              <a:t>can be created by loading an FAQ (frequently asked questions) into </a:t>
            </a:r>
            <a:r>
              <a:rPr lang="en-US" dirty="0" err="1"/>
              <a:t>chatbot</a:t>
            </a:r>
            <a:r>
              <a:rPr lang="en-US" dirty="0"/>
              <a:t> software. The functionality of the </a:t>
            </a:r>
            <a:r>
              <a:rPr lang="en-US" dirty="0" err="1"/>
              <a:t>chatbot</a:t>
            </a:r>
            <a:r>
              <a:rPr lang="en-US" dirty="0"/>
              <a:t> can be improved </a:t>
            </a:r>
          </a:p>
          <a:p>
            <a:r>
              <a:rPr lang="en-US" dirty="0"/>
              <a:t>by integrating it into the organization’s enterprise software. Most commercial </a:t>
            </a:r>
            <a:r>
              <a:rPr lang="en-US" dirty="0" err="1"/>
              <a:t>chatbots</a:t>
            </a:r>
            <a:r>
              <a:rPr lang="en-US" dirty="0"/>
              <a:t> are dependent on platforms created by the </a:t>
            </a:r>
          </a:p>
          <a:p>
            <a:r>
              <a:rPr lang="en-US" dirty="0"/>
              <a:t>technology giants for their natural language processing. These include Amazon Lex, Microsoft Cognitive Services, Google Cloud</a:t>
            </a:r>
          </a:p>
          <a:p>
            <a:r>
              <a:rPr lang="en-US" dirty="0"/>
              <a:t>Natural Language API, Facebook </a:t>
            </a:r>
            <a:r>
              <a:rPr lang="en-US" dirty="0" err="1"/>
              <a:t>DeepText</a:t>
            </a:r>
            <a:r>
              <a:rPr lang="en-US" dirty="0"/>
              <a:t>, and IBM Watson. Platforms where </a:t>
            </a:r>
            <a:r>
              <a:rPr lang="en-US" dirty="0" err="1"/>
              <a:t>chatbots</a:t>
            </a:r>
            <a:r>
              <a:rPr lang="en-US" dirty="0"/>
              <a:t> are deployed include Facebook Messenger, </a:t>
            </a:r>
          </a:p>
          <a:p>
            <a:r>
              <a:rPr lang="en-US" dirty="0"/>
              <a:t>Skype, and Slack, among many other</a:t>
            </a:r>
          </a:p>
        </p:txBody>
      </p:sp>
    </p:spTree>
    <p:extLst>
      <p:ext uri="{BB962C8B-B14F-4D97-AF65-F5344CB8AC3E}">
        <p14:creationId xmlns:p14="http://schemas.microsoft.com/office/powerpoint/2010/main" val="235257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F13FE0-E030-EBD3-83C1-539A0582DFB9}"/>
              </a:ext>
            </a:extLst>
          </p:cNvPr>
          <p:cNvSpPr txBox="1"/>
          <p:nvPr/>
        </p:nvSpPr>
        <p:spPr>
          <a:xfrm>
            <a:off x="2468346" y="1878157"/>
            <a:ext cx="8964619" cy="2308324"/>
          </a:xfrm>
          <a:prstGeom prst="rect">
            <a:avLst/>
          </a:prstGeom>
          <a:noFill/>
        </p:spPr>
        <p:txBody>
          <a:bodyPr wrap="square">
            <a:spAutoFit/>
          </a:bodyPr>
          <a:lstStyle/>
          <a:p>
            <a:r>
              <a:rPr lang="en-US" dirty="0"/>
              <a:t>7. RESULTS</a:t>
            </a:r>
          </a:p>
          <a:p>
            <a:endParaRPr lang="en-IN" dirty="0"/>
          </a:p>
          <a:p>
            <a:r>
              <a:rPr lang="en-US" dirty="0"/>
              <a:t>The result of our </a:t>
            </a:r>
            <a:r>
              <a:rPr lang="en-US" dirty="0" err="1"/>
              <a:t>chatbot</a:t>
            </a:r>
            <a:r>
              <a:rPr lang="en-US" dirty="0"/>
              <a:t> always varies as it is a </a:t>
            </a:r>
          </a:p>
          <a:p>
            <a:r>
              <a:rPr lang="en-US" dirty="0"/>
              <a:t>natural language </a:t>
            </a:r>
            <a:r>
              <a:rPr lang="en-US" dirty="0" err="1"/>
              <a:t>chatbot</a:t>
            </a:r>
            <a:r>
              <a:rPr lang="en-US" dirty="0"/>
              <a:t> that can give the same </a:t>
            </a:r>
          </a:p>
          <a:p>
            <a:r>
              <a:rPr lang="en-US" dirty="0"/>
              <a:t>answer in many different ways. The </a:t>
            </a:r>
            <a:r>
              <a:rPr lang="en-US" dirty="0" err="1"/>
              <a:t>chatbot</a:t>
            </a:r>
            <a:r>
              <a:rPr lang="en-US" dirty="0"/>
              <a:t> always </a:t>
            </a:r>
          </a:p>
          <a:p>
            <a:r>
              <a:rPr lang="en-US" dirty="0"/>
              <a:t>keeps learning as the number of users increase or </a:t>
            </a:r>
          </a:p>
          <a:p>
            <a:r>
              <a:rPr lang="en-US" dirty="0"/>
              <a:t>use it </a:t>
            </a:r>
            <a:r>
              <a:rPr lang="en-US" dirty="0" err="1"/>
              <a:t>more.The</a:t>
            </a:r>
            <a:r>
              <a:rPr lang="en-US" dirty="0"/>
              <a:t> accuracy of the </a:t>
            </a:r>
            <a:r>
              <a:rPr lang="en-US" dirty="0" err="1"/>
              <a:t>chatbot</a:t>
            </a:r>
            <a:r>
              <a:rPr lang="en-US" dirty="0"/>
              <a:t> also </a:t>
            </a:r>
          </a:p>
          <a:p>
            <a:r>
              <a:rPr lang="en-US" dirty="0"/>
              <a:t>increases with the usage of the bot.</a:t>
            </a:r>
          </a:p>
        </p:txBody>
      </p:sp>
    </p:spTree>
    <p:extLst>
      <p:ext uri="{BB962C8B-B14F-4D97-AF65-F5344CB8AC3E}">
        <p14:creationId xmlns:p14="http://schemas.microsoft.com/office/powerpoint/2010/main" val="341439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627134-B03A-6A64-396D-066057B2AA48}"/>
              </a:ext>
            </a:extLst>
          </p:cNvPr>
          <p:cNvSpPr txBox="1"/>
          <p:nvPr/>
        </p:nvSpPr>
        <p:spPr>
          <a:xfrm>
            <a:off x="418061" y="254657"/>
            <a:ext cx="7670405" cy="3416320"/>
          </a:xfrm>
          <a:prstGeom prst="rect">
            <a:avLst/>
          </a:prstGeom>
          <a:noFill/>
        </p:spPr>
        <p:txBody>
          <a:bodyPr wrap="square">
            <a:spAutoFit/>
          </a:bodyPr>
          <a:lstStyle/>
          <a:p>
            <a:r>
              <a:rPr lang="en-US" dirty="0"/>
              <a:t>8. CONCLUSION</a:t>
            </a:r>
          </a:p>
          <a:p>
            <a:r>
              <a:rPr lang="en-US" dirty="0"/>
              <a:t>In conclusion we have made a </a:t>
            </a:r>
            <a:r>
              <a:rPr lang="en-US" dirty="0" err="1"/>
              <a:t>chatbot</a:t>
            </a:r>
            <a:r>
              <a:rPr lang="en-US" dirty="0"/>
              <a:t> in python </a:t>
            </a:r>
          </a:p>
          <a:p>
            <a:r>
              <a:rPr lang="en-US" dirty="0"/>
              <a:t>that can understand user queries and reply </a:t>
            </a:r>
          </a:p>
          <a:p>
            <a:r>
              <a:rPr lang="en-US" dirty="0"/>
              <a:t>accordingly. In the intent file </a:t>
            </a:r>
            <a:r>
              <a:rPr lang="en-US" dirty="0" err="1"/>
              <a:t>wetarined</a:t>
            </a:r>
            <a:r>
              <a:rPr lang="en-US" dirty="0"/>
              <a:t> our </a:t>
            </a:r>
            <a:r>
              <a:rPr lang="en-US" dirty="0" err="1"/>
              <a:t>chatbot</a:t>
            </a:r>
            <a:r>
              <a:rPr lang="en-US" dirty="0"/>
              <a:t> </a:t>
            </a:r>
          </a:p>
          <a:p>
            <a:r>
              <a:rPr lang="en-US" dirty="0"/>
              <a:t>on, we can add more patterns and improve patterns </a:t>
            </a:r>
          </a:p>
          <a:p>
            <a:r>
              <a:rPr lang="en-US" dirty="0"/>
              <a:t>which will be helpful when replying to the users </a:t>
            </a:r>
          </a:p>
          <a:p>
            <a:r>
              <a:rPr lang="en-US" dirty="0"/>
              <a:t>and improves the accuracy of our </a:t>
            </a:r>
            <a:r>
              <a:rPr lang="en-US" dirty="0" err="1"/>
              <a:t>chatbot</a:t>
            </a:r>
            <a:r>
              <a:rPr lang="en-US" dirty="0"/>
              <a:t>. Deep </a:t>
            </a:r>
          </a:p>
          <a:p>
            <a:r>
              <a:rPr lang="en-US" dirty="0"/>
              <a:t>Learning enabled </a:t>
            </a:r>
            <a:r>
              <a:rPr lang="en-US" dirty="0" err="1"/>
              <a:t>chatbots</a:t>
            </a:r>
            <a:r>
              <a:rPr lang="en-US" dirty="0"/>
              <a:t> are becoming more and </a:t>
            </a:r>
          </a:p>
          <a:p>
            <a:r>
              <a:rPr lang="en-US" dirty="0"/>
              <a:t>more popular because of their applications and </a:t>
            </a:r>
          </a:p>
          <a:p>
            <a:r>
              <a:rPr lang="en-US" dirty="0"/>
              <a:t>problems it can tackle. It can also be very helpful in </a:t>
            </a:r>
          </a:p>
          <a:p>
            <a:r>
              <a:rPr lang="en-US" dirty="0"/>
              <a:t>teaching and has a lot of applications in teaching </a:t>
            </a:r>
          </a:p>
          <a:p>
            <a:r>
              <a:rPr lang="en-US" dirty="0"/>
              <a:t>the visually impaired.</a:t>
            </a:r>
          </a:p>
        </p:txBody>
      </p:sp>
      <p:sp>
        <p:nvSpPr>
          <p:cNvPr id="5" name="TextBox 4">
            <a:extLst>
              <a:ext uri="{FF2B5EF4-FFF2-40B4-BE49-F238E27FC236}">
                <a16:creationId xmlns:a16="http://schemas.microsoft.com/office/drawing/2014/main" id="{2C29C050-2FF1-8115-1489-5952948F58B1}"/>
              </a:ext>
            </a:extLst>
          </p:cNvPr>
          <p:cNvSpPr txBox="1"/>
          <p:nvPr/>
        </p:nvSpPr>
        <p:spPr>
          <a:xfrm>
            <a:off x="6656381" y="147917"/>
            <a:ext cx="6101930" cy="3416320"/>
          </a:xfrm>
          <a:prstGeom prst="rect">
            <a:avLst/>
          </a:prstGeom>
          <a:noFill/>
        </p:spPr>
        <p:txBody>
          <a:bodyPr wrap="square">
            <a:spAutoFit/>
          </a:bodyPr>
          <a:lstStyle/>
          <a:p>
            <a:r>
              <a:rPr lang="en-US" dirty="0"/>
              <a:t>9. FUTURE WORK</a:t>
            </a:r>
          </a:p>
          <a:p>
            <a:r>
              <a:rPr lang="en-US" dirty="0"/>
              <a:t>Our </a:t>
            </a:r>
            <a:r>
              <a:rPr lang="en-US" dirty="0" err="1"/>
              <a:t>chatbot</a:t>
            </a:r>
            <a:r>
              <a:rPr lang="en-US" dirty="0"/>
              <a:t> prototype can not only be used for one </a:t>
            </a:r>
          </a:p>
          <a:p>
            <a:r>
              <a:rPr lang="en-US" dirty="0"/>
              <a:t>purpose. It can be used in many fields based on the </a:t>
            </a:r>
          </a:p>
          <a:p>
            <a:r>
              <a:rPr lang="en-US" dirty="0"/>
              <a:t>intent file used to create a training dataset for the </a:t>
            </a:r>
          </a:p>
          <a:p>
            <a:r>
              <a:rPr lang="en-US" dirty="0"/>
              <a:t>deep learning model to train. A report button can </a:t>
            </a:r>
          </a:p>
          <a:p>
            <a:r>
              <a:rPr lang="en-US" dirty="0"/>
              <a:t>be added in the </a:t>
            </a:r>
            <a:r>
              <a:rPr lang="en-US" dirty="0" err="1"/>
              <a:t>chatbot</a:t>
            </a:r>
            <a:r>
              <a:rPr lang="en-US" dirty="0"/>
              <a:t> which a user can use when </a:t>
            </a:r>
          </a:p>
          <a:p>
            <a:r>
              <a:rPr lang="en-US" dirty="0"/>
              <a:t>he feels the </a:t>
            </a:r>
            <a:r>
              <a:rPr lang="en-US" dirty="0" err="1"/>
              <a:t>chatbot</a:t>
            </a:r>
            <a:r>
              <a:rPr lang="en-US" dirty="0"/>
              <a:t> is not giving him the </a:t>
            </a:r>
          </a:p>
          <a:p>
            <a:r>
              <a:rPr lang="en-US" dirty="0"/>
              <a:t>appropriate answer so that the bot can add the </a:t>
            </a:r>
          </a:p>
          <a:p>
            <a:r>
              <a:rPr lang="en-US" dirty="0"/>
              <a:t>reported data to the intent file and keep learning </a:t>
            </a:r>
          </a:p>
          <a:p>
            <a:r>
              <a:rPr lang="en-US" dirty="0"/>
              <a:t>itself. This drastically improves the performance of </a:t>
            </a:r>
          </a:p>
          <a:p>
            <a:r>
              <a:rPr lang="en-US" dirty="0"/>
              <a:t>the chat bot and it becomes more and more perfect </a:t>
            </a:r>
          </a:p>
          <a:p>
            <a:r>
              <a:rPr lang="en-US" dirty="0"/>
              <a:t>by prolonged usage.</a:t>
            </a:r>
          </a:p>
        </p:txBody>
      </p:sp>
    </p:spTree>
    <p:extLst>
      <p:ext uri="{BB962C8B-B14F-4D97-AF65-F5344CB8AC3E}">
        <p14:creationId xmlns:p14="http://schemas.microsoft.com/office/powerpoint/2010/main" val="24209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98D904-5758-C4AF-503E-6D0B54FAF013}"/>
              </a:ext>
            </a:extLst>
          </p:cNvPr>
          <p:cNvSpPr txBox="1"/>
          <p:nvPr/>
        </p:nvSpPr>
        <p:spPr>
          <a:xfrm>
            <a:off x="1027365" y="1009471"/>
            <a:ext cx="10137269" cy="3139321"/>
          </a:xfrm>
          <a:prstGeom prst="rect">
            <a:avLst/>
          </a:prstGeom>
          <a:noFill/>
        </p:spPr>
        <p:txBody>
          <a:bodyPr wrap="square">
            <a:spAutoFit/>
          </a:bodyPr>
          <a:lstStyle/>
          <a:p>
            <a:r>
              <a:rPr lang="en-US" dirty="0"/>
              <a:t>1. INTRODUCTION </a:t>
            </a:r>
          </a:p>
          <a:p>
            <a:r>
              <a:rPr lang="en-US" dirty="0" err="1"/>
              <a:t>Chatbots</a:t>
            </a:r>
            <a:r>
              <a:rPr lang="en-US" dirty="0"/>
              <a:t>, also known as conversational agents, are designed with the help of AI (Artificial Intelligence) software. They simulate a </a:t>
            </a:r>
          </a:p>
          <a:p>
            <a:r>
              <a:rPr lang="en-US" dirty="0"/>
              <a:t>conversation (or a chat) with users in a natural language via messaging applications, websites, mobile apps, or phone.</a:t>
            </a:r>
          </a:p>
          <a:p>
            <a:r>
              <a:rPr lang="en-US" dirty="0"/>
              <a:t>There are two primary ways </a:t>
            </a:r>
            <a:r>
              <a:rPr lang="en-US" dirty="0" err="1"/>
              <a:t>chatbots</a:t>
            </a:r>
            <a:r>
              <a:rPr lang="en-US" dirty="0"/>
              <a:t> are offered to visitors:</a:t>
            </a:r>
          </a:p>
          <a:p>
            <a:r>
              <a:rPr lang="en-US" dirty="0"/>
              <a:t> Web-based applications</a:t>
            </a:r>
          </a:p>
          <a:p>
            <a:r>
              <a:rPr lang="en-US" dirty="0"/>
              <a:t> Standalone applications</a:t>
            </a:r>
          </a:p>
          <a:p>
            <a:r>
              <a:rPr lang="en-US" dirty="0" err="1"/>
              <a:t>Chatbots</a:t>
            </a:r>
            <a:r>
              <a:rPr lang="en-US" dirty="0"/>
              <a:t> represent a potential shift in how people interact with data and services online. While there is currently a surge of interest in </a:t>
            </a:r>
          </a:p>
          <a:p>
            <a:r>
              <a:rPr lang="en-US" dirty="0" err="1"/>
              <a:t>chatbot</a:t>
            </a:r>
            <a:r>
              <a:rPr lang="en-US" dirty="0"/>
              <a:t> design and development, we lack knowledge about why people use </a:t>
            </a:r>
            <a:r>
              <a:rPr lang="en-US" dirty="0" err="1"/>
              <a:t>chatbots</a:t>
            </a:r>
            <a:r>
              <a:rPr lang="en-US" dirty="0"/>
              <a:t>.</a:t>
            </a:r>
          </a:p>
        </p:txBody>
      </p:sp>
    </p:spTree>
    <p:extLst>
      <p:ext uri="{BB962C8B-B14F-4D97-AF65-F5344CB8AC3E}">
        <p14:creationId xmlns:p14="http://schemas.microsoft.com/office/powerpoint/2010/main" val="1978265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41668-4BF9-3DC4-7A73-CB1508312124}"/>
              </a:ext>
            </a:extLst>
          </p:cNvPr>
          <p:cNvSpPr txBox="1"/>
          <p:nvPr/>
        </p:nvSpPr>
        <p:spPr>
          <a:xfrm>
            <a:off x="584100" y="284639"/>
            <a:ext cx="11607900" cy="3970318"/>
          </a:xfrm>
          <a:prstGeom prst="rect">
            <a:avLst/>
          </a:prstGeom>
          <a:noFill/>
        </p:spPr>
        <p:txBody>
          <a:bodyPr wrap="square">
            <a:spAutoFit/>
          </a:bodyPr>
          <a:lstStyle/>
          <a:p>
            <a:r>
              <a:rPr lang="en-US" dirty="0"/>
              <a:t>2. LITERATURE REVIEW</a:t>
            </a:r>
            <a:endParaRPr lang="en-IN" dirty="0"/>
          </a:p>
          <a:p>
            <a:r>
              <a:rPr lang="en-US" dirty="0"/>
              <a:t>The research is based on the survey of various </a:t>
            </a:r>
            <a:r>
              <a:rPr lang="en-US" dirty="0" err="1"/>
              <a:t>chatbot</a:t>
            </a:r>
            <a:r>
              <a:rPr lang="en-US" dirty="0"/>
              <a:t> and it is shown </a:t>
            </a:r>
            <a:r>
              <a:rPr lang="en-US" dirty="0" err="1"/>
              <a:t>thathow</a:t>
            </a:r>
            <a:r>
              <a:rPr lang="en-US" dirty="0"/>
              <a:t> the various </a:t>
            </a:r>
            <a:r>
              <a:rPr lang="en-US" dirty="0" err="1"/>
              <a:t>chatbot</a:t>
            </a:r>
            <a:r>
              <a:rPr lang="en-US" dirty="0"/>
              <a:t> differs from each other's. To make </a:t>
            </a:r>
            <a:r>
              <a:rPr lang="en-US" dirty="0" err="1"/>
              <a:t>chatbot</a:t>
            </a:r>
            <a:r>
              <a:rPr lang="en-US" dirty="0"/>
              <a:t> the various technology has been used to make. </a:t>
            </a:r>
            <a:r>
              <a:rPr lang="en-US" dirty="0" err="1"/>
              <a:t>Achatbot</a:t>
            </a:r>
            <a:r>
              <a:rPr lang="en-US" dirty="0"/>
              <a:t> can be considered as a question-answer system where experts provide knowledge for solicitation of users. A </a:t>
            </a:r>
            <a:r>
              <a:rPr lang="en-US" dirty="0" err="1"/>
              <a:t>chatbot</a:t>
            </a:r>
            <a:r>
              <a:rPr lang="en-US" dirty="0"/>
              <a:t> is a software designed to simulate a conversation with human partner. This survey paper aims to present an overview of an existing approaches of implementing a </a:t>
            </a:r>
            <a:r>
              <a:rPr lang="en-US" dirty="0" err="1"/>
              <a:t>chatbot</a:t>
            </a:r>
            <a:r>
              <a:rPr lang="en-US" dirty="0"/>
              <a:t> system. In this paper it as compares various </a:t>
            </a:r>
            <a:r>
              <a:rPr lang="en-US" dirty="0" err="1"/>
              <a:t>chatbot</a:t>
            </a:r>
            <a:r>
              <a:rPr lang="en-US" dirty="0"/>
              <a:t> from the first </a:t>
            </a:r>
            <a:r>
              <a:rPr lang="en-US" dirty="0" err="1"/>
              <a:t>chatbot</a:t>
            </a:r>
            <a:r>
              <a:rPr lang="en-US" dirty="0"/>
              <a:t> ELIZA to one of the latest </a:t>
            </a:r>
            <a:r>
              <a:rPr lang="en-US" dirty="0" err="1"/>
              <a:t>chatbot</a:t>
            </a:r>
            <a:r>
              <a:rPr lang="en-US" dirty="0"/>
              <a:t> like ALEXA, not only this is as shown various </a:t>
            </a:r>
            <a:r>
              <a:rPr lang="en-US" dirty="0" err="1"/>
              <a:t>chatbots</a:t>
            </a:r>
            <a:r>
              <a:rPr lang="en-US" dirty="0"/>
              <a:t> like IBM Watson, Siri, </a:t>
            </a:r>
            <a:r>
              <a:rPr lang="en-US" dirty="0" err="1"/>
              <a:t>Tay</a:t>
            </a:r>
            <a:r>
              <a:rPr lang="en-US" dirty="0"/>
              <a:t>, </a:t>
            </a:r>
            <a:r>
              <a:rPr lang="en-US" dirty="0" err="1"/>
              <a:t>etc</a:t>
            </a:r>
            <a:r>
              <a:rPr lang="en-US" dirty="0"/>
              <a:t> It </a:t>
            </a:r>
            <a:r>
              <a:rPr lang="en-IN" dirty="0"/>
              <a:t>t</a:t>
            </a:r>
            <a:r>
              <a:rPr lang="en-US" dirty="0"/>
              <a:t>ells us about how it is implemented and how they actually work The design and implementation of several </a:t>
            </a:r>
            <a:r>
              <a:rPr lang="en-US" dirty="0" err="1"/>
              <a:t>chatbots</a:t>
            </a:r>
            <a:r>
              <a:rPr lang="en-US" dirty="0"/>
              <a:t> are developed a detail </a:t>
            </a:r>
            <a:r>
              <a:rPr lang="en-US" dirty="0" err="1"/>
              <a:t>ed</a:t>
            </a:r>
            <a:r>
              <a:rPr lang="en-US" dirty="0"/>
              <a:t> survey of those </a:t>
            </a:r>
            <a:r>
              <a:rPr lang="en-US" dirty="0" err="1"/>
              <a:t>systems.l</a:t>
            </a:r>
            <a:r>
              <a:rPr lang="en-US" dirty="0"/>
              <a:t> paper presents on college management </a:t>
            </a:r>
            <a:r>
              <a:rPr lang="en-US" dirty="0" err="1"/>
              <a:t>Chatbot</a:t>
            </a:r>
            <a:r>
              <a:rPr lang="en-US" dirty="0"/>
              <a:t> The college inquiry chat-bots will be built using artificial algorithms that </a:t>
            </a:r>
            <a:r>
              <a:rPr lang="en-US" dirty="0" err="1"/>
              <a:t>analyse</a:t>
            </a:r>
            <a:r>
              <a:rPr lang="en-US" dirty="0"/>
              <a:t> user's queries and understand user's message. The User can ask the question any college-related activities through the chat-bot without physically available to the college for inquiry. The System analysis the question and then answer it to the user. The user can ask any question In this the </a:t>
            </a:r>
            <a:r>
              <a:rPr lang="en-US" dirty="0" err="1"/>
              <a:t>Chatbot</a:t>
            </a:r>
            <a:r>
              <a:rPr lang="en-US" dirty="0"/>
              <a:t> usually remember the previous command in order to provide the functionality. So, whatever the user ask it will remember for it, it will help the </a:t>
            </a:r>
            <a:r>
              <a:rPr lang="en-US" dirty="0" err="1"/>
              <a:t>Chatbot</a:t>
            </a:r>
            <a:r>
              <a:rPr lang="en-US" dirty="0"/>
              <a:t> and it can analysis it for future references</a:t>
            </a:r>
          </a:p>
        </p:txBody>
      </p:sp>
    </p:spTree>
    <p:extLst>
      <p:ext uri="{BB962C8B-B14F-4D97-AF65-F5344CB8AC3E}">
        <p14:creationId xmlns:p14="http://schemas.microsoft.com/office/powerpoint/2010/main" val="2907723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77C345-D832-0D84-C673-CC896E99C968}"/>
              </a:ext>
            </a:extLst>
          </p:cNvPr>
          <p:cNvSpPr txBox="1"/>
          <p:nvPr/>
        </p:nvSpPr>
        <p:spPr>
          <a:xfrm>
            <a:off x="1710793" y="90432"/>
            <a:ext cx="9722172" cy="5078313"/>
          </a:xfrm>
          <a:prstGeom prst="rect">
            <a:avLst/>
          </a:prstGeom>
          <a:noFill/>
        </p:spPr>
        <p:txBody>
          <a:bodyPr wrap="square">
            <a:spAutoFit/>
          </a:bodyPr>
          <a:lstStyle/>
          <a:p>
            <a:r>
              <a:rPr lang="en-US" dirty="0"/>
              <a:t>3. TECHNOLOGIES USED </a:t>
            </a:r>
            <a:endParaRPr lang="en-IN" dirty="0"/>
          </a:p>
          <a:p>
            <a:endParaRPr lang="en-US" dirty="0"/>
          </a:p>
          <a:p>
            <a:r>
              <a:rPr lang="en-US" dirty="0"/>
              <a:t>A. Hardware used – Laptop with Installed memory – 4GB and more ram </a:t>
            </a:r>
          </a:p>
          <a:p>
            <a:r>
              <a:rPr lang="en-US" dirty="0"/>
              <a:t>System type – 64 bit OS </a:t>
            </a:r>
          </a:p>
          <a:p>
            <a:r>
              <a:rPr lang="en-US" dirty="0"/>
              <a:t>B. Platform </a:t>
            </a:r>
          </a:p>
          <a:p>
            <a:r>
              <a:rPr lang="en-US" dirty="0"/>
              <a:t>1. Laptop/Desktop</a:t>
            </a:r>
          </a:p>
          <a:p>
            <a:r>
              <a:rPr lang="en-US" dirty="0"/>
              <a:t>C. Software Tools Used </a:t>
            </a:r>
          </a:p>
          <a:p>
            <a:r>
              <a:rPr lang="en-US" dirty="0"/>
              <a:t>1. Python </a:t>
            </a:r>
          </a:p>
          <a:p>
            <a:r>
              <a:rPr lang="en-US" dirty="0"/>
              <a:t>2. This software requirement specification (SRS) report expresses complete description about proposed System. This document includes all the functions and specifications with their explanations to solve related </a:t>
            </a:r>
            <a:r>
              <a:rPr lang="en-US" dirty="0" err="1"/>
              <a:t>problems.Python</a:t>
            </a:r>
            <a:r>
              <a:rPr lang="en-US" dirty="0"/>
              <a:t>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p>
        </p:txBody>
      </p:sp>
    </p:spTree>
    <p:extLst>
      <p:ext uri="{BB962C8B-B14F-4D97-AF65-F5344CB8AC3E}">
        <p14:creationId xmlns:p14="http://schemas.microsoft.com/office/powerpoint/2010/main" val="234517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2DA64D-D1D5-2456-6E4E-976431814801}"/>
              </a:ext>
            </a:extLst>
          </p:cNvPr>
          <p:cNvSpPr txBox="1"/>
          <p:nvPr/>
        </p:nvSpPr>
        <p:spPr>
          <a:xfrm>
            <a:off x="960651" y="1025883"/>
            <a:ext cx="10009777" cy="3693319"/>
          </a:xfrm>
          <a:prstGeom prst="rect">
            <a:avLst/>
          </a:prstGeom>
          <a:noFill/>
        </p:spPr>
        <p:txBody>
          <a:bodyPr wrap="square">
            <a:spAutoFit/>
          </a:bodyPr>
          <a:lstStyle/>
          <a:p>
            <a:r>
              <a:rPr lang="en-US" dirty="0"/>
              <a:t>4. METHODOLOGY </a:t>
            </a:r>
          </a:p>
          <a:p>
            <a:endParaRPr lang="en-IN" dirty="0"/>
          </a:p>
          <a:p>
            <a:r>
              <a:rPr lang="en-US" dirty="0"/>
              <a:t>The </a:t>
            </a:r>
            <a:r>
              <a:rPr lang="en-US" dirty="0" err="1"/>
              <a:t>chatbot</a:t>
            </a:r>
            <a:r>
              <a:rPr lang="en-US" dirty="0"/>
              <a:t> development methodology blends several modern frameworks and methodologies including design thinking, AI innovation sprints, and agile software development</a:t>
            </a:r>
          </a:p>
          <a:p>
            <a:r>
              <a:rPr lang="en-US" dirty="0"/>
              <a:t>Artificial Intelligence is the driving force behind the creation of innovative products like autonomous vehicles and </a:t>
            </a:r>
            <a:r>
              <a:rPr lang="en-US" dirty="0" err="1"/>
              <a:t>chatbots</a:t>
            </a:r>
            <a:r>
              <a:rPr lang="en-US" dirty="0"/>
              <a:t>. Recent advancements in Natural Language Processing (NLP) have made </a:t>
            </a:r>
            <a:r>
              <a:rPr lang="en-US" dirty="0" err="1"/>
              <a:t>chatbots</a:t>
            </a:r>
            <a:r>
              <a:rPr lang="en-US" dirty="0"/>
              <a:t>, also referred to as virtual assistants, a great option for improving the customer experience. Answering frequently asked questions, filing claims, checking the status of an order and getting feedback from customers are among the most popular use cases for </a:t>
            </a:r>
            <a:r>
              <a:rPr lang="en-US" dirty="0" err="1"/>
              <a:t>chatbots</a:t>
            </a:r>
            <a:r>
              <a:rPr lang="en-US" dirty="0"/>
              <a:t>. Building a </a:t>
            </a:r>
            <a:r>
              <a:rPr lang="en-US" dirty="0" err="1"/>
              <a:t>chatbot</a:t>
            </a:r>
            <a:r>
              <a:rPr lang="en-US" dirty="0"/>
              <a:t> that offers a good experience to customers requires collaboration from an interdisciplinary team of business analysts, service designers, data scientists, machine learning engineers and software developers. The </a:t>
            </a:r>
            <a:r>
              <a:rPr lang="en-US" dirty="0" err="1"/>
              <a:t>chatbot</a:t>
            </a:r>
            <a:r>
              <a:rPr lang="en-US" dirty="0"/>
              <a:t> development methodology blends several modern frameworks and methodologies including design thinking, AI innovation sprints, and agile software development.</a:t>
            </a:r>
          </a:p>
        </p:txBody>
      </p:sp>
    </p:spTree>
    <p:extLst>
      <p:ext uri="{BB962C8B-B14F-4D97-AF65-F5344CB8AC3E}">
        <p14:creationId xmlns:p14="http://schemas.microsoft.com/office/powerpoint/2010/main" val="20449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8CB7778-DB8E-AA25-76DA-EF896D85CC00}"/>
              </a:ext>
            </a:extLst>
          </p:cNvPr>
          <p:cNvPicPr>
            <a:picLocks noChangeAspect="1"/>
          </p:cNvPicPr>
          <p:nvPr/>
        </p:nvPicPr>
        <p:blipFill>
          <a:blip r:embed="rId2"/>
          <a:stretch>
            <a:fillRect/>
          </a:stretch>
        </p:blipFill>
        <p:spPr>
          <a:xfrm>
            <a:off x="2843817" y="399449"/>
            <a:ext cx="5778346" cy="5418667"/>
          </a:xfrm>
          <a:prstGeom prst="rect">
            <a:avLst/>
          </a:prstGeom>
        </p:spPr>
      </p:pic>
    </p:spTree>
    <p:extLst>
      <p:ext uri="{BB962C8B-B14F-4D97-AF65-F5344CB8AC3E}">
        <p14:creationId xmlns:p14="http://schemas.microsoft.com/office/powerpoint/2010/main" val="242130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E66F129-A7BF-EA88-8945-5D859E20C3C1}"/>
              </a:ext>
            </a:extLst>
          </p:cNvPr>
          <p:cNvPicPr>
            <a:picLocks noChangeAspect="1"/>
          </p:cNvPicPr>
          <p:nvPr/>
        </p:nvPicPr>
        <p:blipFill>
          <a:blip r:embed="rId2"/>
          <a:stretch>
            <a:fillRect/>
          </a:stretch>
        </p:blipFill>
        <p:spPr>
          <a:xfrm>
            <a:off x="1842939" y="619921"/>
            <a:ext cx="8309154" cy="4676913"/>
          </a:xfrm>
          <a:prstGeom prst="rect">
            <a:avLst/>
          </a:prstGeom>
        </p:spPr>
      </p:pic>
    </p:spTree>
    <p:extLst>
      <p:ext uri="{BB962C8B-B14F-4D97-AF65-F5344CB8AC3E}">
        <p14:creationId xmlns:p14="http://schemas.microsoft.com/office/powerpoint/2010/main" val="137993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E2DB60F-DAFA-1C3A-5C8D-34D0910D1DA9}"/>
              </a:ext>
            </a:extLst>
          </p:cNvPr>
          <p:cNvPicPr>
            <a:picLocks noChangeAspect="1"/>
          </p:cNvPicPr>
          <p:nvPr/>
        </p:nvPicPr>
        <p:blipFill>
          <a:blip r:embed="rId2"/>
          <a:stretch>
            <a:fillRect/>
          </a:stretch>
        </p:blipFill>
        <p:spPr>
          <a:xfrm>
            <a:off x="1270988" y="221252"/>
            <a:ext cx="9650023" cy="5645531"/>
          </a:xfrm>
          <a:prstGeom prst="rect">
            <a:avLst/>
          </a:prstGeom>
        </p:spPr>
      </p:pic>
    </p:spTree>
    <p:extLst>
      <p:ext uri="{BB962C8B-B14F-4D97-AF65-F5344CB8AC3E}">
        <p14:creationId xmlns:p14="http://schemas.microsoft.com/office/powerpoint/2010/main" val="224151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683AB6F-2BCD-CCC1-6B20-A378B87652B9}"/>
              </a:ext>
            </a:extLst>
          </p:cNvPr>
          <p:cNvSpPr txBox="1"/>
          <p:nvPr/>
        </p:nvSpPr>
        <p:spPr>
          <a:xfrm>
            <a:off x="1698934" y="441398"/>
            <a:ext cx="6101930" cy="1477328"/>
          </a:xfrm>
          <a:prstGeom prst="rect">
            <a:avLst/>
          </a:prstGeom>
          <a:noFill/>
        </p:spPr>
        <p:txBody>
          <a:bodyPr wrap="square">
            <a:spAutoFit/>
          </a:bodyPr>
          <a:lstStyle/>
          <a:p>
            <a:r>
              <a:rPr lang="en-US" dirty="0"/>
              <a:t>6. ANALYSIS AND TESTING</a:t>
            </a:r>
          </a:p>
          <a:p>
            <a:r>
              <a:rPr lang="en-US" dirty="0"/>
              <a:t>The given figure below is the data flow diagram of </a:t>
            </a:r>
          </a:p>
          <a:p>
            <a:r>
              <a:rPr lang="en-US" dirty="0"/>
              <a:t>our </a:t>
            </a:r>
            <a:r>
              <a:rPr lang="en-US" dirty="0" err="1"/>
              <a:t>chatbot</a:t>
            </a:r>
            <a:r>
              <a:rPr lang="en-US" dirty="0"/>
              <a:t>. One can understand and analyze how </a:t>
            </a:r>
          </a:p>
          <a:p>
            <a:r>
              <a:rPr lang="en-US" dirty="0"/>
              <a:t>and where the data is at a particular moment of </a:t>
            </a:r>
          </a:p>
          <a:p>
            <a:r>
              <a:rPr lang="en-US" dirty="0"/>
              <a:t>time.</a:t>
            </a:r>
          </a:p>
        </p:txBody>
      </p:sp>
      <p:pic>
        <p:nvPicPr>
          <p:cNvPr id="10" name="Picture 10">
            <a:extLst>
              <a:ext uri="{FF2B5EF4-FFF2-40B4-BE49-F238E27FC236}">
                <a16:creationId xmlns:a16="http://schemas.microsoft.com/office/drawing/2014/main" id="{323B2AD4-AF36-63DE-3780-B23F9900A3B1}"/>
              </a:ext>
            </a:extLst>
          </p:cNvPr>
          <p:cNvPicPr>
            <a:picLocks noChangeAspect="1"/>
          </p:cNvPicPr>
          <p:nvPr/>
        </p:nvPicPr>
        <p:blipFill>
          <a:blip r:embed="rId2"/>
          <a:stretch>
            <a:fillRect/>
          </a:stretch>
        </p:blipFill>
        <p:spPr>
          <a:xfrm>
            <a:off x="3470473" y="2015296"/>
            <a:ext cx="5962650" cy="3657600"/>
          </a:xfrm>
          <a:prstGeom prst="rect">
            <a:avLst/>
          </a:prstGeom>
        </p:spPr>
      </p:pic>
    </p:spTree>
    <p:extLst>
      <p:ext uri="{BB962C8B-B14F-4D97-AF65-F5344CB8AC3E}">
        <p14:creationId xmlns:p14="http://schemas.microsoft.com/office/powerpoint/2010/main" val="16362566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dharsinip872@gmail.com</dc:creator>
  <cp:lastModifiedBy>dharsinip872@gmail.com</cp:lastModifiedBy>
  <cp:revision>5</cp:revision>
  <dcterms:created xsi:type="dcterms:W3CDTF">2023-10-30T16:01:42Z</dcterms:created>
  <dcterms:modified xsi:type="dcterms:W3CDTF">2023-10-31T05:52:36Z</dcterms:modified>
</cp:coreProperties>
</file>