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7" r:id="rId3"/>
    <p:sldId id="256" r:id="rId4"/>
    <p:sldId id="259" r:id="rId5"/>
    <p:sldId id="260" r:id="rId6"/>
    <p:sldId id="261" r:id="rId7"/>
    <p:sldId id="262" r:id="rId8"/>
    <p:sldId id="263" r:id="rId9"/>
    <p:sldId id="264" r:id="rId10"/>
    <p:sldId id="266" r:id="rId11"/>
    <p:sldId id="265"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72" autoAdjust="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3B470-0F06-4EBF-BC55-2903E1355B28}" type="datetimeFigureOut">
              <a:rPr lang="en-US" smtClean="0"/>
              <a:t>9/3/2015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801156-1EB0-4160-8866-BDF57CF847F2}" type="slidenum">
              <a:rPr lang="en-US" smtClean="0"/>
              <a:t>‹#›</a:t>
            </a:fld>
            <a:endParaRPr lang="en-US"/>
          </a:p>
        </p:txBody>
      </p:sp>
    </p:spTree>
    <p:extLst>
      <p:ext uri="{BB962C8B-B14F-4D97-AF65-F5344CB8AC3E}">
        <p14:creationId xmlns:p14="http://schemas.microsoft.com/office/powerpoint/2010/main" val="2759548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CP/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Lotus_1-2-3" TargetMode="External"/><Relationship Id="rId4" Type="http://schemas.openxmlformats.org/officeDocument/2006/relationships/hyperlink" Target="https://en.wikipedia.org/wiki/MS-DO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Multiplan became very popular on </a:t>
            </a:r>
            <a:r>
              <a:rPr lang="en-US" sz="1200" dirty="0" smtClean="0">
                <a:hlinkClick r:id="rId3" tooltip="CP/M"/>
              </a:rPr>
              <a:t>CP/M</a:t>
            </a:r>
            <a:r>
              <a:rPr lang="en-US" sz="1200" dirty="0" smtClean="0"/>
              <a:t> systems, but on </a:t>
            </a:r>
            <a:r>
              <a:rPr lang="en-US" sz="1200" dirty="0" smtClean="0">
                <a:hlinkClick r:id="rId4" tooltip="MS-DOS"/>
              </a:rPr>
              <a:t>MS-DOS</a:t>
            </a:r>
            <a:r>
              <a:rPr lang="en-US" sz="1200" dirty="0" smtClean="0"/>
              <a:t> systems it lost popularity </a:t>
            </a:r>
            <a:r>
              <a:rPr lang="en-US" sz="1200" dirty="0" err="1" smtClean="0"/>
              <a:t>to</a:t>
            </a:r>
            <a:r>
              <a:rPr lang="en-US" sz="1200" dirty="0" err="1" smtClean="0">
                <a:hlinkClick r:id="rId5" tooltip="Lotus 1-2-3"/>
              </a:rPr>
              <a:t>Lotus</a:t>
            </a:r>
            <a:r>
              <a:rPr lang="en-US" sz="1200" dirty="0" smtClean="0">
                <a:hlinkClick r:id="rId5" tooltip="Lotus 1-2-3"/>
              </a:rPr>
              <a:t> 1-2-3</a:t>
            </a:r>
            <a:r>
              <a:rPr lang="en-US" sz="1200" dirty="0" smtClean="0"/>
              <a:t>. </a:t>
            </a:r>
            <a:endParaRPr lang="en-US" dirty="0"/>
          </a:p>
        </p:txBody>
      </p:sp>
      <p:sp>
        <p:nvSpPr>
          <p:cNvPr id="4" name="Slide Number Placeholder 3"/>
          <p:cNvSpPr>
            <a:spLocks noGrp="1"/>
          </p:cNvSpPr>
          <p:nvPr>
            <p:ph type="sldNum" sz="quarter" idx="10"/>
          </p:nvPr>
        </p:nvSpPr>
        <p:spPr/>
        <p:txBody>
          <a:bodyPr/>
          <a:lstStyle/>
          <a:p>
            <a:fld id="{AB801156-1EB0-4160-8866-BDF57CF847F2}" type="slidenum">
              <a:rPr lang="en-US" smtClean="0"/>
              <a:t>4</a:t>
            </a:fld>
            <a:endParaRPr lang="en-US"/>
          </a:p>
        </p:txBody>
      </p:sp>
    </p:spTree>
    <p:extLst>
      <p:ext uri="{BB962C8B-B14F-4D97-AF65-F5344CB8AC3E}">
        <p14:creationId xmlns:p14="http://schemas.microsoft.com/office/powerpoint/2010/main" val="3989369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801156-1EB0-4160-8866-BDF57CF847F2}" type="slidenum">
              <a:rPr lang="en-US" smtClean="0"/>
              <a:t>5</a:t>
            </a:fld>
            <a:endParaRPr lang="en-US"/>
          </a:p>
        </p:txBody>
      </p:sp>
    </p:spTree>
    <p:extLst>
      <p:ext uri="{BB962C8B-B14F-4D97-AF65-F5344CB8AC3E}">
        <p14:creationId xmlns:p14="http://schemas.microsoft.com/office/powerpoint/2010/main" val="1504462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801156-1EB0-4160-8866-BDF57CF847F2}" type="slidenum">
              <a:rPr lang="en-US" smtClean="0"/>
              <a:t>8</a:t>
            </a:fld>
            <a:endParaRPr lang="en-US"/>
          </a:p>
        </p:txBody>
      </p:sp>
    </p:spTree>
    <p:extLst>
      <p:ext uri="{BB962C8B-B14F-4D97-AF65-F5344CB8AC3E}">
        <p14:creationId xmlns:p14="http://schemas.microsoft.com/office/powerpoint/2010/main" val="1691443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9170A0-9C6A-42A3-A09D-1DB223DED7CF}" type="datetimeFigureOut">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A07E0-0404-49F5-B252-ACF65EB2C6FE}" type="slidenum">
              <a:rPr lang="en-US" smtClean="0"/>
              <a:t>‹#›</a:t>
            </a:fld>
            <a:endParaRPr lang="en-US"/>
          </a:p>
        </p:txBody>
      </p:sp>
    </p:spTree>
    <p:extLst>
      <p:ext uri="{BB962C8B-B14F-4D97-AF65-F5344CB8AC3E}">
        <p14:creationId xmlns:p14="http://schemas.microsoft.com/office/powerpoint/2010/main" val="1575365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9170A0-9C6A-42A3-A09D-1DB223DED7CF}" type="datetimeFigureOut">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A07E0-0404-49F5-B252-ACF65EB2C6FE}" type="slidenum">
              <a:rPr lang="en-US" smtClean="0"/>
              <a:t>‹#›</a:t>
            </a:fld>
            <a:endParaRPr lang="en-US"/>
          </a:p>
        </p:txBody>
      </p:sp>
    </p:spTree>
    <p:extLst>
      <p:ext uri="{BB962C8B-B14F-4D97-AF65-F5344CB8AC3E}">
        <p14:creationId xmlns:p14="http://schemas.microsoft.com/office/powerpoint/2010/main" val="366880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9170A0-9C6A-42A3-A09D-1DB223DED7CF}" type="datetimeFigureOut">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A07E0-0404-49F5-B252-ACF65EB2C6FE}" type="slidenum">
              <a:rPr lang="en-US" smtClean="0"/>
              <a:t>‹#›</a:t>
            </a:fld>
            <a:endParaRPr lang="en-US"/>
          </a:p>
        </p:txBody>
      </p:sp>
    </p:spTree>
    <p:extLst>
      <p:ext uri="{BB962C8B-B14F-4D97-AF65-F5344CB8AC3E}">
        <p14:creationId xmlns:p14="http://schemas.microsoft.com/office/powerpoint/2010/main" val="195461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9170A0-9C6A-42A3-A09D-1DB223DED7CF}" type="datetimeFigureOut">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A07E0-0404-49F5-B252-ACF65EB2C6FE}" type="slidenum">
              <a:rPr lang="en-US" smtClean="0"/>
              <a:t>‹#›</a:t>
            </a:fld>
            <a:endParaRPr lang="en-US"/>
          </a:p>
        </p:txBody>
      </p:sp>
    </p:spTree>
    <p:extLst>
      <p:ext uri="{BB962C8B-B14F-4D97-AF65-F5344CB8AC3E}">
        <p14:creationId xmlns:p14="http://schemas.microsoft.com/office/powerpoint/2010/main" val="3614897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9170A0-9C6A-42A3-A09D-1DB223DED7CF}" type="datetimeFigureOut">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A07E0-0404-49F5-B252-ACF65EB2C6FE}" type="slidenum">
              <a:rPr lang="en-US" smtClean="0"/>
              <a:t>‹#›</a:t>
            </a:fld>
            <a:endParaRPr lang="en-US"/>
          </a:p>
        </p:txBody>
      </p:sp>
    </p:spTree>
    <p:extLst>
      <p:ext uri="{BB962C8B-B14F-4D97-AF65-F5344CB8AC3E}">
        <p14:creationId xmlns:p14="http://schemas.microsoft.com/office/powerpoint/2010/main" val="2958179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9170A0-9C6A-42A3-A09D-1DB223DED7CF}" type="datetimeFigureOut">
              <a:rPr lang="en-US" smtClean="0"/>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A07E0-0404-49F5-B252-ACF65EB2C6FE}" type="slidenum">
              <a:rPr lang="en-US" smtClean="0"/>
              <a:t>‹#›</a:t>
            </a:fld>
            <a:endParaRPr lang="en-US"/>
          </a:p>
        </p:txBody>
      </p:sp>
    </p:spTree>
    <p:extLst>
      <p:ext uri="{BB962C8B-B14F-4D97-AF65-F5344CB8AC3E}">
        <p14:creationId xmlns:p14="http://schemas.microsoft.com/office/powerpoint/2010/main" val="281337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9170A0-9C6A-42A3-A09D-1DB223DED7CF}" type="datetimeFigureOut">
              <a:rPr lang="en-US" smtClean="0"/>
              <a:t>9/3/2015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2A07E0-0404-49F5-B252-ACF65EB2C6FE}" type="slidenum">
              <a:rPr lang="en-US" smtClean="0"/>
              <a:t>‹#›</a:t>
            </a:fld>
            <a:endParaRPr lang="en-US"/>
          </a:p>
        </p:txBody>
      </p:sp>
    </p:spTree>
    <p:extLst>
      <p:ext uri="{BB962C8B-B14F-4D97-AF65-F5344CB8AC3E}">
        <p14:creationId xmlns:p14="http://schemas.microsoft.com/office/powerpoint/2010/main" val="1621096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9170A0-9C6A-42A3-A09D-1DB223DED7CF}" type="datetimeFigureOut">
              <a:rPr lang="en-US" smtClean="0"/>
              <a:t>9/3/2015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2A07E0-0404-49F5-B252-ACF65EB2C6FE}" type="slidenum">
              <a:rPr lang="en-US" smtClean="0"/>
              <a:t>‹#›</a:t>
            </a:fld>
            <a:endParaRPr lang="en-US"/>
          </a:p>
        </p:txBody>
      </p:sp>
    </p:spTree>
    <p:extLst>
      <p:ext uri="{BB962C8B-B14F-4D97-AF65-F5344CB8AC3E}">
        <p14:creationId xmlns:p14="http://schemas.microsoft.com/office/powerpoint/2010/main" val="266081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170A0-9C6A-42A3-A09D-1DB223DED7CF}" type="datetimeFigureOut">
              <a:rPr lang="en-US" smtClean="0"/>
              <a:t>9/3/2015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2A07E0-0404-49F5-B252-ACF65EB2C6FE}" type="slidenum">
              <a:rPr lang="en-US" smtClean="0"/>
              <a:t>‹#›</a:t>
            </a:fld>
            <a:endParaRPr lang="en-US"/>
          </a:p>
        </p:txBody>
      </p:sp>
    </p:spTree>
    <p:extLst>
      <p:ext uri="{BB962C8B-B14F-4D97-AF65-F5344CB8AC3E}">
        <p14:creationId xmlns:p14="http://schemas.microsoft.com/office/powerpoint/2010/main" val="326022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9170A0-9C6A-42A3-A09D-1DB223DED7CF}" type="datetimeFigureOut">
              <a:rPr lang="en-US" smtClean="0"/>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A07E0-0404-49F5-B252-ACF65EB2C6FE}" type="slidenum">
              <a:rPr lang="en-US" smtClean="0"/>
              <a:t>‹#›</a:t>
            </a:fld>
            <a:endParaRPr lang="en-US"/>
          </a:p>
        </p:txBody>
      </p:sp>
    </p:spTree>
    <p:extLst>
      <p:ext uri="{BB962C8B-B14F-4D97-AF65-F5344CB8AC3E}">
        <p14:creationId xmlns:p14="http://schemas.microsoft.com/office/powerpoint/2010/main" val="295058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9170A0-9C6A-42A3-A09D-1DB223DED7CF}" type="datetimeFigureOut">
              <a:rPr lang="en-US" smtClean="0"/>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A07E0-0404-49F5-B252-ACF65EB2C6FE}" type="slidenum">
              <a:rPr lang="en-US" smtClean="0"/>
              <a:t>‹#›</a:t>
            </a:fld>
            <a:endParaRPr lang="en-US"/>
          </a:p>
        </p:txBody>
      </p:sp>
    </p:spTree>
    <p:extLst>
      <p:ext uri="{BB962C8B-B14F-4D97-AF65-F5344CB8AC3E}">
        <p14:creationId xmlns:p14="http://schemas.microsoft.com/office/powerpoint/2010/main" val="24213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170A0-9C6A-42A3-A09D-1DB223DED7CF}" type="datetimeFigureOut">
              <a:rPr lang="en-US" smtClean="0"/>
              <a:t>9/3/2015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A07E0-0404-49F5-B252-ACF65EB2C6FE}" type="slidenum">
              <a:rPr lang="en-US" smtClean="0"/>
              <a:t>‹#›</a:t>
            </a:fld>
            <a:endParaRPr lang="en-US"/>
          </a:p>
        </p:txBody>
      </p:sp>
    </p:spTree>
    <p:extLst>
      <p:ext uri="{BB962C8B-B14F-4D97-AF65-F5344CB8AC3E}">
        <p14:creationId xmlns:p14="http://schemas.microsoft.com/office/powerpoint/2010/main" val="1159680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686800" cy="1600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4400" b="1" dirty="0" smtClean="0">
                <a:latin typeface="Yu Mincho Demibold" pitchFamily="18" charset="-128"/>
                <a:ea typeface="Yu Mincho Demibold" pitchFamily="18" charset="-128"/>
              </a:rPr>
              <a:t>MS-Excel Workshop</a:t>
            </a:r>
          </a:p>
        </p:txBody>
      </p:sp>
      <p:sp>
        <p:nvSpPr>
          <p:cNvPr id="3" name="Snip Diagonal Corner Rectangle 2"/>
          <p:cNvSpPr/>
          <p:nvPr/>
        </p:nvSpPr>
        <p:spPr>
          <a:xfrm>
            <a:off x="5029200" y="3276600"/>
            <a:ext cx="3886200" cy="1143000"/>
          </a:xfrm>
          <a:prstGeom prst="snip2Diag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t>BY:- </a:t>
            </a:r>
          </a:p>
          <a:p>
            <a:pPr algn="ctr"/>
            <a:r>
              <a:rPr lang="en-US" sz="2400" b="1" dirty="0" smtClean="0"/>
              <a:t>SHILESH MISHRA</a:t>
            </a:r>
          </a:p>
          <a:p>
            <a:pPr algn="ctr"/>
            <a:r>
              <a:rPr lang="en-US" sz="2400" b="1" dirty="0" smtClean="0"/>
              <a:t>Data Analyst &amp; Trainer</a:t>
            </a:r>
            <a:endParaRPr lang="en-US" sz="24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082" t="13402" r="14575" b="12245"/>
          <a:stretch/>
        </p:blipFill>
        <p:spPr>
          <a:xfrm>
            <a:off x="381000" y="3853218"/>
            <a:ext cx="2811440" cy="2776182"/>
          </a:xfrm>
          <a:prstGeom prst="rect">
            <a:avLst/>
          </a:prstGeom>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5539"/>
            <a:ext cx="2057400" cy="1564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752600" y="1371600"/>
            <a:ext cx="2065360" cy="369332"/>
          </a:xfrm>
          <a:prstGeom prst="rect">
            <a:avLst/>
          </a:prstGeom>
          <a:noFill/>
        </p:spPr>
        <p:txBody>
          <a:bodyPr wrap="square" rtlCol="0">
            <a:spAutoFit/>
          </a:bodyPr>
          <a:lstStyle/>
          <a:p>
            <a:pPr algn="ctr"/>
            <a:r>
              <a:rPr lang="en-US" b="1" dirty="0" smtClean="0"/>
              <a:t>PRESENTS:</a:t>
            </a:r>
            <a:endParaRPr lang="en-US" b="1" dirty="0"/>
          </a:p>
        </p:txBody>
      </p:sp>
      <p:grpSp>
        <p:nvGrpSpPr>
          <p:cNvPr id="7" name="Group 6"/>
          <p:cNvGrpSpPr/>
          <p:nvPr/>
        </p:nvGrpSpPr>
        <p:grpSpPr>
          <a:xfrm>
            <a:off x="5798127" y="35539"/>
            <a:ext cx="3429000" cy="782330"/>
            <a:chOff x="2667000" y="5494820"/>
            <a:chExt cx="4495800" cy="1295400"/>
          </a:xfrm>
        </p:grpSpPr>
        <p:pic>
          <p:nvPicPr>
            <p:cNvPr id="8" name="Picture 2" descr="C:\Users\user\Downloads\MS Offic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549482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i-msdn.sec.s-msft.com/ee809373.ms_Learning_b(en-us,MSDN.10).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5837948"/>
              <a:ext cx="3429000" cy="7152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5214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80">
                                          <p:stCondLst>
                                            <p:cond delay="0"/>
                                          </p:stCondLst>
                                        </p:cTn>
                                        <p:tgtEl>
                                          <p:spTgt spid="3"/>
                                        </p:tgtEl>
                                      </p:cBhvr>
                                    </p:animEffect>
                                    <p:anim calcmode="lin" valueType="num">
                                      <p:cBhvr>
                                        <p:cTn id="2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8" dur="26">
                                          <p:stCondLst>
                                            <p:cond delay="650"/>
                                          </p:stCondLst>
                                        </p:cTn>
                                        <p:tgtEl>
                                          <p:spTgt spid="3"/>
                                        </p:tgtEl>
                                      </p:cBhvr>
                                      <p:to x="100000" y="60000"/>
                                    </p:animScale>
                                    <p:animScale>
                                      <p:cBhvr>
                                        <p:cTn id="29" dur="166" decel="50000">
                                          <p:stCondLst>
                                            <p:cond delay="676"/>
                                          </p:stCondLst>
                                        </p:cTn>
                                        <p:tgtEl>
                                          <p:spTgt spid="3"/>
                                        </p:tgtEl>
                                      </p:cBhvr>
                                      <p:to x="100000" y="100000"/>
                                    </p:animScale>
                                    <p:animScale>
                                      <p:cBhvr>
                                        <p:cTn id="30" dur="26">
                                          <p:stCondLst>
                                            <p:cond delay="1312"/>
                                          </p:stCondLst>
                                        </p:cTn>
                                        <p:tgtEl>
                                          <p:spTgt spid="3"/>
                                        </p:tgtEl>
                                      </p:cBhvr>
                                      <p:to x="100000" y="80000"/>
                                    </p:animScale>
                                    <p:animScale>
                                      <p:cBhvr>
                                        <p:cTn id="31" dur="166" decel="50000">
                                          <p:stCondLst>
                                            <p:cond delay="1338"/>
                                          </p:stCondLst>
                                        </p:cTn>
                                        <p:tgtEl>
                                          <p:spTgt spid="3"/>
                                        </p:tgtEl>
                                      </p:cBhvr>
                                      <p:to x="100000" y="100000"/>
                                    </p:animScale>
                                    <p:animScale>
                                      <p:cBhvr>
                                        <p:cTn id="32" dur="26">
                                          <p:stCondLst>
                                            <p:cond delay="1642"/>
                                          </p:stCondLst>
                                        </p:cTn>
                                        <p:tgtEl>
                                          <p:spTgt spid="3"/>
                                        </p:tgtEl>
                                      </p:cBhvr>
                                      <p:to x="100000" y="90000"/>
                                    </p:animScale>
                                    <p:animScale>
                                      <p:cBhvr>
                                        <p:cTn id="33" dur="166" decel="50000">
                                          <p:stCondLst>
                                            <p:cond delay="1668"/>
                                          </p:stCondLst>
                                        </p:cTn>
                                        <p:tgtEl>
                                          <p:spTgt spid="3"/>
                                        </p:tgtEl>
                                      </p:cBhvr>
                                      <p:to x="100000" y="100000"/>
                                    </p:animScale>
                                    <p:animScale>
                                      <p:cBhvr>
                                        <p:cTn id="34" dur="26">
                                          <p:stCondLst>
                                            <p:cond delay="1808"/>
                                          </p:stCondLst>
                                        </p:cTn>
                                        <p:tgtEl>
                                          <p:spTgt spid="3"/>
                                        </p:tgtEl>
                                      </p:cBhvr>
                                      <p:to x="100000" y="95000"/>
                                    </p:animScale>
                                    <p:animScale>
                                      <p:cBhvr>
                                        <p:cTn id="35" dur="166" decel="50000">
                                          <p:stCondLst>
                                            <p:cond delay="1834"/>
                                          </p:stCondLst>
                                        </p:cTn>
                                        <p:tgtEl>
                                          <p:spTgt spid="3"/>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arn(inVertical)">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39435"/>
            <a:ext cx="9144000" cy="41565"/>
            <a:chOff x="0" y="339435"/>
            <a:chExt cx="9144000" cy="41565"/>
          </a:xfrm>
        </p:grpSpPr>
        <p:cxnSp>
          <p:nvCxnSpPr>
            <p:cNvPr id="3" name="Straight Connector 2"/>
            <p:cNvCxnSpPr/>
            <p:nvPr/>
          </p:nvCxnSpPr>
          <p:spPr>
            <a:xfrm flipV="1">
              <a:off x="0" y="3810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0" y="339435"/>
              <a:ext cx="9144000" cy="0"/>
            </a:xfrm>
            <a:prstGeom prst="line">
              <a:avLst/>
            </a:prstGeom>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0" y="0"/>
            <a:ext cx="1430648" cy="369332"/>
          </a:xfrm>
          <a:prstGeom prst="rect">
            <a:avLst/>
          </a:prstGeom>
        </p:spPr>
        <p:txBody>
          <a:bodyPr wrap="none">
            <a:spAutoFit/>
          </a:bodyPr>
          <a:lstStyle/>
          <a:p>
            <a:pPr algn="ctr"/>
            <a:r>
              <a:rPr lang="en-US" dirty="0" smtClean="0">
                <a:latin typeface="Franklin Gothic Demi Cond" pitchFamily="34" charset="0"/>
              </a:rPr>
              <a:t>Securing Data</a:t>
            </a:r>
            <a:endParaRPr lang="en-US" dirty="0">
              <a:latin typeface="Franklin Gothic Demi Cond" pitchFamily="34" charset="0"/>
            </a:endParaRPr>
          </a:p>
        </p:txBody>
      </p:sp>
      <p:sp>
        <p:nvSpPr>
          <p:cNvPr id="6" name="Rectangle 5"/>
          <p:cNvSpPr/>
          <p:nvPr/>
        </p:nvSpPr>
        <p:spPr>
          <a:xfrm>
            <a:off x="27709" y="725269"/>
            <a:ext cx="4572000" cy="923330"/>
          </a:xfrm>
          <a:prstGeom prst="rect">
            <a:avLst/>
          </a:prstGeom>
        </p:spPr>
        <p:txBody>
          <a:bodyPr wrap="square">
            <a:spAutoFit/>
          </a:bodyPr>
          <a:lstStyle/>
          <a:p>
            <a:pPr marL="285750" indent="-285750">
              <a:lnSpc>
                <a:spcPct val="150000"/>
              </a:lnSpc>
              <a:buFont typeface="Wingdings" pitchFamily="2" charset="2"/>
              <a:buChar char="Ø"/>
            </a:pPr>
            <a:r>
              <a:rPr lang="en-US" sz="1200" dirty="0"/>
              <a:t>File </a:t>
            </a:r>
            <a:r>
              <a:rPr lang="en-US" sz="1200" dirty="0" smtClean="0"/>
              <a:t>Level security</a:t>
            </a:r>
            <a:endParaRPr lang="en-US" sz="1200" dirty="0"/>
          </a:p>
          <a:p>
            <a:pPr marL="285750" indent="-285750">
              <a:lnSpc>
                <a:spcPct val="150000"/>
              </a:lnSpc>
              <a:buFont typeface="Wingdings" pitchFamily="2" charset="2"/>
              <a:buChar char="Ø"/>
            </a:pPr>
            <a:r>
              <a:rPr lang="en-US" sz="1200" dirty="0"/>
              <a:t>Sheet </a:t>
            </a:r>
            <a:r>
              <a:rPr lang="en-US" sz="1200" dirty="0" smtClean="0"/>
              <a:t>Level security</a:t>
            </a:r>
            <a:endParaRPr lang="en-US" sz="1200" dirty="0"/>
          </a:p>
          <a:p>
            <a:pPr marL="285750" indent="-285750">
              <a:lnSpc>
                <a:spcPct val="150000"/>
              </a:lnSpc>
              <a:buFont typeface="Wingdings" pitchFamily="2" charset="2"/>
              <a:buChar char="Ø"/>
            </a:pPr>
            <a:r>
              <a:rPr lang="en-US" sz="1200" dirty="0"/>
              <a:t>Cell </a:t>
            </a:r>
            <a:r>
              <a:rPr lang="en-US" sz="1200" dirty="0" smtClean="0"/>
              <a:t>Level security</a:t>
            </a:r>
            <a:endParaRPr lang="en-US" sz="1200" dirty="0"/>
          </a:p>
        </p:txBody>
      </p:sp>
      <p:sp>
        <p:nvSpPr>
          <p:cNvPr id="7" name="Rounded Rectangle 6"/>
          <p:cNvSpPr/>
          <p:nvPr/>
        </p:nvSpPr>
        <p:spPr>
          <a:xfrm>
            <a:off x="76200" y="457200"/>
            <a:ext cx="1371600" cy="290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751 SeBd BT" pitchFamily="2" charset="0"/>
              </a:rPr>
              <a:t>Topics :-</a:t>
            </a:r>
            <a:endParaRPr lang="en-US" sz="1400" dirty="0">
              <a:latin typeface="Century751 SeBd BT" pitchFamily="2" charset="0"/>
            </a:endParaRPr>
          </a:p>
        </p:txBody>
      </p:sp>
      <p:grpSp>
        <p:nvGrpSpPr>
          <p:cNvPr id="15" name="Group 14"/>
          <p:cNvGrpSpPr/>
          <p:nvPr/>
        </p:nvGrpSpPr>
        <p:grpSpPr>
          <a:xfrm>
            <a:off x="4523508" y="457200"/>
            <a:ext cx="4544292" cy="1267693"/>
            <a:chOff x="4343399" y="789707"/>
            <a:chExt cx="4544292" cy="1267693"/>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015" r="28574" b="83232"/>
            <a:stretch/>
          </p:blipFill>
          <p:spPr bwMode="auto">
            <a:xfrm>
              <a:off x="4343400" y="810489"/>
              <a:ext cx="4544291" cy="817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6199909" y="1018308"/>
              <a:ext cx="2286000" cy="609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33109" y="789707"/>
              <a:ext cx="498764" cy="4294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9" idx="6"/>
              <a:endCxn id="8" idx="1"/>
            </p:cNvCxnSpPr>
            <p:nvPr/>
          </p:nvCxnSpPr>
          <p:spPr>
            <a:xfrm>
              <a:off x="5631873" y="1004453"/>
              <a:ext cx="568036" cy="31865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343399" y="1704108"/>
              <a:ext cx="4544291" cy="353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DFGothic-EB" pitchFamily="1" charset="-128"/>
                  <a:ea typeface="DFGothic-EB" pitchFamily="1" charset="-128"/>
                </a:rPr>
                <a:t>Excel provides a very interactive GUI for Security.</a:t>
              </a:r>
              <a:endParaRPr lang="en-US" sz="1200" dirty="0">
                <a:latin typeface="DFGothic-EB" pitchFamily="1" charset="-128"/>
                <a:ea typeface="DFGothic-EB" pitchFamily="1" charset="-128"/>
              </a:endParaRPr>
            </a:p>
          </p:txBody>
        </p:sp>
      </p:grpSp>
      <p:sp>
        <p:nvSpPr>
          <p:cNvPr id="17" name="Striped Right Arrow 16"/>
          <p:cNvSpPr/>
          <p:nvPr/>
        </p:nvSpPr>
        <p:spPr>
          <a:xfrm>
            <a:off x="2937164" y="848464"/>
            <a:ext cx="914400" cy="699815"/>
          </a:xfrm>
          <a:prstGeom prst="stripedRightArrow">
            <a:avLst>
              <a:gd name="adj1" fmla="val 43535"/>
              <a:gd name="adj2" fmla="val 45923"/>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Brace 15"/>
          <p:cNvSpPr/>
          <p:nvPr/>
        </p:nvSpPr>
        <p:spPr>
          <a:xfrm>
            <a:off x="2057400" y="748145"/>
            <a:ext cx="256309" cy="9004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65200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39435"/>
            <a:ext cx="9144000" cy="41565"/>
            <a:chOff x="0" y="339435"/>
            <a:chExt cx="9144000" cy="41565"/>
          </a:xfrm>
        </p:grpSpPr>
        <p:cxnSp>
          <p:nvCxnSpPr>
            <p:cNvPr id="3" name="Straight Connector 2"/>
            <p:cNvCxnSpPr/>
            <p:nvPr/>
          </p:nvCxnSpPr>
          <p:spPr>
            <a:xfrm flipV="1">
              <a:off x="0" y="3810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0" y="339435"/>
              <a:ext cx="9144000" cy="0"/>
            </a:xfrm>
            <a:prstGeom prst="line">
              <a:avLst/>
            </a:prstGeom>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0" y="0"/>
            <a:ext cx="1260409" cy="369332"/>
          </a:xfrm>
          <a:prstGeom prst="rect">
            <a:avLst/>
          </a:prstGeom>
        </p:spPr>
        <p:txBody>
          <a:bodyPr wrap="none">
            <a:spAutoFit/>
          </a:bodyPr>
          <a:lstStyle/>
          <a:p>
            <a:pPr algn="ctr"/>
            <a:r>
              <a:rPr lang="en-US" dirty="0" smtClean="0">
                <a:latin typeface="Franklin Gothic Demi Cond" pitchFamily="34" charset="0"/>
              </a:rPr>
              <a:t>Pivot Tables </a:t>
            </a:r>
            <a:endParaRPr lang="en-US" dirty="0">
              <a:latin typeface="Franklin Gothic Demi Cond" pitchFamily="34" charset="0"/>
            </a:endParaRPr>
          </a:p>
        </p:txBody>
      </p:sp>
      <p:sp>
        <p:nvSpPr>
          <p:cNvPr id="6" name="Rectangle 5"/>
          <p:cNvSpPr/>
          <p:nvPr/>
        </p:nvSpPr>
        <p:spPr>
          <a:xfrm>
            <a:off x="152400" y="921603"/>
            <a:ext cx="3276600" cy="830997"/>
          </a:xfrm>
          <a:prstGeom prst="rect">
            <a:avLst/>
          </a:prstGeom>
        </p:spPr>
        <p:txBody>
          <a:bodyPr wrap="square">
            <a:spAutoFit/>
          </a:bodyPr>
          <a:lstStyle/>
          <a:p>
            <a:pPr marL="285750" indent="-285750">
              <a:buFont typeface="Wingdings" pitchFamily="2" charset="2"/>
              <a:buChar char="Ø"/>
            </a:pPr>
            <a:r>
              <a:rPr lang="en-US" sz="1200" dirty="0"/>
              <a:t>Creating, Formatting Simple PivotTables</a:t>
            </a:r>
          </a:p>
          <a:p>
            <a:pPr marL="285750" indent="-285750">
              <a:buFont typeface="Wingdings" pitchFamily="2" charset="2"/>
              <a:buChar char="Ø"/>
            </a:pPr>
            <a:r>
              <a:rPr lang="en-US" sz="1200" dirty="0"/>
              <a:t>Slicers</a:t>
            </a:r>
          </a:p>
          <a:p>
            <a:pPr marL="285750" indent="-285750">
              <a:buFont typeface="Wingdings" pitchFamily="2" charset="2"/>
              <a:buChar char="Ø"/>
            </a:pPr>
            <a:r>
              <a:rPr lang="en-US" sz="1200" dirty="0"/>
              <a:t>Timeline</a:t>
            </a:r>
          </a:p>
          <a:p>
            <a:pPr marL="285750" indent="-285750">
              <a:buFont typeface="Wingdings" pitchFamily="2" charset="2"/>
              <a:buChar char="Ø"/>
            </a:pPr>
            <a:r>
              <a:rPr lang="en-US" sz="1200" dirty="0"/>
              <a:t>Creating/Modifying a PivotChart </a:t>
            </a:r>
          </a:p>
        </p:txBody>
      </p:sp>
      <p:sp>
        <p:nvSpPr>
          <p:cNvPr id="7" name="Rounded Rectangle 6"/>
          <p:cNvSpPr/>
          <p:nvPr/>
        </p:nvSpPr>
        <p:spPr>
          <a:xfrm>
            <a:off x="76200" y="457200"/>
            <a:ext cx="1371600" cy="290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751 SeBd BT" pitchFamily="2" charset="0"/>
              </a:rPr>
              <a:t>Topics :-</a:t>
            </a:r>
            <a:endParaRPr lang="en-US" sz="1400" dirty="0">
              <a:latin typeface="Century751 SeBd BT" pitchFamily="2" charset="0"/>
            </a:endParaRPr>
          </a:p>
        </p:txBody>
      </p:sp>
      <p:sp>
        <p:nvSpPr>
          <p:cNvPr id="8" name="Rectangle 7"/>
          <p:cNvSpPr/>
          <p:nvPr/>
        </p:nvSpPr>
        <p:spPr>
          <a:xfrm>
            <a:off x="3505200" y="921603"/>
            <a:ext cx="3048000" cy="830997"/>
          </a:xfrm>
          <a:prstGeom prst="rect">
            <a:avLst/>
          </a:prstGeom>
        </p:spPr>
        <p:txBody>
          <a:bodyPr wrap="square">
            <a:spAutoFit/>
          </a:bodyPr>
          <a:lstStyle/>
          <a:p>
            <a:pPr marL="285750" indent="-285750">
              <a:buFont typeface="Wingdings" pitchFamily="2" charset="2"/>
              <a:buChar char="Ø"/>
            </a:pPr>
            <a:r>
              <a:rPr lang="en-US" sz="1200" dirty="0"/>
              <a:t>Changing the Summary Function</a:t>
            </a:r>
          </a:p>
          <a:p>
            <a:pPr marL="285750" indent="-285750">
              <a:buFont typeface="Wingdings" pitchFamily="2" charset="2"/>
              <a:buChar char="Ø"/>
            </a:pPr>
            <a:r>
              <a:rPr lang="en-US" sz="1200" dirty="0"/>
              <a:t>Grand Totals and Sub totals</a:t>
            </a:r>
          </a:p>
          <a:p>
            <a:pPr marL="285750" indent="-285750">
              <a:buFont typeface="Wingdings" pitchFamily="2" charset="2"/>
              <a:buChar char="Ø"/>
            </a:pPr>
            <a:r>
              <a:rPr lang="en-US" sz="1200" dirty="0"/>
              <a:t>Report Layouts</a:t>
            </a:r>
          </a:p>
          <a:p>
            <a:pPr marL="285750" indent="-285750">
              <a:buFont typeface="Wingdings" pitchFamily="2" charset="2"/>
              <a:buChar char="Ø"/>
            </a:pPr>
            <a:r>
              <a:rPr lang="en-US" sz="1200" dirty="0"/>
              <a:t>Pivot Styles</a:t>
            </a:r>
          </a:p>
        </p:txBody>
      </p:sp>
      <p:sp>
        <p:nvSpPr>
          <p:cNvPr id="9" name="Round Diagonal Corner Rectangle 8"/>
          <p:cNvSpPr/>
          <p:nvPr/>
        </p:nvSpPr>
        <p:spPr>
          <a:xfrm>
            <a:off x="76200" y="845403"/>
            <a:ext cx="3200400" cy="907197"/>
          </a:xfrm>
          <a:prstGeom prst="round2Diag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 Diagonal Corner Rectangle 9"/>
          <p:cNvSpPr/>
          <p:nvPr/>
        </p:nvSpPr>
        <p:spPr>
          <a:xfrm>
            <a:off x="3505200" y="858985"/>
            <a:ext cx="2819400" cy="893615"/>
          </a:xfrm>
          <a:prstGeom prst="round2Diag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4300" y="4876800"/>
            <a:ext cx="891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For using SUBTOTAL option first of all Sort the data on Variable SUBTOTAL is to be done.</a:t>
            </a:r>
            <a:endParaRPr lang="en-US" sz="1400" dirty="0"/>
          </a:p>
        </p:txBody>
      </p:sp>
      <p:grpSp>
        <p:nvGrpSpPr>
          <p:cNvPr id="17" name="Group 16"/>
          <p:cNvGrpSpPr/>
          <p:nvPr/>
        </p:nvGrpSpPr>
        <p:grpSpPr>
          <a:xfrm>
            <a:off x="6567059" y="491836"/>
            <a:ext cx="2286000" cy="1314509"/>
            <a:chOff x="6553200" y="748145"/>
            <a:chExt cx="2286000" cy="1314509"/>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819" r="85635" b="82643"/>
            <a:stretch/>
          </p:blipFill>
          <p:spPr bwMode="auto">
            <a:xfrm>
              <a:off x="6553200" y="761999"/>
              <a:ext cx="2286000" cy="130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val 11"/>
            <p:cNvSpPr/>
            <p:nvPr/>
          </p:nvSpPr>
          <p:spPr>
            <a:xfrm>
              <a:off x="7848600" y="748145"/>
              <a:ext cx="762000" cy="3948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594765" y="1108364"/>
              <a:ext cx="762000" cy="7966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2" idx="3"/>
              <a:endCxn id="13" idx="3"/>
            </p:cNvCxnSpPr>
            <p:nvPr/>
          </p:nvCxnSpPr>
          <p:spPr>
            <a:xfrm flipH="1">
              <a:off x="7356765" y="1085175"/>
              <a:ext cx="603427" cy="42150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9258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39435"/>
            <a:ext cx="9144000" cy="41565"/>
            <a:chOff x="0" y="339435"/>
            <a:chExt cx="9144000" cy="41565"/>
          </a:xfrm>
        </p:grpSpPr>
        <p:cxnSp>
          <p:nvCxnSpPr>
            <p:cNvPr id="3" name="Straight Connector 2"/>
            <p:cNvCxnSpPr/>
            <p:nvPr/>
          </p:nvCxnSpPr>
          <p:spPr>
            <a:xfrm flipV="1">
              <a:off x="0" y="3810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0" y="339435"/>
              <a:ext cx="9144000" cy="0"/>
            </a:xfrm>
            <a:prstGeom prst="line">
              <a:avLst/>
            </a:prstGeom>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0" y="0"/>
            <a:ext cx="2195216" cy="369332"/>
          </a:xfrm>
          <a:prstGeom prst="rect">
            <a:avLst/>
          </a:prstGeom>
        </p:spPr>
        <p:txBody>
          <a:bodyPr wrap="none">
            <a:spAutoFit/>
          </a:bodyPr>
          <a:lstStyle/>
          <a:p>
            <a:pPr algn="ctr"/>
            <a:r>
              <a:rPr lang="en-US" dirty="0" smtClean="0">
                <a:latin typeface="Franklin Gothic Demi Cond" pitchFamily="34" charset="0"/>
              </a:rPr>
              <a:t>Introduction to Macros</a:t>
            </a:r>
            <a:endParaRPr lang="en-US" dirty="0">
              <a:latin typeface="Franklin Gothic Demi Cond" pitchFamily="34" charset="0"/>
            </a:endParaRPr>
          </a:p>
        </p:txBody>
      </p:sp>
      <p:sp>
        <p:nvSpPr>
          <p:cNvPr id="6" name="Rectangle 5"/>
          <p:cNvSpPr/>
          <p:nvPr/>
        </p:nvSpPr>
        <p:spPr>
          <a:xfrm>
            <a:off x="0" y="757535"/>
            <a:ext cx="2819400" cy="646331"/>
          </a:xfrm>
          <a:prstGeom prst="rect">
            <a:avLst/>
          </a:prstGeom>
        </p:spPr>
        <p:txBody>
          <a:bodyPr wrap="square">
            <a:spAutoFit/>
          </a:bodyPr>
          <a:lstStyle/>
          <a:p>
            <a:pPr marL="285750" indent="-285750">
              <a:lnSpc>
                <a:spcPct val="150000"/>
              </a:lnSpc>
              <a:buFont typeface="Wingdings" pitchFamily="2" charset="2"/>
              <a:buChar char="Ø"/>
            </a:pPr>
            <a:r>
              <a:rPr lang="en-US" sz="1200" dirty="0"/>
              <a:t>Macro Basics</a:t>
            </a:r>
          </a:p>
          <a:p>
            <a:pPr marL="285750" indent="-285750">
              <a:lnSpc>
                <a:spcPct val="150000"/>
              </a:lnSpc>
              <a:buFont typeface="Wingdings" pitchFamily="2" charset="2"/>
              <a:buChar char="Ø"/>
            </a:pPr>
            <a:r>
              <a:rPr lang="en-US" sz="1200" dirty="0"/>
              <a:t>Using Macro Recorder</a:t>
            </a:r>
          </a:p>
        </p:txBody>
      </p:sp>
      <p:sp>
        <p:nvSpPr>
          <p:cNvPr id="7" name="Rounded Rectangle 6"/>
          <p:cNvSpPr/>
          <p:nvPr/>
        </p:nvSpPr>
        <p:spPr>
          <a:xfrm>
            <a:off x="76200" y="457200"/>
            <a:ext cx="1371600" cy="290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751 SeBd BT" pitchFamily="2" charset="0"/>
              </a:rPr>
              <a:t>Topics :-</a:t>
            </a:r>
            <a:endParaRPr lang="en-US" sz="1400" dirty="0">
              <a:latin typeface="Century751 SeBd BT" pitchFamily="2" charset="0"/>
            </a:endParaRPr>
          </a:p>
        </p:txBody>
      </p:sp>
      <p:grpSp>
        <p:nvGrpSpPr>
          <p:cNvPr id="14" name="Group 13"/>
          <p:cNvGrpSpPr/>
          <p:nvPr/>
        </p:nvGrpSpPr>
        <p:grpSpPr>
          <a:xfrm>
            <a:off x="3124200" y="461962"/>
            <a:ext cx="5756699" cy="1290638"/>
            <a:chOff x="3124200" y="461962"/>
            <a:chExt cx="5756699" cy="1290638"/>
          </a:xfrm>
        </p:grpSpPr>
        <p:pic>
          <p:nvPicPr>
            <p:cNvPr id="1026"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1" r="55446" b="82234"/>
            <a:stretch/>
          </p:blipFill>
          <p:spPr bwMode="auto">
            <a:xfrm>
              <a:off x="3124200" y="461962"/>
              <a:ext cx="5756699" cy="12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a:xfrm>
              <a:off x="7848600" y="602672"/>
              <a:ext cx="914400" cy="385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546764" y="955965"/>
              <a:ext cx="1863436" cy="611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8" idx="2"/>
              <a:endCxn id="9" idx="3"/>
            </p:cNvCxnSpPr>
            <p:nvPr/>
          </p:nvCxnSpPr>
          <p:spPr>
            <a:xfrm flipH="1">
              <a:off x="5410200" y="795520"/>
              <a:ext cx="2438400" cy="46636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7571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39435"/>
            <a:ext cx="9144000" cy="41565"/>
            <a:chOff x="0" y="339435"/>
            <a:chExt cx="9144000" cy="41565"/>
          </a:xfrm>
        </p:grpSpPr>
        <p:cxnSp>
          <p:nvCxnSpPr>
            <p:cNvPr id="3" name="Straight Connector 2"/>
            <p:cNvCxnSpPr/>
            <p:nvPr/>
          </p:nvCxnSpPr>
          <p:spPr>
            <a:xfrm flipV="1">
              <a:off x="0" y="3810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0" y="339435"/>
              <a:ext cx="9144000" cy="0"/>
            </a:xfrm>
            <a:prstGeom prst="line">
              <a:avLst/>
            </a:prstGeom>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46601" y="0"/>
            <a:ext cx="2408801" cy="369332"/>
          </a:xfrm>
          <a:prstGeom prst="rect">
            <a:avLst/>
          </a:prstGeom>
        </p:spPr>
        <p:txBody>
          <a:bodyPr wrap="none">
            <a:spAutoFit/>
          </a:bodyPr>
          <a:lstStyle/>
          <a:p>
            <a:pPr algn="ctr"/>
            <a:r>
              <a:rPr lang="en-US" dirty="0" smtClean="0">
                <a:latin typeface="Franklin Gothic Demi Cond" pitchFamily="34" charset="0"/>
              </a:rPr>
              <a:t>Excel Keyboard Shortcuts</a:t>
            </a:r>
            <a:endParaRPr lang="en-US" dirty="0">
              <a:latin typeface="Franklin Gothic Demi Cond" pitchFamily="34" charset="0"/>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466" t="13889" r="28806" b="7290"/>
          <a:stretch/>
        </p:blipFill>
        <p:spPr bwMode="auto">
          <a:xfrm>
            <a:off x="76200" y="457200"/>
            <a:ext cx="9067800" cy="6332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227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33600" y="1219200"/>
            <a:ext cx="4953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latin typeface="Franklin Gothic Demi Cond" pitchFamily="34" charset="0"/>
              </a:rPr>
              <a:t>THANKS</a:t>
            </a:r>
            <a:endParaRPr lang="en-US" sz="8000" dirty="0">
              <a:latin typeface="Franklin Gothic Demi Cond" pitchFamily="34" charset="0"/>
            </a:endParaRPr>
          </a:p>
        </p:txBody>
      </p:sp>
      <p:sp>
        <p:nvSpPr>
          <p:cNvPr id="3" name="Isosceles Triangle 2"/>
          <p:cNvSpPr/>
          <p:nvPr/>
        </p:nvSpPr>
        <p:spPr>
          <a:xfrm rot="10800000">
            <a:off x="4038600" y="3505200"/>
            <a:ext cx="1371600"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33600" y="4648200"/>
            <a:ext cx="518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entury751 SeBd BT" pitchFamily="2" charset="0"/>
              </a:rPr>
              <a:t>Now we will be having our Q&amp;A sessions</a:t>
            </a:r>
            <a:endParaRPr lang="en-US" b="1" dirty="0">
              <a:latin typeface="Century751 SeBd BT" pitchFamily="2" charset="0"/>
            </a:endParaRPr>
          </a:p>
        </p:txBody>
      </p:sp>
    </p:spTree>
    <p:extLst>
      <p:ext uri="{BB962C8B-B14F-4D97-AF65-F5344CB8AC3E}">
        <p14:creationId xmlns:p14="http://schemas.microsoft.com/office/powerpoint/2010/main" val="3307201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latin typeface="Baskerville Old Face" pitchFamily="18" charset="0"/>
              </a:rPr>
              <a:t>Before we </a:t>
            </a:r>
            <a:r>
              <a:rPr lang="en-US" sz="4800" dirty="0" smtClean="0">
                <a:latin typeface="Baskerville Old Face" pitchFamily="18" charset="0"/>
              </a:rPr>
              <a:t>start !</a:t>
            </a:r>
            <a:endParaRPr lang="en-US" sz="4800" dirty="0">
              <a:latin typeface="Baskerville Old Face"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4206"/>
          <a:stretch/>
        </p:blipFill>
        <p:spPr bwMode="auto">
          <a:xfrm>
            <a:off x="2438400" y="1219200"/>
            <a:ext cx="3868882"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774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heel(1)">
                                      <p:cBhvr>
                                        <p:cTn id="13"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0" y="339435"/>
            <a:ext cx="9144000" cy="41565"/>
            <a:chOff x="0" y="339435"/>
            <a:chExt cx="9144000" cy="41565"/>
          </a:xfrm>
        </p:grpSpPr>
        <p:cxnSp>
          <p:nvCxnSpPr>
            <p:cNvPr id="6" name="Straight Connector 5"/>
            <p:cNvCxnSpPr/>
            <p:nvPr/>
          </p:nvCxnSpPr>
          <p:spPr>
            <a:xfrm flipV="1">
              <a:off x="0" y="3810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0" y="339435"/>
              <a:ext cx="9144000" cy="0"/>
            </a:xfrm>
            <a:prstGeom prst="line">
              <a:avLst/>
            </a:prstGeom>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0" y="0"/>
            <a:ext cx="3048000" cy="381000"/>
          </a:xfrm>
          <a:prstGeom prst="rect">
            <a:avLst/>
          </a:prstGeom>
          <a:noFill/>
        </p:spPr>
        <p:txBody>
          <a:bodyPr wrap="square" rtlCol="0">
            <a:spAutoFit/>
          </a:bodyPr>
          <a:lstStyle/>
          <a:p>
            <a:r>
              <a:rPr lang="en-US" dirty="0" smtClean="0">
                <a:latin typeface="Franklin Gothic Demi Cond" pitchFamily="34" charset="0"/>
              </a:rPr>
              <a:t>Workshop Course Content</a:t>
            </a:r>
            <a:endParaRPr lang="en-US" dirty="0">
              <a:latin typeface="Franklin Gothic Demi Cond" pitchFamily="34" charset="0"/>
            </a:endParaRPr>
          </a:p>
        </p:txBody>
      </p:sp>
      <p:sp>
        <p:nvSpPr>
          <p:cNvPr id="9" name="Rectangle 8"/>
          <p:cNvSpPr/>
          <p:nvPr/>
        </p:nvSpPr>
        <p:spPr>
          <a:xfrm>
            <a:off x="106680" y="533400"/>
            <a:ext cx="308263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Franklin Gothic Demi Cond" pitchFamily="34" charset="0"/>
              </a:rPr>
              <a:t>MS Excel Workshop</a:t>
            </a:r>
            <a:endParaRPr lang="en-US" sz="2800" dirty="0">
              <a:latin typeface="Franklin Gothic Demi Cond" pitchFamily="34" charset="0"/>
            </a:endParaRPr>
          </a:p>
        </p:txBody>
      </p:sp>
      <p:sp>
        <p:nvSpPr>
          <p:cNvPr id="10" name="Rectangle 9"/>
          <p:cNvSpPr/>
          <p:nvPr/>
        </p:nvSpPr>
        <p:spPr>
          <a:xfrm>
            <a:off x="1783080" y="1295400"/>
            <a:ext cx="338328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Franklin Gothic Demi Cond" pitchFamily="34" charset="0"/>
              </a:rPr>
              <a:t>Introduction to MS-Excel</a:t>
            </a:r>
            <a:endParaRPr lang="en-US" dirty="0">
              <a:latin typeface="Franklin Gothic Demi Cond" pitchFamily="34" charset="0"/>
            </a:endParaRPr>
          </a:p>
        </p:txBody>
      </p:sp>
      <p:sp>
        <p:nvSpPr>
          <p:cNvPr id="11" name="Rectangle 10"/>
          <p:cNvSpPr/>
          <p:nvPr/>
        </p:nvSpPr>
        <p:spPr>
          <a:xfrm>
            <a:off x="3886200" y="3810000"/>
            <a:ext cx="338328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Franklin Gothic Demi Cond" pitchFamily="34" charset="0"/>
              </a:rPr>
              <a:t>Creating and Formatting Charts</a:t>
            </a:r>
            <a:endParaRPr lang="en-US" dirty="0">
              <a:latin typeface="Franklin Gothic Demi Cond" pitchFamily="34" charset="0"/>
            </a:endParaRPr>
          </a:p>
        </p:txBody>
      </p:sp>
      <p:sp>
        <p:nvSpPr>
          <p:cNvPr id="12" name="Rectangle 11"/>
          <p:cNvSpPr/>
          <p:nvPr/>
        </p:nvSpPr>
        <p:spPr>
          <a:xfrm>
            <a:off x="4297680" y="4343400"/>
            <a:ext cx="338328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Franklin Gothic Demi Cond" pitchFamily="34" charset="0"/>
              </a:rPr>
              <a:t>Pivot Tables </a:t>
            </a:r>
            <a:endParaRPr lang="en-US" dirty="0">
              <a:latin typeface="Franklin Gothic Demi Cond" pitchFamily="34" charset="0"/>
            </a:endParaRPr>
          </a:p>
        </p:txBody>
      </p:sp>
      <p:sp>
        <p:nvSpPr>
          <p:cNvPr id="13" name="Rectangle 12"/>
          <p:cNvSpPr/>
          <p:nvPr/>
        </p:nvSpPr>
        <p:spPr>
          <a:xfrm>
            <a:off x="4754880" y="4876800"/>
            <a:ext cx="338328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Franklin Gothic Demi Cond" pitchFamily="34" charset="0"/>
              </a:rPr>
              <a:t>Securing Data</a:t>
            </a:r>
            <a:endParaRPr lang="en-US" dirty="0">
              <a:latin typeface="Franklin Gothic Demi Cond" pitchFamily="34" charset="0"/>
            </a:endParaRPr>
          </a:p>
        </p:txBody>
      </p:sp>
      <p:sp>
        <p:nvSpPr>
          <p:cNvPr id="14" name="Rectangle 13"/>
          <p:cNvSpPr/>
          <p:nvPr/>
        </p:nvSpPr>
        <p:spPr>
          <a:xfrm>
            <a:off x="5212080" y="5410200"/>
            <a:ext cx="338328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Franklin Gothic Demi Cond" pitchFamily="34" charset="0"/>
              </a:rPr>
              <a:t>Introduction to Macros</a:t>
            </a:r>
            <a:endParaRPr lang="en-US" dirty="0">
              <a:latin typeface="Franklin Gothic Demi Cond" pitchFamily="34" charset="0"/>
            </a:endParaRPr>
          </a:p>
        </p:txBody>
      </p:sp>
      <p:cxnSp>
        <p:nvCxnSpPr>
          <p:cNvPr id="16" name="Elbow Connector 15"/>
          <p:cNvCxnSpPr>
            <a:stCxn id="9" idx="2"/>
            <a:endCxn id="10" idx="1"/>
          </p:cNvCxnSpPr>
          <p:nvPr/>
        </p:nvCxnSpPr>
        <p:spPr>
          <a:xfrm rot="16200000" flipH="1">
            <a:off x="1544088" y="1246908"/>
            <a:ext cx="342900" cy="13508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1" idx="1"/>
            <a:endCxn id="11" idx="1"/>
          </p:cNvCxnSpPr>
          <p:nvPr/>
        </p:nvCxnSpPr>
        <p:spPr>
          <a:xfrm rot="10800000" flipH="1" flipV="1">
            <a:off x="3505198" y="3477490"/>
            <a:ext cx="381001" cy="523009"/>
          </a:xfrm>
          <a:prstGeom prst="bentConnector3">
            <a:avLst>
              <a:gd name="adj1" fmla="val -6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1" idx="1"/>
            <a:endCxn id="12" idx="1"/>
          </p:cNvCxnSpPr>
          <p:nvPr/>
        </p:nvCxnSpPr>
        <p:spPr>
          <a:xfrm rot="10800000" flipH="1" flipV="1">
            <a:off x="3886200" y="4000500"/>
            <a:ext cx="411480" cy="533400"/>
          </a:xfrm>
          <a:prstGeom prst="bentConnector3">
            <a:avLst>
              <a:gd name="adj1" fmla="val -555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2" idx="1"/>
            <a:endCxn id="13" idx="1"/>
          </p:cNvCxnSpPr>
          <p:nvPr/>
        </p:nvCxnSpPr>
        <p:spPr>
          <a:xfrm rot="10800000" flipH="1" flipV="1">
            <a:off x="4297680" y="4533900"/>
            <a:ext cx="457200" cy="533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3" idx="1"/>
            <a:endCxn id="14" idx="1"/>
          </p:cNvCxnSpPr>
          <p:nvPr/>
        </p:nvCxnSpPr>
        <p:spPr>
          <a:xfrm rot="10800000" flipH="1" flipV="1">
            <a:off x="4754880" y="5067300"/>
            <a:ext cx="457200" cy="533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98120" y="6488668"/>
            <a:ext cx="8641080" cy="369332"/>
          </a:xfrm>
          <a:prstGeom prst="rect">
            <a:avLst/>
          </a:prstGeom>
          <a:noFill/>
        </p:spPr>
        <p:txBody>
          <a:bodyPr wrap="square" rtlCol="0">
            <a:spAutoFit/>
          </a:bodyPr>
          <a:lstStyle/>
          <a:p>
            <a:pPr algn="ctr"/>
            <a:r>
              <a:rPr lang="en-US" b="1" u="sng" dirty="0" smtClean="0">
                <a:solidFill>
                  <a:schemeClr val="tx2">
                    <a:lumMod val="75000"/>
                  </a:schemeClr>
                </a:solidFill>
                <a:latin typeface="Century751 SeBd BT" pitchFamily="2" charset="0"/>
              </a:rPr>
              <a:t>We will be going through each and every topic using practical examples.</a:t>
            </a:r>
            <a:endParaRPr lang="en-US" b="1" u="sng" dirty="0">
              <a:solidFill>
                <a:schemeClr val="tx2">
                  <a:lumMod val="75000"/>
                </a:schemeClr>
              </a:solidFill>
              <a:latin typeface="Century751 SeBd BT" pitchFamily="2" charset="0"/>
            </a:endParaRPr>
          </a:p>
        </p:txBody>
      </p:sp>
      <p:sp>
        <p:nvSpPr>
          <p:cNvPr id="38" name="Rectangle 37"/>
          <p:cNvSpPr/>
          <p:nvPr/>
        </p:nvSpPr>
        <p:spPr>
          <a:xfrm>
            <a:off x="2194560" y="1828800"/>
            <a:ext cx="338328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Franklin Gothic Demi Cond" pitchFamily="34" charset="0"/>
              </a:rPr>
              <a:t>Sorting  and Filters</a:t>
            </a:r>
            <a:endParaRPr lang="en-US" dirty="0">
              <a:latin typeface="Franklin Gothic Demi Cond" pitchFamily="34" charset="0"/>
            </a:endParaRPr>
          </a:p>
        </p:txBody>
      </p:sp>
      <p:sp>
        <p:nvSpPr>
          <p:cNvPr id="39" name="Rectangle 38"/>
          <p:cNvSpPr/>
          <p:nvPr/>
        </p:nvSpPr>
        <p:spPr>
          <a:xfrm>
            <a:off x="2703022" y="2362200"/>
            <a:ext cx="338328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Franklin Gothic Demi Cond" pitchFamily="34" charset="0"/>
              </a:rPr>
              <a:t>Logical Functions &amp; Lookups</a:t>
            </a:r>
            <a:endParaRPr lang="en-US" dirty="0">
              <a:latin typeface="Franklin Gothic Demi Cond" pitchFamily="34" charset="0"/>
            </a:endParaRPr>
          </a:p>
        </p:txBody>
      </p:sp>
      <p:sp>
        <p:nvSpPr>
          <p:cNvPr id="40" name="Rectangle 39"/>
          <p:cNvSpPr/>
          <p:nvPr/>
        </p:nvSpPr>
        <p:spPr>
          <a:xfrm>
            <a:off x="3189316" y="2819400"/>
            <a:ext cx="338328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Franklin Gothic Demi Cond" pitchFamily="34" charset="0"/>
              </a:rPr>
              <a:t>Date &amp; Time and Text Functions</a:t>
            </a:r>
            <a:endParaRPr lang="en-US" dirty="0">
              <a:latin typeface="Franklin Gothic Demi Cond" pitchFamily="34" charset="0"/>
            </a:endParaRPr>
          </a:p>
        </p:txBody>
      </p:sp>
      <p:sp>
        <p:nvSpPr>
          <p:cNvPr id="41" name="Rectangle 40"/>
          <p:cNvSpPr/>
          <p:nvPr/>
        </p:nvSpPr>
        <p:spPr>
          <a:xfrm>
            <a:off x="3505199" y="3286991"/>
            <a:ext cx="338328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Franklin Gothic Demi Cond" pitchFamily="34" charset="0"/>
              </a:rPr>
              <a:t>Summarizing Functions</a:t>
            </a:r>
            <a:endParaRPr lang="en-US" dirty="0">
              <a:latin typeface="Franklin Gothic Demi Cond" pitchFamily="34" charset="0"/>
            </a:endParaRPr>
          </a:p>
        </p:txBody>
      </p:sp>
      <p:cxnSp>
        <p:nvCxnSpPr>
          <p:cNvPr id="44" name="Elbow Connector 43"/>
          <p:cNvCxnSpPr>
            <a:stCxn id="10" idx="1"/>
            <a:endCxn id="38" idx="1"/>
          </p:cNvCxnSpPr>
          <p:nvPr/>
        </p:nvCxnSpPr>
        <p:spPr>
          <a:xfrm rot="10800000" flipH="1" flipV="1">
            <a:off x="1783080" y="1485900"/>
            <a:ext cx="411480" cy="533400"/>
          </a:xfrm>
          <a:prstGeom prst="bentConnector3">
            <a:avLst>
              <a:gd name="adj1" fmla="val -555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38" idx="1"/>
            <a:endCxn id="39" idx="1"/>
          </p:cNvCxnSpPr>
          <p:nvPr/>
        </p:nvCxnSpPr>
        <p:spPr>
          <a:xfrm rot="10800000" flipH="1" flipV="1">
            <a:off x="2194560" y="2019300"/>
            <a:ext cx="508462" cy="533400"/>
          </a:xfrm>
          <a:prstGeom prst="bentConnector3">
            <a:avLst>
              <a:gd name="adj1" fmla="val -449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39" idx="1"/>
            <a:endCxn id="40" idx="1"/>
          </p:cNvCxnSpPr>
          <p:nvPr/>
        </p:nvCxnSpPr>
        <p:spPr>
          <a:xfrm rot="10800000" flipH="1" flipV="1">
            <a:off x="2703022" y="2552700"/>
            <a:ext cx="486294" cy="457200"/>
          </a:xfrm>
          <a:prstGeom prst="bentConnector3">
            <a:avLst>
              <a:gd name="adj1" fmla="val -4700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0" idx="1"/>
            <a:endCxn id="41" idx="1"/>
          </p:cNvCxnSpPr>
          <p:nvPr/>
        </p:nvCxnSpPr>
        <p:spPr>
          <a:xfrm rot="10800000" flipH="1" flipV="1">
            <a:off x="3189315" y="3009899"/>
            <a:ext cx="315883" cy="467591"/>
          </a:xfrm>
          <a:prstGeom prst="bentConnector3">
            <a:avLst>
              <a:gd name="adj1" fmla="val -72369"/>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59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randombar(horizontal)">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randombar(horizontal)">
                                      <p:cBhvr>
                                        <p:cTn id="23" dur="500"/>
                                        <p:tgtEl>
                                          <p:spTgt spid="39"/>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randombar(horizontal)">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randombar(horizontal)">
                                      <p:cBhvr>
                                        <p:cTn id="33" dur="500"/>
                                        <p:tgtEl>
                                          <p:spTgt spid="41"/>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randombar(horizontal)">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randombar(horizontal)">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1+#ppt_w/2"/>
                                          </p:val>
                                        </p:tav>
                                        <p:tav tm="100000">
                                          <p:val>
                                            <p:strVal val="#ppt_x"/>
                                          </p:val>
                                        </p:tav>
                                      </p:tavLst>
                                    </p:anim>
                                    <p:anim calcmode="lin" valueType="num">
                                      <p:cBhvr additive="base">
                                        <p:cTn id="5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38" grpId="0" animBg="1"/>
      <p:bldP spid="39" grpId="0" animBg="1"/>
      <p:bldP spid="40"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39435"/>
            <a:ext cx="9144000" cy="41565"/>
            <a:chOff x="0" y="339435"/>
            <a:chExt cx="9144000" cy="41565"/>
          </a:xfrm>
        </p:grpSpPr>
        <p:cxnSp>
          <p:nvCxnSpPr>
            <p:cNvPr id="3" name="Straight Connector 2"/>
            <p:cNvCxnSpPr/>
            <p:nvPr/>
          </p:nvCxnSpPr>
          <p:spPr>
            <a:xfrm flipV="1">
              <a:off x="0" y="3810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0" y="339435"/>
              <a:ext cx="9144000" cy="0"/>
            </a:xfrm>
            <a:prstGeom prst="line">
              <a:avLst/>
            </a:prstGeom>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0" y="0"/>
            <a:ext cx="3048000" cy="381000"/>
          </a:xfrm>
          <a:prstGeom prst="rect">
            <a:avLst/>
          </a:prstGeom>
          <a:noFill/>
        </p:spPr>
        <p:txBody>
          <a:bodyPr wrap="square" rtlCol="0">
            <a:spAutoFit/>
          </a:bodyPr>
          <a:lstStyle/>
          <a:p>
            <a:r>
              <a:rPr lang="en-US" dirty="0" smtClean="0">
                <a:latin typeface="Franklin Gothic Demi Cond" pitchFamily="34" charset="0"/>
              </a:rPr>
              <a:t>Introduction to MS-Excel</a:t>
            </a:r>
            <a:endParaRPr lang="en-US" dirty="0">
              <a:latin typeface="Franklin Gothic Demi Cond" pitchFamily="34" charset="0"/>
            </a:endParaRPr>
          </a:p>
        </p:txBody>
      </p:sp>
      <p:sp>
        <p:nvSpPr>
          <p:cNvPr id="6" name="Rectangle 5"/>
          <p:cNvSpPr/>
          <p:nvPr/>
        </p:nvSpPr>
        <p:spPr>
          <a:xfrm>
            <a:off x="0" y="457200"/>
            <a:ext cx="9144000" cy="461665"/>
          </a:xfrm>
          <a:prstGeom prst="rect">
            <a:avLst/>
          </a:prstGeom>
        </p:spPr>
        <p:txBody>
          <a:bodyPr wrap="square">
            <a:spAutoFit/>
          </a:bodyPr>
          <a:lstStyle/>
          <a:p>
            <a:r>
              <a:rPr lang="en-US" sz="1200" b="1" dirty="0"/>
              <a:t>Microsoft Excel</a:t>
            </a:r>
            <a:r>
              <a:rPr lang="en-US" sz="1200" dirty="0"/>
              <a:t> is a spreadsheet application developed by Microsoft for Microsoft Windows, Mac OS X, and iOS. It features calculation, graphing tools, pivot tables, and a macro programming language called Visual Basic for Applications. </a:t>
            </a:r>
          </a:p>
        </p:txBody>
      </p:sp>
      <p:sp>
        <p:nvSpPr>
          <p:cNvPr id="7" name="Rectangle 6"/>
          <p:cNvSpPr/>
          <p:nvPr/>
        </p:nvSpPr>
        <p:spPr>
          <a:xfrm>
            <a:off x="152400" y="1166843"/>
            <a:ext cx="8839200" cy="523220"/>
          </a:xfrm>
          <a:prstGeom prst="rect">
            <a:avLst/>
          </a:prstGeom>
        </p:spPr>
        <p:txBody>
          <a:bodyPr wrap="square">
            <a:spAutoFit/>
          </a:bodyPr>
          <a:lstStyle/>
          <a:p>
            <a:r>
              <a:rPr lang="en-US" sz="1400" dirty="0"/>
              <a:t>Microsoft originally marketed a spreadsheet program called </a:t>
            </a:r>
            <a:r>
              <a:rPr lang="en-US" sz="1400" b="1" dirty="0"/>
              <a:t>Multiplan </a:t>
            </a:r>
            <a:r>
              <a:rPr lang="en-US" sz="1400" dirty="0"/>
              <a:t>in 1982. </a:t>
            </a:r>
            <a:r>
              <a:rPr lang="en-US" sz="1400" dirty="0" smtClean="0"/>
              <a:t>Microsoft </a:t>
            </a:r>
            <a:r>
              <a:rPr lang="en-US" sz="1400" dirty="0"/>
              <a:t>released the first version of Excel for the Macintosh on September 30, 1985, and the first Windows version was 2.05 </a:t>
            </a:r>
            <a:r>
              <a:rPr lang="en-US" sz="1400" dirty="0" smtClean="0"/>
              <a:t>in </a:t>
            </a:r>
            <a:r>
              <a:rPr lang="en-US" sz="1400" dirty="0"/>
              <a:t>November </a:t>
            </a:r>
            <a:r>
              <a:rPr lang="en-US" sz="1400" dirty="0" smtClean="0"/>
              <a:t>1987.</a:t>
            </a:r>
            <a:endParaRPr lang="en-US" sz="1400" dirty="0"/>
          </a:p>
        </p:txBody>
      </p:sp>
      <p:sp>
        <p:nvSpPr>
          <p:cNvPr id="8" name="Rectangle 7"/>
          <p:cNvSpPr/>
          <p:nvPr/>
        </p:nvSpPr>
        <p:spPr>
          <a:xfrm>
            <a:off x="0" y="6470073"/>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Latest version of MS-Excel is Excel-2016.</a:t>
            </a:r>
            <a:endParaRPr lang="en-US" sz="1600" b="1"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564"/>
          <a:stretch/>
        </p:blipFill>
        <p:spPr bwMode="auto">
          <a:xfrm>
            <a:off x="2964406" y="2217085"/>
            <a:ext cx="5950994" cy="3193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419600" y="3581400"/>
            <a:ext cx="28956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751 SeBd BT" pitchFamily="2" charset="0"/>
              </a:rPr>
              <a:t>This is how Excel looks today!</a:t>
            </a:r>
            <a:endParaRPr lang="en-US" sz="1400" dirty="0">
              <a:latin typeface="Century751 SeBd BT" pitchFamily="2" charset="0"/>
            </a:endParaRPr>
          </a:p>
        </p:txBody>
      </p:sp>
      <p:pic>
        <p:nvPicPr>
          <p:cNvPr id="2052" name="Picture 4" descr="http://www.techbyter.com/images/multipla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20" y="1740786"/>
            <a:ext cx="2857500" cy="1866901"/>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rot="1874490">
            <a:off x="2542020" y="3417186"/>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5800" y="2217085"/>
            <a:ext cx="1219200" cy="457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entury751 SeBd BT" pitchFamily="2" charset="0"/>
              </a:rPr>
              <a:t>Multiplan</a:t>
            </a:r>
          </a:p>
        </p:txBody>
      </p:sp>
      <p:sp>
        <p:nvSpPr>
          <p:cNvPr id="12" name="Rounded Rectangle 11"/>
          <p:cNvSpPr/>
          <p:nvPr/>
        </p:nvSpPr>
        <p:spPr>
          <a:xfrm>
            <a:off x="0" y="5105400"/>
            <a:ext cx="2438400" cy="1295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400" dirty="0" smtClean="0">
                <a:latin typeface="Baskerville Old Face" pitchFamily="18" charset="0"/>
              </a:rPr>
              <a:t>Todays Excel has best in class GUI which makes it popular to be used by corporates and industries to store and analyze their data</a:t>
            </a:r>
            <a:endParaRPr lang="en-US" sz="1400" dirty="0">
              <a:latin typeface="Baskerville Old Face" pitchFamily="18" charset="0"/>
            </a:endParaRPr>
          </a:p>
        </p:txBody>
      </p:sp>
      <p:pic>
        <p:nvPicPr>
          <p:cNvPr id="2053"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b="81944"/>
          <a:stretch/>
        </p:blipFill>
        <p:spPr bwMode="auto">
          <a:xfrm>
            <a:off x="2461025" y="5498022"/>
            <a:ext cx="6606775" cy="91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6781800" y="5616156"/>
            <a:ext cx="1524000" cy="175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Excel GUI</a:t>
            </a:r>
            <a:endParaRPr lang="en-US" sz="1400" b="1" dirty="0"/>
          </a:p>
        </p:txBody>
      </p:sp>
      <p:sp>
        <p:nvSpPr>
          <p:cNvPr id="14" name="Right Arrow 13"/>
          <p:cNvSpPr/>
          <p:nvPr/>
        </p:nvSpPr>
        <p:spPr>
          <a:xfrm>
            <a:off x="2362200" y="5791200"/>
            <a:ext cx="147316"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12672" t="27083" r="77689" b="64683"/>
          <a:stretch/>
        </p:blipFill>
        <p:spPr bwMode="auto">
          <a:xfrm>
            <a:off x="415307" y="4468421"/>
            <a:ext cx="1254166" cy="602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ounded Rectangular Callout 14"/>
          <p:cNvSpPr/>
          <p:nvPr/>
        </p:nvSpPr>
        <p:spPr>
          <a:xfrm>
            <a:off x="76200" y="3840718"/>
            <a:ext cx="2906280" cy="578882"/>
          </a:xfrm>
          <a:prstGeom prst="wedgeRoundRectCallout">
            <a:avLst>
              <a:gd name="adj1" fmla="val -19621"/>
              <a:gd name="adj2" fmla="val 91562"/>
              <a:gd name="adj3" fmla="val 16667"/>
            </a:avLst>
          </a:prstGeom>
        </p:spPr>
        <p:style>
          <a:lnRef idx="2">
            <a:schemeClr val="accent5"/>
          </a:lnRef>
          <a:fillRef idx="1">
            <a:schemeClr val="lt1"/>
          </a:fillRef>
          <a:effectRef idx="0">
            <a:schemeClr val="accent5"/>
          </a:effectRef>
          <a:fontRef idx="minor">
            <a:schemeClr val="dk1"/>
          </a:fontRef>
        </p:style>
        <p:txBody>
          <a:bodyPr wrap="square">
            <a:spAutoFit/>
          </a:bodyPr>
          <a:lstStyle/>
          <a:p>
            <a:pPr fontAlgn="base"/>
            <a:r>
              <a:rPr lang="en-US" sz="1400" dirty="0">
                <a:latin typeface="Franklin Gothic Demi Cond" pitchFamily="34" charset="0"/>
              </a:rPr>
              <a:t>Microsoft's Excel Might Be The Most Dangerous Software On The Planet</a:t>
            </a:r>
          </a:p>
        </p:txBody>
      </p:sp>
    </p:spTree>
    <p:extLst>
      <p:ext uri="{BB962C8B-B14F-4D97-AF65-F5344CB8AC3E}">
        <p14:creationId xmlns:p14="http://schemas.microsoft.com/office/powerpoint/2010/main" val="4010583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39435"/>
            <a:ext cx="9144000" cy="41565"/>
            <a:chOff x="0" y="339435"/>
            <a:chExt cx="9144000" cy="41565"/>
          </a:xfrm>
        </p:grpSpPr>
        <p:cxnSp>
          <p:nvCxnSpPr>
            <p:cNvPr id="3" name="Straight Connector 2"/>
            <p:cNvCxnSpPr/>
            <p:nvPr/>
          </p:nvCxnSpPr>
          <p:spPr>
            <a:xfrm flipV="1">
              <a:off x="0" y="3810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0" y="339435"/>
              <a:ext cx="9144000" cy="0"/>
            </a:xfrm>
            <a:prstGeom prst="line">
              <a:avLst/>
            </a:prstGeom>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0" y="0"/>
            <a:ext cx="3048000" cy="381000"/>
          </a:xfrm>
          <a:prstGeom prst="rect">
            <a:avLst/>
          </a:prstGeom>
          <a:noFill/>
        </p:spPr>
        <p:txBody>
          <a:bodyPr wrap="square" rtlCol="0">
            <a:spAutoFit/>
          </a:bodyPr>
          <a:lstStyle/>
          <a:p>
            <a:r>
              <a:rPr lang="en-US" dirty="0" smtClean="0">
                <a:latin typeface="Franklin Gothic Demi Cond" pitchFamily="34" charset="0"/>
              </a:rPr>
              <a:t>Sorting and Filters</a:t>
            </a:r>
            <a:endParaRPr lang="en-US" dirty="0">
              <a:latin typeface="Franklin Gothic Demi Cond" pitchFamily="34" charset="0"/>
            </a:endParaRPr>
          </a:p>
        </p:txBody>
      </p:sp>
      <p:sp>
        <p:nvSpPr>
          <p:cNvPr id="5" name="Rounded Rectangle 4"/>
          <p:cNvSpPr/>
          <p:nvPr/>
        </p:nvSpPr>
        <p:spPr>
          <a:xfrm>
            <a:off x="76200" y="457200"/>
            <a:ext cx="1371600" cy="290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751 SeBd BT" pitchFamily="2" charset="0"/>
              </a:rPr>
              <a:t>Topics :-</a:t>
            </a:r>
            <a:endParaRPr lang="en-US" sz="1400" dirty="0">
              <a:latin typeface="Century751 SeBd BT" pitchFamily="2" charset="0"/>
            </a:endParaRPr>
          </a:p>
        </p:txBody>
      </p:sp>
      <p:sp>
        <p:nvSpPr>
          <p:cNvPr id="11" name="Isosceles Triangle 10"/>
          <p:cNvSpPr/>
          <p:nvPr/>
        </p:nvSpPr>
        <p:spPr>
          <a:xfrm rot="5400000">
            <a:off x="5436486" y="1103000"/>
            <a:ext cx="249662" cy="1498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80365" y="1063756"/>
            <a:ext cx="1066800" cy="24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askerville Old Face" pitchFamily="18" charset="0"/>
              </a:rPr>
              <a:t>Filters</a:t>
            </a:r>
            <a:endParaRPr lang="en-US" sz="1400" dirty="0">
              <a:latin typeface="Baskerville Old Face" pitchFamily="18" charset="0"/>
            </a:endParaRPr>
          </a:p>
        </p:txBody>
      </p:sp>
      <p:sp>
        <p:nvSpPr>
          <p:cNvPr id="10" name="Rectangle 9"/>
          <p:cNvSpPr/>
          <p:nvPr/>
        </p:nvSpPr>
        <p:spPr>
          <a:xfrm>
            <a:off x="5687294" y="1350237"/>
            <a:ext cx="2847106" cy="461665"/>
          </a:xfrm>
          <a:prstGeom prst="rect">
            <a:avLst/>
          </a:prstGeom>
        </p:spPr>
        <p:txBody>
          <a:bodyPr wrap="square">
            <a:spAutoFit/>
          </a:bodyPr>
          <a:lstStyle/>
          <a:p>
            <a:pPr marL="285750" indent="-285750">
              <a:buFont typeface="Wingdings" pitchFamily="2" charset="2"/>
              <a:buChar char="Ø"/>
            </a:pPr>
            <a:r>
              <a:rPr lang="en-US" sz="1200" dirty="0"/>
              <a:t>Extracting Records with Filter</a:t>
            </a:r>
          </a:p>
          <a:p>
            <a:pPr marL="285750" indent="-285750">
              <a:buFont typeface="Wingdings" pitchFamily="2" charset="2"/>
              <a:buChar char="Ø"/>
            </a:pPr>
            <a:r>
              <a:rPr lang="en-US" sz="1200" dirty="0"/>
              <a:t>Using wildcard characters in Filter</a:t>
            </a:r>
          </a:p>
        </p:txBody>
      </p:sp>
      <p:sp>
        <p:nvSpPr>
          <p:cNvPr id="13" name="Round Diagonal Corner Rectangle 12"/>
          <p:cNvSpPr/>
          <p:nvPr/>
        </p:nvSpPr>
        <p:spPr>
          <a:xfrm>
            <a:off x="5181600" y="831272"/>
            <a:ext cx="3657600" cy="1226128"/>
          </a:xfrm>
          <a:prstGeom prst="round2Diag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1836" y="1302603"/>
            <a:ext cx="2632364" cy="646331"/>
          </a:xfrm>
          <a:prstGeom prst="rect">
            <a:avLst/>
          </a:prstGeom>
        </p:spPr>
        <p:txBody>
          <a:bodyPr wrap="square">
            <a:spAutoFit/>
          </a:bodyPr>
          <a:lstStyle/>
          <a:p>
            <a:pPr marL="285750" indent="-285750">
              <a:buFont typeface="Wingdings" pitchFamily="2" charset="2"/>
              <a:buChar char="Ø"/>
            </a:pPr>
            <a:r>
              <a:rPr lang="en-US" sz="1200" dirty="0" smtClean="0"/>
              <a:t>Single &amp; Multi-Level Sorting </a:t>
            </a:r>
          </a:p>
          <a:p>
            <a:pPr marL="285750" indent="-285750">
              <a:buFont typeface="Wingdings" pitchFamily="2" charset="2"/>
              <a:buChar char="Ø"/>
            </a:pPr>
            <a:r>
              <a:rPr lang="en-US" sz="1200" dirty="0" smtClean="0"/>
              <a:t> Sorting by Color/Icon</a:t>
            </a:r>
          </a:p>
          <a:p>
            <a:pPr marL="285750" indent="-285750">
              <a:buFont typeface="Wingdings" pitchFamily="2" charset="2"/>
              <a:buChar char="Ø"/>
            </a:pPr>
            <a:r>
              <a:rPr lang="en-US" sz="1200" dirty="0" smtClean="0"/>
              <a:t> Row Level Sorting</a:t>
            </a:r>
            <a:endParaRPr lang="en-US" sz="1200" dirty="0"/>
          </a:p>
        </p:txBody>
      </p:sp>
      <p:sp>
        <p:nvSpPr>
          <p:cNvPr id="8" name="Rectangle 7"/>
          <p:cNvSpPr/>
          <p:nvPr/>
        </p:nvSpPr>
        <p:spPr>
          <a:xfrm>
            <a:off x="568036" y="1052945"/>
            <a:ext cx="1066800" cy="24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askerville Old Face" pitchFamily="18" charset="0"/>
              </a:rPr>
              <a:t>Sorting</a:t>
            </a:r>
            <a:endParaRPr lang="en-US" sz="1400" dirty="0">
              <a:latin typeface="Baskerville Old Face" pitchFamily="18" charset="0"/>
            </a:endParaRPr>
          </a:p>
        </p:txBody>
      </p:sp>
      <p:sp>
        <p:nvSpPr>
          <p:cNvPr id="9" name="Isosceles Triangle 8"/>
          <p:cNvSpPr/>
          <p:nvPr/>
        </p:nvSpPr>
        <p:spPr>
          <a:xfrm rot="5400000">
            <a:off x="289522" y="1068225"/>
            <a:ext cx="249662" cy="1498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 Diagonal Corner Rectangle 14"/>
          <p:cNvSpPr/>
          <p:nvPr/>
        </p:nvSpPr>
        <p:spPr>
          <a:xfrm>
            <a:off x="152400" y="831272"/>
            <a:ext cx="3429000" cy="1226128"/>
          </a:xfrm>
          <a:prstGeom prst="round2Diag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038600" y="1160039"/>
            <a:ext cx="685800" cy="668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6127" b="36147"/>
          <a:stretch/>
        </p:blipFill>
        <p:spPr bwMode="auto">
          <a:xfrm>
            <a:off x="326502" y="2362200"/>
            <a:ext cx="3635898" cy="204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52400" y="2057400"/>
            <a:ext cx="8610600" cy="276999"/>
          </a:xfrm>
          <a:prstGeom prst="rect">
            <a:avLst/>
          </a:prstGeom>
          <a:noFill/>
        </p:spPr>
        <p:txBody>
          <a:bodyPr wrap="square" rtlCol="0">
            <a:spAutoFit/>
          </a:bodyPr>
          <a:lstStyle/>
          <a:p>
            <a:pPr algn="ctr"/>
            <a:r>
              <a:rPr lang="en-US" sz="1200" dirty="0" smtClean="0">
                <a:solidFill>
                  <a:schemeClr val="accent1"/>
                </a:solidFill>
              </a:rPr>
              <a:t>Both Sorting and Filter options are available in </a:t>
            </a:r>
            <a:r>
              <a:rPr lang="en-US" sz="1200" b="1" dirty="0" smtClean="0">
                <a:solidFill>
                  <a:schemeClr val="accent1"/>
                </a:solidFill>
              </a:rPr>
              <a:t>Data</a:t>
            </a:r>
            <a:r>
              <a:rPr lang="en-US" sz="1200" dirty="0" smtClean="0">
                <a:solidFill>
                  <a:schemeClr val="accent1"/>
                </a:solidFill>
              </a:rPr>
              <a:t> tab. They are also present in Home tab for quick usage.</a:t>
            </a:r>
            <a:endParaRPr lang="en-US" sz="1200" dirty="0">
              <a:solidFill>
                <a:schemeClr val="accent1"/>
              </a:solidFill>
            </a:endParaRPr>
          </a:p>
        </p:txBody>
      </p:sp>
      <p:sp>
        <p:nvSpPr>
          <p:cNvPr id="20" name="Rounded Rectangle 19"/>
          <p:cNvSpPr/>
          <p:nvPr/>
        </p:nvSpPr>
        <p:spPr>
          <a:xfrm>
            <a:off x="2144451" y="2576945"/>
            <a:ext cx="468051"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2231502" y="2691245"/>
            <a:ext cx="146974" cy="571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0" y="4371201"/>
            <a:ext cx="4724400" cy="276999"/>
          </a:xfrm>
          <a:prstGeom prst="rect">
            <a:avLst/>
          </a:prstGeom>
          <a:noFill/>
        </p:spPr>
        <p:txBody>
          <a:bodyPr wrap="square" rtlCol="0">
            <a:spAutoFit/>
          </a:bodyPr>
          <a:lstStyle/>
          <a:p>
            <a:r>
              <a:rPr lang="en-US" sz="1200" dirty="0" smtClean="0"/>
              <a:t>Go to DATA tab -&gt; Go to SORT option -&gt; SORT dialogue box opens.</a:t>
            </a:r>
            <a:endParaRPr lang="en-US" sz="1200" dirty="0"/>
          </a:p>
        </p:txBody>
      </p:sp>
      <p:sp>
        <p:nvSpPr>
          <p:cNvPr id="27" name="Rectangle 26"/>
          <p:cNvSpPr/>
          <p:nvPr/>
        </p:nvSpPr>
        <p:spPr>
          <a:xfrm>
            <a:off x="1275538" y="3186545"/>
            <a:ext cx="2556164"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6200" y="4599710"/>
            <a:ext cx="4114800" cy="831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itchFamily="2" charset="2"/>
              <a:buChar char="ü"/>
            </a:pPr>
            <a:r>
              <a:rPr lang="en-US" sz="1100" dirty="0" smtClean="0"/>
              <a:t>Select the SORT BY option. Then SORT ON option and Finally ORDER option.</a:t>
            </a:r>
          </a:p>
          <a:p>
            <a:pPr marL="171450" indent="-171450">
              <a:buFont typeface="Wingdings" pitchFamily="2" charset="2"/>
              <a:buChar char="ü"/>
            </a:pPr>
            <a:r>
              <a:rPr lang="en-US" sz="1100" b="1" dirty="0" smtClean="0"/>
              <a:t>For Multi level sorting use ADD LEVEL option. </a:t>
            </a:r>
          </a:p>
          <a:p>
            <a:pPr marL="171450" indent="-171450">
              <a:buFont typeface="Wingdings" pitchFamily="2" charset="2"/>
              <a:buChar char="ü"/>
            </a:pPr>
            <a:r>
              <a:rPr lang="en-US" sz="1100" b="1" dirty="0" smtClean="0"/>
              <a:t>For Row level sorting use OPTIONS and select “Sort Left to Right”</a:t>
            </a:r>
            <a:endParaRPr lang="en-US" sz="1100" b="1" dirty="0"/>
          </a:p>
        </p:txBody>
      </p:sp>
      <p:grpSp>
        <p:nvGrpSpPr>
          <p:cNvPr id="3072" name="Group 3071"/>
          <p:cNvGrpSpPr/>
          <p:nvPr/>
        </p:nvGrpSpPr>
        <p:grpSpPr>
          <a:xfrm>
            <a:off x="152400" y="5638800"/>
            <a:ext cx="2074271" cy="1063171"/>
            <a:chOff x="762000" y="5718629"/>
            <a:chExt cx="2074271" cy="1063171"/>
          </a:xfrm>
        </p:grpSpPr>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7376" t="30021" r="67522" b="56211"/>
            <a:stretch/>
          </p:blipFill>
          <p:spPr bwMode="auto">
            <a:xfrm>
              <a:off x="762000" y="5718629"/>
              <a:ext cx="2074271" cy="1063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762000" y="5718629"/>
              <a:ext cx="1037135" cy="3773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Connector 30"/>
          <p:cNvCxnSpPr/>
          <p:nvPr/>
        </p:nvCxnSpPr>
        <p:spPr>
          <a:xfrm>
            <a:off x="4343400" y="2528455"/>
            <a:ext cx="0" cy="4253345"/>
          </a:xfrm>
          <a:prstGeom prst="line">
            <a:avLst/>
          </a:prstGeom>
        </p:spPr>
        <p:style>
          <a:lnRef idx="1">
            <a:schemeClr val="accent1"/>
          </a:lnRef>
          <a:fillRef idx="0">
            <a:schemeClr val="accent1"/>
          </a:fillRef>
          <a:effectRef idx="0">
            <a:schemeClr val="accent1"/>
          </a:effectRef>
          <a:fontRef idx="minor">
            <a:schemeClr val="tx1"/>
          </a:fontRef>
        </p:style>
      </p:cxnSp>
      <p:pic>
        <p:nvPicPr>
          <p:cNvPr id="3078"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43023" t="30453" r="43229" b="43197"/>
          <a:stretch/>
        </p:blipFill>
        <p:spPr bwMode="auto">
          <a:xfrm>
            <a:off x="3089567" y="5565764"/>
            <a:ext cx="1113971" cy="12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3" name="Rectangle 3072"/>
          <p:cNvSpPr/>
          <p:nvPr/>
        </p:nvSpPr>
        <p:spPr>
          <a:xfrm>
            <a:off x="3048000" y="5565764"/>
            <a:ext cx="533400" cy="1528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0" name="Straight Arrow Connector 3079"/>
          <p:cNvCxnSpPr/>
          <p:nvPr/>
        </p:nvCxnSpPr>
        <p:spPr>
          <a:xfrm>
            <a:off x="2895600" y="6400800"/>
            <a:ext cx="2667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81" name="TextBox 3080"/>
          <p:cNvSpPr txBox="1"/>
          <p:nvPr/>
        </p:nvSpPr>
        <p:spPr>
          <a:xfrm>
            <a:off x="4572000" y="2362200"/>
            <a:ext cx="4267200" cy="276999"/>
          </a:xfrm>
          <a:prstGeom prst="rect">
            <a:avLst/>
          </a:prstGeom>
          <a:noFill/>
        </p:spPr>
        <p:txBody>
          <a:bodyPr wrap="square" rtlCol="0">
            <a:spAutoFit/>
          </a:bodyPr>
          <a:lstStyle/>
          <a:p>
            <a:r>
              <a:rPr lang="en-US" sz="1200" dirty="0" smtClean="0">
                <a:latin typeface="Franklin Gothic Demi Cond" pitchFamily="34" charset="0"/>
              </a:rPr>
              <a:t>Here we will discuss about ADVNCED FILTER option in detail</a:t>
            </a:r>
            <a:endParaRPr lang="en-US" sz="1200" dirty="0">
              <a:latin typeface="Franklin Gothic Demi Cond" pitchFamily="34" charset="0"/>
            </a:endParaRPr>
          </a:p>
        </p:txBody>
      </p:sp>
      <p:pic>
        <p:nvPicPr>
          <p:cNvPr id="3082" name="Picture 7"/>
          <p:cNvPicPr>
            <a:picLocks noChangeAspect="1" noChangeArrowheads="1"/>
          </p:cNvPicPr>
          <p:nvPr/>
        </p:nvPicPr>
        <p:blipFill rotWithShape="1">
          <a:blip r:embed="rId6">
            <a:extLst>
              <a:ext uri="{28A0092B-C50C-407E-A947-70E740481C1C}">
                <a14:useLocalDpi xmlns:a14="http://schemas.microsoft.com/office/drawing/2010/main" val="0"/>
              </a:ext>
            </a:extLst>
          </a:blip>
          <a:srcRect l="30680" t="26070" r="52128" b="41737"/>
          <a:stretch/>
        </p:blipFill>
        <p:spPr bwMode="auto">
          <a:xfrm>
            <a:off x="4495800" y="2715491"/>
            <a:ext cx="2052637" cy="2160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3" name="Rectangle 3082"/>
          <p:cNvSpPr/>
          <p:nvPr/>
        </p:nvSpPr>
        <p:spPr>
          <a:xfrm>
            <a:off x="6747165" y="2715492"/>
            <a:ext cx="2092035" cy="547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We can use “AND” and “OR” criteria to do Advanced Filtering of Data.</a:t>
            </a:r>
            <a:endParaRPr lang="en-US" sz="1100" dirty="0"/>
          </a:p>
        </p:txBody>
      </p:sp>
      <p:sp>
        <p:nvSpPr>
          <p:cNvPr id="3084" name="Rectangle 3083"/>
          <p:cNvSpPr/>
          <p:nvPr/>
        </p:nvSpPr>
        <p:spPr>
          <a:xfrm>
            <a:off x="6747165" y="3383972"/>
            <a:ext cx="2092035" cy="8070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100" dirty="0" smtClean="0"/>
              <a:t>We use Criteria Range to provide our condition for Filtering Data. The condition should be noted in cells and then those cells should be selected.</a:t>
            </a:r>
            <a:endParaRPr lang="en-US" sz="1100" dirty="0"/>
          </a:p>
        </p:txBody>
      </p:sp>
      <p:sp>
        <p:nvSpPr>
          <p:cNvPr id="3085" name="Rectangle 3084"/>
          <p:cNvSpPr/>
          <p:nvPr/>
        </p:nvSpPr>
        <p:spPr>
          <a:xfrm>
            <a:off x="4495800" y="3796145"/>
            <a:ext cx="2052637" cy="2424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rot="5400000">
            <a:off x="6503286" y="3838852"/>
            <a:ext cx="249662" cy="1498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Rectangle 3085"/>
          <p:cNvSpPr/>
          <p:nvPr/>
        </p:nvSpPr>
        <p:spPr>
          <a:xfrm>
            <a:off x="4419600" y="2362200"/>
            <a:ext cx="4585855" cy="2611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p:cNvSpPr/>
          <p:nvPr/>
        </p:nvSpPr>
        <p:spPr>
          <a:xfrm>
            <a:off x="4419600" y="5015346"/>
            <a:ext cx="4585855" cy="1686625"/>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sz="1000" dirty="0" smtClean="0"/>
              <a:t>Wildcard Characters are used primarily to locate Strings which are not known completely.  There are 2 wildcard characters – “*” &amp; “?”.</a:t>
            </a:r>
          </a:p>
          <a:p>
            <a:pPr marL="171450" indent="-171450">
              <a:buFont typeface="Wingdings" pitchFamily="2" charset="2"/>
              <a:buChar char="Ø"/>
            </a:pPr>
            <a:r>
              <a:rPr lang="en-US" sz="1000" dirty="0" smtClean="0"/>
              <a:t>Excel* means Excellent or Excels etc.</a:t>
            </a:r>
          </a:p>
          <a:p>
            <a:pPr marL="171450" indent="-171450">
              <a:buFont typeface="Wingdings" pitchFamily="2" charset="2"/>
              <a:buChar char="Ø"/>
            </a:pPr>
            <a:r>
              <a:rPr lang="en-US" sz="1000" dirty="0" smtClean="0"/>
              <a:t>Excel? means Excels </a:t>
            </a:r>
          </a:p>
          <a:p>
            <a:r>
              <a:rPr lang="en-US" sz="1000" b="1" dirty="0"/>
              <a:t>~ (tilde)</a:t>
            </a:r>
            <a:r>
              <a:rPr lang="en-US" sz="1000" dirty="0"/>
              <a:t> – It is used to identify a wildcard character (~, *, ?) in the text. For example, let’s say you want to find the exact phrase excel* in a list. If you use excel* as the search string it would give you any word that has excel at the beginning followed by any number of characters (such as excel, excels, excellent). To specifically look for excel*, we need to use ~. So our search string would be excel~*. Here, the presence of ~ ensures that excel reads the following character as is, and not as a wildcard.</a:t>
            </a:r>
          </a:p>
          <a:p>
            <a:endParaRPr lang="en-US" sz="1000" dirty="0"/>
          </a:p>
        </p:txBody>
      </p:sp>
    </p:spTree>
    <p:extLst>
      <p:ext uri="{BB962C8B-B14F-4D97-AF65-F5344CB8AC3E}">
        <p14:creationId xmlns:p14="http://schemas.microsoft.com/office/powerpoint/2010/main" val="3694688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39435"/>
            <a:ext cx="9144000" cy="41565"/>
            <a:chOff x="0" y="339435"/>
            <a:chExt cx="9144000" cy="41565"/>
          </a:xfrm>
        </p:grpSpPr>
        <p:cxnSp>
          <p:nvCxnSpPr>
            <p:cNvPr id="3" name="Straight Connector 2"/>
            <p:cNvCxnSpPr/>
            <p:nvPr/>
          </p:nvCxnSpPr>
          <p:spPr>
            <a:xfrm flipV="1">
              <a:off x="0" y="3810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0" y="339435"/>
              <a:ext cx="9144000" cy="0"/>
            </a:xfrm>
            <a:prstGeom prst="line">
              <a:avLst/>
            </a:prstGeom>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0" y="0"/>
            <a:ext cx="3048000" cy="381000"/>
          </a:xfrm>
          <a:prstGeom prst="rect">
            <a:avLst/>
          </a:prstGeom>
          <a:noFill/>
        </p:spPr>
        <p:txBody>
          <a:bodyPr wrap="square" rtlCol="0">
            <a:spAutoFit/>
          </a:bodyPr>
          <a:lstStyle/>
          <a:p>
            <a:r>
              <a:rPr lang="en-US" dirty="0" smtClean="0">
                <a:latin typeface="Franklin Gothic Demi Cond" pitchFamily="34" charset="0"/>
              </a:rPr>
              <a:t>Logical Functions &amp; Lookups</a:t>
            </a:r>
            <a:endParaRPr lang="en-US" dirty="0">
              <a:latin typeface="Franklin Gothic Demi Cond" pitchFamily="34" charset="0"/>
            </a:endParaRPr>
          </a:p>
        </p:txBody>
      </p:sp>
      <p:sp>
        <p:nvSpPr>
          <p:cNvPr id="7" name="Rectangle 6"/>
          <p:cNvSpPr/>
          <p:nvPr/>
        </p:nvSpPr>
        <p:spPr>
          <a:xfrm>
            <a:off x="228600" y="1205345"/>
            <a:ext cx="2286000" cy="461665"/>
          </a:xfrm>
          <a:prstGeom prst="rect">
            <a:avLst/>
          </a:prstGeom>
        </p:spPr>
        <p:txBody>
          <a:bodyPr wrap="square">
            <a:spAutoFit/>
          </a:bodyPr>
          <a:lstStyle/>
          <a:p>
            <a:pPr marL="285750" indent="-285750">
              <a:buFont typeface="Wingdings" pitchFamily="2" charset="2"/>
              <a:buChar char="Ø"/>
            </a:pPr>
            <a:r>
              <a:rPr lang="en-US" sz="1200" dirty="0"/>
              <a:t>Using Simple IF</a:t>
            </a:r>
          </a:p>
          <a:p>
            <a:pPr marL="285750" indent="-285750">
              <a:buFont typeface="Wingdings" pitchFamily="2" charset="2"/>
              <a:buChar char="Ø"/>
            </a:pPr>
            <a:r>
              <a:rPr lang="en-US" sz="1200" dirty="0"/>
              <a:t>Nested IF functions</a:t>
            </a:r>
          </a:p>
        </p:txBody>
      </p:sp>
      <p:sp>
        <p:nvSpPr>
          <p:cNvPr id="8" name="Rounded Rectangle 7"/>
          <p:cNvSpPr/>
          <p:nvPr/>
        </p:nvSpPr>
        <p:spPr>
          <a:xfrm>
            <a:off x="76200" y="457200"/>
            <a:ext cx="1371600" cy="290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751 SeBd BT" pitchFamily="2" charset="0"/>
              </a:rPr>
              <a:t>Topics :-</a:t>
            </a:r>
            <a:endParaRPr lang="en-US" sz="1400" dirty="0">
              <a:latin typeface="Century751 SeBd BT" pitchFamily="2" charset="0"/>
            </a:endParaRPr>
          </a:p>
        </p:txBody>
      </p:sp>
      <p:grpSp>
        <p:nvGrpSpPr>
          <p:cNvPr id="18" name="Group 17"/>
          <p:cNvGrpSpPr/>
          <p:nvPr/>
        </p:nvGrpSpPr>
        <p:grpSpPr>
          <a:xfrm>
            <a:off x="339436" y="900546"/>
            <a:ext cx="1295400" cy="277089"/>
            <a:chOff x="339436" y="900546"/>
            <a:chExt cx="1295400" cy="277089"/>
          </a:xfrm>
        </p:grpSpPr>
        <p:sp>
          <p:nvSpPr>
            <p:cNvPr id="9" name="Rectangle 8"/>
            <p:cNvSpPr/>
            <p:nvPr/>
          </p:nvSpPr>
          <p:spPr>
            <a:xfrm>
              <a:off x="568036" y="935180"/>
              <a:ext cx="1066800" cy="24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askerville Old Face" pitchFamily="18" charset="0"/>
                </a:rPr>
                <a:t>Logical</a:t>
              </a:r>
              <a:endParaRPr lang="en-US" sz="1400" dirty="0">
                <a:latin typeface="Baskerville Old Face" pitchFamily="18" charset="0"/>
              </a:endParaRPr>
            </a:p>
          </p:txBody>
        </p:sp>
        <p:sp>
          <p:nvSpPr>
            <p:cNvPr id="10" name="Isosceles Triangle 9"/>
            <p:cNvSpPr/>
            <p:nvPr/>
          </p:nvSpPr>
          <p:spPr>
            <a:xfrm rot="5400000">
              <a:off x="289522" y="950460"/>
              <a:ext cx="249662" cy="1498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ound Diagonal Corner Rectangle 10"/>
          <p:cNvSpPr/>
          <p:nvPr/>
        </p:nvSpPr>
        <p:spPr>
          <a:xfrm>
            <a:off x="152400" y="817420"/>
            <a:ext cx="3124200" cy="858980"/>
          </a:xfrm>
          <a:prstGeom prst="round2Diag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105400" y="1214735"/>
            <a:ext cx="3581400" cy="461665"/>
          </a:xfrm>
          <a:prstGeom prst="rect">
            <a:avLst/>
          </a:prstGeom>
        </p:spPr>
        <p:txBody>
          <a:bodyPr wrap="square">
            <a:spAutoFit/>
          </a:bodyPr>
          <a:lstStyle/>
          <a:p>
            <a:pPr marL="285750" indent="-285750">
              <a:buFont typeface="Wingdings" pitchFamily="2" charset="2"/>
              <a:buChar char="Ø"/>
            </a:pPr>
            <a:r>
              <a:rPr lang="en-US" sz="1200" dirty="0" smtClean="0"/>
              <a:t>VLOOKUP and HLOOKUP functions</a:t>
            </a:r>
            <a:endParaRPr lang="en-US" sz="1200" dirty="0"/>
          </a:p>
          <a:p>
            <a:pPr marL="285750" indent="-285750">
              <a:buFont typeface="Wingdings" pitchFamily="2" charset="2"/>
              <a:buChar char="Ø"/>
            </a:pPr>
            <a:r>
              <a:rPr lang="en-US" sz="1200" dirty="0"/>
              <a:t>Using IFERROR along with Lookup  Functions</a:t>
            </a:r>
          </a:p>
        </p:txBody>
      </p:sp>
      <p:sp>
        <p:nvSpPr>
          <p:cNvPr id="14" name="Round Diagonal Corner Rectangle 13"/>
          <p:cNvSpPr/>
          <p:nvPr/>
        </p:nvSpPr>
        <p:spPr>
          <a:xfrm>
            <a:off x="5105400" y="803565"/>
            <a:ext cx="3733800" cy="872835"/>
          </a:xfrm>
          <a:prstGeom prst="round2Diag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62600" y="928255"/>
            <a:ext cx="1066800" cy="24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askerville Old Face" pitchFamily="18" charset="0"/>
              </a:rPr>
              <a:t>Lookup</a:t>
            </a:r>
            <a:endParaRPr lang="en-US" sz="1400" dirty="0">
              <a:latin typeface="Baskerville Old Face" pitchFamily="18" charset="0"/>
            </a:endParaRPr>
          </a:p>
        </p:txBody>
      </p:sp>
      <p:sp>
        <p:nvSpPr>
          <p:cNvPr id="16" name="Isosceles Triangle 15"/>
          <p:cNvSpPr/>
          <p:nvPr/>
        </p:nvSpPr>
        <p:spPr>
          <a:xfrm rot="5400000">
            <a:off x="5284086" y="943535"/>
            <a:ext cx="249662" cy="1498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962400" y="914400"/>
            <a:ext cx="533400" cy="617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4419600" y="1828800"/>
            <a:ext cx="0" cy="46482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152400" y="1828800"/>
            <a:ext cx="3962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IF and Nested IF</a:t>
            </a:r>
            <a:endParaRPr lang="en-US" sz="1400" b="1" dirty="0"/>
          </a:p>
        </p:txBody>
      </p:sp>
      <p:sp>
        <p:nvSpPr>
          <p:cNvPr id="22" name="Rounded Rectangle 21"/>
          <p:cNvSpPr/>
          <p:nvPr/>
        </p:nvSpPr>
        <p:spPr>
          <a:xfrm>
            <a:off x="5105400" y="1828800"/>
            <a:ext cx="3962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VLOOKUP and HLOOKUP</a:t>
            </a:r>
            <a:endParaRPr lang="en-US" sz="1400" b="1" dirty="0"/>
          </a:p>
        </p:txBody>
      </p:sp>
      <p:sp>
        <p:nvSpPr>
          <p:cNvPr id="23" name="TextBox 22"/>
          <p:cNvSpPr txBox="1"/>
          <p:nvPr/>
        </p:nvSpPr>
        <p:spPr>
          <a:xfrm>
            <a:off x="152400" y="2133600"/>
            <a:ext cx="4000500" cy="276999"/>
          </a:xfrm>
          <a:prstGeom prst="rect">
            <a:avLst/>
          </a:prstGeom>
          <a:noFill/>
        </p:spPr>
        <p:txBody>
          <a:bodyPr wrap="square" rtlCol="0">
            <a:spAutoFit/>
          </a:bodyPr>
          <a:lstStyle/>
          <a:p>
            <a:r>
              <a:rPr lang="en-US" sz="1200" dirty="0" smtClean="0"/>
              <a:t>IF is used as Logical statement.</a:t>
            </a:r>
            <a:endParaRPr lang="en-US" sz="1200"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29" t="23680" r="46772" b="38764"/>
          <a:stretch/>
        </p:blipFill>
        <p:spPr bwMode="auto">
          <a:xfrm>
            <a:off x="277091" y="2389533"/>
            <a:ext cx="3761509" cy="1877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228600" y="4267200"/>
            <a:ext cx="4000500" cy="954107"/>
          </a:xfrm>
          <a:prstGeom prst="rect">
            <a:avLst/>
          </a:prstGeom>
          <a:noFill/>
        </p:spPr>
        <p:txBody>
          <a:bodyPr wrap="square" rtlCol="0">
            <a:spAutoFit/>
          </a:bodyPr>
          <a:lstStyle/>
          <a:p>
            <a:r>
              <a:rPr lang="en-US" sz="1400" dirty="0" smtClean="0"/>
              <a:t>In IF function, we first provide Logical test which is a conditional statement. Then we input the values that we want as output when the condition is TRUE or FALSE.</a:t>
            </a:r>
            <a:endParaRPr lang="en-US" sz="1400" dirty="0"/>
          </a:p>
        </p:txBody>
      </p:sp>
      <p:sp>
        <p:nvSpPr>
          <p:cNvPr id="25" name="TextBox 24"/>
          <p:cNvSpPr txBox="1"/>
          <p:nvPr/>
        </p:nvSpPr>
        <p:spPr>
          <a:xfrm>
            <a:off x="277091" y="5221307"/>
            <a:ext cx="3952009" cy="307777"/>
          </a:xfrm>
          <a:prstGeom prst="rect">
            <a:avLst/>
          </a:prstGeom>
          <a:noFill/>
        </p:spPr>
        <p:txBody>
          <a:bodyPr wrap="square" rtlCol="0">
            <a:spAutoFit/>
          </a:bodyPr>
          <a:lstStyle/>
          <a:p>
            <a:r>
              <a:rPr lang="en-US" sz="1400" b="1" dirty="0" smtClean="0"/>
              <a:t>Nested IF is used for successive conditions.</a:t>
            </a:r>
            <a:endParaRPr lang="en-US" sz="1400" b="1" dirty="0"/>
          </a:p>
        </p:txBody>
      </p:sp>
      <p:sp>
        <p:nvSpPr>
          <p:cNvPr id="26" name="Rectangle 25"/>
          <p:cNvSpPr/>
          <p:nvPr/>
        </p:nvSpPr>
        <p:spPr>
          <a:xfrm>
            <a:off x="5638800" y="2288370"/>
            <a:ext cx="3429000" cy="523220"/>
          </a:xfrm>
          <a:prstGeom prst="rect">
            <a:avLst/>
          </a:prstGeom>
        </p:spPr>
        <p:txBody>
          <a:bodyPr wrap="square">
            <a:spAutoFit/>
          </a:bodyPr>
          <a:lstStyle/>
          <a:p>
            <a:r>
              <a:rPr lang="en-US" sz="1400" dirty="0"/>
              <a:t>Looks in the top row of an array and returns the value of the indicated cell</a:t>
            </a:r>
          </a:p>
        </p:txBody>
      </p:sp>
      <p:sp>
        <p:nvSpPr>
          <p:cNvPr id="27" name="Rectangle 26"/>
          <p:cNvSpPr/>
          <p:nvPr/>
        </p:nvSpPr>
        <p:spPr>
          <a:xfrm>
            <a:off x="4572000" y="2410599"/>
            <a:ext cx="990600" cy="200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H</a:t>
            </a:r>
            <a:r>
              <a:rPr lang="en-US" sz="1400" b="1" dirty="0" smtClean="0"/>
              <a:t>LOOKUP</a:t>
            </a:r>
            <a:endParaRPr lang="en-US" sz="1400" b="1" dirty="0"/>
          </a:p>
        </p:txBody>
      </p:sp>
      <p:sp>
        <p:nvSpPr>
          <p:cNvPr id="28" name="Rectangle 27"/>
          <p:cNvSpPr/>
          <p:nvPr/>
        </p:nvSpPr>
        <p:spPr>
          <a:xfrm>
            <a:off x="5715000" y="2819400"/>
            <a:ext cx="3352800" cy="738664"/>
          </a:xfrm>
          <a:prstGeom prst="rect">
            <a:avLst/>
          </a:prstGeom>
        </p:spPr>
        <p:txBody>
          <a:bodyPr wrap="square">
            <a:spAutoFit/>
          </a:bodyPr>
          <a:lstStyle/>
          <a:p>
            <a:r>
              <a:rPr lang="en-US" sz="1400" dirty="0"/>
              <a:t>Looks in the first column of an array and moves across the row to return the value of a cell.</a:t>
            </a:r>
          </a:p>
        </p:txBody>
      </p:sp>
      <p:sp>
        <p:nvSpPr>
          <p:cNvPr id="30" name="Rectangle 29"/>
          <p:cNvSpPr/>
          <p:nvPr/>
        </p:nvSpPr>
        <p:spPr>
          <a:xfrm>
            <a:off x="4572000" y="2923705"/>
            <a:ext cx="990600" cy="200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VLOOKUP</a:t>
            </a:r>
            <a:endParaRPr lang="en-US" sz="1400" b="1" dirty="0"/>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0146" t="21089" r="47225" b="34426"/>
          <a:stretch/>
        </p:blipFill>
        <p:spPr bwMode="auto">
          <a:xfrm>
            <a:off x="4800600" y="3618874"/>
            <a:ext cx="3962400" cy="2324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4572000" y="6096000"/>
            <a:ext cx="4495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400" dirty="0"/>
              <a:t>The syntax of the function </a:t>
            </a:r>
            <a:r>
              <a:rPr lang="en-US" sz="1400" dirty="0" smtClean="0"/>
              <a:t>is:     </a:t>
            </a:r>
            <a:r>
              <a:rPr lang="en-US" sz="1400" b="1" dirty="0" smtClean="0"/>
              <a:t>IFERROR</a:t>
            </a:r>
            <a:r>
              <a:rPr lang="en-US" sz="1400" b="1" dirty="0"/>
              <a:t>( value, value_if_error )</a:t>
            </a:r>
          </a:p>
          <a:p>
            <a:endParaRPr lang="en-US" sz="1400" dirty="0"/>
          </a:p>
        </p:txBody>
      </p:sp>
      <p:sp>
        <p:nvSpPr>
          <p:cNvPr id="31" name="Rectangle 30"/>
          <p:cNvSpPr/>
          <p:nvPr/>
        </p:nvSpPr>
        <p:spPr>
          <a:xfrm>
            <a:off x="4495800" y="2189021"/>
            <a:ext cx="4551218" cy="1316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472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39435"/>
            <a:ext cx="9144000" cy="41565"/>
            <a:chOff x="0" y="339435"/>
            <a:chExt cx="9144000" cy="41565"/>
          </a:xfrm>
        </p:grpSpPr>
        <p:cxnSp>
          <p:nvCxnSpPr>
            <p:cNvPr id="3" name="Straight Connector 2"/>
            <p:cNvCxnSpPr/>
            <p:nvPr/>
          </p:nvCxnSpPr>
          <p:spPr>
            <a:xfrm flipV="1">
              <a:off x="0" y="3810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0" y="339435"/>
              <a:ext cx="9144000" cy="0"/>
            </a:xfrm>
            <a:prstGeom prst="line">
              <a:avLst/>
            </a:prstGeom>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22828" y="0"/>
            <a:ext cx="2918428" cy="369332"/>
          </a:xfrm>
          <a:prstGeom prst="rect">
            <a:avLst/>
          </a:prstGeom>
        </p:spPr>
        <p:txBody>
          <a:bodyPr wrap="none">
            <a:spAutoFit/>
          </a:bodyPr>
          <a:lstStyle/>
          <a:p>
            <a:pPr algn="ctr"/>
            <a:r>
              <a:rPr lang="en-US" dirty="0" smtClean="0">
                <a:latin typeface="Franklin Gothic Demi Cond" pitchFamily="34" charset="0"/>
              </a:rPr>
              <a:t>Date &amp; Time and Text Functions</a:t>
            </a:r>
            <a:endParaRPr lang="en-US" dirty="0">
              <a:latin typeface="Franklin Gothic Demi Cond" pitchFamily="34" charset="0"/>
            </a:endParaRPr>
          </a:p>
        </p:txBody>
      </p:sp>
      <p:sp>
        <p:nvSpPr>
          <p:cNvPr id="6" name="Rectangle 5"/>
          <p:cNvSpPr/>
          <p:nvPr/>
        </p:nvSpPr>
        <p:spPr>
          <a:xfrm>
            <a:off x="457200" y="1150203"/>
            <a:ext cx="2743200" cy="830997"/>
          </a:xfrm>
          <a:prstGeom prst="rect">
            <a:avLst/>
          </a:prstGeom>
        </p:spPr>
        <p:txBody>
          <a:bodyPr wrap="square">
            <a:spAutoFit/>
          </a:bodyPr>
          <a:lstStyle/>
          <a:p>
            <a:pPr marL="285750" indent="-285750">
              <a:buFont typeface="Wingdings" pitchFamily="2" charset="2"/>
              <a:buChar char="Ø"/>
            </a:pPr>
            <a:r>
              <a:rPr lang="en-US" sz="1200" dirty="0"/>
              <a:t>TODAY</a:t>
            </a:r>
          </a:p>
          <a:p>
            <a:pPr marL="285750" indent="-285750">
              <a:buFont typeface="Wingdings" pitchFamily="2" charset="2"/>
              <a:buChar char="Ø"/>
            </a:pPr>
            <a:r>
              <a:rPr lang="en-US" sz="1200" dirty="0"/>
              <a:t>NOW</a:t>
            </a:r>
          </a:p>
          <a:p>
            <a:pPr marL="285750" indent="-285750">
              <a:buFont typeface="Wingdings" pitchFamily="2" charset="2"/>
              <a:buChar char="Ø"/>
            </a:pPr>
            <a:r>
              <a:rPr lang="en-US" sz="1200" dirty="0"/>
              <a:t>DATE </a:t>
            </a:r>
          </a:p>
          <a:p>
            <a:pPr marL="285750" indent="-285750">
              <a:buFont typeface="Wingdings" pitchFamily="2" charset="2"/>
              <a:buChar char="Ø"/>
            </a:pPr>
            <a:r>
              <a:rPr lang="en-US" sz="1200" dirty="0" smtClean="0"/>
              <a:t>DAY</a:t>
            </a:r>
            <a:r>
              <a:rPr lang="en-US" sz="1200" dirty="0"/>
              <a:t>, MONTH, </a:t>
            </a:r>
            <a:r>
              <a:rPr lang="en-US" sz="1200" dirty="0" smtClean="0"/>
              <a:t>YEAR</a:t>
            </a:r>
            <a:endParaRPr lang="en-US" sz="1200" dirty="0"/>
          </a:p>
        </p:txBody>
      </p:sp>
      <p:sp>
        <p:nvSpPr>
          <p:cNvPr id="7" name="Rectangle 6"/>
          <p:cNvSpPr/>
          <p:nvPr/>
        </p:nvSpPr>
        <p:spPr>
          <a:xfrm>
            <a:off x="5791200" y="1182469"/>
            <a:ext cx="2590800" cy="646331"/>
          </a:xfrm>
          <a:prstGeom prst="rect">
            <a:avLst/>
          </a:prstGeom>
        </p:spPr>
        <p:txBody>
          <a:bodyPr wrap="square">
            <a:spAutoFit/>
          </a:bodyPr>
          <a:lstStyle/>
          <a:p>
            <a:pPr marL="285750" indent="-285750">
              <a:buFont typeface="Wingdings" pitchFamily="2" charset="2"/>
              <a:buChar char="Ø"/>
            </a:pPr>
            <a:r>
              <a:rPr lang="en-US" sz="1200" dirty="0" smtClean="0"/>
              <a:t>LEN</a:t>
            </a:r>
          </a:p>
          <a:p>
            <a:pPr marL="285750" indent="-285750">
              <a:buFont typeface="Wingdings" pitchFamily="2" charset="2"/>
              <a:buChar char="Ø"/>
            </a:pPr>
            <a:r>
              <a:rPr lang="en-US" sz="1200" dirty="0" smtClean="0"/>
              <a:t>CONCATENATE</a:t>
            </a:r>
            <a:endParaRPr lang="en-US" sz="1200" dirty="0"/>
          </a:p>
          <a:p>
            <a:pPr marL="285750" indent="-285750">
              <a:buFont typeface="Wingdings" pitchFamily="2" charset="2"/>
              <a:buChar char="Ø"/>
            </a:pPr>
            <a:r>
              <a:rPr lang="en-US" sz="1200" dirty="0"/>
              <a:t>UPPER, LOWER, PROPER</a:t>
            </a:r>
          </a:p>
        </p:txBody>
      </p:sp>
      <p:sp>
        <p:nvSpPr>
          <p:cNvPr id="8" name="Rounded Rectangle 7"/>
          <p:cNvSpPr/>
          <p:nvPr/>
        </p:nvSpPr>
        <p:spPr>
          <a:xfrm>
            <a:off x="76200" y="457200"/>
            <a:ext cx="1371600" cy="290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751 SeBd BT" pitchFamily="2" charset="0"/>
              </a:rPr>
              <a:t>Topics :-</a:t>
            </a:r>
            <a:endParaRPr lang="en-US" sz="1400" dirty="0">
              <a:latin typeface="Century751 SeBd BT" pitchFamily="2" charset="0"/>
            </a:endParaRPr>
          </a:p>
        </p:txBody>
      </p:sp>
      <p:grpSp>
        <p:nvGrpSpPr>
          <p:cNvPr id="9" name="Group 8"/>
          <p:cNvGrpSpPr/>
          <p:nvPr/>
        </p:nvGrpSpPr>
        <p:grpSpPr>
          <a:xfrm>
            <a:off x="339436" y="900546"/>
            <a:ext cx="1295400" cy="277089"/>
            <a:chOff x="339436" y="900546"/>
            <a:chExt cx="1295400" cy="277089"/>
          </a:xfrm>
        </p:grpSpPr>
        <p:sp>
          <p:nvSpPr>
            <p:cNvPr id="10" name="Rectangle 9"/>
            <p:cNvSpPr/>
            <p:nvPr/>
          </p:nvSpPr>
          <p:spPr>
            <a:xfrm>
              <a:off x="568036" y="935180"/>
              <a:ext cx="1066800" cy="24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askerville Old Face" pitchFamily="18" charset="0"/>
                </a:rPr>
                <a:t>Date&amp;Time</a:t>
              </a:r>
              <a:endParaRPr lang="en-US" sz="1400" dirty="0">
                <a:latin typeface="Baskerville Old Face" pitchFamily="18" charset="0"/>
              </a:endParaRPr>
            </a:p>
          </p:txBody>
        </p:sp>
        <p:sp>
          <p:nvSpPr>
            <p:cNvPr id="11" name="Isosceles Triangle 10"/>
            <p:cNvSpPr/>
            <p:nvPr/>
          </p:nvSpPr>
          <p:spPr>
            <a:xfrm rot="5400000">
              <a:off x="289522" y="950460"/>
              <a:ext cx="249662" cy="1498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5638800" y="900545"/>
            <a:ext cx="1295400" cy="277089"/>
            <a:chOff x="339436" y="900546"/>
            <a:chExt cx="1295400" cy="277089"/>
          </a:xfrm>
        </p:grpSpPr>
        <p:sp>
          <p:nvSpPr>
            <p:cNvPr id="13" name="Rectangle 12"/>
            <p:cNvSpPr/>
            <p:nvPr/>
          </p:nvSpPr>
          <p:spPr>
            <a:xfrm>
              <a:off x="568036" y="935180"/>
              <a:ext cx="1066800" cy="24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Baskerville Old Face" pitchFamily="18" charset="0"/>
                </a:rPr>
                <a:t>Text</a:t>
              </a:r>
              <a:endParaRPr lang="en-US" sz="1400" dirty="0">
                <a:latin typeface="Baskerville Old Face" pitchFamily="18" charset="0"/>
              </a:endParaRPr>
            </a:p>
          </p:txBody>
        </p:sp>
        <p:sp>
          <p:nvSpPr>
            <p:cNvPr id="14" name="Isosceles Triangle 13"/>
            <p:cNvSpPr/>
            <p:nvPr/>
          </p:nvSpPr>
          <p:spPr>
            <a:xfrm rot="5400000">
              <a:off x="289522" y="950460"/>
              <a:ext cx="249662" cy="1498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ound Diagonal Corner Rectangle 14"/>
          <p:cNvSpPr/>
          <p:nvPr/>
        </p:nvSpPr>
        <p:spPr>
          <a:xfrm>
            <a:off x="152400" y="817420"/>
            <a:ext cx="3429000" cy="1163780"/>
          </a:xfrm>
          <a:prstGeom prst="round2Diag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 Diagonal Corner Rectangle 15"/>
          <p:cNvSpPr/>
          <p:nvPr/>
        </p:nvSpPr>
        <p:spPr>
          <a:xfrm>
            <a:off x="5334000" y="824345"/>
            <a:ext cx="3505200" cy="1163780"/>
          </a:xfrm>
          <a:prstGeom prst="round2Diag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267200" y="1066800"/>
            <a:ext cx="533400"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19600" y="1828800"/>
            <a:ext cx="0" cy="46482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846465405"/>
              </p:ext>
            </p:extLst>
          </p:nvPr>
        </p:nvGraphicFramePr>
        <p:xfrm>
          <a:off x="76200" y="2133600"/>
          <a:ext cx="4191000" cy="3093720"/>
        </p:xfrm>
        <a:graphic>
          <a:graphicData uri="http://schemas.openxmlformats.org/drawingml/2006/table">
            <a:tbl>
              <a:tblPr firstRow="1" bandRow="1">
                <a:tableStyleId>{5C22544A-7EE6-4342-B048-85BDC9FD1C3A}</a:tableStyleId>
              </a:tblPr>
              <a:tblGrid>
                <a:gridCol w="838200"/>
                <a:gridCol w="1219200"/>
                <a:gridCol w="2133600"/>
              </a:tblGrid>
              <a:tr h="370840">
                <a:tc>
                  <a:txBody>
                    <a:bodyPr/>
                    <a:lstStyle/>
                    <a:p>
                      <a:pPr algn="ctr"/>
                      <a:r>
                        <a:rPr lang="en-US" sz="1400" b="1" dirty="0" smtClean="0">
                          <a:latin typeface="Century751 SeBd BT" pitchFamily="2" charset="0"/>
                        </a:rPr>
                        <a:t>S. No.</a:t>
                      </a:r>
                      <a:endParaRPr lang="en-US" sz="1400" b="1" dirty="0">
                        <a:latin typeface="Century751 SeBd BT" pitchFamily="2" charset="0"/>
                      </a:endParaRPr>
                    </a:p>
                  </a:txBody>
                  <a:tcPr anchor="ctr"/>
                </a:tc>
                <a:tc>
                  <a:txBody>
                    <a:bodyPr/>
                    <a:lstStyle/>
                    <a:p>
                      <a:pPr algn="ctr"/>
                      <a:r>
                        <a:rPr lang="en-US" sz="1400" b="1" dirty="0" smtClean="0">
                          <a:latin typeface="Century751 SeBd BT" pitchFamily="2" charset="0"/>
                        </a:rPr>
                        <a:t>Function</a:t>
                      </a:r>
                      <a:endParaRPr lang="en-US" sz="1400" b="1" dirty="0">
                        <a:latin typeface="Century751 SeBd BT" pitchFamily="2" charset="0"/>
                      </a:endParaRPr>
                    </a:p>
                  </a:txBody>
                  <a:tcPr anchor="ctr"/>
                </a:tc>
                <a:tc>
                  <a:txBody>
                    <a:bodyPr/>
                    <a:lstStyle/>
                    <a:p>
                      <a:pPr algn="ctr"/>
                      <a:r>
                        <a:rPr lang="en-US" sz="1400" b="1" dirty="0" smtClean="0">
                          <a:latin typeface="Century751 SeBd BT" pitchFamily="2" charset="0"/>
                        </a:rPr>
                        <a:t>Usage</a:t>
                      </a:r>
                      <a:endParaRPr lang="en-US" sz="1400" b="1" dirty="0">
                        <a:latin typeface="Century751 SeBd BT" pitchFamily="2" charset="0"/>
                      </a:endParaRPr>
                    </a:p>
                  </a:txBody>
                  <a:tcPr anchor="ctr"/>
                </a:tc>
              </a:tr>
              <a:tr h="370840">
                <a:tc>
                  <a:txBody>
                    <a:bodyPr/>
                    <a:lstStyle/>
                    <a:p>
                      <a:pPr algn="ctr"/>
                      <a:r>
                        <a:rPr lang="en-US" sz="1400" b="1" dirty="0" smtClean="0">
                          <a:latin typeface="Century751 SeBd BT" pitchFamily="2" charset="0"/>
                        </a:rPr>
                        <a:t>1</a:t>
                      </a:r>
                    </a:p>
                  </a:txBody>
                  <a:tcPr anchor="ctr"/>
                </a:tc>
                <a:tc>
                  <a:txBody>
                    <a:bodyPr/>
                    <a:lstStyle/>
                    <a:p>
                      <a:pPr algn="ctr"/>
                      <a:r>
                        <a:rPr lang="en-US" sz="1200" b="0" dirty="0" smtClean="0">
                          <a:latin typeface="Century751 SeBd BT" pitchFamily="2" charset="0"/>
                        </a:rPr>
                        <a:t>TODAY</a:t>
                      </a:r>
                      <a:endParaRPr lang="en-US" sz="1200" b="0" dirty="0">
                        <a:latin typeface="Century751 SeBd BT" pitchFamily="2" charset="0"/>
                      </a:endParaRPr>
                    </a:p>
                  </a:txBody>
                  <a:tcPr anchor="ctr"/>
                </a:tc>
                <a:tc>
                  <a:txBody>
                    <a:bodyPr/>
                    <a:lstStyle/>
                    <a:p>
                      <a:pPr algn="l"/>
                      <a:r>
                        <a:rPr lang="en-US" sz="1200" b="0" dirty="0" smtClean="0">
                          <a:latin typeface="Century751 SeBd BT" pitchFamily="2" charset="0"/>
                        </a:rPr>
                        <a:t>Returns current date</a:t>
                      </a:r>
                      <a:endParaRPr lang="en-US" sz="1200" b="0" dirty="0">
                        <a:latin typeface="Century751 SeBd BT" pitchFamily="2" charset="0"/>
                      </a:endParaRPr>
                    </a:p>
                  </a:txBody>
                  <a:tcPr anchor="ctr"/>
                </a:tc>
              </a:tr>
              <a:tr h="370840">
                <a:tc>
                  <a:txBody>
                    <a:bodyPr/>
                    <a:lstStyle/>
                    <a:p>
                      <a:pPr algn="ctr"/>
                      <a:r>
                        <a:rPr lang="en-US" sz="1400" b="1" dirty="0" smtClean="0">
                          <a:latin typeface="Century751 SeBd BT" pitchFamily="2" charset="0"/>
                        </a:rPr>
                        <a:t>2</a:t>
                      </a:r>
                      <a:endParaRPr lang="en-US" sz="1400" b="1" dirty="0">
                        <a:latin typeface="Century751 SeBd BT" pitchFamily="2" charset="0"/>
                      </a:endParaRPr>
                    </a:p>
                  </a:txBody>
                  <a:tcPr anchor="ctr"/>
                </a:tc>
                <a:tc>
                  <a:txBody>
                    <a:bodyPr/>
                    <a:lstStyle/>
                    <a:p>
                      <a:pPr algn="ctr"/>
                      <a:r>
                        <a:rPr lang="en-US" sz="1200" b="0" dirty="0" smtClean="0">
                          <a:latin typeface="Century751 SeBd BT" pitchFamily="2" charset="0"/>
                        </a:rPr>
                        <a:t>NOW</a:t>
                      </a:r>
                      <a:endParaRPr lang="en-US" sz="1200" b="0" dirty="0">
                        <a:latin typeface="Century751 SeBd BT" pitchFamily="2" charset="0"/>
                      </a:endParaRPr>
                    </a:p>
                  </a:txBody>
                  <a:tcPr anchor="ctr"/>
                </a:tc>
                <a:tc>
                  <a:txBody>
                    <a:bodyPr/>
                    <a:lstStyle/>
                    <a:p>
                      <a:pPr algn="l"/>
                      <a:r>
                        <a:rPr lang="en-US" sz="1200" b="0" kern="1200" dirty="0" smtClean="0">
                          <a:solidFill>
                            <a:schemeClr val="dk1"/>
                          </a:solidFill>
                          <a:latin typeface="Century751 SeBd BT" pitchFamily="2" charset="0"/>
                          <a:ea typeface="+mn-ea"/>
                          <a:cs typeface="+mn-cs"/>
                        </a:rPr>
                        <a:t>Returns current date and time</a:t>
                      </a:r>
                      <a:endParaRPr lang="en-US" sz="1200" b="0" kern="1200" dirty="0">
                        <a:solidFill>
                          <a:schemeClr val="dk1"/>
                        </a:solidFill>
                        <a:latin typeface="Century751 SeBd BT" pitchFamily="2" charset="0"/>
                        <a:ea typeface="+mn-ea"/>
                        <a:cs typeface="+mn-cs"/>
                      </a:endParaRPr>
                    </a:p>
                  </a:txBody>
                  <a:tcPr anchor="ctr"/>
                </a:tc>
              </a:tr>
              <a:tr h="782320">
                <a:tc>
                  <a:txBody>
                    <a:bodyPr/>
                    <a:lstStyle/>
                    <a:p>
                      <a:pPr algn="ctr"/>
                      <a:r>
                        <a:rPr lang="en-US" sz="1400" b="1" dirty="0" smtClean="0">
                          <a:latin typeface="Century751 SeBd BT" pitchFamily="2" charset="0"/>
                        </a:rPr>
                        <a:t>3</a:t>
                      </a:r>
                      <a:endParaRPr lang="en-US" sz="1400" b="1" dirty="0">
                        <a:latin typeface="Century751 SeBd BT" pitchFamily="2" charset="0"/>
                      </a:endParaRPr>
                    </a:p>
                  </a:txBody>
                  <a:tcPr anchor="ctr"/>
                </a:tc>
                <a:tc>
                  <a:txBody>
                    <a:bodyPr/>
                    <a:lstStyle/>
                    <a:p>
                      <a:pPr algn="ctr"/>
                      <a:r>
                        <a:rPr lang="en-US" sz="1200" b="0" dirty="0" smtClean="0">
                          <a:latin typeface="Century751 SeBd BT" pitchFamily="2" charset="0"/>
                        </a:rPr>
                        <a:t>DATE</a:t>
                      </a:r>
                      <a:endParaRPr lang="en-US" sz="1200" b="0" dirty="0">
                        <a:latin typeface="Century751 SeBd BT" pitchFamily="2" charset="0"/>
                      </a:endParaRPr>
                    </a:p>
                  </a:txBody>
                  <a:tcPr anchor="ctr"/>
                </a:tc>
                <a:tc>
                  <a:txBody>
                    <a:bodyPr/>
                    <a:lstStyle/>
                    <a:p>
                      <a:pPr algn="l"/>
                      <a:r>
                        <a:rPr lang="en-US" sz="1200" b="0" kern="1200" dirty="0" smtClean="0">
                          <a:solidFill>
                            <a:schemeClr val="dk1"/>
                          </a:solidFill>
                          <a:latin typeface="Century751 SeBd BT" pitchFamily="2" charset="0"/>
                          <a:ea typeface="+mn-ea"/>
                          <a:cs typeface="+mn-cs"/>
                        </a:rPr>
                        <a:t>Returns a date, from a user-supplied year, month and day.</a:t>
                      </a:r>
                      <a:endParaRPr lang="en-US" sz="1200" b="0" kern="1200" dirty="0">
                        <a:solidFill>
                          <a:schemeClr val="dk1"/>
                        </a:solidFill>
                        <a:latin typeface="Century751 SeBd BT" pitchFamily="2" charset="0"/>
                        <a:ea typeface="+mn-ea"/>
                        <a:cs typeface="+mn-cs"/>
                      </a:endParaRPr>
                    </a:p>
                  </a:txBody>
                  <a:tcPr anchor="ctr"/>
                </a:tc>
              </a:tr>
              <a:tr h="370840">
                <a:tc>
                  <a:txBody>
                    <a:bodyPr/>
                    <a:lstStyle/>
                    <a:p>
                      <a:pPr algn="ctr"/>
                      <a:r>
                        <a:rPr lang="en-US" sz="1400" b="1" dirty="0" smtClean="0">
                          <a:latin typeface="Century751 SeBd BT" pitchFamily="2" charset="0"/>
                        </a:rPr>
                        <a:t>4</a:t>
                      </a:r>
                      <a:endParaRPr lang="en-US" sz="1400" b="1" dirty="0">
                        <a:latin typeface="Century751 SeBd BT" pitchFamily="2" charset="0"/>
                      </a:endParaRPr>
                    </a:p>
                  </a:txBody>
                  <a:tcPr anchor="ctr"/>
                </a:tc>
                <a:tc>
                  <a:txBody>
                    <a:bodyPr/>
                    <a:lstStyle/>
                    <a:p>
                      <a:pPr algn="ctr"/>
                      <a:r>
                        <a:rPr lang="en-US" sz="1200" b="0" dirty="0" smtClean="0">
                          <a:latin typeface="Century751 SeBd BT" pitchFamily="2" charset="0"/>
                        </a:rPr>
                        <a:t>DAY</a:t>
                      </a:r>
                      <a:endParaRPr lang="en-US" sz="1200" b="0" dirty="0">
                        <a:latin typeface="Century751 SeBd BT" pitchFamily="2" charset="0"/>
                      </a:endParaRPr>
                    </a:p>
                  </a:txBody>
                  <a:tcPr anchor="ctr"/>
                </a:tc>
                <a:tc>
                  <a:txBody>
                    <a:bodyPr/>
                    <a:lstStyle/>
                    <a:p>
                      <a:pPr algn="l"/>
                      <a:r>
                        <a:rPr lang="en-US" sz="1200" b="0" i="0" kern="1200" dirty="0" smtClean="0">
                          <a:solidFill>
                            <a:schemeClr val="dk1"/>
                          </a:solidFill>
                          <a:effectLst/>
                          <a:latin typeface="Century751 SeBd BT" pitchFamily="2" charset="0"/>
                          <a:ea typeface="+mn-ea"/>
                          <a:cs typeface="+mn-cs"/>
                        </a:rPr>
                        <a:t>To get the day of a date</a:t>
                      </a:r>
                      <a:endParaRPr lang="en-US" sz="1000" b="0" dirty="0">
                        <a:latin typeface="Century751 SeBd BT" pitchFamily="2" charset="0"/>
                      </a:endParaRPr>
                    </a:p>
                  </a:txBody>
                  <a:tcPr anchor="ctr"/>
                </a:tc>
              </a:tr>
              <a:tr h="370840">
                <a:tc>
                  <a:txBody>
                    <a:bodyPr/>
                    <a:lstStyle/>
                    <a:p>
                      <a:pPr algn="ctr"/>
                      <a:r>
                        <a:rPr lang="en-US" sz="1400" b="1" dirty="0" smtClean="0">
                          <a:latin typeface="Century751 SeBd BT" pitchFamily="2" charset="0"/>
                        </a:rPr>
                        <a:t>5</a:t>
                      </a:r>
                      <a:endParaRPr lang="en-US" sz="1400" b="1" dirty="0">
                        <a:latin typeface="Century751 SeBd BT" pitchFamily="2" charset="0"/>
                      </a:endParaRPr>
                    </a:p>
                  </a:txBody>
                  <a:tcPr anchor="ctr"/>
                </a:tc>
                <a:tc>
                  <a:txBody>
                    <a:bodyPr/>
                    <a:lstStyle/>
                    <a:p>
                      <a:pPr algn="ctr"/>
                      <a:r>
                        <a:rPr lang="en-US" sz="1200" b="0" dirty="0" smtClean="0">
                          <a:latin typeface="Century751 SeBd BT" pitchFamily="2" charset="0"/>
                        </a:rPr>
                        <a:t>MONTH</a:t>
                      </a:r>
                      <a:endParaRPr lang="en-US" sz="1200" b="0" dirty="0">
                        <a:latin typeface="Century751 SeBd BT" pitchFamily="2"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Century751 SeBd BT" pitchFamily="2" charset="0"/>
                          <a:ea typeface="+mn-ea"/>
                          <a:cs typeface="+mn-cs"/>
                        </a:rPr>
                        <a:t>To get the month of a date</a:t>
                      </a:r>
                      <a:endParaRPr lang="en-US" sz="1000" b="0" dirty="0" smtClean="0">
                        <a:latin typeface="Century751 SeBd BT" pitchFamily="2" charset="0"/>
                      </a:endParaRPr>
                    </a:p>
                  </a:txBody>
                  <a:tcPr anchor="ctr"/>
                </a:tc>
              </a:tr>
              <a:tr h="370840">
                <a:tc>
                  <a:txBody>
                    <a:bodyPr/>
                    <a:lstStyle/>
                    <a:p>
                      <a:pPr algn="ctr"/>
                      <a:r>
                        <a:rPr lang="en-US" sz="1400" b="1" dirty="0" smtClean="0">
                          <a:latin typeface="Century751 SeBd BT" pitchFamily="2" charset="0"/>
                        </a:rPr>
                        <a:t>6</a:t>
                      </a:r>
                      <a:endParaRPr lang="en-US" sz="1400" b="1" dirty="0">
                        <a:latin typeface="Century751 SeBd BT" pitchFamily="2" charset="0"/>
                      </a:endParaRPr>
                    </a:p>
                  </a:txBody>
                  <a:tcPr anchor="ctr"/>
                </a:tc>
                <a:tc>
                  <a:txBody>
                    <a:bodyPr/>
                    <a:lstStyle/>
                    <a:p>
                      <a:pPr algn="ctr"/>
                      <a:r>
                        <a:rPr lang="en-US" sz="1200" b="0" dirty="0" smtClean="0">
                          <a:latin typeface="Century751 SeBd BT" pitchFamily="2" charset="0"/>
                        </a:rPr>
                        <a:t>YEAR</a:t>
                      </a:r>
                      <a:endParaRPr lang="en-US" sz="1200" b="0" dirty="0">
                        <a:latin typeface="Century751 SeBd BT" pitchFamily="2"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Century751 SeBd BT" pitchFamily="2" charset="0"/>
                          <a:ea typeface="+mn-ea"/>
                          <a:cs typeface="+mn-cs"/>
                        </a:rPr>
                        <a:t>To get the year of a date</a:t>
                      </a:r>
                      <a:endParaRPr lang="en-US" sz="1000" b="0" dirty="0" smtClean="0">
                        <a:latin typeface="Century751 SeBd BT" pitchFamily="2" charset="0"/>
                      </a:endParaRPr>
                    </a:p>
                  </a:txBody>
                  <a:tcPr anchor="ct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582787044"/>
              </p:ext>
            </p:extLst>
          </p:nvPr>
        </p:nvGraphicFramePr>
        <p:xfrm>
          <a:off x="4572000" y="2286000"/>
          <a:ext cx="4495800" cy="2484120"/>
        </p:xfrm>
        <a:graphic>
          <a:graphicData uri="http://schemas.openxmlformats.org/drawingml/2006/table">
            <a:tbl>
              <a:tblPr firstRow="1" bandRow="1">
                <a:tableStyleId>{5C22544A-7EE6-4342-B048-85BDC9FD1C3A}</a:tableStyleId>
              </a:tblPr>
              <a:tblGrid>
                <a:gridCol w="762000"/>
                <a:gridCol w="1447800"/>
                <a:gridCol w="2286000"/>
              </a:tblGrid>
              <a:tr h="370840">
                <a:tc>
                  <a:txBody>
                    <a:bodyPr/>
                    <a:lstStyle/>
                    <a:p>
                      <a:pPr algn="ctr"/>
                      <a:r>
                        <a:rPr lang="en-US" sz="1400" b="1" dirty="0" smtClean="0">
                          <a:latin typeface="Century751 SeBd BT" pitchFamily="2" charset="0"/>
                        </a:rPr>
                        <a:t>S. No.</a:t>
                      </a:r>
                      <a:endParaRPr lang="en-US" sz="1400" b="1" dirty="0">
                        <a:latin typeface="Century751 SeBd BT" pitchFamily="2" charset="0"/>
                      </a:endParaRPr>
                    </a:p>
                  </a:txBody>
                  <a:tcPr anchor="ctr"/>
                </a:tc>
                <a:tc>
                  <a:txBody>
                    <a:bodyPr/>
                    <a:lstStyle/>
                    <a:p>
                      <a:pPr algn="ctr"/>
                      <a:r>
                        <a:rPr lang="en-US" sz="1400" b="1" dirty="0" smtClean="0">
                          <a:latin typeface="Century751 SeBd BT" pitchFamily="2" charset="0"/>
                        </a:rPr>
                        <a:t>Function</a:t>
                      </a:r>
                      <a:endParaRPr lang="en-US" sz="1400" b="1" dirty="0">
                        <a:latin typeface="Century751 SeBd BT" pitchFamily="2" charset="0"/>
                      </a:endParaRPr>
                    </a:p>
                  </a:txBody>
                  <a:tcPr anchor="ctr"/>
                </a:tc>
                <a:tc>
                  <a:txBody>
                    <a:bodyPr/>
                    <a:lstStyle/>
                    <a:p>
                      <a:pPr algn="ctr"/>
                      <a:r>
                        <a:rPr lang="en-US" sz="1400" b="1" dirty="0" smtClean="0">
                          <a:latin typeface="Century751 SeBd BT" pitchFamily="2" charset="0"/>
                        </a:rPr>
                        <a:t>Usage</a:t>
                      </a:r>
                      <a:endParaRPr lang="en-US" sz="1400" b="1" dirty="0">
                        <a:latin typeface="Century751 SeBd BT" pitchFamily="2" charset="0"/>
                      </a:endParaRPr>
                    </a:p>
                  </a:txBody>
                  <a:tcPr anchor="ctr"/>
                </a:tc>
              </a:tr>
              <a:tr h="370840">
                <a:tc>
                  <a:txBody>
                    <a:bodyPr/>
                    <a:lstStyle/>
                    <a:p>
                      <a:pPr algn="ctr"/>
                      <a:r>
                        <a:rPr lang="en-US" sz="1400" b="1" kern="1200" dirty="0" smtClean="0">
                          <a:solidFill>
                            <a:schemeClr val="dk1"/>
                          </a:solidFill>
                          <a:latin typeface="Century751 SeBd BT" pitchFamily="2" charset="0"/>
                          <a:ea typeface="+mn-ea"/>
                          <a:cs typeface="+mn-cs"/>
                        </a:rPr>
                        <a:t>1</a:t>
                      </a:r>
                      <a:endParaRPr lang="en-US" sz="1400" b="1" kern="1200" dirty="0">
                        <a:solidFill>
                          <a:schemeClr val="dk1"/>
                        </a:solidFill>
                        <a:latin typeface="Century751 SeBd BT" pitchFamily="2" charset="0"/>
                        <a:ea typeface="+mn-ea"/>
                        <a:cs typeface="+mn-cs"/>
                      </a:endParaRPr>
                    </a:p>
                  </a:txBody>
                  <a:tcPr/>
                </a:tc>
                <a:tc>
                  <a:txBody>
                    <a:bodyPr/>
                    <a:lstStyle/>
                    <a:p>
                      <a:r>
                        <a:rPr lang="en-US" sz="1200" b="0" kern="1200" dirty="0" smtClean="0">
                          <a:solidFill>
                            <a:schemeClr val="dk1"/>
                          </a:solidFill>
                          <a:latin typeface="Century751 SeBd BT" pitchFamily="2" charset="0"/>
                          <a:ea typeface="+mn-ea"/>
                          <a:cs typeface="+mn-cs"/>
                        </a:rPr>
                        <a:t>LEN</a:t>
                      </a:r>
                      <a:endParaRPr lang="en-US" sz="1200" b="0" kern="1200" dirty="0">
                        <a:solidFill>
                          <a:schemeClr val="dk1"/>
                        </a:solidFill>
                        <a:latin typeface="Century751 SeBd BT" pitchFamily="2" charset="0"/>
                        <a:ea typeface="+mn-ea"/>
                        <a:cs typeface="+mn-cs"/>
                      </a:endParaRPr>
                    </a:p>
                  </a:txBody>
                  <a:tcPr/>
                </a:tc>
                <a:tc>
                  <a:txBody>
                    <a:bodyPr/>
                    <a:lstStyle/>
                    <a:p>
                      <a:r>
                        <a:rPr lang="en-US" sz="1200" b="0" kern="1200" dirty="0" smtClean="0">
                          <a:solidFill>
                            <a:schemeClr val="dk1"/>
                          </a:solidFill>
                          <a:latin typeface="Century751 SeBd BT" pitchFamily="2" charset="0"/>
                          <a:ea typeface="+mn-ea"/>
                          <a:cs typeface="+mn-cs"/>
                        </a:rPr>
                        <a:t>Returns the length of string</a:t>
                      </a:r>
                      <a:endParaRPr lang="en-US" sz="1200" b="0" kern="1200" dirty="0">
                        <a:solidFill>
                          <a:schemeClr val="dk1"/>
                        </a:solidFill>
                        <a:latin typeface="Century751 SeBd BT" pitchFamily="2" charset="0"/>
                        <a:ea typeface="+mn-ea"/>
                        <a:cs typeface="+mn-cs"/>
                      </a:endParaRPr>
                    </a:p>
                  </a:txBody>
                  <a:tcPr/>
                </a:tc>
              </a:tr>
              <a:tr h="370840">
                <a:tc>
                  <a:txBody>
                    <a:bodyPr/>
                    <a:lstStyle/>
                    <a:p>
                      <a:pPr algn="ctr"/>
                      <a:r>
                        <a:rPr lang="en-US" sz="1400" b="1" kern="1200" dirty="0" smtClean="0">
                          <a:solidFill>
                            <a:schemeClr val="dk1"/>
                          </a:solidFill>
                          <a:latin typeface="Century751 SeBd BT" pitchFamily="2" charset="0"/>
                          <a:ea typeface="+mn-ea"/>
                          <a:cs typeface="+mn-cs"/>
                        </a:rPr>
                        <a:t>2</a:t>
                      </a:r>
                      <a:endParaRPr lang="en-US" sz="1400" b="1" kern="1200" dirty="0">
                        <a:solidFill>
                          <a:schemeClr val="dk1"/>
                        </a:solidFill>
                        <a:latin typeface="Century751 SeBd BT" pitchFamily="2" charset="0"/>
                        <a:ea typeface="+mn-ea"/>
                        <a:cs typeface="+mn-cs"/>
                      </a:endParaRPr>
                    </a:p>
                  </a:txBody>
                  <a:tcPr/>
                </a:tc>
                <a:tc>
                  <a:txBody>
                    <a:bodyPr/>
                    <a:lstStyle/>
                    <a:p>
                      <a:r>
                        <a:rPr lang="en-US" sz="1200" b="0" kern="1200" dirty="0" smtClean="0">
                          <a:solidFill>
                            <a:schemeClr val="dk1"/>
                          </a:solidFill>
                          <a:latin typeface="Century751 SeBd BT" pitchFamily="2" charset="0"/>
                          <a:ea typeface="+mn-ea"/>
                          <a:cs typeface="+mn-cs"/>
                        </a:rPr>
                        <a:t>CONCATENATE</a:t>
                      </a:r>
                      <a:endParaRPr lang="en-US" sz="1200" b="0" kern="1200" dirty="0">
                        <a:solidFill>
                          <a:schemeClr val="dk1"/>
                        </a:solidFill>
                        <a:latin typeface="Century751 SeBd BT" pitchFamily="2" charset="0"/>
                        <a:ea typeface="+mn-ea"/>
                        <a:cs typeface="+mn-cs"/>
                      </a:endParaRPr>
                    </a:p>
                  </a:txBody>
                  <a:tcPr/>
                </a:tc>
                <a:tc>
                  <a:txBody>
                    <a:bodyPr/>
                    <a:lstStyle/>
                    <a:p>
                      <a:r>
                        <a:rPr lang="en-US" sz="1200" b="0" kern="1200" dirty="0" smtClean="0">
                          <a:solidFill>
                            <a:schemeClr val="dk1"/>
                          </a:solidFill>
                          <a:latin typeface="Century751 SeBd BT" pitchFamily="2" charset="0"/>
                          <a:ea typeface="+mn-ea"/>
                          <a:cs typeface="+mn-cs"/>
                        </a:rPr>
                        <a:t>Joins 2 or more strings</a:t>
                      </a:r>
                      <a:endParaRPr lang="en-US" sz="1200" b="0" kern="1200" dirty="0">
                        <a:solidFill>
                          <a:schemeClr val="dk1"/>
                        </a:solidFill>
                        <a:latin typeface="Century751 SeBd BT" pitchFamily="2" charset="0"/>
                        <a:ea typeface="+mn-ea"/>
                        <a:cs typeface="+mn-cs"/>
                      </a:endParaRPr>
                    </a:p>
                  </a:txBody>
                  <a:tcPr/>
                </a:tc>
              </a:tr>
              <a:tr h="370840">
                <a:tc>
                  <a:txBody>
                    <a:bodyPr/>
                    <a:lstStyle/>
                    <a:p>
                      <a:pPr algn="ctr"/>
                      <a:r>
                        <a:rPr lang="en-US" sz="1400" b="1" kern="1200" dirty="0" smtClean="0">
                          <a:solidFill>
                            <a:schemeClr val="dk1"/>
                          </a:solidFill>
                          <a:latin typeface="Century751 SeBd BT" pitchFamily="2" charset="0"/>
                          <a:ea typeface="+mn-ea"/>
                          <a:cs typeface="+mn-cs"/>
                        </a:rPr>
                        <a:t>3</a:t>
                      </a:r>
                      <a:endParaRPr lang="en-US" sz="1400" b="1" kern="1200" dirty="0">
                        <a:solidFill>
                          <a:schemeClr val="dk1"/>
                        </a:solidFill>
                        <a:latin typeface="Century751 SeBd BT" pitchFamily="2" charset="0"/>
                        <a:ea typeface="+mn-ea"/>
                        <a:cs typeface="+mn-cs"/>
                      </a:endParaRPr>
                    </a:p>
                  </a:txBody>
                  <a:tcPr/>
                </a:tc>
                <a:tc>
                  <a:txBody>
                    <a:bodyPr/>
                    <a:lstStyle/>
                    <a:p>
                      <a:r>
                        <a:rPr lang="en-US" sz="1200" b="0" kern="1200" dirty="0" smtClean="0">
                          <a:solidFill>
                            <a:schemeClr val="dk1"/>
                          </a:solidFill>
                          <a:latin typeface="Century751 SeBd BT" pitchFamily="2" charset="0"/>
                          <a:ea typeface="+mn-ea"/>
                          <a:cs typeface="+mn-cs"/>
                        </a:rPr>
                        <a:t>UPPER</a:t>
                      </a:r>
                      <a:endParaRPr lang="en-US" sz="1200" b="0" kern="1200" dirty="0">
                        <a:solidFill>
                          <a:schemeClr val="dk1"/>
                        </a:solidFill>
                        <a:latin typeface="Century751 SeBd BT" pitchFamily="2" charset="0"/>
                        <a:ea typeface="+mn-ea"/>
                        <a:cs typeface="+mn-cs"/>
                      </a:endParaRPr>
                    </a:p>
                  </a:txBody>
                  <a:tcPr/>
                </a:tc>
                <a:tc>
                  <a:txBody>
                    <a:bodyPr/>
                    <a:lstStyle/>
                    <a:p>
                      <a:r>
                        <a:rPr lang="en-US" sz="1200" b="0" kern="1200" dirty="0" smtClean="0">
                          <a:solidFill>
                            <a:schemeClr val="dk1"/>
                          </a:solidFill>
                          <a:latin typeface="Century751 SeBd BT" pitchFamily="2" charset="0"/>
                          <a:ea typeface="+mn-ea"/>
                          <a:cs typeface="+mn-cs"/>
                        </a:rPr>
                        <a:t>Converts</a:t>
                      </a:r>
                      <a:r>
                        <a:rPr lang="en-US" sz="1200" b="0" kern="1200" baseline="0" dirty="0" smtClean="0">
                          <a:solidFill>
                            <a:schemeClr val="dk1"/>
                          </a:solidFill>
                          <a:latin typeface="Century751 SeBd BT" pitchFamily="2" charset="0"/>
                          <a:ea typeface="+mn-ea"/>
                          <a:cs typeface="+mn-cs"/>
                        </a:rPr>
                        <a:t> all characters to upper case of a string.</a:t>
                      </a:r>
                      <a:endParaRPr lang="en-US" sz="1200" b="0" kern="1200" dirty="0">
                        <a:solidFill>
                          <a:schemeClr val="dk1"/>
                        </a:solidFill>
                        <a:latin typeface="Century751 SeBd BT" pitchFamily="2" charset="0"/>
                        <a:ea typeface="+mn-ea"/>
                        <a:cs typeface="+mn-cs"/>
                      </a:endParaRPr>
                    </a:p>
                  </a:txBody>
                  <a:tcPr/>
                </a:tc>
              </a:tr>
              <a:tr h="370840">
                <a:tc>
                  <a:txBody>
                    <a:bodyPr/>
                    <a:lstStyle/>
                    <a:p>
                      <a:pPr algn="ctr"/>
                      <a:r>
                        <a:rPr lang="en-US" sz="1400" b="1" kern="1200" dirty="0" smtClean="0">
                          <a:solidFill>
                            <a:schemeClr val="dk1"/>
                          </a:solidFill>
                          <a:latin typeface="Century751 SeBd BT" pitchFamily="2" charset="0"/>
                          <a:ea typeface="+mn-ea"/>
                          <a:cs typeface="+mn-cs"/>
                        </a:rPr>
                        <a:t>4</a:t>
                      </a:r>
                      <a:endParaRPr lang="en-US" sz="1400" b="1" kern="1200" dirty="0">
                        <a:solidFill>
                          <a:schemeClr val="dk1"/>
                        </a:solidFill>
                        <a:latin typeface="Century751 SeBd BT" pitchFamily="2" charset="0"/>
                        <a:ea typeface="+mn-ea"/>
                        <a:cs typeface="+mn-cs"/>
                      </a:endParaRPr>
                    </a:p>
                  </a:txBody>
                  <a:tcPr/>
                </a:tc>
                <a:tc>
                  <a:txBody>
                    <a:bodyPr/>
                    <a:lstStyle/>
                    <a:p>
                      <a:r>
                        <a:rPr lang="en-US" sz="1200" b="0" kern="1200" dirty="0" smtClean="0">
                          <a:solidFill>
                            <a:schemeClr val="dk1"/>
                          </a:solidFill>
                          <a:latin typeface="Century751 SeBd BT" pitchFamily="2" charset="0"/>
                          <a:ea typeface="+mn-ea"/>
                          <a:cs typeface="+mn-cs"/>
                        </a:rPr>
                        <a:t>LOWER</a:t>
                      </a:r>
                      <a:endParaRPr lang="en-US" sz="1200" b="0" kern="1200" dirty="0">
                        <a:solidFill>
                          <a:schemeClr val="dk1"/>
                        </a:solidFill>
                        <a:latin typeface="Century751 SeBd BT" pitchFamily="2"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dk1"/>
                          </a:solidFill>
                          <a:latin typeface="Century751 SeBd BT" pitchFamily="2" charset="0"/>
                          <a:ea typeface="+mn-ea"/>
                          <a:cs typeface="+mn-cs"/>
                        </a:rPr>
                        <a:t>Converts</a:t>
                      </a:r>
                      <a:r>
                        <a:rPr lang="en-US" sz="1200" b="0" kern="1200" baseline="0" dirty="0" smtClean="0">
                          <a:solidFill>
                            <a:schemeClr val="dk1"/>
                          </a:solidFill>
                          <a:latin typeface="Century751 SeBd BT" pitchFamily="2" charset="0"/>
                          <a:ea typeface="+mn-ea"/>
                          <a:cs typeface="+mn-cs"/>
                        </a:rPr>
                        <a:t> all characters to lower case of a string.</a:t>
                      </a:r>
                      <a:endParaRPr lang="en-US" sz="1200" b="0" kern="1200" dirty="0" smtClean="0">
                        <a:solidFill>
                          <a:schemeClr val="dk1"/>
                        </a:solidFill>
                        <a:latin typeface="Century751 SeBd BT" pitchFamily="2" charset="0"/>
                        <a:ea typeface="+mn-ea"/>
                        <a:cs typeface="+mn-cs"/>
                      </a:endParaRPr>
                    </a:p>
                  </a:txBody>
                  <a:tcPr/>
                </a:tc>
              </a:tr>
              <a:tr h="370840">
                <a:tc>
                  <a:txBody>
                    <a:bodyPr/>
                    <a:lstStyle/>
                    <a:p>
                      <a:pPr algn="ctr"/>
                      <a:r>
                        <a:rPr lang="en-US" sz="1400" b="1" kern="1200" dirty="0" smtClean="0">
                          <a:solidFill>
                            <a:schemeClr val="dk1"/>
                          </a:solidFill>
                          <a:latin typeface="Century751 SeBd BT" pitchFamily="2" charset="0"/>
                          <a:ea typeface="+mn-ea"/>
                          <a:cs typeface="+mn-cs"/>
                        </a:rPr>
                        <a:t>5</a:t>
                      </a:r>
                      <a:endParaRPr lang="en-US" sz="1400" b="1" kern="1200" dirty="0">
                        <a:solidFill>
                          <a:schemeClr val="dk1"/>
                        </a:solidFill>
                        <a:latin typeface="Century751 SeBd BT" pitchFamily="2" charset="0"/>
                        <a:ea typeface="+mn-ea"/>
                        <a:cs typeface="+mn-cs"/>
                      </a:endParaRPr>
                    </a:p>
                  </a:txBody>
                  <a:tcPr/>
                </a:tc>
                <a:tc>
                  <a:txBody>
                    <a:bodyPr/>
                    <a:lstStyle/>
                    <a:p>
                      <a:r>
                        <a:rPr lang="en-US" sz="1200" b="0" kern="1200" dirty="0" smtClean="0">
                          <a:solidFill>
                            <a:schemeClr val="dk1"/>
                          </a:solidFill>
                          <a:latin typeface="Century751 SeBd BT" pitchFamily="2" charset="0"/>
                          <a:ea typeface="+mn-ea"/>
                          <a:cs typeface="+mn-cs"/>
                        </a:rPr>
                        <a:t>PROPER</a:t>
                      </a:r>
                      <a:endParaRPr lang="en-US" sz="1200" b="0" kern="1200" dirty="0">
                        <a:solidFill>
                          <a:schemeClr val="dk1"/>
                        </a:solidFill>
                        <a:latin typeface="Century751 SeBd BT" pitchFamily="2"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dk1"/>
                          </a:solidFill>
                          <a:latin typeface="Century751 SeBd BT" pitchFamily="2" charset="0"/>
                          <a:ea typeface="+mn-ea"/>
                          <a:cs typeface="+mn-cs"/>
                        </a:rPr>
                        <a:t>Converts</a:t>
                      </a:r>
                      <a:r>
                        <a:rPr lang="en-US" sz="1200" b="0" kern="1200" baseline="0" dirty="0" smtClean="0">
                          <a:solidFill>
                            <a:schemeClr val="dk1"/>
                          </a:solidFill>
                          <a:latin typeface="Century751 SeBd BT" pitchFamily="2" charset="0"/>
                          <a:ea typeface="+mn-ea"/>
                          <a:cs typeface="+mn-cs"/>
                        </a:rPr>
                        <a:t> all characters to proper case .</a:t>
                      </a:r>
                      <a:endParaRPr lang="en-US" sz="1200" b="0" kern="1200" dirty="0" smtClean="0">
                        <a:solidFill>
                          <a:schemeClr val="dk1"/>
                        </a:solidFill>
                        <a:latin typeface="Century751 SeBd BT" pitchFamily="2" charset="0"/>
                        <a:ea typeface="+mn-ea"/>
                        <a:cs typeface="+mn-cs"/>
                      </a:endParaRPr>
                    </a:p>
                  </a:txBody>
                  <a:tcPr/>
                </a:tc>
              </a:tr>
            </a:tbl>
          </a:graphicData>
        </a:graphic>
      </p:graphicFrame>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1029" r="86141" b="67083"/>
          <a:stretch/>
        </p:blipFill>
        <p:spPr bwMode="auto">
          <a:xfrm>
            <a:off x="1524000" y="5257800"/>
            <a:ext cx="2438400" cy="11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52400" y="5341203"/>
            <a:ext cx="1219200" cy="830997"/>
          </a:xfrm>
          <a:prstGeom prst="rect">
            <a:avLst/>
          </a:prstGeom>
          <a:noFill/>
        </p:spPr>
        <p:txBody>
          <a:bodyPr wrap="square" rtlCol="0">
            <a:spAutoFit/>
          </a:bodyPr>
          <a:lstStyle/>
          <a:p>
            <a:r>
              <a:rPr lang="en-US" sz="1200" dirty="0" smtClean="0">
                <a:latin typeface="Baskerville Old Face" pitchFamily="18" charset="0"/>
              </a:rPr>
              <a:t>For example syntax for DATE function is -&gt;</a:t>
            </a:r>
            <a:endParaRPr lang="en-US" sz="1200" dirty="0">
              <a:latin typeface="Baskerville Old Face" pitchFamily="18" charset="0"/>
            </a:endParaRPr>
          </a:p>
        </p:txBody>
      </p:sp>
      <p:sp>
        <p:nvSpPr>
          <p:cNvPr id="22" name="Rectangle 21"/>
          <p:cNvSpPr/>
          <p:nvPr/>
        </p:nvSpPr>
        <p:spPr>
          <a:xfrm>
            <a:off x="1634836" y="5486400"/>
            <a:ext cx="2251364"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508" y="5242211"/>
            <a:ext cx="2362201" cy="106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4494516" y="5146095"/>
            <a:ext cx="1372884" cy="830997"/>
          </a:xfrm>
          <a:prstGeom prst="rect">
            <a:avLst/>
          </a:prstGeom>
          <a:noFill/>
        </p:spPr>
        <p:txBody>
          <a:bodyPr wrap="square" rtlCol="0">
            <a:spAutoFit/>
          </a:bodyPr>
          <a:lstStyle/>
          <a:p>
            <a:r>
              <a:rPr lang="en-US" sz="1200" dirty="0" smtClean="0">
                <a:latin typeface="Baskerville Old Face" pitchFamily="18" charset="0"/>
              </a:rPr>
              <a:t>For example</a:t>
            </a:r>
          </a:p>
          <a:p>
            <a:r>
              <a:rPr lang="en-US" sz="1200" dirty="0" smtClean="0">
                <a:latin typeface="Baskerville Old Face" pitchFamily="18" charset="0"/>
              </a:rPr>
              <a:t> syntax for CONCATENATE  function is -&gt;</a:t>
            </a:r>
            <a:endParaRPr lang="en-US" sz="1200" dirty="0">
              <a:latin typeface="Baskerville Old Face" pitchFamily="18" charset="0"/>
            </a:endParaRPr>
          </a:p>
        </p:txBody>
      </p:sp>
      <p:sp>
        <p:nvSpPr>
          <p:cNvPr id="23" name="Rounded Rectangle 22"/>
          <p:cNvSpPr/>
          <p:nvPr/>
        </p:nvSpPr>
        <p:spPr>
          <a:xfrm>
            <a:off x="6047508" y="5486400"/>
            <a:ext cx="2334492" cy="83099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0" y="6504710"/>
            <a:ext cx="9144000" cy="342912"/>
          </a:xfrm>
          <a:prstGeom prst="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DFGothic-EB" pitchFamily="1" charset="-128"/>
                <a:ea typeface="DFGothic-EB" pitchFamily="1" charset="-128"/>
              </a:rPr>
              <a:t>Date and Time are Character function so there are special operations to make it as Numeric.</a:t>
            </a:r>
            <a:endParaRPr lang="en-US" sz="1400" dirty="0">
              <a:solidFill>
                <a:schemeClr val="tx1"/>
              </a:solidFill>
              <a:latin typeface="DFGothic-EB" pitchFamily="1" charset="-128"/>
              <a:ea typeface="DFGothic-EB" pitchFamily="1" charset="-128"/>
            </a:endParaRPr>
          </a:p>
        </p:txBody>
      </p:sp>
    </p:spTree>
    <p:extLst>
      <p:ext uri="{BB962C8B-B14F-4D97-AF65-F5344CB8AC3E}">
        <p14:creationId xmlns:p14="http://schemas.microsoft.com/office/powerpoint/2010/main" val="815872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39435"/>
            <a:ext cx="9144000" cy="41565"/>
            <a:chOff x="0" y="339435"/>
            <a:chExt cx="9144000" cy="41565"/>
          </a:xfrm>
        </p:grpSpPr>
        <p:cxnSp>
          <p:nvCxnSpPr>
            <p:cNvPr id="3" name="Straight Connector 2"/>
            <p:cNvCxnSpPr/>
            <p:nvPr/>
          </p:nvCxnSpPr>
          <p:spPr>
            <a:xfrm flipV="1">
              <a:off x="0" y="3810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0" y="339435"/>
              <a:ext cx="9144000" cy="0"/>
            </a:xfrm>
            <a:prstGeom prst="line">
              <a:avLst/>
            </a:prstGeom>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0" y="0"/>
            <a:ext cx="2231508" cy="369332"/>
          </a:xfrm>
          <a:prstGeom prst="rect">
            <a:avLst/>
          </a:prstGeom>
        </p:spPr>
        <p:txBody>
          <a:bodyPr wrap="none">
            <a:spAutoFit/>
          </a:bodyPr>
          <a:lstStyle/>
          <a:p>
            <a:pPr algn="ctr"/>
            <a:r>
              <a:rPr lang="en-US" dirty="0" smtClean="0">
                <a:latin typeface="Franklin Gothic Demi Cond" pitchFamily="34" charset="0"/>
              </a:rPr>
              <a:t>Summarizing Functions</a:t>
            </a:r>
            <a:endParaRPr lang="en-US" dirty="0">
              <a:latin typeface="Franklin Gothic Demi Cond" pitchFamily="34" charset="0"/>
            </a:endParaRPr>
          </a:p>
        </p:txBody>
      </p:sp>
      <p:sp>
        <p:nvSpPr>
          <p:cNvPr id="6" name="Rectangle 5"/>
          <p:cNvSpPr/>
          <p:nvPr/>
        </p:nvSpPr>
        <p:spPr>
          <a:xfrm>
            <a:off x="76200" y="725269"/>
            <a:ext cx="4572000" cy="646331"/>
          </a:xfrm>
          <a:prstGeom prst="rect">
            <a:avLst/>
          </a:prstGeom>
        </p:spPr>
        <p:txBody>
          <a:bodyPr wrap="square">
            <a:spAutoFit/>
          </a:bodyPr>
          <a:lstStyle/>
          <a:p>
            <a:pPr marL="285750" indent="-285750">
              <a:buFont typeface="Wingdings" pitchFamily="2" charset="2"/>
              <a:buChar char="Ø"/>
            </a:pPr>
            <a:r>
              <a:rPr lang="en-US" sz="1200" dirty="0"/>
              <a:t>SUM, SUMIF</a:t>
            </a:r>
          </a:p>
          <a:p>
            <a:pPr marL="285750" indent="-285750">
              <a:buFont typeface="Wingdings" pitchFamily="2" charset="2"/>
              <a:buChar char="Ø"/>
            </a:pPr>
            <a:r>
              <a:rPr lang="en-US" sz="1200" dirty="0"/>
              <a:t>AVERAGE, AVERAGEA, AVERAGEIF </a:t>
            </a:r>
          </a:p>
          <a:p>
            <a:pPr marL="285750" indent="-285750">
              <a:buFont typeface="Wingdings" pitchFamily="2" charset="2"/>
              <a:buChar char="Ø"/>
            </a:pPr>
            <a:r>
              <a:rPr lang="en-US" sz="1200" dirty="0"/>
              <a:t>COUNT, COUNTA, COUNTIF</a:t>
            </a:r>
          </a:p>
        </p:txBody>
      </p:sp>
      <p:sp>
        <p:nvSpPr>
          <p:cNvPr id="7" name="Rounded Rectangle 6"/>
          <p:cNvSpPr/>
          <p:nvPr/>
        </p:nvSpPr>
        <p:spPr>
          <a:xfrm>
            <a:off x="76200" y="457200"/>
            <a:ext cx="1371600" cy="290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751 SeBd BT" pitchFamily="2" charset="0"/>
              </a:rPr>
              <a:t>Topics :-</a:t>
            </a:r>
            <a:endParaRPr lang="en-US" sz="1400" dirty="0">
              <a:latin typeface="Century751 SeBd BT" pitchFamily="2"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68339440"/>
              </p:ext>
            </p:extLst>
          </p:nvPr>
        </p:nvGraphicFramePr>
        <p:xfrm>
          <a:off x="76200" y="1371600"/>
          <a:ext cx="8991600" cy="4953003"/>
        </p:xfrm>
        <a:graphic>
          <a:graphicData uri="http://schemas.openxmlformats.org/drawingml/2006/table">
            <a:tbl>
              <a:tblPr firstRow="1" bandRow="1">
                <a:tableStyleId>{5C22544A-7EE6-4342-B048-85BDC9FD1C3A}</a:tableStyleId>
              </a:tblPr>
              <a:tblGrid>
                <a:gridCol w="762000"/>
                <a:gridCol w="1447800"/>
                <a:gridCol w="6781800"/>
              </a:tblGrid>
              <a:tr h="529733">
                <a:tc>
                  <a:txBody>
                    <a:bodyPr/>
                    <a:lstStyle/>
                    <a:p>
                      <a:pPr algn="ctr"/>
                      <a:r>
                        <a:rPr lang="en-US" sz="1800" b="1" dirty="0" smtClean="0">
                          <a:solidFill>
                            <a:schemeClr val="tx1"/>
                          </a:solidFill>
                          <a:latin typeface="Franklin Gothic Demi Cond" pitchFamily="34" charset="0"/>
                        </a:rPr>
                        <a:t>S. No.</a:t>
                      </a:r>
                      <a:endParaRPr lang="en-US" sz="1800" b="1" dirty="0">
                        <a:solidFill>
                          <a:schemeClr val="tx1"/>
                        </a:solidFill>
                        <a:latin typeface="Franklin Gothic Demi Cond" pitchFamily="34" charset="0"/>
                      </a:endParaRPr>
                    </a:p>
                  </a:txBody>
                  <a:tcPr anchor="ctr"/>
                </a:tc>
                <a:tc>
                  <a:txBody>
                    <a:bodyPr/>
                    <a:lstStyle/>
                    <a:p>
                      <a:pPr algn="ctr"/>
                      <a:r>
                        <a:rPr lang="en-US" sz="1800" b="1" dirty="0" smtClean="0">
                          <a:solidFill>
                            <a:schemeClr val="tx1"/>
                          </a:solidFill>
                          <a:latin typeface="Franklin Gothic Demi Cond" pitchFamily="34" charset="0"/>
                        </a:rPr>
                        <a:t>Function</a:t>
                      </a:r>
                      <a:endParaRPr lang="en-US" sz="1800" b="1" dirty="0">
                        <a:solidFill>
                          <a:schemeClr val="tx1"/>
                        </a:solidFill>
                        <a:latin typeface="Franklin Gothic Demi Cond" pitchFamily="34" charset="0"/>
                      </a:endParaRPr>
                    </a:p>
                  </a:txBody>
                  <a:tcPr anchor="ctr"/>
                </a:tc>
                <a:tc>
                  <a:txBody>
                    <a:bodyPr/>
                    <a:lstStyle/>
                    <a:p>
                      <a:pPr algn="ctr"/>
                      <a:r>
                        <a:rPr lang="en-US" sz="1800" b="1" dirty="0" smtClean="0">
                          <a:solidFill>
                            <a:schemeClr val="tx1"/>
                          </a:solidFill>
                          <a:latin typeface="Franklin Gothic Demi Cond" pitchFamily="34" charset="0"/>
                        </a:rPr>
                        <a:t>Usage</a:t>
                      </a:r>
                      <a:endParaRPr lang="en-US" sz="1800" b="1" dirty="0">
                        <a:solidFill>
                          <a:schemeClr val="tx1"/>
                        </a:solidFill>
                        <a:latin typeface="Franklin Gothic Demi Cond" pitchFamily="34" charset="0"/>
                      </a:endParaRPr>
                    </a:p>
                  </a:txBody>
                  <a:tcPr anchor="ctr"/>
                </a:tc>
              </a:tr>
              <a:tr h="529733">
                <a:tc>
                  <a:txBody>
                    <a:bodyPr/>
                    <a:lstStyle/>
                    <a:p>
                      <a:pPr algn="ctr"/>
                      <a:r>
                        <a:rPr lang="en-US" sz="1400" dirty="0" smtClean="0"/>
                        <a:t>1</a:t>
                      </a:r>
                      <a:endParaRPr lang="en-US" sz="1400" dirty="0"/>
                    </a:p>
                  </a:txBody>
                  <a:tcPr anchor="ctr"/>
                </a:tc>
                <a:tc>
                  <a:txBody>
                    <a:bodyPr/>
                    <a:lstStyle/>
                    <a:p>
                      <a:pPr algn="ctr"/>
                      <a:r>
                        <a:rPr lang="en-US" sz="1400" b="1" dirty="0" smtClean="0"/>
                        <a:t>SUM</a:t>
                      </a:r>
                      <a:endParaRPr lang="en-US" sz="1400" b="1" dirty="0"/>
                    </a:p>
                  </a:txBody>
                  <a:tcPr anchor="ctr"/>
                </a:tc>
                <a:tc>
                  <a:txBody>
                    <a:bodyPr/>
                    <a:lstStyle/>
                    <a:p>
                      <a:r>
                        <a:rPr lang="en-US" sz="1400" kern="1200" dirty="0" smtClean="0">
                          <a:solidFill>
                            <a:schemeClr val="dk1"/>
                          </a:solidFill>
                          <a:latin typeface="+mn-lt"/>
                          <a:ea typeface="+mn-ea"/>
                          <a:cs typeface="+mn-cs"/>
                        </a:rPr>
                        <a:t>Returns the sum of a supplied list of numbers</a:t>
                      </a:r>
                      <a:endParaRPr lang="en-US" sz="1400" kern="1200" dirty="0">
                        <a:solidFill>
                          <a:schemeClr val="dk1"/>
                        </a:solidFill>
                        <a:latin typeface="+mn-lt"/>
                        <a:ea typeface="+mn-ea"/>
                        <a:cs typeface="+mn-cs"/>
                      </a:endParaRPr>
                    </a:p>
                  </a:txBody>
                  <a:tcPr anchor="ctr"/>
                </a:tc>
              </a:tr>
              <a:tr h="529733">
                <a:tc>
                  <a:txBody>
                    <a:bodyPr/>
                    <a:lstStyle/>
                    <a:p>
                      <a:pPr algn="ctr"/>
                      <a:r>
                        <a:rPr lang="en-US" sz="1400" dirty="0" smtClean="0"/>
                        <a:t>2</a:t>
                      </a:r>
                      <a:endParaRPr lang="en-US" sz="1400" dirty="0"/>
                    </a:p>
                  </a:txBody>
                  <a:tcPr anchor="ctr"/>
                </a:tc>
                <a:tc>
                  <a:txBody>
                    <a:bodyPr/>
                    <a:lstStyle/>
                    <a:p>
                      <a:pPr algn="ctr"/>
                      <a:r>
                        <a:rPr lang="en-US" sz="1400" b="1" dirty="0" smtClean="0"/>
                        <a:t>SUMIF</a:t>
                      </a:r>
                      <a:endParaRPr lang="en-US" sz="1400" b="1" dirty="0"/>
                    </a:p>
                  </a:txBody>
                  <a:tcPr anchor="ctr"/>
                </a:tc>
                <a:tc>
                  <a:txBody>
                    <a:bodyPr/>
                    <a:lstStyle/>
                    <a:p>
                      <a:r>
                        <a:rPr lang="en-US" sz="1400" kern="1200" dirty="0" smtClean="0">
                          <a:solidFill>
                            <a:schemeClr val="dk1"/>
                          </a:solidFill>
                          <a:latin typeface="+mn-lt"/>
                          <a:ea typeface="+mn-ea"/>
                          <a:cs typeface="+mn-cs"/>
                        </a:rPr>
                        <a:t>Adds the cells in a supplied range, that satisfy a given criteria</a:t>
                      </a:r>
                      <a:endParaRPr lang="en-US" sz="1400" kern="1200" dirty="0">
                        <a:solidFill>
                          <a:schemeClr val="dk1"/>
                        </a:solidFill>
                        <a:latin typeface="+mn-lt"/>
                        <a:ea typeface="+mn-ea"/>
                        <a:cs typeface="+mn-cs"/>
                      </a:endParaRPr>
                    </a:p>
                  </a:txBody>
                  <a:tcPr anchor="ctr"/>
                </a:tc>
              </a:tr>
              <a:tr h="529733">
                <a:tc>
                  <a:txBody>
                    <a:bodyPr/>
                    <a:lstStyle/>
                    <a:p>
                      <a:pPr algn="ctr"/>
                      <a:r>
                        <a:rPr lang="en-US" sz="1400" dirty="0" smtClean="0"/>
                        <a:t>3</a:t>
                      </a:r>
                      <a:endParaRPr lang="en-US" sz="1400" dirty="0"/>
                    </a:p>
                  </a:txBody>
                  <a:tcPr anchor="ctr"/>
                </a:tc>
                <a:tc>
                  <a:txBody>
                    <a:bodyPr/>
                    <a:lstStyle/>
                    <a:p>
                      <a:pPr algn="ctr"/>
                      <a:r>
                        <a:rPr lang="en-US" sz="1400" b="1" dirty="0" smtClean="0"/>
                        <a:t>AVERAGE</a:t>
                      </a:r>
                      <a:endParaRPr lang="en-US" sz="1400" b="1" dirty="0"/>
                    </a:p>
                  </a:txBody>
                  <a:tcPr anchor="ctr"/>
                </a:tc>
                <a:tc>
                  <a:txBody>
                    <a:bodyPr/>
                    <a:lstStyle/>
                    <a:p>
                      <a:r>
                        <a:rPr lang="en-US" sz="1400" kern="1200" dirty="0" smtClean="0">
                          <a:solidFill>
                            <a:schemeClr val="dk1"/>
                          </a:solidFill>
                          <a:latin typeface="+mn-lt"/>
                          <a:ea typeface="+mn-ea"/>
                          <a:cs typeface="+mn-cs"/>
                        </a:rPr>
                        <a:t>Returns the Average of a list of supplied numbers</a:t>
                      </a:r>
                      <a:endParaRPr lang="en-US" sz="1400" kern="1200" dirty="0">
                        <a:solidFill>
                          <a:schemeClr val="dk1"/>
                        </a:solidFill>
                        <a:latin typeface="+mn-lt"/>
                        <a:ea typeface="+mn-ea"/>
                        <a:cs typeface="+mn-cs"/>
                      </a:endParaRPr>
                    </a:p>
                  </a:txBody>
                  <a:tcPr anchor="ctr"/>
                </a:tc>
              </a:tr>
              <a:tr h="715139">
                <a:tc>
                  <a:txBody>
                    <a:bodyPr/>
                    <a:lstStyle/>
                    <a:p>
                      <a:pPr algn="ctr"/>
                      <a:r>
                        <a:rPr lang="en-US" sz="1400" dirty="0" smtClean="0"/>
                        <a:t>4</a:t>
                      </a:r>
                      <a:endParaRPr lang="en-US" sz="1400" dirty="0"/>
                    </a:p>
                  </a:txBody>
                  <a:tcPr anchor="ctr"/>
                </a:tc>
                <a:tc>
                  <a:txBody>
                    <a:bodyPr/>
                    <a:lstStyle/>
                    <a:p>
                      <a:pPr algn="ctr"/>
                      <a:r>
                        <a:rPr lang="en-US" sz="1400" b="1" dirty="0" smtClean="0"/>
                        <a:t>AVERAGEA</a:t>
                      </a:r>
                      <a:endParaRPr lang="en-US" sz="1400" b="1" dirty="0"/>
                    </a:p>
                  </a:txBody>
                  <a:tcPr anchor="ctr"/>
                </a:tc>
                <a:tc>
                  <a:txBody>
                    <a:bodyPr/>
                    <a:lstStyle/>
                    <a:p>
                      <a:r>
                        <a:rPr lang="en-US" sz="1400" kern="1200" dirty="0" smtClean="0">
                          <a:solidFill>
                            <a:schemeClr val="dk1"/>
                          </a:solidFill>
                          <a:latin typeface="+mn-lt"/>
                          <a:ea typeface="+mn-ea"/>
                          <a:cs typeface="+mn-cs"/>
                        </a:rPr>
                        <a:t>Returns the Average of a list of supplied numbers, counting text and the logical value FALSE as the value 0 and counting the logical value TRUE as the value 1</a:t>
                      </a:r>
                      <a:endParaRPr lang="en-US" sz="1400" kern="1200" dirty="0">
                        <a:solidFill>
                          <a:schemeClr val="dk1"/>
                        </a:solidFill>
                        <a:latin typeface="+mn-lt"/>
                        <a:ea typeface="+mn-ea"/>
                        <a:cs typeface="+mn-cs"/>
                      </a:endParaRPr>
                    </a:p>
                  </a:txBody>
                  <a:tcPr anchor="ctr"/>
                </a:tc>
              </a:tr>
              <a:tr h="529733">
                <a:tc>
                  <a:txBody>
                    <a:bodyPr/>
                    <a:lstStyle/>
                    <a:p>
                      <a:pPr algn="ctr"/>
                      <a:r>
                        <a:rPr lang="en-US" sz="1400" dirty="0" smtClean="0"/>
                        <a:t>5</a:t>
                      </a:r>
                      <a:endParaRPr lang="en-US" sz="1400" dirty="0"/>
                    </a:p>
                  </a:txBody>
                  <a:tcPr anchor="ctr"/>
                </a:tc>
                <a:tc>
                  <a:txBody>
                    <a:bodyPr/>
                    <a:lstStyle/>
                    <a:p>
                      <a:pPr algn="ctr"/>
                      <a:r>
                        <a:rPr lang="en-US" sz="1400" b="1" dirty="0" smtClean="0"/>
                        <a:t>AVERAGEIF</a:t>
                      </a:r>
                      <a:endParaRPr lang="en-US" sz="1400" b="1" dirty="0"/>
                    </a:p>
                  </a:txBody>
                  <a:tcPr anchor="ctr"/>
                </a:tc>
                <a:tc>
                  <a:txBody>
                    <a:bodyPr/>
                    <a:lstStyle/>
                    <a:p>
                      <a:r>
                        <a:rPr lang="en-US" sz="1400" kern="1200" dirty="0" smtClean="0">
                          <a:solidFill>
                            <a:schemeClr val="dk1"/>
                          </a:solidFill>
                          <a:latin typeface="+mn-lt"/>
                          <a:ea typeface="+mn-ea"/>
                          <a:cs typeface="+mn-cs"/>
                        </a:rPr>
                        <a:t>Calculates the Average of the cells in a supplied range, that satisfy a given criteria</a:t>
                      </a:r>
                      <a:endParaRPr lang="en-US" sz="1400" kern="1200" dirty="0">
                        <a:solidFill>
                          <a:schemeClr val="dk1"/>
                        </a:solidFill>
                        <a:latin typeface="+mn-lt"/>
                        <a:ea typeface="+mn-ea"/>
                        <a:cs typeface="+mn-cs"/>
                      </a:endParaRPr>
                    </a:p>
                  </a:txBody>
                  <a:tcPr anchor="ctr"/>
                </a:tc>
              </a:tr>
              <a:tr h="529733">
                <a:tc>
                  <a:txBody>
                    <a:bodyPr/>
                    <a:lstStyle/>
                    <a:p>
                      <a:pPr algn="ctr"/>
                      <a:r>
                        <a:rPr lang="en-US" sz="1400" dirty="0" smtClean="0"/>
                        <a:t>6</a:t>
                      </a:r>
                      <a:endParaRPr lang="en-US" sz="1400" dirty="0"/>
                    </a:p>
                  </a:txBody>
                  <a:tcPr anchor="ctr"/>
                </a:tc>
                <a:tc>
                  <a:txBody>
                    <a:bodyPr/>
                    <a:lstStyle/>
                    <a:p>
                      <a:pPr algn="ctr"/>
                      <a:r>
                        <a:rPr lang="en-US" sz="1400" b="1" dirty="0" smtClean="0"/>
                        <a:t>COUNT</a:t>
                      </a:r>
                      <a:endParaRPr lang="en-US" sz="1400" b="1" dirty="0"/>
                    </a:p>
                  </a:txBody>
                  <a:tcPr anchor="ctr"/>
                </a:tc>
                <a:tc>
                  <a:txBody>
                    <a:bodyPr/>
                    <a:lstStyle/>
                    <a:p>
                      <a:r>
                        <a:rPr lang="en-US" sz="1400" kern="1200" dirty="0" smtClean="0">
                          <a:solidFill>
                            <a:schemeClr val="dk1"/>
                          </a:solidFill>
                          <a:latin typeface="+mn-lt"/>
                          <a:ea typeface="+mn-ea"/>
                          <a:cs typeface="+mn-cs"/>
                        </a:rPr>
                        <a:t>Returns the number of numerical values in a supplied set of cells or values</a:t>
                      </a:r>
                      <a:endParaRPr lang="en-US" sz="1400" kern="1200" dirty="0">
                        <a:solidFill>
                          <a:schemeClr val="dk1"/>
                        </a:solidFill>
                        <a:latin typeface="+mn-lt"/>
                        <a:ea typeface="+mn-ea"/>
                        <a:cs typeface="+mn-cs"/>
                      </a:endParaRPr>
                    </a:p>
                  </a:txBody>
                  <a:tcPr anchor="ctr"/>
                </a:tc>
              </a:tr>
              <a:tr h="529733">
                <a:tc>
                  <a:txBody>
                    <a:bodyPr/>
                    <a:lstStyle/>
                    <a:p>
                      <a:pPr algn="ctr"/>
                      <a:r>
                        <a:rPr lang="en-US" sz="1400" dirty="0" smtClean="0"/>
                        <a:t>7</a:t>
                      </a:r>
                      <a:endParaRPr lang="en-US" sz="1400" dirty="0"/>
                    </a:p>
                  </a:txBody>
                  <a:tcPr anchor="ctr"/>
                </a:tc>
                <a:tc>
                  <a:txBody>
                    <a:bodyPr/>
                    <a:lstStyle/>
                    <a:p>
                      <a:pPr algn="ctr"/>
                      <a:r>
                        <a:rPr lang="en-US" sz="1400" b="1" dirty="0" smtClean="0"/>
                        <a:t>COUNTA</a:t>
                      </a:r>
                      <a:endParaRPr lang="en-US" sz="1400" b="1" dirty="0"/>
                    </a:p>
                  </a:txBody>
                  <a:tcPr anchor="ctr"/>
                </a:tc>
                <a:tc>
                  <a:txBody>
                    <a:bodyPr/>
                    <a:lstStyle/>
                    <a:p>
                      <a:r>
                        <a:rPr lang="en-US" sz="1400" kern="1200" dirty="0" smtClean="0">
                          <a:solidFill>
                            <a:schemeClr val="dk1"/>
                          </a:solidFill>
                          <a:latin typeface="+mn-lt"/>
                          <a:ea typeface="+mn-ea"/>
                          <a:cs typeface="+mn-cs"/>
                        </a:rPr>
                        <a:t>Returns the number of non-blanks in a supplied set of cells or values</a:t>
                      </a:r>
                      <a:endParaRPr lang="en-US" sz="1400" kern="1200" dirty="0">
                        <a:solidFill>
                          <a:schemeClr val="dk1"/>
                        </a:solidFill>
                        <a:latin typeface="+mn-lt"/>
                        <a:ea typeface="+mn-ea"/>
                        <a:cs typeface="+mn-cs"/>
                      </a:endParaRPr>
                    </a:p>
                  </a:txBody>
                  <a:tcPr anchor="ctr"/>
                </a:tc>
              </a:tr>
              <a:tr h="529733">
                <a:tc>
                  <a:txBody>
                    <a:bodyPr/>
                    <a:lstStyle/>
                    <a:p>
                      <a:pPr algn="ctr"/>
                      <a:r>
                        <a:rPr lang="en-US" sz="1400" dirty="0" smtClean="0"/>
                        <a:t>8</a:t>
                      </a:r>
                      <a:endParaRPr lang="en-US" sz="1400" dirty="0"/>
                    </a:p>
                  </a:txBody>
                  <a:tcPr anchor="ctr"/>
                </a:tc>
                <a:tc>
                  <a:txBody>
                    <a:bodyPr/>
                    <a:lstStyle/>
                    <a:p>
                      <a:pPr algn="ctr"/>
                      <a:r>
                        <a:rPr lang="en-US" sz="1400" b="1" dirty="0" smtClean="0"/>
                        <a:t>COUNTIF</a:t>
                      </a:r>
                      <a:endParaRPr lang="en-US" sz="1400" b="1" dirty="0"/>
                    </a:p>
                  </a:txBody>
                  <a:tcPr anchor="ctr"/>
                </a:tc>
                <a:tc>
                  <a:txBody>
                    <a:bodyPr/>
                    <a:lstStyle/>
                    <a:p>
                      <a:r>
                        <a:rPr lang="en-US" sz="1400" kern="1200" dirty="0" smtClean="0">
                          <a:solidFill>
                            <a:schemeClr val="dk1"/>
                          </a:solidFill>
                          <a:latin typeface="+mn-lt"/>
                          <a:ea typeface="+mn-ea"/>
                          <a:cs typeface="+mn-cs"/>
                        </a:rPr>
                        <a:t>Returns the number of cells (of a supplied range), that satisfy a given criteria</a:t>
                      </a:r>
                      <a:endParaRPr lang="en-US" sz="1400" kern="1200" dirty="0">
                        <a:solidFill>
                          <a:schemeClr val="dk1"/>
                        </a:solidFill>
                        <a:latin typeface="+mn-lt"/>
                        <a:ea typeface="+mn-ea"/>
                        <a:cs typeface="+mn-cs"/>
                      </a:endParaRPr>
                    </a:p>
                  </a:txBody>
                  <a:tcPr anchor="ctr"/>
                </a:tc>
              </a:tr>
            </a:tbl>
          </a:graphicData>
        </a:graphic>
      </p:graphicFrame>
      <p:sp>
        <p:nvSpPr>
          <p:cNvPr id="9" name="Rectangle 8"/>
          <p:cNvSpPr/>
          <p:nvPr/>
        </p:nvSpPr>
        <p:spPr>
          <a:xfrm>
            <a:off x="0" y="6477000"/>
            <a:ext cx="91440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DFGothic-EB" pitchFamily="1" charset="-128"/>
                <a:ea typeface="DFGothic-EB" pitchFamily="1" charset="-128"/>
              </a:rPr>
              <a:t># Averageif </a:t>
            </a:r>
            <a:r>
              <a:rPr lang="en-US" sz="1400" dirty="0">
                <a:solidFill>
                  <a:schemeClr val="tx1"/>
                </a:solidFill>
                <a:latin typeface="DFGothic-EB" pitchFamily="1" charset="-128"/>
                <a:ea typeface="DFGothic-EB" pitchFamily="1" charset="-128"/>
              </a:rPr>
              <a:t>was a new function in excel-07.</a:t>
            </a:r>
            <a:endParaRPr lang="en-US" sz="1400" dirty="0">
              <a:solidFill>
                <a:schemeClr val="tx1"/>
              </a:solidFill>
              <a:latin typeface="DFGothic-EB" pitchFamily="1" charset="-128"/>
              <a:ea typeface="DFGothic-EB" pitchFamily="1" charset="-128"/>
            </a:endParaRPr>
          </a:p>
        </p:txBody>
      </p:sp>
      <p:sp>
        <p:nvSpPr>
          <p:cNvPr id="10" name="Rectangle 9"/>
          <p:cNvSpPr/>
          <p:nvPr/>
        </p:nvSpPr>
        <p:spPr>
          <a:xfrm>
            <a:off x="4648200" y="602672"/>
            <a:ext cx="4191000" cy="44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DFGothic-EB" pitchFamily="1" charset="-128"/>
                <a:ea typeface="DFGothic-EB" pitchFamily="1" charset="-128"/>
              </a:rPr>
              <a:t>Summarizing Functions are the functions used to find Descriptive Statistics of any data.</a:t>
            </a:r>
            <a:endParaRPr lang="en-US" sz="1400" dirty="0">
              <a:latin typeface="DFGothic-EB" pitchFamily="1" charset="-128"/>
              <a:ea typeface="DFGothic-EB" pitchFamily="1" charset="-128"/>
            </a:endParaRPr>
          </a:p>
        </p:txBody>
      </p:sp>
      <p:sp>
        <p:nvSpPr>
          <p:cNvPr id="11" name="Striped Right Arrow 10"/>
          <p:cNvSpPr/>
          <p:nvPr/>
        </p:nvSpPr>
        <p:spPr>
          <a:xfrm>
            <a:off x="3429000" y="457200"/>
            <a:ext cx="914400" cy="699815"/>
          </a:xfrm>
          <a:prstGeom prst="stripedRightArrow">
            <a:avLst>
              <a:gd name="adj1" fmla="val 43535"/>
              <a:gd name="adj2" fmla="val 45923"/>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5758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39435"/>
            <a:ext cx="9144000" cy="41565"/>
            <a:chOff x="0" y="339435"/>
            <a:chExt cx="9144000" cy="41565"/>
          </a:xfrm>
        </p:grpSpPr>
        <p:cxnSp>
          <p:nvCxnSpPr>
            <p:cNvPr id="3" name="Straight Connector 2"/>
            <p:cNvCxnSpPr/>
            <p:nvPr/>
          </p:nvCxnSpPr>
          <p:spPr>
            <a:xfrm flipV="1">
              <a:off x="0" y="381000"/>
              <a:ext cx="9144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0" y="339435"/>
              <a:ext cx="9144000" cy="0"/>
            </a:xfrm>
            <a:prstGeom prst="line">
              <a:avLst/>
            </a:prstGeom>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0" y="0"/>
            <a:ext cx="2953565" cy="369332"/>
          </a:xfrm>
          <a:prstGeom prst="rect">
            <a:avLst/>
          </a:prstGeom>
        </p:spPr>
        <p:txBody>
          <a:bodyPr wrap="none">
            <a:spAutoFit/>
          </a:bodyPr>
          <a:lstStyle/>
          <a:p>
            <a:pPr algn="ctr"/>
            <a:r>
              <a:rPr lang="en-US" dirty="0" smtClean="0">
                <a:latin typeface="Franklin Gothic Demi Cond" pitchFamily="34" charset="0"/>
              </a:rPr>
              <a:t>Creating and Formatting Charts</a:t>
            </a:r>
            <a:endParaRPr lang="en-US" dirty="0">
              <a:latin typeface="Franklin Gothic Demi Cond" pitchFamily="34" charset="0"/>
            </a:endParaRPr>
          </a:p>
        </p:txBody>
      </p:sp>
      <p:sp>
        <p:nvSpPr>
          <p:cNvPr id="6" name="Rectangle 5"/>
          <p:cNvSpPr/>
          <p:nvPr/>
        </p:nvSpPr>
        <p:spPr>
          <a:xfrm>
            <a:off x="76200" y="725269"/>
            <a:ext cx="4572000" cy="646331"/>
          </a:xfrm>
          <a:prstGeom prst="rect">
            <a:avLst/>
          </a:prstGeom>
        </p:spPr>
        <p:txBody>
          <a:bodyPr wrap="square">
            <a:spAutoFit/>
          </a:bodyPr>
          <a:lstStyle/>
          <a:p>
            <a:pPr marL="285750" indent="-285750">
              <a:buFont typeface="Wingdings" pitchFamily="2" charset="2"/>
              <a:buChar char="Ø"/>
            </a:pPr>
            <a:r>
              <a:rPr lang="en-US" sz="1200" dirty="0"/>
              <a:t>Creating Charts</a:t>
            </a:r>
          </a:p>
          <a:p>
            <a:pPr marL="285750" indent="-285750">
              <a:buFont typeface="Wingdings" pitchFamily="2" charset="2"/>
              <a:buChar char="Ø"/>
            </a:pPr>
            <a:r>
              <a:rPr lang="en-US" sz="1200" dirty="0"/>
              <a:t>Formatting Charts</a:t>
            </a:r>
          </a:p>
          <a:p>
            <a:pPr marL="285750" indent="-285750">
              <a:buFont typeface="Wingdings" pitchFamily="2" charset="2"/>
              <a:buChar char="Ø"/>
            </a:pPr>
            <a:r>
              <a:rPr lang="en-US" sz="1200" dirty="0"/>
              <a:t>Percentage Contribution Charting</a:t>
            </a:r>
          </a:p>
        </p:txBody>
      </p:sp>
      <p:sp>
        <p:nvSpPr>
          <p:cNvPr id="7" name="Rounded Rectangle 6"/>
          <p:cNvSpPr/>
          <p:nvPr/>
        </p:nvSpPr>
        <p:spPr>
          <a:xfrm>
            <a:off x="76200" y="457200"/>
            <a:ext cx="1371600" cy="290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entury751 SeBd BT" pitchFamily="2" charset="0"/>
              </a:rPr>
              <a:t>Topics :-</a:t>
            </a:r>
            <a:endParaRPr lang="en-US" sz="1400" dirty="0">
              <a:latin typeface="Century751 SeBd BT" pitchFamily="2"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1083084"/>
            <a:ext cx="2362200" cy="2067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triped Right Arrow 7"/>
          <p:cNvSpPr/>
          <p:nvPr/>
        </p:nvSpPr>
        <p:spPr>
          <a:xfrm>
            <a:off x="2667000" y="477981"/>
            <a:ext cx="871920" cy="540328"/>
          </a:xfrm>
          <a:prstGeom prst="stripedRightArrow">
            <a:avLst>
              <a:gd name="adj1" fmla="val 44872"/>
              <a:gd name="adj2" fmla="val 50000"/>
            </a:avLst>
          </a:prstGeom>
          <a:solidFill>
            <a:schemeClr val="bg1">
              <a:lumMod val="85000"/>
            </a:schemeClr>
          </a:solidFill>
          <a:ln w="31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3733800" y="409638"/>
            <a:ext cx="4953000" cy="461665"/>
          </a:xfrm>
          <a:prstGeom prst="rect">
            <a:avLst/>
          </a:prstGeom>
          <a:noFill/>
        </p:spPr>
        <p:txBody>
          <a:bodyPr wrap="square" rtlCol="0">
            <a:spAutoFit/>
          </a:bodyPr>
          <a:lstStyle/>
          <a:p>
            <a:r>
              <a:rPr lang="en-US" sz="1200" dirty="0" smtClean="0"/>
              <a:t>To create charts :-</a:t>
            </a:r>
          </a:p>
          <a:p>
            <a:r>
              <a:rPr lang="en-US" sz="1200" dirty="0" smtClean="0"/>
              <a:t>Go to INSERT option -&gt; Go to CHARTS option -&gt; Choose required chart.</a:t>
            </a:r>
            <a:endParaRPr lang="en-US" sz="1200" dirty="0"/>
          </a:p>
        </p:txBody>
      </p:sp>
      <p:sp>
        <p:nvSpPr>
          <p:cNvPr id="10" name="Isosceles Triangle 9"/>
          <p:cNvSpPr/>
          <p:nvPr/>
        </p:nvSpPr>
        <p:spPr>
          <a:xfrm rot="10800000">
            <a:off x="7886700" y="838200"/>
            <a:ext cx="342900" cy="14700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418" y="1651192"/>
            <a:ext cx="4516582" cy="132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smtClean="0"/>
              <a:t>We have 3 primary CHART TOOLS namely:- </a:t>
            </a:r>
          </a:p>
          <a:p>
            <a:pPr marL="285750" indent="-285750">
              <a:buFont typeface="Wingdings" pitchFamily="2" charset="2"/>
              <a:buChar char="Ø"/>
            </a:pPr>
            <a:r>
              <a:rPr lang="en-US" sz="1200" dirty="0" smtClean="0"/>
              <a:t>Design</a:t>
            </a:r>
          </a:p>
          <a:p>
            <a:pPr marL="285750" indent="-285750">
              <a:buFont typeface="Wingdings" pitchFamily="2" charset="2"/>
              <a:buChar char="Ø"/>
            </a:pPr>
            <a:r>
              <a:rPr lang="en-US" sz="1200" dirty="0" smtClean="0"/>
              <a:t>Layout , and</a:t>
            </a:r>
          </a:p>
          <a:p>
            <a:pPr marL="285750" indent="-285750">
              <a:buFont typeface="Wingdings" pitchFamily="2" charset="2"/>
              <a:buChar char="Ø"/>
            </a:pPr>
            <a:r>
              <a:rPr lang="en-US" sz="1200" dirty="0" smtClean="0"/>
              <a:t>Format</a:t>
            </a:r>
          </a:p>
          <a:p>
            <a:endParaRPr lang="en-US" sz="1200" dirty="0"/>
          </a:p>
          <a:p>
            <a:r>
              <a:rPr lang="en-US" sz="1400" dirty="0" smtClean="0"/>
              <a:t>We will discuss  each formatting option on Excel Sheet.</a:t>
            </a:r>
            <a:endParaRPr lang="en-US" sz="1400" dirty="0"/>
          </a:p>
        </p:txBody>
      </p:sp>
      <p:sp>
        <p:nvSpPr>
          <p:cNvPr id="12" name="TextBox 11"/>
          <p:cNvSpPr txBox="1"/>
          <p:nvPr/>
        </p:nvSpPr>
        <p:spPr>
          <a:xfrm>
            <a:off x="0" y="1371600"/>
            <a:ext cx="2133600" cy="307777"/>
          </a:xfrm>
          <a:prstGeom prst="rect">
            <a:avLst/>
          </a:prstGeom>
          <a:noFill/>
        </p:spPr>
        <p:txBody>
          <a:bodyPr wrap="square" rtlCol="0">
            <a:spAutoFit/>
          </a:bodyPr>
          <a:lstStyle/>
          <a:p>
            <a:r>
              <a:rPr lang="en-US" sz="1400" b="1" u="sng" dirty="0" smtClean="0"/>
              <a:t>Formatting Charts</a:t>
            </a:r>
            <a:endParaRPr lang="en-US" sz="1400" b="1" u="sng" dirty="0"/>
          </a:p>
        </p:txBody>
      </p:sp>
      <p:sp>
        <p:nvSpPr>
          <p:cNvPr id="13" name="Rectangle 12"/>
          <p:cNvSpPr/>
          <p:nvPr/>
        </p:nvSpPr>
        <p:spPr>
          <a:xfrm>
            <a:off x="83127" y="3345873"/>
            <a:ext cx="8382000" cy="387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Franklin Gothic Demi Cond" pitchFamily="34" charset="0"/>
              </a:rPr>
              <a:t>We can use stacked column graphs as well as pie charts to represent percentage contribution charting.</a:t>
            </a:r>
            <a:endParaRPr lang="en-US" sz="1600" dirty="0">
              <a:latin typeface="Franklin Gothic Demi Cond" pitchFamily="34" charset="0"/>
            </a:endParaRPr>
          </a:p>
        </p:txBody>
      </p:sp>
    </p:spTree>
    <p:extLst>
      <p:ext uri="{BB962C8B-B14F-4D97-AF65-F5344CB8AC3E}">
        <p14:creationId xmlns:p14="http://schemas.microsoft.com/office/powerpoint/2010/main" val="1316552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5726</TotalTime>
  <Words>974</Words>
  <Application>Microsoft Office PowerPoint</Application>
  <PresentationFormat>On-screen Show (4:3)</PresentationFormat>
  <Paragraphs>197</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55</cp:revision>
  <dcterms:created xsi:type="dcterms:W3CDTF">2015-08-26T15:55:20Z</dcterms:created>
  <dcterms:modified xsi:type="dcterms:W3CDTF">2015-09-03T18:27:15Z</dcterms:modified>
</cp:coreProperties>
</file>