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9" r:id="rId11"/>
    <p:sldId id="263" r:id="rId12"/>
    <p:sldId id="264" r:id="rId13"/>
    <p:sldId id="276" r:id="rId14"/>
    <p:sldId id="265" r:id="rId15"/>
    <p:sldId id="274" r:id="rId16"/>
    <p:sldId id="268" r:id="rId17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C:\Users\Dell\Desktop\priya%20nanmudhalvan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file:///C:\Users\prakash\Documents\employee_data%20Analysi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[priya nanmudhalvan.xlsx]Sheet3!PivotTable1</c:name>
    <c:fmtId val="-1"/>
  </c:pivotSource>
  <c:chart>
    <c:title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14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'[priya nanmudhalvan.xlsx]Sheet3'!$B$3:$B$4</c:f>
              <c:strCache>
                <c:ptCount val="1"/>
                <c:pt idx="0">
                  <c:v>HIGH</c:v>
                </c:pt>
              </c:strCache>
            </c:strRef>
          </c:tx>
          <c:spPr/>
          <c:explosion val="0"/>
          <c:dPt>
            <c:idx val="0"/>
            <c:bubble3D val="0"/>
            <c:spPr>
              <a:gradFill>
                <a:gsLst>
                  <a:gs pos="0">
                    <a:schemeClr val="accent1">
                      <a:hueOff val="-1670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1">
                        <a:lumMod val="75000"/>
                        <a:hueOff val="-1670000"/>
                      </a:schemeClr>
                    </a:gs>
                    <a:gs pos="100000">
                      <a:schemeClr val="accent1">
                        <a:lumMod val="75000"/>
                      </a:schemeClr>
                    </a:gs>
                  </a:gsLst>
                  <a:lin ang="5160000" scaled="1"/>
                </a:gradFill>
              </a:ln>
              <a:effectLst/>
            </c:spPr>
          </c:dPt>
          <c:dPt>
            <c:idx val="1"/>
            <c:bubble3D val="0"/>
            <c:spPr>
              <a:gradFill>
                <a:gsLst>
                  <a:gs pos="0">
                    <a:schemeClr val="accent2">
                      <a:hueOff val="-1670000"/>
                    </a:schemeClr>
                  </a:gs>
                  <a:gs pos="100000">
                    <a:schemeClr val="accent2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2">
                        <a:lumMod val="75000"/>
                        <a:hueOff val="-167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5160000" scaled="1"/>
                </a:gradFill>
              </a:ln>
              <a:effectLst/>
            </c:spPr>
          </c:dPt>
          <c:dPt>
            <c:idx val="2"/>
            <c:bubble3D val="0"/>
            <c:spPr>
              <a:gradFill>
                <a:gsLst>
                  <a:gs pos="0">
                    <a:schemeClr val="accent3">
                      <a:hueOff val="-1670000"/>
                    </a:schemeClr>
                  </a:gs>
                  <a:gs pos="100000">
                    <a:schemeClr val="accent3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3">
                        <a:lumMod val="75000"/>
                        <a:hueOff val="-1670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5160000" scaled="1"/>
                </a:gradFill>
              </a:ln>
              <a:effectLst/>
            </c:spPr>
          </c:dPt>
          <c:dPt>
            <c:idx val="3"/>
            <c:bubble3D val="0"/>
            <c:spPr>
              <a:gradFill>
                <a:gsLst>
                  <a:gs pos="0">
                    <a:schemeClr val="accent4">
                      <a:hueOff val="-1670000"/>
                    </a:schemeClr>
                  </a:gs>
                  <a:gs pos="100000">
                    <a:schemeClr val="accent4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4">
                        <a:lumMod val="75000"/>
                        <a:hueOff val="-1670000"/>
                      </a:schemeClr>
                    </a:gs>
                    <a:gs pos="100000">
                      <a:schemeClr val="accent4">
                        <a:lumMod val="75000"/>
                      </a:schemeClr>
                    </a:gs>
                  </a:gsLst>
                  <a:lin ang="5160000" scaled="1"/>
                </a:gradFill>
              </a:ln>
              <a:effectLst/>
            </c:spPr>
          </c:dPt>
          <c:dPt>
            <c:idx val="4"/>
            <c:bubble3D val="0"/>
            <c:spPr>
              <a:gradFill>
                <a:gsLst>
                  <a:gs pos="0">
                    <a:schemeClr val="accent5">
                      <a:hueOff val="-1670000"/>
                    </a:schemeClr>
                  </a:gs>
                  <a:gs pos="100000">
                    <a:schemeClr val="accent5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5">
                        <a:lumMod val="75000"/>
                        <a:hueOff val="-1670000"/>
                      </a:schemeClr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5160000" scaled="1"/>
                </a:gradFill>
              </a:ln>
              <a:effectLst/>
            </c:spPr>
          </c:dPt>
          <c:dPt>
            <c:idx val="5"/>
            <c:bubble3D val="0"/>
            <c:spPr>
              <a:gradFill>
                <a:gsLst>
                  <a:gs pos="0">
                    <a:schemeClr val="accent6">
                      <a:hueOff val="-1670000"/>
                    </a:schemeClr>
                  </a:gs>
                  <a:gs pos="100000">
                    <a:schemeClr val="accent6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6">
                        <a:lumMod val="75000"/>
                        <a:hueOff val="-1670000"/>
                      </a:schemeClr>
                    </a:gs>
                    <a:gs pos="100000">
                      <a:schemeClr val="accent6">
                        <a:lumMod val="75000"/>
                      </a:schemeClr>
                    </a:gs>
                  </a:gsLst>
                  <a:lin ang="5160000" scaled="1"/>
                </a:gra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10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'[priya nanmudhalvan.xlsx]Sheet3'!$A$5:$A$11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'[priya nanmudhalvan.xlsx]Sheet3'!$B$5:$B$11</c:f>
              <c:numCache>
                <c:formatCode>General</c:formatCode>
                <c:ptCount val="6"/>
                <c:pt idx="0">
                  <c:v>1</c:v>
                </c:pt>
                <c:pt idx="2">
                  <c:v>27</c:v>
                </c:pt>
                <c:pt idx="3">
                  <c:v>147</c:v>
                </c:pt>
                <c:pt idx="4">
                  <c:v>38</c:v>
                </c:pt>
                <c:pt idx="5">
                  <c:v>7</c:v>
                </c:pt>
              </c:numCache>
            </c:numRef>
          </c:val>
        </c:ser>
        <c:ser>
          <c:idx val="1"/>
          <c:order val="1"/>
          <c:tx>
            <c:strRef>
              <c:f>'[priya nanmudhalvan.xlsx]Sheet3'!$C$3:$C$4</c:f>
              <c:strCache>
                <c:ptCount val="1"/>
                <c:pt idx="0">
                  <c:v>LOW</c:v>
                </c:pt>
              </c:strCache>
            </c:strRef>
          </c:tx>
          <c:spPr/>
          <c:explosion val="0"/>
          <c:dPt>
            <c:idx val="0"/>
            <c:bubble3D val="0"/>
            <c:spPr>
              <a:gradFill>
                <a:gsLst>
                  <a:gs pos="0">
                    <a:schemeClr val="accent1">
                      <a:hueOff val="-1670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1">
                        <a:lumMod val="75000"/>
                        <a:hueOff val="-1670000"/>
                      </a:schemeClr>
                    </a:gs>
                    <a:gs pos="100000">
                      <a:schemeClr val="accent1">
                        <a:lumMod val="75000"/>
                      </a:schemeClr>
                    </a:gs>
                  </a:gsLst>
                  <a:lin ang="5160000" scaled="1"/>
                </a:gradFill>
              </a:ln>
              <a:effectLst/>
            </c:spPr>
          </c:dPt>
          <c:dPt>
            <c:idx val="1"/>
            <c:bubble3D val="0"/>
            <c:spPr>
              <a:gradFill>
                <a:gsLst>
                  <a:gs pos="0">
                    <a:schemeClr val="accent2">
                      <a:hueOff val="-1670000"/>
                    </a:schemeClr>
                  </a:gs>
                  <a:gs pos="100000">
                    <a:schemeClr val="accent2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2">
                        <a:lumMod val="75000"/>
                        <a:hueOff val="-167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5160000" scaled="1"/>
                </a:gradFill>
              </a:ln>
              <a:effectLst/>
            </c:spPr>
          </c:dPt>
          <c:dPt>
            <c:idx val="2"/>
            <c:bubble3D val="0"/>
            <c:spPr>
              <a:gradFill>
                <a:gsLst>
                  <a:gs pos="0">
                    <a:schemeClr val="accent3">
                      <a:hueOff val="-1670000"/>
                    </a:schemeClr>
                  </a:gs>
                  <a:gs pos="100000">
                    <a:schemeClr val="accent3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3">
                        <a:lumMod val="75000"/>
                        <a:hueOff val="-1670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5160000" scaled="1"/>
                </a:gradFill>
              </a:ln>
              <a:effectLst/>
            </c:spPr>
          </c:dPt>
          <c:dPt>
            <c:idx val="3"/>
            <c:bubble3D val="0"/>
            <c:spPr>
              <a:gradFill>
                <a:gsLst>
                  <a:gs pos="0">
                    <a:schemeClr val="accent4">
                      <a:hueOff val="-1670000"/>
                    </a:schemeClr>
                  </a:gs>
                  <a:gs pos="100000">
                    <a:schemeClr val="accent4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4">
                        <a:lumMod val="75000"/>
                        <a:hueOff val="-1670000"/>
                      </a:schemeClr>
                    </a:gs>
                    <a:gs pos="100000">
                      <a:schemeClr val="accent4">
                        <a:lumMod val="75000"/>
                      </a:schemeClr>
                    </a:gs>
                  </a:gsLst>
                  <a:lin ang="5160000" scaled="1"/>
                </a:gradFill>
              </a:ln>
              <a:effectLst/>
            </c:spPr>
          </c:dPt>
          <c:dPt>
            <c:idx val="4"/>
            <c:bubble3D val="0"/>
            <c:spPr>
              <a:gradFill>
                <a:gsLst>
                  <a:gs pos="0">
                    <a:schemeClr val="accent5">
                      <a:hueOff val="-1670000"/>
                    </a:schemeClr>
                  </a:gs>
                  <a:gs pos="100000">
                    <a:schemeClr val="accent5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5">
                        <a:lumMod val="75000"/>
                        <a:hueOff val="-1670000"/>
                      </a:schemeClr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5160000" scaled="1"/>
                </a:gradFill>
              </a:ln>
              <a:effectLst/>
            </c:spPr>
          </c:dPt>
          <c:dPt>
            <c:idx val="5"/>
            <c:bubble3D val="0"/>
            <c:spPr>
              <a:gradFill>
                <a:gsLst>
                  <a:gs pos="0">
                    <a:schemeClr val="accent6">
                      <a:hueOff val="-1670000"/>
                    </a:schemeClr>
                  </a:gs>
                  <a:gs pos="100000">
                    <a:schemeClr val="accent6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6">
                        <a:lumMod val="75000"/>
                        <a:hueOff val="-1670000"/>
                      </a:schemeClr>
                    </a:gs>
                    <a:gs pos="100000">
                      <a:schemeClr val="accent6">
                        <a:lumMod val="75000"/>
                      </a:schemeClr>
                    </a:gs>
                  </a:gsLst>
                  <a:lin ang="5160000" scaled="1"/>
                </a:gra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10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'[priya nanmudhalvan.xlsx]Sheet3'!$A$5:$A$11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'[priya nanmudhalvan.xlsx]Sheet3'!$C$5:$C$11</c:f>
              <c:numCache>
                <c:formatCode>General</c:formatCode>
                <c:ptCount val="6"/>
                <c:pt idx="0">
                  <c:v>2</c:v>
                </c:pt>
                <c:pt idx="1">
                  <c:v>3</c:v>
                </c:pt>
                <c:pt idx="2">
                  <c:v>37</c:v>
                </c:pt>
                <c:pt idx="3">
                  <c:v>270</c:v>
                </c:pt>
                <c:pt idx="4">
                  <c:v>80</c:v>
                </c:pt>
                <c:pt idx="5">
                  <c:v>6</c:v>
                </c:pt>
              </c:numCache>
            </c:numRef>
          </c:val>
        </c:ser>
        <c:ser>
          <c:idx val="2"/>
          <c:order val="2"/>
          <c:tx>
            <c:strRef>
              <c:f>'[priya nanmudhalvan.xlsx]Sheet3'!$D$3:$D$4</c:f>
              <c:strCache>
                <c:ptCount val="1"/>
                <c:pt idx="0">
                  <c:v>MED</c:v>
                </c:pt>
              </c:strCache>
            </c:strRef>
          </c:tx>
          <c:spPr/>
          <c:explosion val="0"/>
          <c:dPt>
            <c:idx val="0"/>
            <c:bubble3D val="0"/>
            <c:spPr>
              <a:gradFill>
                <a:gsLst>
                  <a:gs pos="0">
                    <a:schemeClr val="accent1">
                      <a:hueOff val="-1670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1">
                        <a:lumMod val="75000"/>
                        <a:hueOff val="-1670000"/>
                      </a:schemeClr>
                    </a:gs>
                    <a:gs pos="100000">
                      <a:schemeClr val="accent1">
                        <a:lumMod val="75000"/>
                      </a:schemeClr>
                    </a:gs>
                  </a:gsLst>
                  <a:lin ang="5160000" scaled="1"/>
                </a:gradFill>
              </a:ln>
              <a:effectLst/>
            </c:spPr>
          </c:dPt>
          <c:dPt>
            <c:idx val="1"/>
            <c:bubble3D val="0"/>
            <c:spPr>
              <a:gradFill>
                <a:gsLst>
                  <a:gs pos="0">
                    <a:schemeClr val="accent2">
                      <a:hueOff val="-1670000"/>
                    </a:schemeClr>
                  </a:gs>
                  <a:gs pos="100000">
                    <a:schemeClr val="accent2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2">
                        <a:lumMod val="75000"/>
                        <a:hueOff val="-167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5160000" scaled="1"/>
                </a:gradFill>
              </a:ln>
              <a:effectLst/>
            </c:spPr>
          </c:dPt>
          <c:dPt>
            <c:idx val="2"/>
            <c:bubble3D val="0"/>
            <c:spPr>
              <a:gradFill>
                <a:gsLst>
                  <a:gs pos="0">
                    <a:schemeClr val="accent3">
                      <a:hueOff val="-1670000"/>
                    </a:schemeClr>
                  </a:gs>
                  <a:gs pos="100000">
                    <a:schemeClr val="accent3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3">
                        <a:lumMod val="75000"/>
                        <a:hueOff val="-1670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5160000" scaled="1"/>
                </a:gradFill>
              </a:ln>
              <a:effectLst/>
            </c:spPr>
          </c:dPt>
          <c:dPt>
            <c:idx val="3"/>
            <c:bubble3D val="0"/>
            <c:spPr>
              <a:gradFill>
                <a:gsLst>
                  <a:gs pos="0">
                    <a:schemeClr val="accent4">
                      <a:hueOff val="-1670000"/>
                    </a:schemeClr>
                  </a:gs>
                  <a:gs pos="100000">
                    <a:schemeClr val="accent4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4">
                        <a:lumMod val="75000"/>
                        <a:hueOff val="-1670000"/>
                      </a:schemeClr>
                    </a:gs>
                    <a:gs pos="100000">
                      <a:schemeClr val="accent4">
                        <a:lumMod val="75000"/>
                      </a:schemeClr>
                    </a:gs>
                  </a:gsLst>
                  <a:lin ang="5160000" scaled="1"/>
                </a:gradFill>
              </a:ln>
              <a:effectLst/>
            </c:spPr>
          </c:dPt>
          <c:dPt>
            <c:idx val="4"/>
            <c:bubble3D val="0"/>
            <c:spPr>
              <a:gradFill>
                <a:gsLst>
                  <a:gs pos="0">
                    <a:schemeClr val="accent5">
                      <a:hueOff val="-1670000"/>
                    </a:schemeClr>
                  </a:gs>
                  <a:gs pos="100000">
                    <a:schemeClr val="accent5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5">
                        <a:lumMod val="75000"/>
                        <a:hueOff val="-1670000"/>
                      </a:schemeClr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5160000" scaled="1"/>
                </a:gradFill>
              </a:ln>
              <a:effectLst/>
            </c:spPr>
          </c:dPt>
          <c:dPt>
            <c:idx val="5"/>
            <c:bubble3D val="0"/>
            <c:spPr>
              <a:gradFill>
                <a:gsLst>
                  <a:gs pos="0">
                    <a:schemeClr val="accent6">
                      <a:hueOff val="-1670000"/>
                    </a:schemeClr>
                  </a:gs>
                  <a:gs pos="100000">
                    <a:schemeClr val="accent6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6">
                        <a:lumMod val="75000"/>
                        <a:hueOff val="-1670000"/>
                      </a:schemeClr>
                    </a:gs>
                    <a:gs pos="100000">
                      <a:schemeClr val="accent6">
                        <a:lumMod val="75000"/>
                      </a:schemeClr>
                    </a:gs>
                  </a:gsLst>
                  <a:lin ang="5160000" scaled="1"/>
                </a:gra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10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'[priya nanmudhalvan.xlsx]Sheet3'!$A$5:$A$11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'[priya nanmudhalvan.xlsx]Sheet3'!$D$5:$D$11</c:f>
              <c:numCache>
                <c:formatCode>General</c:formatCode>
                <c:ptCount val="6"/>
                <c:pt idx="0">
                  <c:v>45</c:v>
                </c:pt>
                <c:pt idx="1">
                  <c:v>16</c:v>
                </c:pt>
                <c:pt idx="2">
                  <c:v>149</c:v>
                </c:pt>
                <c:pt idx="3">
                  <c:v>493</c:v>
                </c:pt>
                <c:pt idx="4">
                  <c:v>25</c:v>
                </c:pt>
                <c:pt idx="5">
                  <c:v>50</c:v>
                </c:pt>
              </c:numCache>
            </c:numRef>
          </c:val>
        </c:ser>
        <c:ser>
          <c:idx val="3"/>
          <c:order val="3"/>
          <c:tx>
            <c:strRef>
              <c:f>'[priya nanmudhalvan.xlsx]Sheet3'!$E$3:$E$4</c:f>
              <c:strCache>
                <c:ptCount val="1"/>
                <c:pt idx="0">
                  <c:v>VERY HIGH</c:v>
                </c:pt>
              </c:strCache>
            </c:strRef>
          </c:tx>
          <c:spPr/>
          <c:explosion val="0"/>
          <c:dPt>
            <c:idx val="0"/>
            <c:bubble3D val="0"/>
            <c:spPr>
              <a:gradFill>
                <a:gsLst>
                  <a:gs pos="0">
                    <a:schemeClr val="accent1">
                      <a:hueOff val="-1670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1">
                        <a:lumMod val="75000"/>
                        <a:hueOff val="-1670000"/>
                      </a:schemeClr>
                    </a:gs>
                    <a:gs pos="100000">
                      <a:schemeClr val="accent1">
                        <a:lumMod val="75000"/>
                      </a:schemeClr>
                    </a:gs>
                  </a:gsLst>
                  <a:lin ang="5160000" scaled="1"/>
                </a:gradFill>
              </a:ln>
              <a:effectLst/>
            </c:spPr>
          </c:dPt>
          <c:dPt>
            <c:idx val="1"/>
            <c:bubble3D val="0"/>
            <c:spPr>
              <a:gradFill>
                <a:gsLst>
                  <a:gs pos="0">
                    <a:schemeClr val="accent2">
                      <a:hueOff val="-1670000"/>
                    </a:schemeClr>
                  </a:gs>
                  <a:gs pos="100000">
                    <a:schemeClr val="accent2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2">
                        <a:lumMod val="75000"/>
                        <a:hueOff val="-167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5160000" scaled="1"/>
                </a:gradFill>
              </a:ln>
              <a:effectLst/>
            </c:spPr>
          </c:dPt>
          <c:dPt>
            <c:idx val="2"/>
            <c:bubble3D val="0"/>
            <c:spPr>
              <a:gradFill>
                <a:gsLst>
                  <a:gs pos="0">
                    <a:schemeClr val="accent3">
                      <a:hueOff val="-1670000"/>
                    </a:schemeClr>
                  </a:gs>
                  <a:gs pos="100000">
                    <a:schemeClr val="accent3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3">
                        <a:lumMod val="75000"/>
                        <a:hueOff val="-1670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5160000" scaled="1"/>
                </a:gradFill>
              </a:ln>
              <a:effectLst/>
            </c:spPr>
          </c:dPt>
          <c:dPt>
            <c:idx val="3"/>
            <c:bubble3D val="0"/>
            <c:spPr>
              <a:gradFill>
                <a:gsLst>
                  <a:gs pos="0">
                    <a:schemeClr val="accent4">
                      <a:hueOff val="-1670000"/>
                    </a:schemeClr>
                  </a:gs>
                  <a:gs pos="100000">
                    <a:schemeClr val="accent4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4">
                        <a:lumMod val="75000"/>
                        <a:hueOff val="-1670000"/>
                      </a:schemeClr>
                    </a:gs>
                    <a:gs pos="100000">
                      <a:schemeClr val="accent4">
                        <a:lumMod val="75000"/>
                      </a:schemeClr>
                    </a:gs>
                  </a:gsLst>
                  <a:lin ang="5160000" scaled="1"/>
                </a:gradFill>
              </a:ln>
              <a:effectLst/>
            </c:spPr>
          </c:dPt>
          <c:dPt>
            <c:idx val="4"/>
            <c:bubble3D val="0"/>
            <c:spPr>
              <a:gradFill>
                <a:gsLst>
                  <a:gs pos="0">
                    <a:schemeClr val="accent5">
                      <a:hueOff val="-1670000"/>
                    </a:schemeClr>
                  </a:gs>
                  <a:gs pos="100000">
                    <a:schemeClr val="accent5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5">
                        <a:lumMod val="75000"/>
                        <a:hueOff val="-1670000"/>
                      </a:schemeClr>
                    </a:gs>
                    <a:gs pos="100000">
                      <a:schemeClr val="accent5">
                        <a:lumMod val="75000"/>
                      </a:schemeClr>
                    </a:gs>
                  </a:gsLst>
                  <a:lin ang="5160000" scaled="1"/>
                </a:gradFill>
              </a:ln>
              <a:effectLst/>
            </c:spPr>
          </c:dPt>
          <c:dPt>
            <c:idx val="5"/>
            <c:bubble3D val="0"/>
            <c:spPr>
              <a:gradFill>
                <a:gsLst>
                  <a:gs pos="0">
                    <a:schemeClr val="accent6">
                      <a:hueOff val="-1670000"/>
                    </a:schemeClr>
                  </a:gs>
                  <a:gs pos="100000">
                    <a:schemeClr val="accent6"/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6">
                        <a:lumMod val="75000"/>
                        <a:hueOff val="-1670000"/>
                      </a:schemeClr>
                    </a:gs>
                    <a:gs pos="100000">
                      <a:schemeClr val="accent6">
                        <a:lumMod val="75000"/>
                      </a:schemeClr>
                    </a:gs>
                  </a:gsLst>
                  <a:lin ang="5160000" scaled="1"/>
                </a:gra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10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'[priya nanmudhalvan.xlsx]Sheet3'!$A$5:$A$11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'[priya nanmudhalvan.xlsx]Sheet3'!$E$5:$E$11</c:f>
              <c:numCache>
                <c:formatCode>General</c:formatCode>
                <c:ptCount val="6"/>
                <c:pt idx="2">
                  <c:v>11</c:v>
                </c:pt>
                <c:pt idx="3">
                  <c:v>104</c:v>
                </c:pt>
                <c:pt idx="4">
                  <c:v>21</c:v>
                </c:pt>
                <c:pt idx="5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lt1">
        <a:lumMod val="96000"/>
      </a:schemeClr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Analysis.xlsx]Sheet2!PivotTable2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288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  <a:r>
              <a:rPr lang="en-IN" sz="2880" b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Performance</a:t>
            </a:r>
            <a:r>
              <a:rPr lang="en-IN" sz="2880" b="1" baseline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analysis</a:t>
            </a:r>
            <a:endParaRPr lang="en-IN" sz="2880" b="1" baseline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>
              <a:defRPr lang="en-US" sz="288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  <a:endParaRPr lang="en-IN" sz="2880" b="1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0792475940507437"/>
          <c:y val="0.308977107028288"/>
          <c:w val="0.625613517060367"/>
          <c:h val="0.40059018664333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Sheet2!$B$3:$B$4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Sheet2!$A$5:$A$11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Sheet2!$B$5:$B$11</c:f>
              <c:numCache>
                <c:formatCode>General</c:formatCode>
                <c:ptCount val="6"/>
                <c:pt idx="0">
                  <c:v>2</c:v>
                </c:pt>
                <c:pt idx="2">
                  <c:v>28</c:v>
                </c:pt>
                <c:pt idx="3">
                  <c:v>119</c:v>
                </c:pt>
                <c:pt idx="4">
                  <c:v>57</c:v>
                </c:pt>
                <c:pt idx="5">
                  <c:v>6</c:v>
                </c:pt>
              </c:numCache>
            </c:numRef>
          </c:val>
        </c:ser>
        <c:ser>
          <c:idx val="1"/>
          <c:order val="1"/>
          <c:tx>
            <c:strRef>
              <c:f>Sheet2!$C$3:$C$4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Sheet2!$A$5:$A$11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Sheet2!$C$5:$C$11</c:f>
              <c:numCache>
                <c:formatCode>General</c:formatCode>
                <c:ptCount val="6"/>
                <c:pt idx="1">
                  <c:v>5</c:v>
                </c:pt>
                <c:pt idx="2">
                  <c:v>36</c:v>
                </c:pt>
                <c:pt idx="3">
                  <c:v>239</c:v>
                </c:pt>
                <c:pt idx="4">
                  <c:v>107</c:v>
                </c:pt>
                <c:pt idx="5">
                  <c:v>13</c:v>
                </c:pt>
              </c:numCache>
            </c:numRef>
          </c:val>
        </c:ser>
        <c:ser>
          <c:idx val="2"/>
          <c:order val="2"/>
          <c:tx>
            <c:strRef>
              <c:f>Sheet2!$D$3:$D$4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Sheet2!$A$5:$A$11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Sheet2!$D$5:$D$11</c:f>
              <c:numCache>
                <c:formatCode>General</c:formatCode>
                <c:ptCount val="6"/>
                <c:pt idx="0">
                  <c:v>33</c:v>
                </c:pt>
                <c:pt idx="1">
                  <c:v>18</c:v>
                </c:pt>
                <c:pt idx="2">
                  <c:v>142</c:v>
                </c:pt>
                <c:pt idx="3">
                  <c:v>325</c:v>
                </c:pt>
                <c:pt idx="4">
                  <c:v>13</c:v>
                </c:pt>
                <c:pt idx="5">
                  <c:v>46</c:v>
                </c:pt>
              </c:numCache>
            </c:numRef>
          </c:val>
        </c:ser>
        <c:ser>
          <c:idx val="3"/>
          <c:order val="3"/>
          <c:tx>
            <c:strRef>
              <c:f>Sheet2!$E$3:$E$4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Sheet2!$A$5:$A$11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Sheet2!$E$5:$E$11</c:f>
              <c:numCache>
                <c:formatCode>General</c:formatCode>
                <c:ptCount val="6"/>
                <c:pt idx="0">
                  <c:v>1</c:v>
                </c:pt>
                <c:pt idx="2">
                  <c:v>13</c:v>
                </c:pt>
                <c:pt idx="3">
                  <c:v>75</c:v>
                </c:pt>
                <c:pt idx="4">
                  <c:v>39</c:v>
                </c:pt>
                <c:pt idx="5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01358703"/>
        <c:axId val="2000187871"/>
      </c:barChart>
      <c:catAx>
        <c:axId val="200135870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</a:p>
        </c:txPr>
        <c:crossAx val="2000187871"/>
        <c:crosses val="autoZero"/>
        <c:auto val="1"/>
        <c:lblAlgn val="ctr"/>
        <c:lblOffset val="100"/>
        <c:noMultiLvlLbl val="0"/>
      </c:catAx>
      <c:valAx>
        <c:axId val="20001878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</a:p>
        </c:txPr>
        <c:crossAx val="200135870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lang="en-US"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lang="en-US"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</a:p>
        </c:txPr>
      </c:legendEntry>
      <c:legendEntry>
        <c:idx val="2"/>
        <c:txPr>
          <a:bodyPr rot="0" spcFirstLastPara="1" vertOverflow="ellipsis" vert="horz" wrap="square" anchor="ctr" anchorCtr="1"/>
          <a:lstStyle/>
          <a:p>
            <a:pPr>
              <a:defRPr lang="en-US"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</a:p>
        </c:txPr>
      </c:legendEntry>
      <c:legendEntry>
        <c:idx val="3"/>
        <c:txPr>
          <a:bodyPr rot="0" spcFirstLastPara="1" vertOverflow="ellipsis" vert="horz" wrap="square" anchor="ctr" anchorCtr="1"/>
          <a:lstStyle/>
          <a:p>
            <a:pPr>
              <a:defRPr lang="en-US"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</a:p>
        </c:txPr>
      </c:legendEntry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24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 sz="2400" b="1">
          <a:latin typeface="Times New Roman" panose="02020603050405020304" pitchFamily="18" charset="0"/>
          <a:ea typeface="Times New Roman" panose="02020603050405020304" pitchFamily="18" charset="0"/>
          <a:cs typeface="Times New Roman" panose="02020603050405020304" pitchFamily="18" charset="0"/>
          <a:sym typeface="Times New Roman" panose="02020603050405020304" pitchFamily="18" charset="0"/>
        </a:defRPr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089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lt1">
          <a:lumMod val="96000"/>
        </a:schemeClr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>
              <a:hueOff val="-1670000"/>
            </a:schemeClr>
          </a:gs>
          <a:gs pos="100000">
            <a:schemeClr val="phClr"/>
          </a:gs>
        </a:gsLst>
        <a:lin ang="5400000" scaled="0"/>
      </a:gradFill>
      <a:ln>
        <a:gradFill>
          <a:gsLst>
            <a:gs pos="0">
              <a:schemeClr val="phClr">
                <a:lumMod val="75000"/>
                <a:hueOff val="-1670000"/>
              </a:schemeClr>
            </a:gs>
            <a:gs pos="100000">
              <a:schemeClr val="phClr">
                <a:lumMod val="75000"/>
              </a:schemeClr>
            </a:gs>
          </a:gsLst>
          <a:lin ang="5160000" scaled="1"/>
        </a:gradFill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75000"/>
            <a:lumOff val="25000"/>
          </a:schemeClr>
        </a:solidFill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0.png"/><Relationship Id="rId1" Type="http://schemas.openxmlformats.org/officeDocument/2006/relationships/chart" Target="../charts/char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chart" Target="../charts/char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4" name="TextBox 13"/>
          <p:cNvSpPr txBox="1"/>
          <p:nvPr/>
        </p:nvSpPr>
        <p:spPr>
          <a:xfrm>
            <a:off x="2554542" y="3314150"/>
            <a:ext cx="861060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STUDENT NAME: R.PRIYA</a:t>
            </a:r>
            <a:endParaRPr lang="en-US" sz="2400" dirty="0"/>
          </a:p>
          <a:p>
            <a:r>
              <a:rPr lang="en-US" sz="2400" dirty="0"/>
              <a:t>REGISTER NO: 312212731</a:t>
            </a:r>
            <a:endParaRPr lang="en-US" sz="2400" dirty="0"/>
          </a:p>
          <a:p>
            <a:r>
              <a:rPr lang="en-US" sz="2400" dirty="0"/>
              <a:t>DEPARTMENT: B.COM[A&amp;F]</a:t>
            </a:r>
            <a:endParaRPr lang="en-US" sz="2400" dirty="0"/>
          </a:p>
          <a:p>
            <a:r>
              <a:rPr lang="en-US" sz="2400" dirty="0"/>
              <a:t>COLLEGE: Mahalashmi Women’s College of Arts and Science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 panose="020B0603020202020204"/>
                <a:cs typeface="Trebuchet MS" panose="020B0603020202020204"/>
              </a:rPr>
              <a:t>M</a:t>
            </a:r>
            <a:r>
              <a:rPr sz="4800" b="1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4800" b="1" spc="-15" dirty="0">
                <a:latin typeface="Trebuchet MS" panose="020B0603020202020204"/>
                <a:cs typeface="Trebuchet MS" panose="020B0603020202020204"/>
              </a:rPr>
              <a:t>D</a:t>
            </a:r>
            <a:r>
              <a:rPr sz="4800" b="1" spc="-35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4800" b="1" spc="-30" dirty="0">
                <a:latin typeface="Trebuchet MS" panose="020B0603020202020204"/>
                <a:cs typeface="Trebuchet MS" panose="020B0603020202020204"/>
              </a:rPr>
              <a:t>LL</a:t>
            </a:r>
            <a:r>
              <a:rPr sz="4800" b="1" spc="-5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4800" b="1" spc="30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4800" b="1" spc="5" dirty="0">
                <a:latin typeface="Trebuchet MS" panose="020B0603020202020204"/>
                <a:cs typeface="Trebuchet MS" panose="020B0603020202020204"/>
              </a:rPr>
              <a:t>G</a:t>
            </a:r>
            <a:endParaRPr sz="4800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Text Box 1"/>
          <p:cNvSpPr txBox="1"/>
          <p:nvPr/>
        </p:nvSpPr>
        <p:spPr>
          <a:xfrm>
            <a:off x="2922270" y="894715"/>
            <a:ext cx="7601585" cy="554736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Data Collection</a:t>
            </a:r>
            <a:r>
              <a:rPr lang="en-US" dirty="0">
                <a:sym typeface="+mn-ea"/>
              </a:rPr>
              <a:t> 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Downloaded the data from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edunet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student’s dashboData Cleaning: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Identified the missing values ard.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Feature Collection: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Highlighted data which is required using the fill option.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using conditional formatting.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Removed / Filtered the missing data using filter-filter by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colour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Performance level: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Performance Analysis is based on Department type is filtered by gender (Male employees)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21254" y="2590545"/>
            <a:ext cx="5800851" cy="518160"/>
          </a:xfrm>
        </p:spPr>
        <p:txBody>
          <a:bodyPr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>
          <a:xfrm>
            <a:off x="15734030" y="3429000"/>
            <a:ext cx="8534400" cy="1714500"/>
          </a:xfrm>
        </p:spPr>
        <p:txBody>
          <a:bodyPr/>
          <a:p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2209800" y="1339850"/>
            <a:ext cx="7845425" cy="467804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Summary: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Pivot table is created to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summarise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the data.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Row labels- It is considered as department type.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Column labels-describe the performance level.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Filter- By gender where I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prefered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the male employees in this data.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Values- To make a count used first name for count of employees in each field.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Visualization: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Used the graph chart to analyze the employees (in units) in the department type category 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Used the pie chart to analyze the employees overall percentage in the department type category.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graphicFrame>
        <p:nvGraphicFramePr>
          <p:cNvPr id="2" name="Chart 1"/>
          <p:cNvGraphicFramePr/>
          <p:nvPr/>
        </p:nvGraphicFramePr>
        <p:xfrm>
          <a:off x="2153285" y="1388745"/>
          <a:ext cx="6630035" cy="34118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505"/>
          </a:xfrm>
        </p:spPr>
        <p:txBody>
          <a:bodyPr/>
          <a:p>
            <a:r>
              <a:rPr lang="en-US"/>
              <a:t>RESULT</a:t>
            </a:r>
            <a:endParaRPr lang="en-US"/>
          </a:p>
        </p:txBody>
      </p:sp>
      <p:graphicFrame>
        <p:nvGraphicFramePr>
          <p:cNvPr id="4194304" name="Chart 1"/>
          <p:cNvGraphicFramePr/>
          <p:nvPr/>
        </p:nvGraphicFramePr>
        <p:xfrm>
          <a:off x="1196340" y="1268730"/>
          <a:ext cx="8571230" cy="48082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2057400" y="1676400"/>
            <a:ext cx="7054215" cy="348297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Therefore the production department employees performs higher comparing to other department and whereas admin offices performs lower comparing to other department.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</a:b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              Hence the Production department employees works more efficiently and effectively comparing to other departments according to the employee data given.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object 17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  <a:endParaRPr dirty="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9" name="Text Box 8"/>
          <p:cNvSpPr txBox="1"/>
          <p:nvPr/>
        </p:nvSpPr>
        <p:spPr>
          <a:xfrm>
            <a:off x="2682240" y="2012950"/>
            <a:ext cx="6461760" cy="405511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IN" altLang="en-US" sz="2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Employee performance analysis is made to identify the performance level of an employee in each department</a:t>
            </a:r>
            <a:r>
              <a:rPr lang="en-US" sz="2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</a:t>
            </a:r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altLang="en-US" sz="2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It helps to track the activities and growth of the employees in wholly by department wise.</a:t>
            </a:r>
            <a:endParaRPr lang="en-IN" alt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altLang="en-US" sz="2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And it helps to grant remuneration or appreciation for the respected one.</a:t>
            </a:r>
            <a:endParaRPr lang="en-IN" altLang="en-US" sz="240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2133600"/>
            <a:ext cx="7924800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Analyzing the performance of the employees by considering the various factors like rating,performance level,gender,zone,type etc.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In order to identify the trend and performance on different cateogory in a company or in an organisation.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And it helps to identify which sector’s performance is high,better and low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7" name="Text Box 6"/>
          <p:cNvSpPr txBox="1"/>
          <p:nvPr/>
        </p:nvSpPr>
        <p:spPr>
          <a:xfrm>
            <a:off x="3048000" y="1939290"/>
            <a:ext cx="6096000" cy="250444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342900" indent="-342900">
              <a:buFont typeface="Wingdings" panose="05000000000000000000" charset="0"/>
              <a:buChar char="Ø"/>
            </a:pPr>
            <a:r>
              <a:rPr lang="en-I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Companies like IT sectors.</a:t>
            </a:r>
            <a:endParaRPr lang="en-I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I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Industries.</a:t>
            </a:r>
            <a:endParaRPr lang="en-I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I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Banks.</a:t>
            </a:r>
            <a:endParaRPr lang="en-I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I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Marketing field.</a:t>
            </a:r>
            <a:endParaRPr lang="en-I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Ø"/>
            </a:pPr>
            <a:endParaRPr lang="en-I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buNone/>
            </a:pPr>
            <a:r>
              <a:rPr lang="en-I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It helps to analyze the current status of their companies or organisations by hierarchical members.</a:t>
            </a:r>
            <a:endParaRPr lang="en-IN" altLang="en-US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8" name="Text Box 7"/>
          <p:cNvSpPr txBox="1"/>
          <p:nvPr/>
        </p:nvSpPr>
        <p:spPr>
          <a:xfrm>
            <a:off x="3048000" y="1905635"/>
            <a:ext cx="6096000" cy="3046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buFont typeface="Wingdings" panose="05000000000000000000" charset="0"/>
              <a:buChar char="ü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Conditional Formatting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ü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Filtering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ü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Formula used to identify performance level.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ü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Pivot table for summarising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ü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Graph- for data visualization (in units)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ü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Pie Chart- to figure out the overall performance percentage of the each department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  <a:endParaRPr lang="en-IN" dirty="0"/>
          </a:p>
        </p:txBody>
      </p:sp>
      <p:sp>
        <p:nvSpPr>
          <p:cNvPr id="3" name="Text Box 2"/>
          <p:cNvSpPr txBox="1"/>
          <p:nvPr/>
        </p:nvSpPr>
        <p:spPr>
          <a:xfrm>
            <a:off x="1767205" y="1276985"/>
            <a:ext cx="7376795" cy="367474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342900" indent="-342900">
              <a:buFont typeface="Wingdings" panose="05000000000000000000" charset="0"/>
              <a:buChar char="ü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Conditional Formatting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ü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Filtering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ü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Formula used to identify performance level.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ü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Pivot table for summarising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ü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Graph- for data visualization (in units)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ü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Pie Chart- to figure out the overall performance percentage of the each department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8"/>
          <p:cNvSpPr txBox="1"/>
          <p:nvPr/>
        </p:nvSpPr>
        <p:spPr>
          <a:xfrm>
            <a:off x="2743200" y="2438523"/>
            <a:ext cx="8534018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To identify the performance level.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=IFS(Z8&gt;=5,”VERY HIGH”,Z8&gt;=4,”HIGH”,Z8&gt;=3,”MED”,TRUE,”LOW”)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3079</Words>
  <Application>WPS Presentation</Application>
  <PresentationFormat>Widescreen</PresentationFormat>
  <Paragraphs>128</Paragraphs>
  <Slides>14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5" baseType="lpstr">
      <vt:lpstr>Arial</vt:lpstr>
      <vt:lpstr>SimSun</vt:lpstr>
      <vt:lpstr>Wingdings</vt:lpstr>
      <vt:lpstr>Trebuchet MS</vt:lpstr>
      <vt:lpstr>Times New Roman</vt:lpstr>
      <vt:lpstr>Roboto</vt:lpstr>
      <vt:lpstr>Wingdings</vt:lpstr>
      <vt:lpstr>Calibri</vt:lpstr>
      <vt:lpstr>Microsoft YaHei</vt:lpstr>
      <vt:lpstr>Arial Unicode MS</vt:lpstr>
      <vt:lpstr>Office Theme</vt:lpstr>
      <vt:lpstr>Employee Data Analysis using Excel  </vt:lpstr>
      <vt:lpstr>PROJECT TITLE</vt:lpstr>
      <vt:lpstr>AGENDA</vt:lpstr>
      <vt:lpstr>PROBLEM	STATEMENT</vt:lpstr>
      <vt:lpstr>PROJECT	OVERVIEW</vt:lpstr>
      <vt:lpstr>WHO ARE THE END USERS?</vt:lpstr>
      <vt:lpstr>OUR SOLUTION AND ITS VALUE PROPOSITION</vt:lpstr>
      <vt:lpstr>Dataset Description</vt:lpstr>
      <vt:lpstr>THE "WOW" IN OUR SOLUTION</vt:lpstr>
      <vt:lpstr>PowerPoint 演示文稿</vt:lpstr>
      <vt:lpstr>PowerPoint 演示文稿</vt:lpstr>
      <vt:lpstr>RESULTS</vt:lpstr>
      <vt:lpstr>RESULT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Dell</cp:lastModifiedBy>
  <cp:revision>15</cp:revision>
  <dcterms:created xsi:type="dcterms:W3CDTF">2024-03-29T15:07:00Z</dcterms:created>
  <dcterms:modified xsi:type="dcterms:W3CDTF">2024-08-30T08:10:48Z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2024-03-21T11:00:00Z</vt:filetime>
  </property>
  <property fmtid="{D5CDD505-2E9C-101B-9397-08002B2CF9AE}" pid="3" name="LastSaved">
    <vt:filetime>2024-03-29T11:00:00Z</vt:filetime>
  </property>
  <property fmtid="{D5CDD505-2E9C-101B-9397-08002B2CF9AE}" pid="4" name="ICV">
    <vt:lpwstr>3CB81E3348E1441BAD53E899BA28751D_13</vt:lpwstr>
  </property>
  <property fmtid="{D5CDD505-2E9C-101B-9397-08002B2CF9AE}" pid="5" name="KSOProductBuildVer">
    <vt:lpwstr>1033-12.2.0.17562</vt:lpwstr>
  </property>
</Properties>
</file>