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  <p:sldMasterId id="2147483863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9" r:id="rId8"/>
    <p:sldId id="264" r:id="rId9"/>
    <p:sldId id="267" r:id="rId10"/>
    <p:sldId id="262" r:id="rId11"/>
    <p:sldId id="261" r:id="rId12"/>
    <p:sldId id="263" r:id="rId13"/>
    <p:sldId id="265" r:id="rId14"/>
    <p:sldId id="266" r:id="rId15"/>
    <p:sldId id="268" r:id="rId16"/>
    <p:sldId id="270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17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5149" autoAdjust="0"/>
  </p:normalViewPr>
  <p:slideViewPr>
    <p:cSldViewPr snapToGrid="0">
      <p:cViewPr varScale="1">
        <p:scale>
          <a:sx n="69" d="100"/>
          <a:sy n="69" d="100"/>
        </p:scale>
        <p:origin x="60" y="240"/>
      </p:cViewPr>
      <p:guideLst/>
    </p:cSldViewPr>
  </p:slideViewPr>
  <p:outlineViewPr>
    <p:cViewPr>
      <p:scale>
        <a:sx n="33" d="100"/>
        <a:sy n="33" d="100"/>
      </p:scale>
      <p:origin x="0" y="-8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DEPENDENCE%20CHAR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PERCENTAG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GENDER%20AND%20EDUC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Loan_preprocess%20(1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[DEPENDENCE CHART.csv]Sheet5!PivotTable4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>
                <a:solidFill>
                  <a:schemeClr val="tx1"/>
                </a:solidFill>
                <a:latin typeface="Berlin Sans FB Demi" panose="020E0802020502020306" pitchFamily="34" charset="0"/>
              </a:rPr>
              <a:t>LOAN APPROVAL PERCENTAGE</a:t>
            </a:r>
          </a:p>
        </c:rich>
      </c:tx>
      <c:layout>
        <c:manualLayout>
          <c:xMode val="edge"/>
          <c:yMode val="edge"/>
          <c:x val="0.26876055383830094"/>
          <c:y val="3.70247895334376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A9CC062B-F059-4785-B073-80DF177F9567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39A85B7-E808-4F43-A414-AE8B3550C055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39A85B7-E808-4F43-A414-AE8B3550C055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A9CC062B-F059-4785-B073-80DF177F9567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39A85B7-E808-4F43-A414-AE8B3550C055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A9CC062B-F059-4785-B073-80DF177F9567}" type="PERCENTAGE">
                  <a:rPr lang="en-US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6875839166605547"/>
          <c:y val="0.33029693964501183"/>
          <c:w val="0.6624834286455602"/>
          <c:h val="0.65079730322927798"/>
        </c:manualLayout>
      </c:layout>
      <c:doughnut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E77-4463-BF72-B3959919BD7E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E77-4463-BF72-B3959919BD7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39A85B7-E808-4F43-A414-AE8B3550C055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E77-4463-BF72-B3959919BD7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9CC062B-F059-4785-B073-80DF177F9567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E77-4463-BF72-B3959919BD7E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Sheet5!$A$4:$A$6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Sheet5!$B$4:$B$6</c:f>
              <c:numCache>
                <c:formatCode>General</c:formatCode>
                <c:ptCount val="2"/>
                <c:pt idx="0">
                  <c:v>192</c:v>
                </c:pt>
                <c:pt idx="1">
                  <c:v>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77-4463-BF72-B3959919BD7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4677338187904638"/>
          <c:y val="0.19567642916104072"/>
          <c:w val="0.39193971863779759"/>
          <c:h val="6.0521370675200553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57150" cap="flat" cmpd="sng" algn="ctr">
      <a:solidFill>
        <a:schemeClr val="tx1">
          <a:lumMod val="85000"/>
          <a:lumOff val="1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[PERCENTAGE.csv]Sheet6!PivotTable5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LOAN APPROVAL BASED  ON GENDER AND EDUCATION</a:t>
            </a:r>
          </a:p>
        </c:rich>
      </c:tx>
      <c:layout>
        <c:manualLayout>
          <c:xMode val="edge"/>
          <c:yMode val="edge"/>
          <c:x val="0.10324932813142666"/>
          <c:y val="3.4425483843721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alpha val="88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000352722708083E-2"/>
          <c:y val="0.28233516112870222"/>
          <c:w val="0.74193722659667527"/>
          <c:h val="0.6502923592884223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Sheet6!$A$5:$A$7</c:f>
              <c:strCache>
                <c:ptCount val="2"/>
                <c:pt idx="0">
                  <c:v>Graduate</c:v>
                </c:pt>
                <c:pt idx="1">
                  <c:v>Not Graduate</c:v>
                </c:pt>
              </c:strCache>
            </c:strRef>
          </c:cat>
          <c:val>
            <c:numRef>
              <c:f>Sheet6!$B$5:$B$7</c:f>
              <c:numCache>
                <c:formatCode>General</c:formatCode>
                <c:ptCount val="2"/>
                <c:pt idx="0">
                  <c:v>61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6D-46F0-8E6F-ACEF44BA9BF3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Sheet6!$A$5:$A$7</c:f>
              <c:strCache>
                <c:ptCount val="2"/>
                <c:pt idx="0">
                  <c:v>Graduate</c:v>
                </c:pt>
                <c:pt idx="1">
                  <c:v>Not Graduate</c:v>
                </c:pt>
              </c:strCache>
            </c:strRef>
          </c:cat>
          <c:val>
            <c:numRef>
              <c:f>Sheet6!$C$5:$C$7</c:f>
              <c:numCache>
                <c:formatCode>General</c:formatCode>
                <c:ptCount val="2"/>
                <c:pt idx="0">
                  <c:v>279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6D-46F0-8E6F-ACEF44BA9B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19792120"/>
        <c:axId val="519797880"/>
        <c:axId val="513343632"/>
      </c:bar3DChart>
      <c:catAx>
        <c:axId val="519792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797880"/>
        <c:crosses val="autoZero"/>
        <c:auto val="1"/>
        <c:lblAlgn val="ctr"/>
        <c:lblOffset val="100"/>
        <c:noMultiLvlLbl val="0"/>
      </c:catAx>
      <c:valAx>
        <c:axId val="519797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792120"/>
        <c:crosses val="autoZero"/>
        <c:crossBetween val="between"/>
      </c:valAx>
      <c:serAx>
        <c:axId val="5133436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797880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accent6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[GENDER AND EDUCATION.xlsx]PROPERTY AREA!PivotTable6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400" dirty="0">
                <a:solidFill>
                  <a:srgbClr val="00B0F0"/>
                </a:solidFill>
                <a:latin typeface="Gabriola" panose="04040605051002020D02" pitchFamily="82" charset="0"/>
              </a:rPr>
              <a:t>LOAN APPROVAL BASED ON PROPERTY AREA</a:t>
            </a:r>
            <a:r>
              <a:rPr lang="en-IN" sz="2400" baseline="0" dirty="0">
                <a:solidFill>
                  <a:srgbClr val="00B0F0"/>
                </a:solidFill>
                <a:latin typeface="Gabriola" panose="04040605051002020D02" pitchFamily="82" charset="0"/>
              </a:rPr>
              <a:t> </a:t>
            </a:r>
            <a:endParaRPr lang="en-IN" sz="2400" dirty="0">
              <a:solidFill>
                <a:srgbClr val="00B0F0"/>
              </a:solidFill>
              <a:latin typeface="Gabriola" panose="04040605051002020D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'PROPERTY AREA'!$B$3:$B$4</c:f>
              <c:strCache>
                <c:ptCount val="1"/>
                <c:pt idx="0">
                  <c:v>Rural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DAAAF0E-63C2-4EAF-BA74-9BB93540FB91}" type="VALUE">
                      <a:rPr lang="en-US" sz="200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9504311186310846E-2"/>
                      <c:h val="9.51974064379252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2DD-439D-B4C3-B6B2A187982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2DD-439D-B4C3-B6B2A18798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'PROPERTY AREA'!$A$5:$A$7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'PROPERTY AREA'!$B$5:$B$7</c:f>
              <c:numCache>
                <c:formatCode>General</c:formatCode>
                <c:ptCount val="2"/>
                <c:pt idx="0">
                  <c:v>69</c:v>
                </c:pt>
                <c:pt idx="1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2-4397-825F-9B986ECE4E05}"/>
            </c:ext>
          </c:extLst>
        </c:ser>
        <c:ser>
          <c:idx val="1"/>
          <c:order val="1"/>
          <c:tx>
            <c:strRef>
              <c:f>'PROPERTY AREA'!$C$3:$C$4</c:f>
              <c:strCache>
                <c:ptCount val="1"/>
                <c:pt idx="0">
                  <c:v>Semiurban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5.9266464432110172E-3"/>
                  <c:y val="0.1074421998911992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82B6D1A2-E70E-4D2B-8913-876740F71E45}" type="VALUE">
                      <a: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1479885926892214E-2"/>
                      <c:h val="8.97552284011416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2DD-439D-B4C3-B6B2A187982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3E5B47D-C53E-4C84-A6B6-64E1B7A80CFB}" type="VALUE">
                      <a:rPr lang="en-US" sz="200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2DD-439D-B4C3-B6B2A18798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'PROPERTY AREA'!$A$5:$A$7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'PROPERTY AREA'!$C$5:$C$7</c:f>
              <c:numCache>
                <c:formatCode>General</c:formatCode>
                <c:ptCount val="2"/>
                <c:pt idx="0">
                  <c:v>54</c:v>
                </c:pt>
                <c:pt idx="1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42-4397-825F-9B986ECE4E05}"/>
            </c:ext>
          </c:extLst>
        </c:ser>
        <c:ser>
          <c:idx val="2"/>
          <c:order val="2"/>
          <c:tx>
            <c:strRef>
              <c:f>'PROPERTY AREA'!$D$3:$D$4</c:f>
              <c:strCache>
                <c:ptCount val="1"/>
                <c:pt idx="0">
                  <c:v>Urban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5.9265686646779578E-3"/>
                  <c:y val="0.201319878155204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874826A-B9E2-4888-97D5-B05B3A455317}" type="VALUE">
                      <a: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60057658782154"/>
                      <c:h val="0.212204234228771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2DD-439D-B4C3-B6B2A187982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2DD-439D-B4C3-B6B2A18798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'PROPERTY AREA'!$A$5:$A$7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'PROPERTY AREA'!$D$5:$D$7</c:f>
              <c:numCache>
                <c:formatCode>General</c:formatCode>
                <c:ptCount val="2"/>
                <c:pt idx="0">
                  <c:v>69</c:v>
                </c:pt>
                <c:pt idx="1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42-4397-825F-9B986ECE4E0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5603520"/>
        <c:axId val="635620080"/>
      </c:barChart>
      <c:catAx>
        <c:axId val="63560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620080"/>
        <c:crosses val="autoZero"/>
        <c:auto val="1"/>
        <c:lblAlgn val="ctr"/>
        <c:lblOffset val="100"/>
        <c:noMultiLvlLbl val="0"/>
      </c:catAx>
      <c:valAx>
        <c:axId val="6356200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603520"/>
        <c:crosses val="autoZero"/>
        <c:crossBetween val="between"/>
      </c:valAx>
      <c:spPr>
        <a:noFill/>
        <a:ln w="28575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1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[Loan_preprocess (1).csv]Sheet2!PivotTable1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rgbClr val="002060"/>
                </a:solidFill>
                <a:effectLst/>
                <a:latin typeface="Gabriola" panose="04040605051002020D02" pitchFamily="82" charset="0"/>
              </a:rPr>
              <a:t>LOAN STATUS APPROVAL  BASED ON DEPENDENT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spc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spc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5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spc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0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  <c:pivotFmt>
        <c:idx val="11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A288-46C0-A98F-D41A2926D9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A288-46C0-A98F-D41A2926D9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A288-46C0-A98F-D41A2926D9B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A288-46C0-A98F-D41A2926D9B3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0A91C9C-BEDA-4C77-9B69-519532EAE945}" type="CATEGORYNAME">
                      <a:rPr lang="en-US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/>
                      </a:pPr>
                      <a:t>[CATEGORY NAME]</a:t>
                    </a:fld>
                    <a:r>
                      <a:rPr 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
</a:t>
                    </a:r>
                    <a:fld id="{4BA09D13-C1FF-48BE-A011-8035472864A7}" type="PERCENTAGE">
                      <a:rPr lang="en-US" sz="18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/>
                      </a:pPr>
                      <a:t>[PERCENTAGE]</a:t>
                    </a:fld>
                    <a:endParaRPr lang="en-US" sz="1800" baseline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88-46C0-A98F-D41A2926D9B3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E31256-0DD9-4C3C-A562-43AF31076894}" type="CATEGORYNAME">
                      <a:rPr lang="en-US" sz="160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</a:rPr>
                      <a:t>
</a:t>
                    </a:r>
                    <a:fld id="{2B50771D-5368-4182-8F1E-D8B41B2C0835}" type="PERCENTAGE">
                      <a:rPr lang="en-US" sz="1600" baseline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[PERCENTAGE]</a:t>
                    </a:fld>
                    <a:endParaRPr lang="en-US" sz="1600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88-46C0-A98F-D41A2926D9B3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7984AB4-C4EE-4079-9663-441AC9B5ACD2}" type="CATEGORYNAME">
                      <a:rPr lang="en-US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[CATEGORY NAME]</a:t>
                    </a:fld>
                    <a:r>
                      <a:rPr 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
</a:t>
                    </a:r>
                    <a:fld id="{D728B603-E8F9-487F-92B2-5EDC001BD76A}" type="PERCENTAGE">
                      <a:rPr lang="en-US" sz="18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[PERCENTAGE]</a:t>
                    </a:fld>
                    <a:endParaRPr lang="en-US" sz="1800" baseline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88-46C0-A98F-D41A2926D9B3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E3DB905-1888-408D-8966-37062E3E1EAE}" type="CATEGORYNAME">
                      <a:rPr lang="en-US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[CATEGORY NAME]</a:t>
                    </a:fld>
                    <a:r>
                      <a:rPr 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
</a:t>
                    </a:r>
                    <a:fld id="{453DBA19-43B6-4110-9396-37B6444C812A}" type="PERCENTAGE">
                      <a:rPr lang="en-US" sz="18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[PERCENTAGE]</a:t>
                    </a:fld>
                    <a:endParaRPr lang="en-US" sz="1800" baseline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88-46C0-A98F-D41A2926D9B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Sheet2!$A$4:$A$8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strCache>
            </c:strRef>
          </c:cat>
          <c:val>
            <c:numRef>
              <c:f>Sheet2!$B$4:$B$8</c:f>
              <c:numCache>
                <c:formatCode>General</c:formatCode>
                <c:ptCount val="4"/>
                <c:pt idx="0">
                  <c:v>247</c:v>
                </c:pt>
                <c:pt idx="1">
                  <c:v>66</c:v>
                </c:pt>
                <c:pt idx="2">
                  <c:v>76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88-46C0-A98F-D41A2926D9B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 w="28575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843D-ADDD-432B-BFE1-E586A27E68C6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FBF25-D59E-44AC-8A2C-F639A6ED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FBF25-D59E-44AC-8A2C-F639A6ED518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0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2B51-20D4-6EDF-18D6-5E7D91C70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D3CA4-FB15-CFF3-E4E9-5FFBE9831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6D1F1-01B5-04E2-D98B-FBF94DCF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18F7-3506-F6DD-B0CA-A2B5CFF1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6E33-9081-559E-56D8-5A638EE5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3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38A2-E7F3-EEE1-5F9B-CC7E5A3A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B43C1-850B-F843-1444-C9E1EB18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83B6-218F-362F-A3A4-979B3C69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CBEC2-0FA1-7617-AE45-C8227626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0C7CE-A891-3C11-1FF2-7941F15C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D801B-D6E9-3F9F-1721-8FE80B381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0C99B-CF22-F1EE-5EF8-CD4F76CE0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6191-0B67-D9EF-C041-564B7C4E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3356-0E35-A8CF-A1C8-64F78FCF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C8311-DA22-8F2A-A9D8-1CE5F8F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9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4" name="arrow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41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52EC-5C46-4B76-0913-E9E64BA5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D89E-8F6A-AA91-26A9-1676608F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F338-F43E-0A65-3E3D-0C6C60F0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C277-8322-90B8-EDD0-16C8A68C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0EE8-6B0A-8D24-3D61-B3D76170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94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59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73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01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0A5B-3E3B-ACA6-0ED2-5BA330C8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9C9C-6C63-C42E-1A08-FB78FAF0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48406-EF65-5D4F-0E03-3162F3E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CD24-326B-CDBC-1590-4B457AB9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B19A-3425-A1EE-817D-DD58999B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03B7-3439-7B8F-4049-340EE3F2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21E5-4E5F-23E9-1CA0-0FC24F457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1880B-D0DB-3835-40D6-9D91E30AF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15DE-59E2-82E5-0727-A4B5917C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FFB7D-B3E9-9EE7-5A8D-CCB0970B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F3CED-DA32-B10D-3489-BED6EA3E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7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8205-CB40-E5E6-A66A-43ED9C2A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360ED-19F0-CEC0-D10D-19D4E706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37158-0091-57DB-9F6D-8A07782AE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33D72-BF14-91AB-FE7E-234C250C9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52A49-020F-61A1-0F40-387A7538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3DBBF-9439-D5C4-C2AF-9308FFAC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81F13-256E-022A-54AA-F7B645BC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66882-5DF6-2467-E7A5-12A9AD41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5FBE-45FA-86B2-377E-95D83D79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871C8-79C6-DC47-D8D7-A619077F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29803-9CE2-CADC-6FBA-06C6A51A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10FD2-B2F9-D9AC-45A2-9047BB16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3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6C777-14BF-6BD6-0889-61196F91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F64D0-E8E9-A921-219F-606B56F7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F5C69-D1F9-B009-ADC4-71ED79D6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21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CD77-6463-5D41-B38A-8670BF93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3BC1-3072-59B3-83D6-D9DB239B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7552B-190F-70C1-D359-490C42F4A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298C7-532D-5C28-3DC7-596A43B0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5D818-FAB8-F7B7-568C-370C9A4D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F21C6-2B49-80AB-03D7-A57E33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EDEE-6876-0439-BC60-9B81B9B8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30EA7-9ADB-91FF-241A-1D5D38AE3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50C2A-FAC8-A6FA-0712-B84AF0B8F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EFB48-119B-6741-D0C1-73B7A514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8F06-A3A7-436A-8579-52E5B25044D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7E1F4-0116-9105-4821-AC773942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FEFB-047C-6A1F-27F7-85A5F7C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DDD1-F19C-4C6B-90CB-9B8E7AC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34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audio" Target="../media/audio1.wav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F07E9-DAC5-194E-787F-677C5BBE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AAD6E-8106-79B7-056B-012B51783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570C2-C645-C7C6-40E1-87F5A1E7F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7C12-8197-09F9-7729-55E205875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76614-EB37-5964-D6B5-8F4278F7B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1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3" name="arrow.wav"/>
          </p:stSnd>
        </p:sndAc>
      </p:transition>
    </mc:Choice>
    <mc:Fallback xmlns="">
      <p:transition spd="slow">
        <p:split orient="vert"/>
        <p:sndAc>
          <p:stSnd>
            <p:snd r:embed="rId14" name="arrow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AE49-C0C5-436D-A2E4-F46B8360D5A9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448A-99BE-4584-9953-0166133F1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52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19" name="arrow.wav"/>
          </p:stSnd>
        </p:sndAc>
      </p:transition>
    </mc:Choice>
    <mc:Fallback xmlns="">
      <p:transition spd="slow">
        <p:split orient="vert"/>
        <p:sndAc>
          <p:stSnd>
            <p:snd r:embed="rId21" name="arrow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5" Type="http://schemas.openxmlformats.org/officeDocument/2006/relationships/audio" Target="../media/audio1.wav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CE28-400D-8EED-A74D-C167255A6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90F8D-026C-6D6E-7AF0-5A8484EF9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4FA8F-E783-2ED1-4D11-D98EF95E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71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1000">
        <p:split orient="vert"/>
        <p:sndAc>
          <p:stSnd>
            <p:snd r:embed="rId2" name="arrow.wav"/>
          </p:stSnd>
        </p:sndAc>
      </p:transition>
    </mc:Choice>
    <mc:Fallback xmlns="">
      <p:transition spd="slow" advTm="1000">
        <p:split orient="vert"/>
        <p:sndAc>
          <p:stSnd>
            <p:snd r:embed="rId4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FA502-0E02-98C5-AA54-84EB2475E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3" y="692727"/>
            <a:ext cx="3227039" cy="6054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3A2DC5-D8D7-C9CE-969D-E9A3E1ECD75B}"/>
              </a:ext>
            </a:extLst>
          </p:cNvPr>
          <p:cNvSpPr txBox="1"/>
          <p:nvPr/>
        </p:nvSpPr>
        <p:spPr>
          <a:xfrm>
            <a:off x="2922238" y="180109"/>
            <a:ext cx="5792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LOAN APPROVAL BASED ON </a:t>
            </a:r>
          </a:p>
          <a:p>
            <a:r>
              <a:rPr lang="en-US" sz="2800" b="1" dirty="0"/>
              <a:t>           LOAN AMOUNT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4BFD4-38D8-C4A4-627D-6AC8B382AFFE}"/>
              </a:ext>
            </a:extLst>
          </p:cNvPr>
          <p:cNvSpPr txBox="1"/>
          <p:nvPr/>
        </p:nvSpPr>
        <p:spPr>
          <a:xfrm>
            <a:off x="3823854" y="1399310"/>
            <a:ext cx="7287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Approved  &gt;   Rejected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Formulas we used,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=IF(I2&gt;=150,"HIGH",IF(I2&lt;150,"LOW"))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=COUNTIFS(N:N,"HIGH",M:M,"Y")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Loan Amount was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Count of Loan Status is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287.</a:t>
            </a:r>
          </a:p>
          <a:p>
            <a:pPr lvl="1"/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Loan Amount was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Count of Loan Status is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135.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COUNTIFS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condition, We find the Loan Amount Approved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 the Loan Amount was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5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4" name="arrow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7C3B3-2B71-924A-DF7B-A03F3784A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5" y="374073"/>
            <a:ext cx="5616539" cy="599815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2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67901-A899-D2FE-697E-C7C11899C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527" y="221673"/>
            <a:ext cx="3736244" cy="1316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87DC40-C4A6-4881-EBCD-CB7FCBBD8850}"/>
              </a:ext>
            </a:extLst>
          </p:cNvPr>
          <p:cNvSpPr txBox="1"/>
          <p:nvPr/>
        </p:nvSpPr>
        <p:spPr>
          <a:xfrm>
            <a:off x="6401527" y="1842655"/>
            <a:ext cx="414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 Condensed" panose="020B0502040204020203" pitchFamily="34" charset="0"/>
              </a:rPr>
              <a:t>86% of Applicants are Un-Employed</a:t>
            </a:r>
            <a:endParaRPr lang="en-IN" sz="2400" dirty="0">
              <a:latin typeface="Bahnschrift SemiBold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D6968-5095-08A9-A188-672B05118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527" y="2640877"/>
            <a:ext cx="3736244" cy="1775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BFF05-5BA5-BC09-4451-A4F37BE33B64}"/>
              </a:ext>
            </a:extLst>
          </p:cNvPr>
          <p:cNvSpPr txBox="1"/>
          <p:nvPr/>
        </p:nvSpPr>
        <p:spPr>
          <a:xfrm>
            <a:off x="6622472" y="4724400"/>
            <a:ext cx="469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SemiBold Condensed" panose="020B0502040204020203" pitchFamily="34" charset="0"/>
              </a:rPr>
              <a:t>Un-Employed Applicants are getting Higher Percent Of Loan Approval.</a:t>
            </a:r>
            <a:endParaRPr lang="en-IN" sz="24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2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6" name="arrow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445D-C448-8CAA-8E49-D101BFA7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89072" cy="1255856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7886BF1-24FA-6449-50A6-C13C3D3C6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69548"/>
              </p:ext>
            </p:extLst>
          </p:nvPr>
        </p:nvGraphicFramePr>
        <p:xfrm>
          <a:off x="720435" y="2190751"/>
          <a:ext cx="6428509" cy="466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FCBC2AD-11A9-F61E-DC80-B2C9C44CA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93964"/>
            <a:ext cx="6206837" cy="1634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C15388-62ED-66D4-4CA7-344C8CE7B47A}"/>
              </a:ext>
            </a:extLst>
          </p:cNvPr>
          <p:cNvSpPr txBox="1"/>
          <p:nvPr/>
        </p:nvSpPr>
        <p:spPr>
          <a:xfrm>
            <a:off x="7356764" y="365126"/>
            <a:ext cx="41148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Property based we have three Areas,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/>
                </a:solidFill>
              </a:rPr>
              <a:t>Semi Urban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B050"/>
                </a:solidFill>
              </a:rPr>
              <a:t>Urban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Rural</a:t>
            </a:r>
          </a:p>
          <a:p>
            <a:pPr lvl="2"/>
            <a:r>
              <a:rPr lang="en-US" sz="2000" dirty="0"/>
              <a:t>              </a:t>
            </a:r>
            <a:r>
              <a:rPr lang="en-US" dirty="0"/>
              <a:t>                      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6EFE4-B4C7-1D3A-A058-A2BADF823AE8}"/>
              </a:ext>
            </a:extLst>
          </p:cNvPr>
          <p:cNvSpPr txBox="1"/>
          <p:nvPr/>
        </p:nvSpPr>
        <p:spPr>
          <a:xfrm>
            <a:off x="7315202" y="2796561"/>
            <a:ext cx="411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these three Areas,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 Urban </a:t>
            </a:r>
            <a:r>
              <a:rPr lang="en-US" sz="2400" dirty="0"/>
              <a:t>Area had More count of Loan Approval.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Rural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had Less Count of Loan Approval.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818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72EB-ABB0-BE32-19A1-FBCD25D0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19945" cy="132556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143BCF-3BB3-B45E-6EE0-6DEEDF307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099558"/>
              </p:ext>
            </p:extLst>
          </p:nvPr>
        </p:nvGraphicFramePr>
        <p:xfrm>
          <a:off x="838200" y="2147455"/>
          <a:ext cx="4911436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BC954D1-4CD2-2A1F-CEF0-3DD26859B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8545"/>
            <a:ext cx="4565073" cy="172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7147BF-1B8D-A931-0C8C-F94CD05D447C}"/>
              </a:ext>
            </a:extLst>
          </p:cNvPr>
          <p:cNvSpPr txBox="1"/>
          <p:nvPr/>
        </p:nvSpPr>
        <p:spPr>
          <a:xfrm>
            <a:off x="5895109" y="3659704"/>
            <a:ext cx="5929745" cy="138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So we Conclude, Non-dependent Applicants got Higher Percentage Of Loan Approval.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D2720-C7BB-E8BF-F728-F8CC044AAB44}"/>
              </a:ext>
            </a:extLst>
          </p:cNvPr>
          <p:cNvSpPr txBox="1"/>
          <p:nvPr/>
        </p:nvSpPr>
        <p:spPr>
          <a:xfrm>
            <a:off x="5943599" y="263236"/>
            <a:ext cx="5929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58% Applicants have 0 dependent</a:t>
            </a:r>
          </a:p>
          <a:p>
            <a:endParaRPr lang="en-US" sz="2400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16% Applicants have 1 dependent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18% Applicants have 2 dependent </a:t>
            </a:r>
          </a:p>
          <a:p>
            <a:endParaRPr lang="en-US" sz="2400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8% Applicants have 3 dependent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B673300-FC1D-125B-71F9-767F9E16C860}"/>
              </a:ext>
            </a:extLst>
          </p:cNvPr>
          <p:cNvSpPr txBox="1"/>
          <p:nvPr/>
        </p:nvSpPr>
        <p:spPr>
          <a:xfrm>
            <a:off x="5237018" y="306712"/>
            <a:ext cx="4959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Based on Loan Amount Term,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Term Of 360 has 87% of Loan Approval. </a:t>
            </a:r>
            <a:endParaRPr lang="en-IN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4A56A4-6023-7E71-1F6D-DB3123CC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3" y="523058"/>
            <a:ext cx="4281057" cy="58223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CB1853-E722-8268-2C36-DEBD0A1CC7D0}"/>
              </a:ext>
            </a:extLst>
          </p:cNvPr>
          <p:cNvSpPr txBox="1"/>
          <p:nvPr/>
        </p:nvSpPr>
        <p:spPr>
          <a:xfrm>
            <a:off x="5492145" y="5169189"/>
            <a:ext cx="570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Based On Credit History,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Credit History Of 1 has 98% Approval.       </a:t>
            </a:r>
            <a:endParaRPr lang="en-IN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766AD3-D334-F462-F34A-BB52B39E8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82" y="2167514"/>
            <a:ext cx="4801783" cy="25229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94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B95D-610A-CA43-F865-426CC394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0805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Main steps for model building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AF4E-91DC-F786-2F5C-A2773AAE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b="1" dirty="0">
                <a:solidFill>
                  <a:srgbClr val="202124"/>
                </a:solidFill>
                <a:latin typeface="Gabriola" panose="04040605051002020D02" pitchFamily="82" charset="0"/>
              </a:rPr>
              <a:t> </a:t>
            </a:r>
            <a:r>
              <a:rPr lang="en-US" sz="44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S</a:t>
            </a: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eperate Dependent and Independent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S</a:t>
            </a: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pliting data Train and Test.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Create a Model( </a:t>
            </a:r>
            <a:r>
              <a:rPr lang="en-US" sz="44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</a:t>
            </a: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it, Pred)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Check Model </a:t>
            </a:r>
            <a:r>
              <a:rPr lang="en-US" sz="44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</a:t>
            </a:r>
            <a:r>
              <a:rPr lang="en-US" sz="4400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erformance(Accuracy)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7F56-A751-5DB6-2AEA-253021CB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881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  <a:latin typeface="Gabriola" panose="04040605051002020D02" pitchFamily="82" charset="0"/>
              </a:rPr>
              <a:t>CONCLUSION</a:t>
            </a:r>
            <a:endParaRPr lang="en-IN" sz="8000" dirty="0">
              <a:solidFill>
                <a:srgbClr val="0070C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D6F8-9493-E2FB-D8E3-EE4D95B62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8073"/>
            <a:ext cx="9720073" cy="4411287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Gabriola" panose="04040605051002020D02" pitchFamily="82" charset="0"/>
              </a:rPr>
              <a:t>Accuracy Score for Models,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US" sz="2800" b="1" dirty="0">
                <a:latin typeface="Gabriola" panose="04040605051002020D02" pitchFamily="82" charset="0"/>
              </a:rPr>
              <a:t>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Decision Tree Classifier    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 73%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Logistic Regression              - 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Random Forest Classifier   -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KNN Classifier                     - 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</a:p>
          <a:p>
            <a:pPr marL="1078992" lvl="7" indent="0"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7" algn="ctr">
              <a:buFont typeface="Wingdings" panose="05000000000000000000" pitchFamily="2" charset="2"/>
              <a:buChar char="q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So we conclude Logistic Regression is best Model for this  Loan Prediction Of Our Data Set, because Logistic Regression has Higher Accuracy Score.</a:t>
            </a:r>
          </a:p>
        </p:txBody>
      </p:sp>
    </p:spTree>
    <p:extLst>
      <p:ext uri="{BB962C8B-B14F-4D97-AF65-F5344CB8AC3E}">
        <p14:creationId xmlns:p14="http://schemas.microsoft.com/office/powerpoint/2010/main" val="189103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3" name="arrow.wav"/>
          </p:stSnd>
        </p:sndAc>
      </p:transition>
    </mc:Choice>
    <mc:Fallback xmlns="">
      <p:transition spd="slow">
        <p:split orient="vert"/>
        <p:sndAc>
          <p:stSnd>
            <p:snd r:embed="rId4" name="arrow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ank You Png Transparent - Thank You Page For Ppt, Png Download - kindpng">
            <a:extLst>
              <a:ext uri="{FF2B5EF4-FFF2-40B4-BE49-F238E27FC236}">
                <a16:creationId xmlns:a16="http://schemas.microsoft.com/office/drawing/2014/main" id="{41C59845-BCB9-FCA3-C534-DCE0A5BC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98" y="743680"/>
            <a:ext cx="7128575" cy="480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ank You Animation For Powerpoint Free Download - ClipArt Best">
            <a:extLst>
              <a:ext uri="{FF2B5EF4-FFF2-40B4-BE49-F238E27FC236}">
                <a16:creationId xmlns:a16="http://schemas.microsoft.com/office/drawing/2014/main" id="{0A455F41-499E-D1DA-929C-AFF10DE55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9" t="11079" r="46957" b="13978"/>
          <a:stretch/>
        </p:blipFill>
        <p:spPr bwMode="auto">
          <a:xfrm>
            <a:off x="3396343" y="3732244"/>
            <a:ext cx="1026368" cy="1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8DA9-4588-E092-C998-ABF65792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982"/>
            <a:ext cx="10515600" cy="692727"/>
          </a:xfrm>
        </p:spPr>
        <p:txBody>
          <a:bodyPr>
            <a:noAutofit/>
          </a:bodyPr>
          <a:lstStyle/>
          <a:p>
            <a:r>
              <a:rPr lang="en-US" b="1" dirty="0">
                <a:latin typeface="Gabriola" panose="04040605051002020D02" pitchFamily="82" charset="0"/>
                <a:ea typeface="Cambria" panose="02040503050406030204" pitchFamily="18" charset="0"/>
              </a:rPr>
              <a:t>Description Of Data</a:t>
            </a:r>
            <a:endParaRPr lang="en-IN" b="1" dirty="0">
              <a:latin typeface="Gabriola" panose="04040605051002020D02" pitchFamily="82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06A8-9FFF-4873-E69F-473A9A73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745"/>
            <a:ext cx="10515600" cy="5897129"/>
          </a:xfrm>
        </p:spPr>
        <p:txBody>
          <a:bodyPr/>
          <a:lstStyle/>
          <a:p>
            <a:r>
              <a:rPr lang="en-US" sz="2400" dirty="0"/>
              <a:t>This data set downloaded from Kaggle, it is about </a:t>
            </a:r>
            <a:r>
              <a:rPr lang="en-US" sz="2400" b="1" dirty="0"/>
              <a:t>“</a:t>
            </a:r>
            <a:r>
              <a:rPr lang="en-US" sz="2400" b="1" dirty="0">
                <a:latin typeface="Algerian" panose="04020705040A02060702" pitchFamily="82" charset="0"/>
              </a:rPr>
              <a:t>LOAN PREDICATION</a:t>
            </a:r>
            <a:r>
              <a:rPr lang="en-US" b="1" dirty="0"/>
              <a:t>”</a:t>
            </a:r>
          </a:p>
          <a:p>
            <a:r>
              <a:rPr lang="en-US" sz="2400" dirty="0"/>
              <a:t>The Column of our data set,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4F50C7-B189-AB6A-CFC3-D5E1AAE31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32153"/>
              </p:ext>
            </p:extLst>
          </p:nvPr>
        </p:nvGraphicFramePr>
        <p:xfrm>
          <a:off x="5056909" y="1066800"/>
          <a:ext cx="6698673" cy="561109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125300">
                  <a:extLst>
                    <a:ext uri="{9D8B030D-6E8A-4147-A177-3AD203B41FA5}">
                      <a16:colId xmlns:a16="http://schemas.microsoft.com/office/drawing/2014/main" val="3068315987"/>
                    </a:ext>
                  </a:extLst>
                </a:gridCol>
                <a:gridCol w="3573373">
                  <a:extLst>
                    <a:ext uri="{9D8B030D-6E8A-4147-A177-3AD203B41FA5}">
                      <a16:colId xmlns:a16="http://schemas.microsoft.com/office/drawing/2014/main" val="1782727895"/>
                    </a:ext>
                  </a:extLst>
                </a:gridCol>
              </a:tblGrid>
              <a:tr h="426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            VARIABLE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142498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_ ID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Unique Loan ID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66205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10858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Married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Applicant married (Y/N)</a:t>
                      </a:r>
                      <a:endParaRPr lang="en-US" sz="18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Int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22764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Dependents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Number of dependents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75002"/>
                  </a:ext>
                </a:extLst>
              </a:tr>
              <a:tr h="659836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Education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Applicant Education (Graduate/ Non-Graduate)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73485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Self _ Employed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Self employed (Y/N)</a:t>
                      </a:r>
                      <a:endParaRPr lang="en-US" sz="18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Int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38162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Applicant Income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Applicant income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48936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Co-applicant Income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Co-applicant income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27208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Amount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Amount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17983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_ Amount _Term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Term of loan in months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64473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Credit _ History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credit history meets guidelines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30250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 _ Area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Urban/ Semi Urban/ Rural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5365"/>
                  </a:ext>
                </a:extLst>
              </a:tr>
              <a:tr h="377050">
                <a:tc>
                  <a:txBody>
                    <a:bodyPr/>
                    <a:lstStyle/>
                    <a:p>
                      <a:r>
                        <a:rPr 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_ Status 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Loan approved (Y/N)</a:t>
                      </a:r>
                      <a:endParaRPr lang="en-IN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2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9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camera.wav"/>
          </p:stSnd>
        </p:sndAc>
      </p:transition>
    </mc:Choice>
    <mc:Fallback xmlns="">
      <p:transition spd="slow">
        <p:split orient="vert"/>
        <p:sndAc>
          <p:stSnd>
            <p:snd r:embed="rId3" name="camera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BEE2-D942-A55E-CE48-FDCA44FD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PROBLEM STATEMENT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A21E-0C5E-C809-F674-290E1169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7"/>
            <a:ext cx="10515600" cy="50547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he loan eligibility process based on customer detail provided while filling online application form. These details are </a:t>
            </a:r>
            <a:r>
              <a:rPr lang="en-US" sz="2800" b="1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Gender, Marital Status, Education, Number of Dependents, Income, Loan Amount, Credit History 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and </a:t>
            </a:r>
            <a:r>
              <a:rPr lang="en-US" sz="2800" b="1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Property area</a:t>
            </a:r>
            <a:r>
              <a:rPr lang="en-US" sz="2800" b="0" i="0" dirty="0">
                <a:effectLst/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In our analysis, we work with some Model Buildings in this data set based on given details and we predict the </a:t>
            </a:r>
            <a:r>
              <a:rPr lang="en-US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odel Accuracy score.</a:t>
            </a:r>
            <a:endParaRPr lang="en-IN" sz="2800" dirty="0"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8FE1-1088-BB48-A093-942AFA0F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Tools we used in our Project,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7030A0"/>
                </a:solidFill>
                <a:latin typeface="Gabriola" panose="04040605051002020D02" pitchFamily="82" charset="0"/>
              </a:rPr>
              <a:t>DATA VISUALIZATION: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Excel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7030A0"/>
                </a:solidFill>
                <a:latin typeface="Gabriola" panose="04040605051002020D02" pitchFamily="82" charset="0"/>
              </a:rPr>
              <a:t>DATA PREPROCESSING</a:t>
            </a:r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/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Python3    </a:t>
            </a:r>
            <a:r>
              <a:rPr lang="en-US" sz="2200" b="1" dirty="0"/>
              <a:t> 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7030A0"/>
                </a:solidFill>
                <a:latin typeface="Gabriola" panose="04040605051002020D02" pitchFamily="82" charset="0"/>
              </a:rPr>
              <a:t>MODEL PREDICTION: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 Classifier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Classifier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Classifier</a:t>
            </a:r>
          </a:p>
        </p:txBody>
      </p:sp>
    </p:spTree>
    <p:extLst>
      <p:ext uri="{BB962C8B-B14F-4D97-AF65-F5344CB8AC3E}">
        <p14:creationId xmlns:p14="http://schemas.microsoft.com/office/powerpoint/2010/main" val="13455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75F0-F5F0-A292-2F69-E882C683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Gabriola" panose="04040605051002020D02" pitchFamily="82" charset="0"/>
              </a:rPr>
              <a:t>OBSERVATIONS:</a:t>
            </a:r>
            <a:endParaRPr lang="en-IN" sz="5400" b="1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296D-9BDF-E6D0-469C-A7DCE5A2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US" dirty="0"/>
              <a:t>In this data set, We have 614 rows and 13 Columns.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Our project data types were Object, Int</a:t>
            </a:r>
            <a:r>
              <a:rPr lang="en-US" dirty="0">
                <a:solidFill>
                  <a:srgbClr val="202124"/>
                </a:solidFill>
              </a:rPr>
              <a:t>64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and Float64, and it was a 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</a:rPr>
              <a:t>  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2-D data set.</a:t>
            </a:r>
          </a:p>
          <a:p>
            <a:r>
              <a:rPr lang="en-US" dirty="0">
                <a:solidFill>
                  <a:srgbClr val="202124"/>
                </a:solidFill>
              </a:rPr>
              <a:t>We have some null values in our data, so we replaced using these Functions: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00BE6-3B9D-4388-38B3-49CFC1C72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655" y="3610755"/>
            <a:ext cx="10273145" cy="2882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43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39D6-B070-A1F5-6AE7-BDAE0A19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79618" cy="132556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07AF2D-3711-54DD-5DF8-FCC2DB8DD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666397"/>
              </p:ext>
            </p:extLst>
          </p:nvPr>
        </p:nvGraphicFramePr>
        <p:xfrm>
          <a:off x="865904" y="1839479"/>
          <a:ext cx="4717478" cy="4802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2F07667-5CA4-A981-979F-1E44380EE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04" y="216334"/>
            <a:ext cx="4717477" cy="13255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1C3D7-C866-7AC2-DD2A-6585D15388F1}"/>
              </a:ext>
            </a:extLst>
          </p:cNvPr>
          <p:cNvSpPr txBox="1"/>
          <p:nvPr/>
        </p:nvSpPr>
        <p:spPr>
          <a:xfrm>
            <a:off x="6033660" y="370401"/>
            <a:ext cx="529243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Gabriola" panose="04040605051002020D02" pitchFamily="82" charset="0"/>
              </a:rPr>
              <a:t>In this Data Set,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69%</a:t>
            </a:r>
            <a:r>
              <a:rPr lang="en-US" sz="4400" dirty="0">
                <a:latin typeface="Gabriola" panose="04040605051002020D02" pitchFamily="82" charset="0"/>
              </a:rPr>
              <a:t>  Of Loan Applications has been Approved.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31%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400" dirty="0">
                <a:latin typeface="Gabriola" panose="04040605051002020D02" pitchFamily="82" charset="0"/>
              </a:rPr>
              <a:t>Of Loan Applications has been Rejected.</a:t>
            </a:r>
            <a:endParaRPr lang="en-IN" sz="4400" dirty="0">
              <a:latin typeface="Gabriola" panose="04040605051002020D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28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D4135-FAAA-5596-3EF7-32ADAE176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" y="173666"/>
            <a:ext cx="3047999" cy="6538377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8C89D-4CA1-A266-8360-D10A0125E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349" y="309074"/>
            <a:ext cx="3516160" cy="1519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D189D-74A3-5809-CFE4-5C8F02733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349" y="3014583"/>
            <a:ext cx="3516160" cy="1751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1DFB1-F4DE-6539-E2B7-70620BCF4B71}"/>
              </a:ext>
            </a:extLst>
          </p:cNvPr>
          <p:cNvSpPr txBox="1"/>
          <p:nvPr/>
        </p:nvSpPr>
        <p:spPr>
          <a:xfrm>
            <a:off x="7398327" y="457200"/>
            <a:ext cx="4128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Number of Female      –   </a:t>
            </a:r>
            <a:r>
              <a:rPr lang="en-US" sz="2000" b="1" dirty="0"/>
              <a:t>18%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 Number Of Male         -    </a:t>
            </a:r>
            <a:r>
              <a:rPr lang="en-US" sz="2000" b="1" dirty="0"/>
              <a:t>82%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B885B-90E0-9DFB-426D-08D1861F3F2C}"/>
              </a:ext>
            </a:extLst>
          </p:cNvPr>
          <p:cNvSpPr txBox="1"/>
          <p:nvPr/>
        </p:nvSpPr>
        <p:spPr>
          <a:xfrm>
            <a:off x="7553621" y="3006436"/>
            <a:ext cx="42394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 Condensed" panose="020B0502040204020203" pitchFamily="34" charset="0"/>
              </a:rPr>
              <a:t>Loan Status based on Gender,</a:t>
            </a:r>
          </a:p>
          <a:p>
            <a:r>
              <a:rPr lang="en-US" sz="2000" dirty="0"/>
              <a:t>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Loan Approved[Female]  – </a:t>
            </a:r>
            <a:r>
              <a:rPr lang="en-US" sz="2000" b="1" dirty="0">
                <a:latin typeface="Bahnschrift" panose="020B0502040204020203" pitchFamily="34" charset="0"/>
              </a:rPr>
              <a:t>75</a:t>
            </a:r>
          </a:p>
          <a:p>
            <a:endParaRPr lang="en-US" sz="2000" b="1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Loan Approved[Male]       -  </a:t>
            </a:r>
            <a:r>
              <a:rPr lang="en-US" sz="2000" b="1" dirty="0">
                <a:latin typeface="Bahnschrift" panose="020B0502040204020203" pitchFamily="34" charset="0"/>
              </a:rPr>
              <a:t>347</a:t>
            </a:r>
            <a:endParaRPr lang="en-IN" sz="2000" b="1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b="1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A0216-098B-38A0-F70C-E3BFA3B16C52}"/>
              </a:ext>
            </a:extLst>
          </p:cNvPr>
          <p:cNvSpPr txBox="1"/>
          <p:nvPr/>
        </p:nvSpPr>
        <p:spPr>
          <a:xfrm>
            <a:off x="3674348" y="5140036"/>
            <a:ext cx="753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hnschrift SemiCondensed" panose="020B0502040204020203" pitchFamily="34" charset="0"/>
              </a:rPr>
              <a:t>So Obviously, Count Of Male Applicants are getting loan higher than Female Applicants.</a:t>
            </a:r>
            <a:endParaRPr lang="en-IN" sz="2400" dirty="0">
              <a:latin typeface="Bahnschrift Semi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AE2AA-2CB8-55F6-FAD6-32CEBE42095E}"/>
              </a:ext>
            </a:extLst>
          </p:cNvPr>
          <p:cNvSpPr txBox="1"/>
          <p:nvPr/>
        </p:nvSpPr>
        <p:spPr>
          <a:xfrm>
            <a:off x="3674348" y="2105891"/>
            <a:ext cx="79634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 Condensed" panose="020B0502040204020203" pitchFamily="34" charset="0"/>
              </a:rPr>
              <a:t>Male Applicants are higher than Female Applicants</a:t>
            </a:r>
            <a:r>
              <a:rPr lang="en-US" sz="2800" b="1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7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5C9E-91A8-587A-5DAA-19719DD3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0782" cy="14605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95134B-149E-DA63-56E5-CCE5CCE84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07126"/>
              </p:ext>
            </p:extLst>
          </p:nvPr>
        </p:nvGraphicFramePr>
        <p:xfrm>
          <a:off x="838198" y="2005733"/>
          <a:ext cx="5008420" cy="4487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7BEDF7-E792-3902-E3D5-81D6BEF62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2533"/>
            <a:ext cx="4911435" cy="1533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AFBE2-1051-2A09-6655-39B6615C652E}"/>
              </a:ext>
            </a:extLst>
          </p:cNvPr>
          <p:cNvSpPr txBox="1"/>
          <p:nvPr/>
        </p:nvSpPr>
        <p:spPr>
          <a:xfrm>
            <a:off x="6248400" y="365125"/>
            <a:ext cx="5486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In this Chart, We Compare Education as well as Gender.</a:t>
            </a:r>
          </a:p>
          <a:p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So already we seen, Count Of Male Applicants are Higher than Female Applicants.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Count Of Graduates Applicants are Higher than Non-Graduate Applicants.</a:t>
            </a:r>
          </a:p>
          <a:p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So, Male Graduate Applicants got more Loan Approval.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9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E272AD-D90A-CC9C-EB94-5A0A177B718F}"/>
              </a:ext>
            </a:extLst>
          </p:cNvPr>
          <p:cNvSpPr txBox="1"/>
          <p:nvPr/>
        </p:nvSpPr>
        <p:spPr>
          <a:xfrm>
            <a:off x="2992581" y="7703127"/>
            <a:ext cx="7721161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3FFEC-8BAD-0C0F-B82F-E6B678EF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3" y="106579"/>
            <a:ext cx="2825683" cy="66448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B0F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E563A3-4DFC-F6E4-F357-43496096A2EB}"/>
              </a:ext>
            </a:extLst>
          </p:cNvPr>
          <p:cNvSpPr txBox="1"/>
          <p:nvPr/>
        </p:nvSpPr>
        <p:spPr>
          <a:xfrm>
            <a:off x="3338945" y="5375564"/>
            <a:ext cx="7721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data set,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65% </a:t>
            </a:r>
            <a:r>
              <a:rPr lang="en-US" sz="2000" dirty="0"/>
              <a:t>Applicants are </a:t>
            </a:r>
            <a:r>
              <a:rPr lang="en-US" sz="2000" b="1" i="1" dirty="0"/>
              <a:t>Married</a:t>
            </a:r>
            <a:r>
              <a:rPr lang="en-US" sz="2000" i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that </a:t>
            </a:r>
            <a:r>
              <a:rPr lang="en-US" sz="2000" b="1" i="1" dirty="0"/>
              <a:t>Married </a:t>
            </a:r>
            <a:r>
              <a:rPr lang="en-US" sz="2000" dirty="0"/>
              <a:t>Applicants,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72%</a:t>
            </a:r>
            <a:r>
              <a:rPr lang="en-US" sz="2000" dirty="0"/>
              <a:t> Applicants are getting Loan.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So we Conclude,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Marital Status </a:t>
            </a:r>
            <a:r>
              <a:rPr lang="en-US" sz="2000" dirty="0"/>
              <a:t>plays a Vital role in Loan Application.</a:t>
            </a:r>
          </a:p>
          <a:p>
            <a:r>
              <a:rPr lang="en-US" sz="2000" dirty="0"/>
              <a:t>       </a:t>
            </a:r>
            <a:endParaRPr lang="en-IN" sz="20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50B54D0-9A2A-7844-B967-34E4A36CD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124" y="2897895"/>
            <a:ext cx="3397292" cy="1899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34E6586-2333-E7F9-11E8-E29B189C1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124" y="171550"/>
            <a:ext cx="3441784" cy="1722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A9F8E3-E85A-33CD-C624-49959D446294}"/>
              </a:ext>
            </a:extLst>
          </p:cNvPr>
          <p:cNvSpPr txBox="1"/>
          <p:nvPr/>
        </p:nvSpPr>
        <p:spPr>
          <a:xfrm>
            <a:off x="7287491" y="277091"/>
            <a:ext cx="457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Number of Married       –   </a:t>
            </a:r>
            <a:r>
              <a:rPr lang="en-US" sz="2400" b="1" dirty="0"/>
              <a:t>401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Number Of Unmarried  -   </a:t>
            </a:r>
            <a:r>
              <a:rPr lang="en-US" sz="2400" b="1" dirty="0"/>
              <a:t>213</a:t>
            </a:r>
            <a:endParaRPr lang="en-IN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99A8C-1A2B-2CB3-871B-79D1D774DF4B}"/>
              </a:ext>
            </a:extLst>
          </p:cNvPr>
          <p:cNvSpPr txBox="1"/>
          <p:nvPr/>
        </p:nvSpPr>
        <p:spPr>
          <a:xfrm>
            <a:off x="7347088" y="2897895"/>
            <a:ext cx="4087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Loan Status Of Married Applicant,</a:t>
            </a:r>
          </a:p>
          <a:p>
            <a:r>
              <a:rPr lang="en-US" sz="2400" dirty="0"/>
              <a:t>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Loan Approved    – </a:t>
            </a:r>
            <a:r>
              <a:rPr lang="en-US" sz="2400" b="1" dirty="0">
                <a:latin typeface="Bahnschrift" panose="020B0502040204020203" pitchFamily="34" charset="0"/>
              </a:rPr>
              <a:t>288</a:t>
            </a: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Loan Rejected      -  </a:t>
            </a:r>
            <a:r>
              <a:rPr lang="en-US" sz="2400" b="1" dirty="0">
                <a:latin typeface="Bahnschrift" panose="020B0502040204020203" pitchFamily="34" charset="0"/>
              </a:rPr>
              <a:t>113</a:t>
            </a:r>
            <a:endParaRPr lang="en-IN" sz="2400" b="1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6" name="arrow.wav"/>
          </p:stSnd>
        </p:sndAc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1443</TotalTime>
  <Words>804</Words>
  <Application>Microsoft Office PowerPoint</Application>
  <PresentationFormat>Widescreen</PresentationFormat>
  <Paragraphs>154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Algerian</vt:lpstr>
      <vt:lpstr>Arial</vt:lpstr>
      <vt:lpstr>Bahnschrift</vt:lpstr>
      <vt:lpstr>Bahnschrift SemiBold Condensed</vt:lpstr>
      <vt:lpstr>Bahnschrift SemiCondensed</vt:lpstr>
      <vt:lpstr>Berlin Sans FB Demi</vt:lpstr>
      <vt:lpstr>Calibri</vt:lpstr>
      <vt:lpstr>Calibri Light</vt:lpstr>
      <vt:lpstr>Courier New</vt:lpstr>
      <vt:lpstr>Gabriola</vt:lpstr>
      <vt:lpstr>Inter</vt:lpstr>
      <vt:lpstr>Times New Roman</vt:lpstr>
      <vt:lpstr>Tw Cen MT</vt:lpstr>
      <vt:lpstr>Wingdings</vt:lpstr>
      <vt:lpstr>Office Theme</vt:lpstr>
      <vt:lpstr>Circuit</vt:lpstr>
      <vt:lpstr>PowerPoint Presentation</vt:lpstr>
      <vt:lpstr>Description Of Data</vt:lpstr>
      <vt:lpstr>PROBLEM STATEMENT</vt:lpstr>
      <vt:lpstr>PowerPoint Presentation</vt:lpstr>
      <vt:lpstr>OBSERVATIONS: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steps for model building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Priyadurga narayanan</dc:creator>
  <cp:lastModifiedBy>Priyadurga narayanan</cp:lastModifiedBy>
  <cp:revision>15</cp:revision>
  <dcterms:created xsi:type="dcterms:W3CDTF">2023-03-22T05:17:20Z</dcterms:created>
  <dcterms:modified xsi:type="dcterms:W3CDTF">2023-03-25T14:23:46Z</dcterms:modified>
</cp:coreProperties>
</file>