
<file path=[Content_Types].xml><?xml version="1.0" encoding="utf-8"?>
<Types xmlns="http://schemas.openxmlformats.org/package/2006/content-types">
  <Default Extension="rels" ContentType="application/vnd.openxmlformats-package.relationships+xml"/>
  <Default Extension="xml" ContentType="application/xml"/>
  <Default Extension="xlsx" ContentType="application/vnd.openxmlformats-officedocument.spreadsheetml.sheet"/>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Slides/notesSlide2.xml" ContentType="application/vnd.openxmlformats-officedocument.presentationml.notes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3.xml" ContentType="application/vnd.openxmlformats-officedocument.presentationml.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slides/slide14.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3793" autoAdjust="0"/>
    <p:restoredTop sz="94660"/>
  </p:normalViewPr>
  <p:slideViewPr>
    <p:cSldViewPr>
      <p:cViewPr varScale="1">
        <p:scale>
          <a:sx n="78" d="100"/>
          <a:sy n="78" d="100"/>
        </p:scale>
        <p:origin x="936" y="77"/>
      </p:cViewPr>
      <p:guideLst>
        <p:guide orient="horz" pos="2880"/>
        <p:guide pos="216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tableStyles" Target="tableStyles.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2007_Workbook1.xlsx"/><Relationship Id="rId2" Type="http://schemas.microsoft.com/office/2011/relationships/chartStyle" Target="style1.xml"/><Relationship Id="rId3" Type="http://schemas.microsoft.com/office/2011/relationships/chartColorStyle" Target="colors1.xml"/></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Office_Excel_2007_Workbook2.xlsx"/><Relationship Id="rId2" Type="http://schemas.microsoft.com/office/2011/relationships/chartStyle" Target="style2.xml"/><Relationship Id="rId3" Type="http://schemas.microsoft.com/office/2011/relationships/chartColorStyle" Target="colors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[employee_data.csv]Sheet2!PivotTable2</c:name>
    <c:fmtId val="8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Sheet2!$B$3:$B$4</c:f>
              <c:strCache>
                <c:ptCount val="1"/>
                <c:pt idx="0">
                  <c:v>HIGH</c:v>
                </c:pt>
              </c:strCache>
            </c:strRef>
          </c:tx>
          <c:spPr>
            <a:solidFill>
              <a:schemeClr val="accent1"/>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16.0</c:v>
                </c:pt>
                <c:pt idx="1">
                  <c:v>19.0</c:v>
                </c:pt>
                <c:pt idx="2">
                  <c:v>21.0</c:v>
                </c:pt>
                <c:pt idx="3">
                  <c:v>17.0</c:v>
                </c:pt>
                <c:pt idx="4">
                  <c:v>21.0</c:v>
                </c:pt>
                <c:pt idx="5">
                  <c:v>29.0</c:v>
                </c:pt>
                <c:pt idx="6">
                  <c:v>26.0</c:v>
                </c:pt>
                <c:pt idx="7">
                  <c:v>26.0</c:v>
                </c:pt>
                <c:pt idx="8">
                  <c:v>21.0</c:v>
                </c:pt>
                <c:pt idx="9">
                  <c:v>25.0</c:v>
                </c:pt>
              </c:numCache>
            </c:numRef>
          </c:val>
        </c:ser>
        <c:ser>
          <c:idx val="1"/>
          <c:order val="1"/>
          <c:tx>
            <c:strRef>
              <c:f>Sheet2!$C$3:$C$4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linear"/>
            <c:dispRSqr val="0"/>
            <c:dispEq val="0"/>
          </c:trendline>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34.0</c:v>
                </c:pt>
                <c:pt idx="1">
                  <c:v>47.0</c:v>
                </c:pt>
                <c:pt idx="2">
                  <c:v>41.0</c:v>
                </c:pt>
                <c:pt idx="3">
                  <c:v>39.0</c:v>
                </c:pt>
                <c:pt idx="4">
                  <c:v>41.0</c:v>
                </c:pt>
                <c:pt idx="5">
                  <c:v>33.0</c:v>
                </c:pt>
                <c:pt idx="6">
                  <c:v>41.0</c:v>
                </c:pt>
                <c:pt idx="7">
                  <c:v>43.0</c:v>
                </c:pt>
                <c:pt idx="8">
                  <c:v>45.0</c:v>
                </c:pt>
                <c:pt idx="9">
                  <c:v>34.0</c:v>
                </c:pt>
              </c:numCache>
            </c:numRef>
          </c:val>
        </c:ser>
        <c:ser>
          <c:idx val="2"/>
          <c:order val="2"/>
          <c:tx>
            <c:strRef>
              <c:f>Sheet2!$D$3:$D$4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85.0</c:v>
                </c:pt>
                <c:pt idx="1">
                  <c:v>65.0</c:v>
                </c:pt>
                <c:pt idx="2">
                  <c:v>78.0</c:v>
                </c:pt>
                <c:pt idx="3">
                  <c:v>92.0</c:v>
                </c:pt>
                <c:pt idx="4">
                  <c:v>77.0</c:v>
                </c:pt>
                <c:pt idx="5">
                  <c:v>69.0</c:v>
                </c:pt>
                <c:pt idx="6">
                  <c:v>75.0</c:v>
                </c:pt>
                <c:pt idx="7">
                  <c:v>82.0</c:v>
                </c:pt>
                <c:pt idx="8">
                  <c:v>71.0</c:v>
                </c:pt>
                <c:pt idx="9">
                  <c:v>84.0</c:v>
                </c:pt>
              </c:numCache>
            </c:numRef>
          </c:val>
        </c:ser>
        <c:ser>
          <c:idx val="3"/>
          <c:order val="3"/>
          <c:tx>
            <c:strRef>
              <c:f>Sheet2!$E$3:$E$4</c:f>
              <c:strCache>
                <c:ptCount val="1"/>
                <c:pt idx="0">
                  <c:v>VERY HIGH</c:v>
                </c:pt>
              </c:strCache>
            </c:strRef>
          </c:tx>
          <c:spPr>
            <a:solidFill>
              <a:schemeClr val="accent4"/>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15.0</c:v>
                </c:pt>
                <c:pt idx="1">
                  <c:v>15.0</c:v>
                </c:pt>
                <c:pt idx="2">
                  <c:v>14.0</c:v>
                </c:pt>
                <c:pt idx="3">
                  <c:v>9.0</c:v>
                </c:pt>
                <c:pt idx="4">
                  <c:v>15.0</c:v>
                </c:pt>
                <c:pt idx="5">
                  <c:v>12.0</c:v>
                </c:pt>
                <c:pt idx="6">
                  <c:v>15.0</c:v>
                </c:pt>
                <c:pt idx="7">
                  <c:v>16.0</c:v>
                </c:pt>
                <c:pt idx="8">
                  <c:v>13.0</c:v>
                </c:pt>
                <c:pt idx="9">
                  <c:v>13.0</c:v>
                </c:pt>
              </c:numCache>
            </c:numRef>
          </c:val>
        </c:ser>
        <c:dLbls>
          <c:showLegendKey val="0"/>
          <c:showVal val="0"/>
          <c:showCatName val="0"/>
          <c:showSerName val="0"/>
          <c:showPercent val="0"/>
          <c:showBubbleSize val="0"/>
        </c:dLbls>
        <c:gapWidth val="219"/>
        <c:overlap val="-27"/>
        <c:axId val="668962735"/>
        <c:axId val="668963695"/>
      </c:barChart>
      <c:catAx>
        <c:axId val="6689627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68963695"/>
        <c:crosses val="autoZero"/>
        <c:auto val="1"/>
        <c:lblAlgn val="ctr"/>
        <c:lblOffset val="100"/>
        <c:noMultiLvlLbl val="0"/>
      </c:catAx>
      <c:valAx>
        <c:axId val="66896369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6896273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[employee_data.csv]Sheet2!PivotTable2</c:name>
    <c:fmtId val="56"/>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w="25400">
            <a:solidFill>
              <a:schemeClr val="lt1"/>
            </a:solidFill>
          </a:ln>
          <a:effectLst/>
          <a:sp3d contourW="25400">
            <a:contourClr>
              <a:schemeClr val="lt1"/>
            </a:contourClr>
          </a:sp3d>
        </c:spPr>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w="25400">
            <a:solidFill>
              <a:schemeClr val="lt1"/>
            </a:solidFill>
          </a:ln>
          <a:effectLst/>
          <a:sp3d contourW="25400">
            <a:contourClr>
              <a:schemeClr val="lt1"/>
            </a:contourClr>
          </a:sp3d>
        </c:spPr>
      </c:pivotFmt>
      <c:pivotFmt>
        <c:idx val="28"/>
        <c:spPr>
          <a:solidFill>
            <a:schemeClr val="accent1"/>
          </a:solidFill>
          <a:ln w="25400">
            <a:solidFill>
              <a:schemeClr val="lt1"/>
            </a:solidFill>
          </a:ln>
          <a:effectLst/>
          <a:sp3d contourW="25400">
            <a:contourClr>
              <a:schemeClr val="lt1"/>
            </a:contourClr>
          </a:sp3d>
        </c:spPr>
      </c:pivotFmt>
      <c:pivotFmt>
        <c:idx val="29"/>
        <c:spPr>
          <a:solidFill>
            <a:schemeClr val="accent1"/>
          </a:solidFill>
          <a:ln w="25400">
            <a:solidFill>
              <a:schemeClr val="lt1"/>
            </a:solidFill>
          </a:ln>
          <a:effectLst/>
          <a:sp3d contourW="25400">
            <a:contourClr>
              <a:schemeClr val="lt1"/>
            </a:contourClr>
          </a:sp3d>
        </c:spPr>
      </c:pivotFmt>
      <c:pivotFmt>
        <c:idx val="30"/>
        <c:spPr>
          <a:solidFill>
            <a:schemeClr val="accent1"/>
          </a:solidFill>
          <a:ln w="25400">
            <a:solidFill>
              <a:schemeClr val="lt1"/>
            </a:solidFill>
          </a:ln>
          <a:effectLst/>
          <a:sp3d contourW="25400">
            <a:contourClr>
              <a:schemeClr val="lt1"/>
            </a:contourClr>
          </a:sp3d>
        </c:spPr>
      </c:pivotFmt>
      <c:pivotFmt>
        <c:idx val="31"/>
        <c:spPr>
          <a:solidFill>
            <a:schemeClr val="accent1"/>
          </a:solidFill>
          <a:ln w="25400">
            <a:solidFill>
              <a:schemeClr val="lt1"/>
            </a:solidFill>
          </a:ln>
          <a:effectLst/>
          <a:sp3d contourW="25400">
            <a:contourClr>
              <a:schemeClr val="lt1"/>
            </a:contourClr>
          </a:sp3d>
        </c:spPr>
      </c:pivotFmt>
      <c:pivotFmt>
        <c:idx val="32"/>
        <c:spPr>
          <a:solidFill>
            <a:schemeClr val="accent1"/>
          </a:solidFill>
          <a:ln w="25400">
            <a:solidFill>
              <a:schemeClr val="lt1"/>
            </a:solidFill>
          </a:ln>
          <a:effectLst/>
          <a:sp3d contourW="25400">
            <a:contourClr>
              <a:schemeClr val="lt1"/>
            </a:contourClr>
          </a:sp3d>
        </c:spPr>
      </c:pivotFmt>
      <c:pivotFmt>
        <c:idx val="33"/>
        <c:spPr>
          <a:solidFill>
            <a:schemeClr val="accent1"/>
          </a:solidFill>
          <a:ln w="25400">
            <a:solidFill>
              <a:schemeClr val="lt1"/>
            </a:solidFill>
          </a:ln>
          <a:effectLst/>
          <a:sp3d contourW="25400">
            <a:contourClr>
              <a:schemeClr val="lt1"/>
            </a:contourClr>
          </a:sp3d>
        </c:spPr>
      </c:pivotFmt>
      <c:pivotFmt>
        <c:idx val="34"/>
        <c:spPr>
          <a:solidFill>
            <a:schemeClr val="accent1"/>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1"/>
          </a:solidFill>
          <a:ln w="25400">
            <a:solidFill>
              <a:schemeClr val="lt1"/>
            </a:solidFill>
          </a:ln>
          <a:effectLst/>
          <a:sp3d contourW="25400">
            <a:contourClr>
              <a:schemeClr val="lt1"/>
            </a:contourClr>
          </a:sp3d>
        </c:spPr>
      </c:pivotFmt>
      <c:pivotFmt>
        <c:idx val="37"/>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w="25400">
            <a:solidFill>
              <a:schemeClr val="lt1"/>
            </a:solidFill>
          </a:ln>
          <a:effectLst/>
          <a:sp3d contourW="25400">
            <a:contourClr>
              <a:schemeClr val="lt1"/>
            </a:contourClr>
          </a:sp3d>
        </c:spPr>
      </c:pivotFmt>
      <c:pivotFmt>
        <c:idx val="39"/>
        <c:spPr>
          <a:solidFill>
            <a:schemeClr val="accent1"/>
          </a:solidFill>
          <a:ln w="25400">
            <a:solidFill>
              <a:schemeClr val="lt1"/>
            </a:solidFill>
          </a:ln>
          <a:effectLst/>
          <a:sp3d contourW="25400">
            <a:contourClr>
              <a:schemeClr val="lt1"/>
            </a:contourClr>
          </a:sp3d>
        </c:spPr>
      </c:pivotFmt>
      <c:pivotFmt>
        <c:idx val="40"/>
        <c:spPr>
          <a:solidFill>
            <a:schemeClr val="accent1"/>
          </a:solidFill>
          <a:ln w="25400">
            <a:solidFill>
              <a:schemeClr val="lt1"/>
            </a:solidFill>
          </a:ln>
          <a:effectLst/>
          <a:sp3d contourW="25400">
            <a:contourClr>
              <a:schemeClr val="lt1"/>
            </a:contourClr>
          </a:sp3d>
        </c:spPr>
      </c:pivotFmt>
      <c:pivotFmt>
        <c:idx val="41"/>
        <c:spPr>
          <a:solidFill>
            <a:schemeClr val="accent1"/>
          </a:solidFill>
          <a:ln w="25400">
            <a:solidFill>
              <a:schemeClr val="lt1"/>
            </a:solidFill>
          </a:ln>
          <a:effectLst/>
          <a:sp3d contourW="25400">
            <a:contourClr>
              <a:schemeClr val="lt1"/>
            </a:contourClr>
          </a:sp3d>
        </c:spPr>
      </c:pivotFmt>
      <c:pivotFmt>
        <c:idx val="42"/>
        <c:spPr>
          <a:solidFill>
            <a:schemeClr val="accent1"/>
          </a:solidFill>
          <a:ln w="25400">
            <a:solidFill>
              <a:schemeClr val="lt1"/>
            </a:solidFill>
          </a:ln>
          <a:effectLst/>
          <a:sp3d contourW="25400">
            <a:contourClr>
              <a:schemeClr val="lt1"/>
            </a:contourClr>
          </a:sp3d>
        </c:spPr>
      </c:pivotFmt>
      <c:pivotFmt>
        <c:idx val="43"/>
        <c:spPr>
          <a:solidFill>
            <a:schemeClr val="accent1"/>
          </a:solidFill>
          <a:ln w="25400">
            <a:solidFill>
              <a:schemeClr val="lt1"/>
            </a:solidFill>
          </a:ln>
          <a:effectLst/>
          <a:sp3d contourW="25400">
            <a:contourClr>
              <a:schemeClr val="lt1"/>
            </a:contourClr>
          </a:sp3d>
        </c:spPr>
      </c:pivotFmt>
      <c:pivotFmt>
        <c:idx val="44"/>
        <c:spPr>
          <a:solidFill>
            <a:schemeClr val="accent1"/>
          </a:solidFill>
          <a:ln w="25400">
            <a:solidFill>
              <a:schemeClr val="lt1"/>
            </a:solidFill>
          </a:ln>
          <a:effectLst/>
          <a:sp3d contourW="25400">
            <a:contourClr>
              <a:schemeClr val="lt1"/>
            </a:contourClr>
          </a:sp3d>
        </c:spPr>
      </c:pivotFmt>
      <c:pivotFmt>
        <c:idx val="45"/>
        <c:spPr>
          <a:solidFill>
            <a:schemeClr val="accent1"/>
          </a:solidFill>
          <a:ln w="25400">
            <a:solidFill>
              <a:schemeClr val="lt1"/>
            </a:solidFill>
          </a:ln>
          <a:effectLst/>
          <a:sp3d contourW="25400">
            <a:contourClr>
              <a:schemeClr val="lt1"/>
            </a:contourClr>
          </a:sp3d>
        </c:spP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1"/>
          </a:solidFill>
          <a:ln w="25400">
            <a:solidFill>
              <a:schemeClr val="lt1"/>
            </a:solidFill>
          </a:ln>
          <a:effectLst/>
          <a:sp3d contourW="25400">
            <a:contourClr>
              <a:schemeClr val="lt1"/>
            </a:contourClr>
          </a:sp3d>
        </c:spPr>
      </c:pivotFmt>
      <c:pivotFmt>
        <c:idx val="48"/>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w="25400">
            <a:solidFill>
              <a:schemeClr val="lt1"/>
            </a:solidFill>
          </a:ln>
          <a:effectLst/>
          <a:sp3d contourW="25400">
            <a:contourClr>
              <a:schemeClr val="lt1"/>
            </a:contourClr>
          </a:sp3d>
        </c:spPr>
      </c:pivotFmt>
      <c:pivotFmt>
        <c:idx val="50"/>
        <c:spPr>
          <a:solidFill>
            <a:schemeClr val="accent1"/>
          </a:solidFill>
          <a:ln w="25400">
            <a:solidFill>
              <a:schemeClr val="lt1"/>
            </a:solidFill>
          </a:ln>
          <a:effectLst/>
          <a:sp3d contourW="25400">
            <a:contourClr>
              <a:schemeClr val="lt1"/>
            </a:contourClr>
          </a:sp3d>
        </c:spPr>
      </c:pivotFmt>
      <c:pivotFmt>
        <c:idx val="51"/>
        <c:spPr>
          <a:solidFill>
            <a:schemeClr val="accent1"/>
          </a:solidFill>
          <a:ln w="25400">
            <a:solidFill>
              <a:schemeClr val="lt1"/>
            </a:solidFill>
          </a:ln>
          <a:effectLst/>
          <a:sp3d contourW="25400">
            <a:contourClr>
              <a:schemeClr val="lt1"/>
            </a:contourClr>
          </a:sp3d>
        </c:spPr>
      </c:pivotFmt>
      <c:pivotFmt>
        <c:idx val="52"/>
        <c:spPr>
          <a:solidFill>
            <a:schemeClr val="accent1"/>
          </a:solidFill>
          <a:ln w="25400">
            <a:solidFill>
              <a:schemeClr val="lt1"/>
            </a:solidFill>
          </a:ln>
          <a:effectLst/>
          <a:sp3d contourW="25400">
            <a:contourClr>
              <a:schemeClr val="lt1"/>
            </a:contourClr>
          </a:sp3d>
        </c:spPr>
      </c:pivotFmt>
      <c:pivotFmt>
        <c:idx val="53"/>
        <c:spPr>
          <a:solidFill>
            <a:schemeClr val="accent1"/>
          </a:solidFill>
          <a:ln w="25400">
            <a:solidFill>
              <a:schemeClr val="lt1"/>
            </a:solidFill>
          </a:ln>
          <a:effectLst/>
          <a:sp3d contourW="25400">
            <a:contourClr>
              <a:schemeClr val="lt1"/>
            </a:contourClr>
          </a:sp3d>
        </c:spPr>
      </c:pivotFmt>
      <c:pivotFmt>
        <c:idx val="54"/>
        <c:spPr>
          <a:solidFill>
            <a:schemeClr val="accent1"/>
          </a:solidFill>
          <a:ln w="25400">
            <a:solidFill>
              <a:schemeClr val="lt1"/>
            </a:solidFill>
          </a:ln>
          <a:effectLst/>
          <a:sp3d contourW="25400">
            <a:contourClr>
              <a:schemeClr val="lt1"/>
            </a:contourClr>
          </a:sp3d>
        </c:spPr>
      </c:pivotFmt>
      <c:pivotFmt>
        <c:idx val="55"/>
        <c:spPr>
          <a:solidFill>
            <a:schemeClr val="accent1"/>
          </a:solidFill>
          <a:ln w="25400">
            <a:solidFill>
              <a:schemeClr val="lt1"/>
            </a:solidFill>
          </a:ln>
          <a:effectLst/>
          <a:sp3d contourW="25400">
            <a:contourClr>
              <a:schemeClr val="lt1"/>
            </a:contourClr>
          </a:sp3d>
        </c:spPr>
      </c:pivotFmt>
      <c:pivotFmt>
        <c:idx val="56"/>
        <c:spPr>
          <a:solidFill>
            <a:schemeClr val="accent1"/>
          </a:solidFill>
          <a:ln w="25400">
            <a:solidFill>
              <a:schemeClr val="lt1"/>
            </a:solidFill>
          </a:ln>
          <a:effectLst/>
          <a:sp3d contourW="25400">
            <a:contourClr>
              <a:schemeClr val="lt1"/>
            </a:contourClr>
          </a:sp3d>
        </c:spP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1"/>
          </a:solidFill>
          <a:ln w="25400">
            <a:solidFill>
              <a:schemeClr val="lt1"/>
            </a:solidFill>
          </a:ln>
          <a:effectLst/>
          <a:sp3d contourW="25400">
            <a:contourClr>
              <a:schemeClr val="lt1"/>
            </a:contourClr>
          </a:sp3d>
        </c:spPr>
      </c:pivotFmt>
      <c:pivotFmt>
        <c:idx val="59"/>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0"/>
        <c:spPr>
          <a:solidFill>
            <a:schemeClr val="accent1"/>
          </a:solidFill>
          <a:ln w="25400">
            <a:solidFill>
              <a:schemeClr val="lt1"/>
            </a:solidFill>
          </a:ln>
          <a:effectLst/>
          <a:sp3d contourW="25400">
            <a:contourClr>
              <a:schemeClr val="lt1"/>
            </a:contourClr>
          </a:sp3d>
        </c:spPr>
      </c:pivotFmt>
      <c:pivotFmt>
        <c:idx val="61"/>
        <c:spPr>
          <a:solidFill>
            <a:schemeClr val="accent1"/>
          </a:solidFill>
          <a:ln w="25400">
            <a:solidFill>
              <a:schemeClr val="lt1"/>
            </a:solidFill>
          </a:ln>
          <a:effectLst/>
          <a:sp3d contourW="25400">
            <a:contourClr>
              <a:schemeClr val="lt1"/>
            </a:contourClr>
          </a:sp3d>
        </c:spPr>
      </c:pivotFmt>
      <c:pivotFmt>
        <c:idx val="62"/>
        <c:spPr>
          <a:solidFill>
            <a:schemeClr val="accent1"/>
          </a:solidFill>
          <a:ln w="25400">
            <a:solidFill>
              <a:schemeClr val="lt1"/>
            </a:solidFill>
          </a:ln>
          <a:effectLst/>
          <a:sp3d contourW="25400">
            <a:contourClr>
              <a:schemeClr val="lt1"/>
            </a:contourClr>
          </a:sp3d>
        </c:spPr>
      </c:pivotFmt>
      <c:pivotFmt>
        <c:idx val="63"/>
        <c:spPr>
          <a:solidFill>
            <a:schemeClr val="accent1"/>
          </a:solidFill>
          <a:ln w="25400">
            <a:solidFill>
              <a:schemeClr val="lt1"/>
            </a:solidFill>
          </a:ln>
          <a:effectLst/>
          <a:sp3d contourW="25400">
            <a:contourClr>
              <a:schemeClr val="lt1"/>
            </a:contourClr>
          </a:sp3d>
        </c:spPr>
      </c:pivotFmt>
      <c:pivotFmt>
        <c:idx val="64"/>
        <c:spPr>
          <a:solidFill>
            <a:schemeClr val="accent1"/>
          </a:solidFill>
          <a:ln w="25400">
            <a:solidFill>
              <a:schemeClr val="lt1"/>
            </a:solidFill>
          </a:ln>
          <a:effectLst/>
          <a:sp3d contourW="25400">
            <a:contourClr>
              <a:schemeClr val="lt1"/>
            </a:contourClr>
          </a:sp3d>
        </c:spPr>
      </c:pivotFmt>
      <c:pivotFmt>
        <c:idx val="65"/>
        <c:spPr>
          <a:solidFill>
            <a:schemeClr val="accent1"/>
          </a:solidFill>
          <a:ln w="25400">
            <a:solidFill>
              <a:schemeClr val="lt1"/>
            </a:solidFill>
          </a:ln>
          <a:effectLst/>
          <a:sp3d contourW="25400">
            <a:contourClr>
              <a:schemeClr val="lt1"/>
            </a:contourClr>
          </a:sp3d>
        </c:spPr>
      </c:pivotFmt>
      <c:pivotFmt>
        <c:idx val="66"/>
        <c:spPr>
          <a:solidFill>
            <a:schemeClr val="accent1"/>
          </a:solidFill>
          <a:ln w="25400">
            <a:solidFill>
              <a:schemeClr val="lt1"/>
            </a:solidFill>
          </a:ln>
          <a:effectLst/>
          <a:sp3d contourW="25400">
            <a:contourClr>
              <a:schemeClr val="lt1"/>
            </a:contourClr>
          </a:sp3d>
        </c:spPr>
      </c:pivotFmt>
      <c:pivotFmt>
        <c:idx val="67"/>
        <c:spPr>
          <a:solidFill>
            <a:schemeClr val="accent1"/>
          </a:solidFill>
          <a:ln w="25400">
            <a:solidFill>
              <a:schemeClr val="lt1"/>
            </a:solidFill>
          </a:ln>
          <a:effectLst/>
          <a:sp3d contourW="25400">
            <a:contourClr>
              <a:schemeClr val="lt1"/>
            </a:contourClr>
          </a:sp3d>
        </c:spPr>
      </c:pivotFmt>
      <c:pivotFmt>
        <c:idx val="68"/>
        <c:spPr>
          <a:solidFill>
            <a:schemeClr val="accent1"/>
          </a:solidFill>
          <a:ln w="25400">
            <a:solidFill>
              <a:schemeClr val="lt1"/>
            </a:solidFill>
          </a:ln>
          <a:effectLst/>
          <a:sp3d contourW="25400">
            <a:contourClr>
              <a:schemeClr val="lt1"/>
            </a:contourClr>
          </a:sp3d>
        </c:spPr>
      </c:pivotFmt>
      <c:pivotFmt>
        <c:idx val="69"/>
        <c:spPr>
          <a:solidFill>
            <a:schemeClr val="accent1"/>
          </a:solidFill>
          <a:ln w="25400">
            <a:solidFill>
              <a:schemeClr val="lt1"/>
            </a:solidFill>
          </a:ln>
          <a:effectLst/>
          <a:sp3d contourW="25400">
            <a:contourClr>
              <a:schemeClr val="lt1"/>
            </a:contourClr>
          </a:sp3d>
        </c:spPr>
      </c:pivotFmt>
      <c:pivotFmt>
        <c:idx val="7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1"/>
        <c:spPr>
          <a:solidFill>
            <a:schemeClr val="accent1"/>
          </a:solidFill>
          <a:ln w="25400">
            <a:solidFill>
              <a:schemeClr val="lt1"/>
            </a:solidFill>
          </a:ln>
          <a:effectLst/>
          <a:sp3d contourW="25400">
            <a:contourClr>
              <a:schemeClr val="lt1"/>
            </a:contourClr>
          </a:sp3d>
        </c:spPr>
      </c:pivotFmt>
      <c:pivotFmt>
        <c:idx val="72"/>
        <c:spPr>
          <a:solidFill>
            <a:schemeClr val="accent1"/>
          </a:solidFill>
          <a:ln w="25400">
            <a:solidFill>
              <a:schemeClr val="lt1"/>
            </a:solidFill>
          </a:ln>
          <a:effectLst/>
          <a:sp3d contourW="25400">
            <a:contourClr>
              <a:schemeClr val="lt1"/>
            </a:contourClr>
          </a:sp3d>
        </c:spPr>
      </c:pivotFmt>
      <c:pivotFmt>
        <c:idx val="73"/>
        <c:spPr>
          <a:solidFill>
            <a:schemeClr val="accent1"/>
          </a:solidFill>
          <a:ln w="25400">
            <a:solidFill>
              <a:schemeClr val="lt1"/>
            </a:solidFill>
          </a:ln>
          <a:effectLst/>
          <a:sp3d contourW="25400">
            <a:contourClr>
              <a:schemeClr val="lt1"/>
            </a:contourClr>
          </a:sp3d>
        </c:spPr>
      </c:pivotFmt>
      <c:pivotFmt>
        <c:idx val="74"/>
        <c:spPr>
          <a:solidFill>
            <a:schemeClr val="accent1"/>
          </a:solidFill>
          <a:ln w="25400">
            <a:solidFill>
              <a:schemeClr val="lt1"/>
            </a:solidFill>
          </a:ln>
          <a:effectLst/>
          <a:sp3d contourW="25400">
            <a:contourClr>
              <a:schemeClr val="lt1"/>
            </a:contourClr>
          </a:sp3d>
        </c:spPr>
      </c:pivotFmt>
      <c:pivotFmt>
        <c:idx val="75"/>
        <c:spPr>
          <a:solidFill>
            <a:schemeClr val="accent1"/>
          </a:solidFill>
          <a:ln w="25400">
            <a:solidFill>
              <a:schemeClr val="lt1"/>
            </a:solidFill>
          </a:ln>
          <a:effectLst/>
          <a:sp3d contourW="25400">
            <a:contourClr>
              <a:schemeClr val="lt1"/>
            </a:contourClr>
          </a:sp3d>
        </c:spPr>
      </c:pivotFmt>
      <c:pivotFmt>
        <c:idx val="76"/>
        <c:spPr>
          <a:solidFill>
            <a:schemeClr val="accent1"/>
          </a:solidFill>
          <a:ln w="25400">
            <a:solidFill>
              <a:schemeClr val="lt1"/>
            </a:solidFill>
          </a:ln>
          <a:effectLst/>
          <a:sp3d contourW="25400">
            <a:contourClr>
              <a:schemeClr val="lt1"/>
            </a:contourClr>
          </a:sp3d>
        </c:spPr>
      </c:pivotFmt>
      <c:pivotFmt>
        <c:idx val="77"/>
        <c:spPr>
          <a:solidFill>
            <a:schemeClr val="accent1"/>
          </a:solidFill>
          <a:ln w="25400">
            <a:solidFill>
              <a:schemeClr val="lt1"/>
            </a:solidFill>
          </a:ln>
          <a:effectLst/>
          <a:sp3d contourW="25400">
            <a:contourClr>
              <a:schemeClr val="lt1"/>
            </a:contourClr>
          </a:sp3d>
        </c:spPr>
      </c:pivotFmt>
      <c:pivotFmt>
        <c:idx val="78"/>
        <c:spPr>
          <a:solidFill>
            <a:schemeClr val="accent1"/>
          </a:solidFill>
          <a:ln w="25400">
            <a:solidFill>
              <a:schemeClr val="lt1"/>
            </a:solidFill>
          </a:ln>
          <a:effectLst/>
          <a:sp3d contourW="25400">
            <a:contourClr>
              <a:schemeClr val="lt1"/>
            </a:contourClr>
          </a:sp3d>
        </c:spPr>
      </c:pivotFmt>
      <c:pivotFmt>
        <c:idx val="79"/>
        <c:spPr>
          <a:solidFill>
            <a:schemeClr val="accent1"/>
          </a:solidFill>
          <a:ln w="25400">
            <a:solidFill>
              <a:schemeClr val="lt1"/>
            </a:solidFill>
          </a:ln>
          <a:effectLst/>
          <a:sp3d contourW="25400">
            <a:contourClr>
              <a:schemeClr val="lt1"/>
            </a:contourClr>
          </a:sp3d>
        </c:spPr>
      </c:pivotFmt>
      <c:pivotFmt>
        <c:idx val="80"/>
        <c:spPr>
          <a:solidFill>
            <a:schemeClr val="accent1"/>
          </a:solidFill>
          <a:ln w="25400">
            <a:solidFill>
              <a:schemeClr val="lt1"/>
            </a:solidFill>
          </a:ln>
          <a:effectLst/>
          <a:sp3d contourW="25400">
            <a:contourClr>
              <a:schemeClr val="lt1"/>
            </a:contourClr>
          </a:sp3d>
        </c:spPr>
      </c:pivotFmt>
      <c:pivotFmt>
        <c:idx val="8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2"/>
        <c:spPr>
          <a:solidFill>
            <a:schemeClr val="accent1"/>
          </a:solidFill>
          <a:ln w="25400">
            <a:solidFill>
              <a:schemeClr val="lt1"/>
            </a:solidFill>
          </a:ln>
          <a:effectLst/>
          <a:sp3d contourW="25400">
            <a:contourClr>
              <a:schemeClr val="lt1"/>
            </a:contourClr>
          </a:sp3d>
        </c:spPr>
      </c:pivotFmt>
      <c:pivotFmt>
        <c:idx val="83"/>
        <c:spPr>
          <a:solidFill>
            <a:schemeClr val="accent1"/>
          </a:solidFill>
          <a:ln w="25400">
            <a:solidFill>
              <a:schemeClr val="lt1"/>
            </a:solidFill>
          </a:ln>
          <a:effectLst/>
          <a:sp3d contourW="25400">
            <a:contourClr>
              <a:schemeClr val="lt1"/>
            </a:contourClr>
          </a:sp3d>
        </c:spPr>
      </c:pivotFmt>
      <c:pivotFmt>
        <c:idx val="84"/>
        <c:spPr>
          <a:solidFill>
            <a:schemeClr val="accent1"/>
          </a:solidFill>
          <a:ln w="25400">
            <a:solidFill>
              <a:schemeClr val="lt1"/>
            </a:solidFill>
          </a:ln>
          <a:effectLst/>
          <a:sp3d contourW="25400">
            <a:contourClr>
              <a:schemeClr val="lt1"/>
            </a:contourClr>
          </a:sp3d>
        </c:spPr>
      </c:pivotFmt>
      <c:pivotFmt>
        <c:idx val="85"/>
        <c:spPr>
          <a:solidFill>
            <a:schemeClr val="accent1"/>
          </a:solidFill>
          <a:ln w="25400">
            <a:solidFill>
              <a:schemeClr val="lt1"/>
            </a:solidFill>
          </a:ln>
          <a:effectLst/>
          <a:sp3d contourW="25400">
            <a:contourClr>
              <a:schemeClr val="lt1"/>
            </a:contourClr>
          </a:sp3d>
        </c:spPr>
      </c:pivotFmt>
      <c:pivotFmt>
        <c:idx val="86"/>
        <c:spPr>
          <a:solidFill>
            <a:schemeClr val="accent1"/>
          </a:solidFill>
          <a:ln w="25400">
            <a:solidFill>
              <a:schemeClr val="lt1"/>
            </a:solidFill>
          </a:ln>
          <a:effectLst/>
          <a:sp3d contourW="25400">
            <a:contourClr>
              <a:schemeClr val="lt1"/>
            </a:contourClr>
          </a:sp3d>
        </c:spPr>
      </c:pivotFmt>
      <c:pivotFmt>
        <c:idx val="87"/>
        <c:spPr>
          <a:solidFill>
            <a:schemeClr val="accent1"/>
          </a:solidFill>
          <a:ln w="25400">
            <a:solidFill>
              <a:schemeClr val="lt1"/>
            </a:solidFill>
          </a:ln>
          <a:effectLst/>
          <a:sp3d contourW="25400">
            <a:contourClr>
              <a:schemeClr val="lt1"/>
            </a:contourClr>
          </a:sp3d>
        </c:spPr>
      </c:pivotFmt>
      <c:pivotFmt>
        <c:idx val="88"/>
        <c:spPr>
          <a:solidFill>
            <a:schemeClr val="accent1"/>
          </a:solidFill>
          <a:ln w="25400">
            <a:solidFill>
              <a:schemeClr val="lt1"/>
            </a:solidFill>
          </a:ln>
          <a:effectLst/>
          <a:sp3d contourW="25400">
            <a:contourClr>
              <a:schemeClr val="lt1"/>
            </a:contourClr>
          </a:sp3d>
        </c:spPr>
      </c:pivotFmt>
      <c:pivotFmt>
        <c:idx val="89"/>
        <c:spPr>
          <a:solidFill>
            <a:schemeClr val="accent1"/>
          </a:solidFill>
          <a:ln w="25400">
            <a:solidFill>
              <a:schemeClr val="lt1"/>
            </a:solidFill>
          </a:ln>
          <a:effectLst/>
          <a:sp3d contourW="25400">
            <a:contourClr>
              <a:schemeClr val="lt1"/>
            </a:contourClr>
          </a:sp3d>
        </c:spPr>
      </c:pivotFmt>
      <c:pivotFmt>
        <c:idx val="90"/>
        <c:spPr>
          <a:solidFill>
            <a:schemeClr val="accent1"/>
          </a:solidFill>
          <a:ln w="25400">
            <a:solidFill>
              <a:schemeClr val="lt1"/>
            </a:solidFill>
          </a:ln>
          <a:effectLst/>
          <a:sp3d contourW="25400">
            <a:contourClr>
              <a:schemeClr val="lt1"/>
            </a:contourClr>
          </a:sp3d>
        </c:spPr>
      </c:pivotFmt>
      <c:pivotFmt>
        <c:idx val="91"/>
        <c:spPr>
          <a:solidFill>
            <a:schemeClr val="accent1"/>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Sheet2!$B$3:$B$4</c:f>
              <c:strCache>
                <c:ptCount val="1"/>
                <c:pt idx="0">
                  <c:v>HIGH</c:v>
                </c:pt>
              </c:strCache>
            </c:strRef>
          </c:tx>
          <c:dPt>
            <c:idx val="0"/>
            <c:bubble3D val="0"/>
            <c:spPr>
              <a:solidFill>
                <a:schemeClr val="accent1"/>
              </a:solidFill>
              <a:ln w="25400">
                <a:solidFill>
                  <a:schemeClr val="lt1"/>
                </a:solidFill>
              </a:ln>
              <a:effectLst/>
              <a:sp3d contourW="25400">
                <a:contourClr>
                  <a:schemeClr val="lt1"/>
                </a:contourClr>
              </a:sp3d>
            </c:spPr>
          </c:dPt>
          <c:dPt>
            <c:idx val="1"/>
            <c:bubble3D val="0"/>
            <c:spPr>
              <a:solidFill>
                <a:schemeClr val="accent2"/>
              </a:solidFill>
              <a:ln w="25400">
                <a:solidFill>
                  <a:schemeClr val="lt1"/>
                </a:solidFill>
              </a:ln>
              <a:effectLst/>
              <a:sp3d contourW="25400">
                <a:contourClr>
                  <a:schemeClr val="lt1"/>
                </a:contourClr>
              </a:sp3d>
            </c:spPr>
          </c:dPt>
          <c:dPt>
            <c:idx val="2"/>
            <c:bubble3D val="0"/>
            <c:spPr>
              <a:solidFill>
                <a:schemeClr val="accent3"/>
              </a:solidFill>
              <a:ln w="25400">
                <a:solidFill>
                  <a:schemeClr val="lt1"/>
                </a:solidFill>
              </a:ln>
              <a:effectLst/>
              <a:sp3d contourW="25400">
                <a:contourClr>
                  <a:schemeClr val="lt1"/>
                </a:contourClr>
              </a:sp3d>
            </c:spPr>
          </c:dPt>
          <c:dPt>
            <c:idx val="3"/>
            <c:bubble3D val="0"/>
            <c:spPr>
              <a:solidFill>
                <a:schemeClr val="accent4"/>
              </a:solidFill>
              <a:ln w="25400">
                <a:solidFill>
                  <a:schemeClr val="lt1"/>
                </a:solidFill>
              </a:ln>
              <a:effectLst/>
              <a:sp3d contourW="25400">
                <a:contourClr>
                  <a:schemeClr val="lt1"/>
                </a:contourClr>
              </a:sp3d>
            </c:spPr>
          </c:dPt>
          <c:dPt>
            <c:idx val="4"/>
            <c:bubble3D val="0"/>
            <c:spPr>
              <a:solidFill>
                <a:schemeClr val="accent5"/>
              </a:solidFill>
              <a:ln w="25400">
                <a:solidFill>
                  <a:schemeClr val="lt1"/>
                </a:solidFill>
              </a:ln>
              <a:effectLst/>
              <a:sp3d contourW="25400">
                <a:contourClr>
                  <a:schemeClr val="lt1"/>
                </a:contourClr>
              </a:sp3d>
            </c:spPr>
          </c:dPt>
          <c:dPt>
            <c:idx val="5"/>
            <c:bubble3D val="0"/>
            <c:spPr>
              <a:solidFill>
                <a:schemeClr val="accent6"/>
              </a:solidFill>
              <a:ln w="25400">
                <a:solidFill>
                  <a:schemeClr val="lt1"/>
                </a:solidFill>
              </a:ln>
              <a:effectLst/>
              <a:sp3d contourW="25400">
                <a:contourClr>
                  <a:schemeClr val="lt1"/>
                </a:contourClr>
              </a:sp3d>
            </c:spPr>
          </c:dPt>
          <c:dPt>
            <c:idx val="6"/>
            <c:bubble3D val="0"/>
            <c:spPr>
              <a:solidFill>
                <a:schemeClr val="accent1">
                  <a:lumMod val="60000"/>
                </a:schemeClr>
              </a:solidFill>
              <a:ln w="25400">
                <a:solidFill>
                  <a:schemeClr val="lt1"/>
                </a:solidFill>
              </a:ln>
              <a:effectLst/>
              <a:sp3d contourW="25400">
                <a:contourClr>
                  <a:schemeClr val="lt1"/>
                </a:contourClr>
              </a:sp3d>
            </c:spPr>
          </c:dPt>
          <c:dPt>
            <c:idx val="7"/>
            <c:bubble3D val="0"/>
            <c:spPr>
              <a:solidFill>
                <a:schemeClr val="accent2">
                  <a:lumMod val="60000"/>
                </a:schemeClr>
              </a:solidFill>
              <a:ln w="25400">
                <a:solidFill>
                  <a:schemeClr val="lt1"/>
                </a:solidFill>
              </a:ln>
              <a:effectLst/>
              <a:sp3d contourW="25400">
                <a:contourClr>
                  <a:schemeClr val="lt1"/>
                </a:contourClr>
              </a:sp3d>
            </c:spPr>
          </c:dPt>
          <c:dPt>
            <c:idx val="8"/>
            <c:bubble3D val="0"/>
            <c:spPr>
              <a:solidFill>
                <a:schemeClr val="accent3">
                  <a:lumMod val="60000"/>
                </a:schemeClr>
              </a:solidFill>
              <a:ln w="25400">
                <a:solidFill>
                  <a:schemeClr val="lt1"/>
                </a:solidFill>
              </a:ln>
              <a:effectLst/>
              <a:sp3d contourW="25400">
                <a:contourClr>
                  <a:schemeClr val="lt1"/>
                </a:contourClr>
              </a:sp3d>
            </c:spPr>
          </c:dPt>
          <c:dPt>
            <c:idx val="9"/>
            <c:bubble3D val="0"/>
            <c:spPr>
              <a:solidFill>
                <a:schemeClr val="accent4">
                  <a:lumMod val="60000"/>
                </a:schemeClr>
              </a:solidFill>
              <a:ln w="25400">
                <a:solidFill>
                  <a:schemeClr val="lt1"/>
                </a:solidFill>
              </a:ln>
              <a:effectLst/>
              <a:sp3d contourW="25400">
                <a:contourClr>
                  <a:schemeClr val="lt1"/>
                </a:contourClr>
              </a:sp3d>
            </c:spPr>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16.0</c:v>
                </c:pt>
                <c:pt idx="1">
                  <c:v>19.0</c:v>
                </c:pt>
                <c:pt idx="2">
                  <c:v>21.0</c:v>
                </c:pt>
                <c:pt idx="3">
                  <c:v>17.0</c:v>
                </c:pt>
                <c:pt idx="4">
                  <c:v>21.0</c:v>
                </c:pt>
                <c:pt idx="5">
                  <c:v>29.0</c:v>
                </c:pt>
                <c:pt idx="6">
                  <c:v>26.0</c:v>
                </c:pt>
                <c:pt idx="7">
                  <c:v>26.0</c:v>
                </c:pt>
                <c:pt idx="8">
                  <c:v>21.0</c:v>
                </c:pt>
                <c:pt idx="9">
                  <c:v>25.0</c:v>
                </c:pt>
              </c:numCache>
            </c:numRef>
          </c:val>
        </c:ser>
        <c:ser>
          <c:idx val="1"/>
          <c:order val="1"/>
          <c:tx>
            <c:strRef>
              <c:f>Sheet2!$C$3:$C$4</c:f>
              <c:strCache>
                <c:ptCount val="1"/>
                <c:pt idx="0">
                  <c:v>LOW</c:v>
                </c:pt>
              </c:strCache>
            </c:strRef>
          </c:tx>
          <c:dPt>
            <c:idx val="0"/>
            <c:bubble3D val="0"/>
            <c:spPr>
              <a:solidFill>
                <a:schemeClr val="accent1"/>
              </a:solidFill>
              <a:ln w="25400">
                <a:solidFill>
                  <a:schemeClr val="lt1"/>
                </a:solidFill>
              </a:ln>
              <a:effectLst/>
              <a:sp3d contourW="25400">
                <a:contourClr>
                  <a:schemeClr val="lt1"/>
                </a:contourClr>
              </a:sp3d>
            </c:spPr>
          </c:dPt>
          <c:dPt>
            <c:idx val="1"/>
            <c:bubble3D val="0"/>
            <c:spPr>
              <a:solidFill>
                <a:schemeClr val="accent2"/>
              </a:solidFill>
              <a:ln w="25400">
                <a:solidFill>
                  <a:schemeClr val="lt1"/>
                </a:solidFill>
              </a:ln>
              <a:effectLst/>
              <a:sp3d contourW="25400">
                <a:contourClr>
                  <a:schemeClr val="lt1"/>
                </a:contourClr>
              </a:sp3d>
            </c:spPr>
          </c:dPt>
          <c:dPt>
            <c:idx val="2"/>
            <c:bubble3D val="0"/>
            <c:spPr>
              <a:solidFill>
                <a:schemeClr val="accent3"/>
              </a:solidFill>
              <a:ln w="25400">
                <a:solidFill>
                  <a:schemeClr val="lt1"/>
                </a:solidFill>
              </a:ln>
              <a:effectLst/>
              <a:sp3d contourW="25400">
                <a:contourClr>
                  <a:schemeClr val="lt1"/>
                </a:contourClr>
              </a:sp3d>
            </c:spPr>
          </c:dPt>
          <c:dPt>
            <c:idx val="3"/>
            <c:bubble3D val="0"/>
            <c:spPr>
              <a:solidFill>
                <a:schemeClr val="accent4"/>
              </a:solidFill>
              <a:ln w="25400">
                <a:solidFill>
                  <a:schemeClr val="lt1"/>
                </a:solidFill>
              </a:ln>
              <a:effectLst/>
              <a:sp3d contourW="25400">
                <a:contourClr>
                  <a:schemeClr val="lt1"/>
                </a:contourClr>
              </a:sp3d>
            </c:spPr>
          </c:dPt>
          <c:dPt>
            <c:idx val="4"/>
            <c:bubble3D val="0"/>
            <c:spPr>
              <a:solidFill>
                <a:schemeClr val="accent5"/>
              </a:solidFill>
              <a:ln w="25400">
                <a:solidFill>
                  <a:schemeClr val="lt1"/>
                </a:solidFill>
              </a:ln>
              <a:effectLst/>
              <a:sp3d contourW="25400">
                <a:contourClr>
                  <a:schemeClr val="lt1"/>
                </a:contourClr>
              </a:sp3d>
            </c:spPr>
          </c:dPt>
          <c:dPt>
            <c:idx val="5"/>
            <c:bubble3D val="0"/>
            <c:spPr>
              <a:solidFill>
                <a:schemeClr val="accent6"/>
              </a:solidFill>
              <a:ln w="25400">
                <a:solidFill>
                  <a:schemeClr val="lt1"/>
                </a:solidFill>
              </a:ln>
              <a:effectLst/>
              <a:sp3d contourW="25400">
                <a:contourClr>
                  <a:schemeClr val="lt1"/>
                </a:contourClr>
              </a:sp3d>
            </c:spPr>
          </c:dPt>
          <c:dPt>
            <c:idx val="6"/>
            <c:bubble3D val="0"/>
            <c:spPr>
              <a:solidFill>
                <a:schemeClr val="accent1">
                  <a:lumMod val="60000"/>
                </a:schemeClr>
              </a:solidFill>
              <a:ln w="25400">
                <a:solidFill>
                  <a:schemeClr val="lt1"/>
                </a:solidFill>
              </a:ln>
              <a:effectLst/>
              <a:sp3d contourW="25400">
                <a:contourClr>
                  <a:schemeClr val="lt1"/>
                </a:contourClr>
              </a:sp3d>
            </c:spPr>
          </c:dPt>
          <c:dPt>
            <c:idx val="7"/>
            <c:bubble3D val="0"/>
            <c:spPr>
              <a:solidFill>
                <a:schemeClr val="accent2">
                  <a:lumMod val="60000"/>
                </a:schemeClr>
              </a:solidFill>
              <a:ln w="25400">
                <a:solidFill>
                  <a:schemeClr val="lt1"/>
                </a:solidFill>
              </a:ln>
              <a:effectLst/>
              <a:sp3d contourW="25400">
                <a:contourClr>
                  <a:schemeClr val="lt1"/>
                </a:contourClr>
              </a:sp3d>
            </c:spPr>
          </c:dPt>
          <c:dPt>
            <c:idx val="8"/>
            <c:bubble3D val="0"/>
            <c:spPr>
              <a:solidFill>
                <a:schemeClr val="accent3">
                  <a:lumMod val="60000"/>
                </a:schemeClr>
              </a:solidFill>
              <a:ln w="25400">
                <a:solidFill>
                  <a:schemeClr val="lt1"/>
                </a:solidFill>
              </a:ln>
              <a:effectLst/>
              <a:sp3d contourW="25400">
                <a:contourClr>
                  <a:schemeClr val="lt1"/>
                </a:contourClr>
              </a:sp3d>
            </c:spPr>
          </c:dPt>
          <c:dPt>
            <c:idx val="9"/>
            <c:bubble3D val="0"/>
            <c:spPr>
              <a:solidFill>
                <a:schemeClr val="accent4">
                  <a:lumMod val="60000"/>
                </a:schemeClr>
              </a:solidFill>
              <a:ln w="25400">
                <a:solidFill>
                  <a:schemeClr val="lt1"/>
                </a:solidFill>
              </a:ln>
              <a:effectLst/>
              <a:sp3d contourW="25400">
                <a:contourClr>
                  <a:schemeClr val="lt1"/>
                </a:contourClr>
              </a:sp3d>
            </c:spPr>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34.0</c:v>
                </c:pt>
                <c:pt idx="1">
                  <c:v>47.0</c:v>
                </c:pt>
                <c:pt idx="2">
                  <c:v>41.0</c:v>
                </c:pt>
                <c:pt idx="3">
                  <c:v>39.0</c:v>
                </c:pt>
                <c:pt idx="4">
                  <c:v>41.0</c:v>
                </c:pt>
                <c:pt idx="5">
                  <c:v>33.0</c:v>
                </c:pt>
                <c:pt idx="6">
                  <c:v>41.0</c:v>
                </c:pt>
                <c:pt idx="7">
                  <c:v>43.0</c:v>
                </c:pt>
                <c:pt idx="8">
                  <c:v>45.0</c:v>
                </c:pt>
                <c:pt idx="9">
                  <c:v>34.0</c:v>
                </c:pt>
              </c:numCache>
            </c:numRef>
          </c:val>
        </c:ser>
        <c:ser>
          <c:idx val="2"/>
          <c:order val="2"/>
          <c:tx>
            <c:strRef>
              <c:f>Sheet2!$D$3:$D$4</c:f>
              <c:strCache>
                <c:ptCount val="1"/>
                <c:pt idx="0">
                  <c:v>MED</c:v>
                </c:pt>
              </c:strCache>
            </c:strRef>
          </c:tx>
          <c:dPt>
            <c:idx val="0"/>
            <c:bubble3D val="0"/>
            <c:spPr>
              <a:solidFill>
                <a:schemeClr val="accent1"/>
              </a:solidFill>
              <a:ln w="25400">
                <a:solidFill>
                  <a:schemeClr val="lt1"/>
                </a:solidFill>
              </a:ln>
              <a:effectLst/>
              <a:sp3d contourW="25400">
                <a:contourClr>
                  <a:schemeClr val="lt1"/>
                </a:contourClr>
              </a:sp3d>
            </c:spPr>
          </c:dPt>
          <c:dPt>
            <c:idx val="1"/>
            <c:bubble3D val="0"/>
            <c:spPr>
              <a:solidFill>
                <a:schemeClr val="accent2"/>
              </a:solidFill>
              <a:ln w="25400">
                <a:solidFill>
                  <a:schemeClr val="lt1"/>
                </a:solidFill>
              </a:ln>
              <a:effectLst/>
              <a:sp3d contourW="25400">
                <a:contourClr>
                  <a:schemeClr val="lt1"/>
                </a:contourClr>
              </a:sp3d>
            </c:spPr>
          </c:dPt>
          <c:dPt>
            <c:idx val="2"/>
            <c:bubble3D val="0"/>
            <c:spPr>
              <a:solidFill>
                <a:schemeClr val="accent3"/>
              </a:solidFill>
              <a:ln w="25400">
                <a:solidFill>
                  <a:schemeClr val="lt1"/>
                </a:solidFill>
              </a:ln>
              <a:effectLst/>
              <a:sp3d contourW="25400">
                <a:contourClr>
                  <a:schemeClr val="lt1"/>
                </a:contourClr>
              </a:sp3d>
            </c:spPr>
          </c:dPt>
          <c:dPt>
            <c:idx val="3"/>
            <c:bubble3D val="0"/>
            <c:spPr>
              <a:solidFill>
                <a:schemeClr val="accent4"/>
              </a:solidFill>
              <a:ln w="25400">
                <a:solidFill>
                  <a:schemeClr val="lt1"/>
                </a:solidFill>
              </a:ln>
              <a:effectLst/>
              <a:sp3d contourW="25400">
                <a:contourClr>
                  <a:schemeClr val="lt1"/>
                </a:contourClr>
              </a:sp3d>
            </c:spPr>
          </c:dPt>
          <c:dPt>
            <c:idx val="4"/>
            <c:bubble3D val="0"/>
            <c:spPr>
              <a:solidFill>
                <a:schemeClr val="accent5"/>
              </a:solidFill>
              <a:ln w="25400">
                <a:solidFill>
                  <a:schemeClr val="lt1"/>
                </a:solidFill>
              </a:ln>
              <a:effectLst/>
              <a:sp3d contourW="25400">
                <a:contourClr>
                  <a:schemeClr val="lt1"/>
                </a:contourClr>
              </a:sp3d>
            </c:spPr>
          </c:dPt>
          <c:dPt>
            <c:idx val="5"/>
            <c:bubble3D val="0"/>
            <c:spPr>
              <a:solidFill>
                <a:schemeClr val="accent6"/>
              </a:solidFill>
              <a:ln w="25400">
                <a:solidFill>
                  <a:schemeClr val="lt1"/>
                </a:solidFill>
              </a:ln>
              <a:effectLst/>
              <a:sp3d contourW="25400">
                <a:contourClr>
                  <a:schemeClr val="lt1"/>
                </a:contourClr>
              </a:sp3d>
            </c:spPr>
          </c:dPt>
          <c:dPt>
            <c:idx val="6"/>
            <c:bubble3D val="0"/>
            <c:spPr>
              <a:solidFill>
                <a:schemeClr val="accent1">
                  <a:lumMod val="60000"/>
                </a:schemeClr>
              </a:solidFill>
              <a:ln w="25400">
                <a:solidFill>
                  <a:schemeClr val="lt1"/>
                </a:solidFill>
              </a:ln>
              <a:effectLst/>
              <a:sp3d contourW="25400">
                <a:contourClr>
                  <a:schemeClr val="lt1"/>
                </a:contourClr>
              </a:sp3d>
            </c:spPr>
          </c:dPt>
          <c:dPt>
            <c:idx val="7"/>
            <c:bubble3D val="0"/>
            <c:spPr>
              <a:solidFill>
                <a:schemeClr val="accent2">
                  <a:lumMod val="60000"/>
                </a:schemeClr>
              </a:solidFill>
              <a:ln w="25400">
                <a:solidFill>
                  <a:schemeClr val="lt1"/>
                </a:solidFill>
              </a:ln>
              <a:effectLst/>
              <a:sp3d contourW="25400">
                <a:contourClr>
                  <a:schemeClr val="lt1"/>
                </a:contourClr>
              </a:sp3d>
            </c:spPr>
          </c:dPt>
          <c:dPt>
            <c:idx val="8"/>
            <c:bubble3D val="0"/>
            <c:spPr>
              <a:solidFill>
                <a:schemeClr val="accent3">
                  <a:lumMod val="60000"/>
                </a:schemeClr>
              </a:solidFill>
              <a:ln w="25400">
                <a:solidFill>
                  <a:schemeClr val="lt1"/>
                </a:solidFill>
              </a:ln>
              <a:effectLst/>
              <a:sp3d contourW="25400">
                <a:contourClr>
                  <a:schemeClr val="lt1"/>
                </a:contourClr>
              </a:sp3d>
            </c:spPr>
          </c:dPt>
          <c:dPt>
            <c:idx val="9"/>
            <c:bubble3D val="0"/>
            <c:spPr>
              <a:solidFill>
                <a:schemeClr val="accent4">
                  <a:lumMod val="60000"/>
                </a:schemeClr>
              </a:solidFill>
              <a:ln w="25400">
                <a:solidFill>
                  <a:schemeClr val="lt1"/>
                </a:solidFill>
              </a:ln>
              <a:effectLst/>
              <a:sp3d contourW="25400">
                <a:contourClr>
                  <a:schemeClr val="lt1"/>
                </a:contourClr>
              </a:sp3d>
            </c:spPr>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85.0</c:v>
                </c:pt>
                <c:pt idx="1">
                  <c:v>65.0</c:v>
                </c:pt>
                <c:pt idx="2">
                  <c:v>78.0</c:v>
                </c:pt>
                <c:pt idx="3">
                  <c:v>92.0</c:v>
                </c:pt>
                <c:pt idx="4">
                  <c:v>77.0</c:v>
                </c:pt>
                <c:pt idx="5">
                  <c:v>69.0</c:v>
                </c:pt>
                <c:pt idx="6">
                  <c:v>75.0</c:v>
                </c:pt>
                <c:pt idx="7">
                  <c:v>82.0</c:v>
                </c:pt>
                <c:pt idx="8">
                  <c:v>71.0</c:v>
                </c:pt>
                <c:pt idx="9">
                  <c:v>84.0</c:v>
                </c:pt>
              </c:numCache>
            </c:numRef>
          </c:val>
        </c:ser>
        <c:ser>
          <c:idx val="3"/>
          <c:order val="3"/>
          <c:tx>
            <c:strRef>
              <c:f>Sheet2!$E$3:$E$4</c:f>
              <c:strCache>
                <c:ptCount val="1"/>
                <c:pt idx="0">
                  <c:v>VERY HIGH</c:v>
                </c:pt>
              </c:strCache>
            </c:strRef>
          </c:tx>
          <c:dPt>
            <c:idx val="0"/>
            <c:bubble3D val="0"/>
            <c:spPr>
              <a:solidFill>
                <a:schemeClr val="accent1"/>
              </a:solidFill>
              <a:ln w="25400">
                <a:solidFill>
                  <a:schemeClr val="lt1"/>
                </a:solidFill>
              </a:ln>
              <a:effectLst/>
              <a:sp3d contourW="25400">
                <a:contourClr>
                  <a:schemeClr val="lt1"/>
                </a:contourClr>
              </a:sp3d>
            </c:spPr>
          </c:dPt>
          <c:dPt>
            <c:idx val="1"/>
            <c:bubble3D val="0"/>
            <c:spPr>
              <a:solidFill>
                <a:schemeClr val="accent2"/>
              </a:solidFill>
              <a:ln w="25400">
                <a:solidFill>
                  <a:schemeClr val="lt1"/>
                </a:solidFill>
              </a:ln>
              <a:effectLst/>
              <a:sp3d contourW="25400">
                <a:contourClr>
                  <a:schemeClr val="lt1"/>
                </a:contourClr>
              </a:sp3d>
            </c:spPr>
          </c:dPt>
          <c:dPt>
            <c:idx val="2"/>
            <c:bubble3D val="0"/>
            <c:spPr>
              <a:solidFill>
                <a:schemeClr val="accent3"/>
              </a:solidFill>
              <a:ln w="25400">
                <a:solidFill>
                  <a:schemeClr val="lt1"/>
                </a:solidFill>
              </a:ln>
              <a:effectLst/>
              <a:sp3d contourW="25400">
                <a:contourClr>
                  <a:schemeClr val="lt1"/>
                </a:contourClr>
              </a:sp3d>
            </c:spPr>
          </c:dPt>
          <c:dPt>
            <c:idx val="3"/>
            <c:bubble3D val="0"/>
            <c:spPr>
              <a:solidFill>
                <a:schemeClr val="accent4"/>
              </a:solidFill>
              <a:ln w="25400">
                <a:solidFill>
                  <a:schemeClr val="lt1"/>
                </a:solidFill>
              </a:ln>
              <a:effectLst/>
              <a:sp3d contourW="25400">
                <a:contourClr>
                  <a:schemeClr val="lt1"/>
                </a:contourClr>
              </a:sp3d>
            </c:spPr>
          </c:dPt>
          <c:dPt>
            <c:idx val="4"/>
            <c:bubble3D val="0"/>
            <c:spPr>
              <a:solidFill>
                <a:schemeClr val="accent5"/>
              </a:solidFill>
              <a:ln w="25400">
                <a:solidFill>
                  <a:schemeClr val="lt1"/>
                </a:solidFill>
              </a:ln>
              <a:effectLst/>
              <a:sp3d contourW="25400">
                <a:contourClr>
                  <a:schemeClr val="lt1"/>
                </a:contourClr>
              </a:sp3d>
            </c:spPr>
          </c:dPt>
          <c:dPt>
            <c:idx val="5"/>
            <c:bubble3D val="0"/>
            <c:spPr>
              <a:solidFill>
                <a:schemeClr val="accent6"/>
              </a:solidFill>
              <a:ln w="25400">
                <a:solidFill>
                  <a:schemeClr val="lt1"/>
                </a:solidFill>
              </a:ln>
              <a:effectLst/>
              <a:sp3d contourW="25400">
                <a:contourClr>
                  <a:schemeClr val="lt1"/>
                </a:contourClr>
              </a:sp3d>
            </c:spPr>
          </c:dPt>
          <c:dPt>
            <c:idx val="6"/>
            <c:bubble3D val="0"/>
            <c:spPr>
              <a:solidFill>
                <a:schemeClr val="accent1">
                  <a:lumMod val="60000"/>
                </a:schemeClr>
              </a:solidFill>
              <a:ln w="25400">
                <a:solidFill>
                  <a:schemeClr val="lt1"/>
                </a:solidFill>
              </a:ln>
              <a:effectLst/>
              <a:sp3d contourW="25400">
                <a:contourClr>
                  <a:schemeClr val="lt1"/>
                </a:contourClr>
              </a:sp3d>
            </c:spPr>
          </c:dPt>
          <c:dPt>
            <c:idx val="7"/>
            <c:bubble3D val="0"/>
            <c:spPr>
              <a:solidFill>
                <a:schemeClr val="accent2">
                  <a:lumMod val="60000"/>
                </a:schemeClr>
              </a:solidFill>
              <a:ln w="25400">
                <a:solidFill>
                  <a:schemeClr val="lt1"/>
                </a:solidFill>
              </a:ln>
              <a:effectLst/>
              <a:sp3d contourW="25400">
                <a:contourClr>
                  <a:schemeClr val="lt1"/>
                </a:contourClr>
              </a:sp3d>
            </c:spPr>
          </c:dPt>
          <c:dPt>
            <c:idx val="8"/>
            <c:bubble3D val="0"/>
            <c:spPr>
              <a:solidFill>
                <a:schemeClr val="accent3">
                  <a:lumMod val="60000"/>
                </a:schemeClr>
              </a:solidFill>
              <a:ln w="25400">
                <a:solidFill>
                  <a:schemeClr val="lt1"/>
                </a:solidFill>
              </a:ln>
              <a:effectLst/>
              <a:sp3d contourW="25400">
                <a:contourClr>
                  <a:schemeClr val="lt1"/>
                </a:contourClr>
              </a:sp3d>
            </c:spPr>
          </c:dPt>
          <c:dPt>
            <c:idx val="9"/>
            <c:bubble3D val="0"/>
            <c:spPr>
              <a:solidFill>
                <a:schemeClr val="accent4">
                  <a:lumMod val="60000"/>
                </a:schemeClr>
              </a:solidFill>
              <a:ln w="25400">
                <a:solidFill>
                  <a:schemeClr val="lt1"/>
                </a:solidFill>
              </a:ln>
              <a:effectLst/>
              <a:sp3d contourW="25400">
                <a:contourClr>
                  <a:schemeClr val="lt1"/>
                </a:contourClr>
              </a:sp3d>
            </c:spPr>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15.0</c:v>
                </c:pt>
                <c:pt idx="1">
                  <c:v>15.0</c:v>
                </c:pt>
                <c:pt idx="2">
                  <c:v>14.0</c:v>
                </c:pt>
                <c:pt idx="3">
                  <c:v>9.0</c:v>
                </c:pt>
                <c:pt idx="4">
                  <c:v>15.0</c:v>
                </c:pt>
                <c:pt idx="5">
                  <c:v>12.0</c:v>
                </c:pt>
                <c:pt idx="6">
                  <c:v>15.0</c:v>
                </c:pt>
                <c:pt idx="7">
                  <c:v>16.0</c:v>
                </c:pt>
                <c:pt idx="8">
                  <c:v>13.0</c:v>
                </c:pt>
                <c:pt idx="9">
                  <c:v>13.0</c:v>
                </c:pt>
              </c:numCache>
            </c:numRef>
          </c:val>
        </c:ser>
        <c:dLbls>
          <c:showLegendKey val="0"/>
          <c:showVal val="0"/>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2" name=""/>
        <p:cNvGrpSpPr/>
        <p:nvPr/>
      </p:nvGrpSpPr>
      <p:grpSpPr>
        <a:xfrm>
          <a:off x="0" y="0"/>
          <a:ext cx="0" cy="0"/>
          <a:chOff x="0" y="0"/>
          <a:chExt cx="0" cy="0"/>
        </a:xfrm>
      </p:grpSpPr>
      <p:sp>
        <p:nvSpPr>
          <p:cNvPr id="104870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70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66" name="Slide Image Placeholder 1"/>
          <p:cNvSpPr>
            <a:spLocks noChangeAspect="1" noRot="1" noGrp="1"/>
          </p:cNvSpPr>
          <p:nvPr>
            <p:ph type="sldImg"/>
          </p:nvPr>
        </p:nvSpPr>
        <p:spPr/>
      </p:sp>
      <p:sp>
        <p:nvSpPr>
          <p:cNvPr id="1048667" name="Notes Placeholder 2"/>
          <p:cNvSpPr>
            <a:spLocks noGrp="1"/>
          </p:cNvSpPr>
          <p:nvPr>
            <p:ph type="body" idx="1"/>
          </p:nvPr>
        </p:nvSpPr>
        <p:spPr/>
        <p:txBody>
          <a:bodyPr/>
          <a:p>
            <a:endParaRPr dirty="0" lang="en-IN"/>
          </a:p>
        </p:txBody>
      </p:sp>
      <p:sp>
        <p:nvSpPr>
          <p:cNvPr id="1048668" name="Slide Number Placeholder 3"/>
          <p:cNvSpPr>
            <a:spLocks noGrp="1"/>
          </p:cNvSpPr>
          <p:nvPr>
            <p:ph type="sldNum" sz="quarter" idx="5"/>
          </p:nvPr>
        </p:nvSpPr>
        <p:spPr/>
        <p:txBody>
          <a:bodyPr/>
          <a:p>
            <a:fld id="{F7F439ED-1E90-4106-847A-8EF19031FE2F}" type="slidenum">
              <a:rPr lang="en-IN" smtClean="0"/>
              <a:t>7</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9" name=""/>
        <p:cNvGrpSpPr/>
        <p:nvPr/>
      </p:nvGrpSpPr>
      <p:grpSpPr>
        <a:xfrm>
          <a:off x="0" y="0"/>
          <a:ext cx="0" cy="0"/>
          <a:chOff x="0" y="0"/>
          <a:chExt cx="0" cy="0"/>
        </a:xfrm>
      </p:grpSpPr>
      <p:sp>
        <p:nvSpPr>
          <p:cNvPr id="1048690"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91" name="Holder 3"/>
          <p:cNvSpPr>
            <a:spLocks noGrp="1"/>
          </p:cNvSpPr>
          <p:nvPr>
            <p:ph type="body" idx="1"/>
          </p:nvPr>
        </p:nvSpPr>
        <p:spPr>
          <a:xfrm>
            <a:off x="609600" y="1577340"/>
            <a:ext cx="10972800" cy="266700"/>
          </a:xfrm>
        </p:spPr>
        <p:txBody>
          <a:bodyPr bIns="0" lIns="0" rIns="0" tIns="0"/>
          <a:p/>
        </p:txBody>
      </p:sp>
      <p:sp>
        <p:nvSpPr>
          <p:cNvPr id="1048692"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3"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94"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50" name=""/>
        <p:cNvGrpSpPr/>
        <p:nvPr/>
      </p:nvGrpSpPr>
      <p:grpSpPr>
        <a:xfrm>
          <a:off x="0" y="0"/>
          <a:ext cx="0" cy="0"/>
          <a:chOff x="0" y="0"/>
          <a:chExt cx="0" cy="0"/>
        </a:xfrm>
      </p:grpSpPr>
      <p:sp>
        <p:nvSpPr>
          <p:cNvPr id="1048695"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96"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697"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69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7"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51" name=""/>
        <p:cNvGrpSpPr/>
        <p:nvPr/>
      </p:nvGrpSpPr>
      <p:grpSpPr>
        <a:xfrm>
          <a:off x="0" y="0"/>
          <a:ext cx="0" cy="0"/>
          <a:chOff x="0" y="0"/>
          <a:chExt cx="0" cy="0"/>
        </a:xfrm>
      </p:grpSpPr>
      <p:sp>
        <p:nvSpPr>
          <p:cNvPr id="104870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chart" Target="../charts/chart2.xml"/><Relationship Id="rId2"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 Id="rId4" Type="http://schemas.openxmlformats.org/officeDocument/2006/relationships/notesSlide" Target="../notesSlides/notesSlid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2225040"/>
          </a:xfrm>
          <a:prstGeom prst="rect"/>
          <a:noFill/>
        </p:spPr>
        <p:txBody>
          <a:bodyPr rtlCol="0" wrap="square">
            <a:spAutoFit/>
          </a:bodyPr>
          <a:p>
            <a:r>
              <a:rPr dirty="0" sz="2400" lang="en-US"/>
              <a:t>STUDENT NAME: </a:t>
            </a:r>
            <a:r>
              <a:rPr dirty="0" sz="2400" lang="en-US"/>
              <a:t>E</a:t>
            </a:r>
            <a:r>
              <a:rPr dirty="0" sz="2400" lang="en-US"/>
              <a:t>.</a:t>
            </a:r>
            <a:r>
              <a:rPr dirty="0" sz="2400" lang="en-US"/>
              <a:t> </a:t>
            </a:r>
            <a:r>
              <a:rPr dirty="0" sz="2400" lang="en-US"/>
              <a:t>P</a:t>
            </a:r>
            <a:r>
              <a:rPr dirty="0" sz="2400" lang="en-US"/>
              <a:t>R</a:t>
            </a:r>
            <a:r>
              <a:rPr dirty="0" sz="2400" lang="en-US"/>
              <a:t>I</a:t>
            </a:r>
            <a:r>
              <a:rPr dirty="0" sz="2400" lang="en-US"/>
              <a:t>Y</a:t>
            </a:r>
            <a:r>
              <a:rPr dirty="0" sz="2400" lang="en-US"/>
              <a:t>A</a:t>
            </a:r>
            <a:r>
              <a:rPr dirty="0" sz="2400" lang="en-US"/>
              <a:t>D</a:t>
            </a:r>
            <a:r>
              <a:rPr dirty="0" sz="2400" lang="en-US"/>
              <a:t>H</a:t>
            </a:r>
            <a:r>
              <a:rPr dirty="0" sz="2400" lang="en-US"/>
              <a:t>A</a:t>
            </a:r>
            <a:r>
              <a:rPr dirty="0" sz="2400" lang="en-US"/>
              <a:t>RSHINI</a:t>
            </a:r>
            <a:endParaRPr altLang="en-US" lang="zh-CN"/>
          </a:p>
          <a:p>
            <a:r>
              <a:rPr dirty="0" sz="2400" lang="en-US"/>
              <a:t>REGISTER NO: 312219</a:t>
            </a:r>
            <a:r>
              <a:rPr dirty="0" sz="2400" lang="en-US"/>
              <a:t>3</a:t>
            </a:r>
            <a:r>
              <a:rPr dirty="0" sz="2400" lang="en-US"/>
              <a:t>0</a:t>
            </a:r>
            <a:r>
              <a:rPr dirty="0" sz="2400" lang="en-US"/>
              <a:t>8</a:t>
            </a:r>
            <a:r>
              <a:rPr dirty="0" sz="2400" lang="en-US"/>
              <a:t>(asunm1709312219</a:t>
            </a:r>
            <a:r>
              <a:rPr dirty="0" sz="2400" lang="en-US"/>
              <a:t>3</a:t>
            </a:r>
            <a:r>
              <a:rPr dirty="0" sz="2400" lang="en-US"/>
              <a:t>0</a:t>
            </a:r>
            <a:r>
              <a:rPr dirty="0" sz="2400" lang="en-US"/>
              <a:t>8</a:t>
            </a:r>
            <a:r>
              <a:rPr dirty="0" sz="2400" lang="en-US"/>
              <a:t>)</a:t>
            </a:r>
            <a:r>
              <a:rPr dirty="0" sz="2400" lang="en-US"/>
              <a:t> </a:t>
            </a:r>
            <a:endParaRPr altLang="en-US" lang="zh-CN"/>
          </a:p>
          <a:p>
            <a:r>
              <a:rPr dirty="0" sz="2400" lang="en-US"/>
              <a:t>DEPARTMENT: B.COM (GENERAL) COMMERCE</a:t>
            </a:r>
          </a:p>
          <a:p>
            <a:r>
              <a:rPr dirty="0" sz="2400" lang="en-US"/>
              <a:t>COLLEGE : LAKSHMI BANGARU ARTS AND SCIENCE COLLEGE</a:t>
            </a:r>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7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0" name="object 8"/>
          <p:cNvSpPr txBox="1"/>
          <p:nvPr/>
        </p:nvSpPr>
        <p:spPr>
          <a:xfrm>
            <a:off x="739774" y="291147"/>
            <a:ext cx="8613775" cy="7745729"/>
          </a:xfrm>
          <a:prstGeom prst="rect"/>
        </p:spPr>
        <p:txBody>
          <a:bodyPr bIns="0" lIns="0" rIns="0" rtlCol="0" tIns="13335" vert="horz" wrap="square">
            <a:spAutoFit/>
          </a:bodyPr>
          <a:p>
            <a:pPr marL="12700">
              <a:lnSpc>
                <a:spcPct val="100000"/>
              </a:lnSpc>
              <a:spcBef>
                <a:spcPts val="105"/>
              </a:spcBef>
            </a:pPr>
            <a:r>
              <a:rPr b="1" dirty="0" sz="4800" lang="en-IN" spc="15">
                <a:latin typeface="Trebuchet MS"/>
                <a:cs typeface="Trebuchet MS"/>
              </a:rPr>
              <a:t>M</a:t>
            </a:r>
            <a:r>
              <a:rPr b="1" dirty="0" sz="4800" lang="en-IN">
                <a:latin typeface="Trebuchet MS"/>
                <a:cs typeface="Trebuchet MS"/>
              </a:rPr>
              <a:t>O</a:t>
            </a:r>
            <a:r>
              <a:rPr b="1" dirty="0" sz="4800" lang="en-IN" spc="-15">
                <a:latin typeface="Trebuchet MS"/>
                <a:cs typeface="Trebuchet MS"/>
              </a:rPr>
              <a:t>D</a:t>
            </a:r>
            <a:r>
              <a:rPr b="1" dirty="0" sz="4800" lang="en-IN" spc="-35">
                <a:latin typeface="Trebuchet MS"/>
                <a:cs typeface="Trebuchet MS"/>
              </a:rPr>
              <a:t>E</a:t>
            </a:r>
            <a:r>
              <a:rPr b="1" dirty="0" sz="4800" lang="en-IN" spc="-30">
                <a:latin typeface="Trebuchet MS"/>
                <a:cs typeface="Trebuchet MS"/>
              </a:rPr>
              <a:t>LL</a:t>
            </a:r>
            <a:r>
              <a:rPr b="1" dirty="0" sz="4800" lang="en-IN" spc="-5">
                <a:latin typeface="Trebuchet MS"/>
                <a:cs typeface="Trebuchet MS"/>
              </a:rPr>
              <a:t>I</a:t>
            </a:r>
            <a:r>
              <a:rPr b="1" dirty="0" sz="4800" lang="en-IN" spc="30">
                <a:latin typeface="Trebuchet MS"/>
                <a:cs typeface="Trebuchet MS"/>
              </a:rPr>
              <a:t>N</a:t>
            </a:r>
            <a:r>
              <a:rPr b="1" dirty="0" sz="4800" lang="en-IN" spc="5">
                <a:latin typeface="Trebuchet MS"/>
                <a:cs typeface="Trebuchet MS"/>
              </a:rPr>
              <a:t>G</a:t>
            </a:r>
          </a:p>
          <a:p>
            <a:pPr marL="12700">
              <a:lnSpc>
                <a:spcPct val="100000"/>
              </a:lnSpc>
              <a:spcBef>
                <a:spcPts val="105"/>
              </a:spcBef>
            </a:pPr>
            <a:endParaRPr b="1" dirty="0" sz="4800" lang="en-IN" spc="5">
              <a:latin typeface="Times New Roman" panose="02020603050405020304" pitchFamily="18" charset="0"/>
              <a:cs typeface="Times New Roman" panose="02020603050405020304" pitchFamily="18" charset="0"/>
            </a:endParaRPr>
          </a:p>
          <a:p>
            <a:pPr marL="12700">
              <a:lnSpc>
                <a:spcPct val="100000"/>
              </a:lnSpc>
              <a:spcBef>
                <a:spcPts val="105"/>
              </a:spcBef>
            </a:pPr>
            <a:r>
              <a:rPr dirty="0" sz="2400" lang="en-IN" spc="5">
                <a:latin typeface="Times New Roman" panose="02020603050405020304" pitchFamily="18" charset="0"/>
                <a:cs typeface="Times New Roman" panose="02020603050405020304" pitchFamily="18" charset="0"/>
              </a:rPr>
              <a:t>Data collection :</a:t>
            </a:r>
          </a:p>
          <a:p>
            <a:pPr marL="12700">
              <a:lnSpc>
                <a:spcPct val="100000"/>
              </a:lnSpc>
              <a:spcBef>
                <a:spcPts val="105"/>
              </a:spcBef>
            </a:pPr>
            <a:r>
              <a:rPr dirty="0" sz="2400" lang="en-IN" spc="5">
                <a:latin typeface="Times New Roman" panose="02020603050405020304" pitchFamily="18" charset="0"/>
                <a:cs typeface="Times New Roman" panose="02020603050405020304" pitchFamily="18" charset="0"/>
              </a:rPr>
              <a:t>        1) Collect relevant employee data.</a:t>
            </a:r>
          </a:p>
          <a:p>
            <a:pPr marL="12700">
              <a:lnSpc>
                <a:spcPct val="100000"/>
              </a:lnSpc>
              <a:spcBef>
                <a:spcPts val="105"/>
              </a:spcBef>
            </a:pPr>
            <a:r>
              <a:rPr dirty="0" sz="2400" lang="en-IN" spc="5">
                <a:latin typeface="Times New Roman" panose="02020603050405020304" pitchFamily="18" charset="0"/>
                <a:cs typeface="Times New Roman" panose="02020603050405020304" pitchFamily="18" charset="0"/>
              </a:rPr>
              <a:t>        2) Example: 21 data points.</a:t>
            </a:r>
          </a:p>
          <a:p>
            <a:pPr marL="12700">
              <a:lnSpc>
                <a:spcPct val="100000"/>
              </a:lnSpc>
              <a:spcBef>
                <a:spcPts val="105"/>
              </a:spcBef>
            </a:pPr>
            <a:endParaRPr dirty="0" sz="2400" lang="en-IN" spc="5">
              <a:latin typeface="Times New Roman" panose="02020603050405020304" pitchFamily="18" charset="0"/>
              <a:cs typeface="Times New Roman" panose="02020603050405020304" pitchFamily="18" charset="0"/>
            </a:endParaRPr>
          </a:p>
          <a:p>
            <a:pPr marL="12700">
              <a:lnSpc>
                <a:spcPct val="100000"/>
              </a:lnSpc>
              <a:spcBef>
                <a:spcPts val="105"/>
              </a:spcBef>
            </a:pPr>
            <a:r>
              <a:rPr dirty="0" sz="2400" lang="en-IN" spc="5">
                <a:latin typeface="Times New Roman" panose="02020603050405020304" pitchFamily="18" charset="0"/>
                <a:cs typeface="Times New Roman" panose="02020603050405020304" pitchFamily="18" charset="0"/>
              </a:rPr>
              <a:t>Feature collection :</a:t>
            </a:r>
          </a:p>
          <a:p>
            <a:pPr marL="12700">
              <a:lnSpc>
                <a:spcPct val="100000"/>
              </a:lnSpc>
              <a:spcBef>
                <a:spcPts val="105"/>
              </a:spcBef>
            </a:pPr>
            <a:r>
              <a:rPr dirty="0" sz="2400" lang="en-IN" spc="5">
                <a:latin typeface="Times New Roman" panose="02020603050405020304" pitchFamily="18" charset="0"/>
                <a:cs typeface="Times New Roman" panose="02020603050405020304" pitchFamily="18" charset="0"/>
              </a:rPr>
              <a:t>        1) Identify and select key performance metrics.</a:t>
            </a:r>
          </a:p>
          <a:p>
            <a:pPr marL="12700">
              <a:lnSpc>
                <a:spcPct val="100000"/>
              </a:lnSpc>
              <a:spcBef>
                <a:spcPts val="105"/>
              </a:spcBef>
            </a:pPr>
            <a:r>
              <a:rPr dirty="0" sz="2400" lang="en-IN" spc="5">
                <a:latin typeface="Times New Roman" panose="02020603050405020304" pitchFamily="18" charset="0"/>
                <a:cs typeface="Times New Roman" panose="02020603050405020304" pitchFamily="18" charset="0"/>
              </a:rPr>
              <a:t>        2) Example: 21 features.</a:t>
            </a:r>
          </a:p>
          <a:p>
            <a:pPr marL="12700">
              <a:lnSpc>
                <a:spcPct val="100000"/>
              </a:lnSpc>
              <a:spcBef>
                <a:spcPts val="105"/>
              </a:spcBef>
            </a:pPr>
            <a:endParaRPr dirty="0" sz="2400" lang="en-IN" spc="5">
              <a:latin typeface="Times New Roman" panose="02020603050405020304" pitchFamily="18" charset="0"/>
              <a:cs typeface="Times New Roman" panose="02020603050405020304" pitchFamily="18" charset="0"/>
            </a:endParaRPr>
          </a:p>
          <a:p>
            <a:pPr marL="12700">
              <a:lnSpc>
                <a:spcPct val="100000"/>
              </a:lnSpc>
              <a:spcBef>
                <a:spcPts val="105"/>
              </a:spcBef>
            </a:pPr>
            <a:r>
              <a:rPr dirty="0" sz="2400" lang="en-IN" spc="5">
                <a:latin typeface="Times New Roman" panose="02020603050405020304" pitchFamily="18" charset="0"/>
                <a:cs typeface="Times New Roman" panose="02020603050405020304" pitchFamily="18" charset="0"/>
              </a:rPr>
              <a:t>Data cleaning :</a:t>
            </a:r>
          </a:p>
          <a:p>
            <a:pPr marL="12700">
              <a:lnSpc>
                <a:spcPct val="100000"/>
              </a:lnSpc>
              <a:spcBef>
                <a:spcPts val="105"/>
              </a:spcBef>
            </a:pPr>
            <a:r>
              <a:rPr dirty="0" sz="2400" lang="en-IN" spc="5">
                <a:latin typeface="Times New Roman" panose="02020603050405020304" pitchFamily="18" charset="0"/>
                <a:cs typeface="Times New Roman" panose="02020603050405020304" pitchFamily="18" charset="0"/>
              </a:rPr>
              <a:t>        1) Clean and prepare data for analysis.</a:t>
            </a:r>
          </a:p>
          <a:p>
            <a:pPr marL="12700">
              <a:lnSpc>
                <a:spcPct val="100000"/>
              </a:lnSpc>
              <a:spcBef>
                <a:spcPts val="105"/>
              </a:spcBef>
            </a:pPr>
            <a:r>
              <a:rPr dirty="0" sz="2400" lang="en-IN" spc="5">
                <a:latin typeface="Times New Roman" panose="02020603050405020304" pitchFamily="18" charset="0"/>
                <a:cs typeface="Times New Roman" panose="02020603050405020304" pitchFamily="18" charset="0"/>
              </a:rPr>
              <a:t>        2) Example: 11 data points cleaned.</a:t>
            </a:r>
          </a:p>
          <a:p>
            <a:pPr marL="12700">
              <a:lnSpc>
                <a:spcPct val="100000"/>
              </a:lnSpc>
              <a:spcBef>
                <a:spcPts val="105"/>
              </a:spcBef>
            </a:pPr>
            <a:endParaRPr dirty="0" sz="2400" lang="en-IN" spc="5">
              <a:latin typeface="Trebuchet MS"/>
              <a:cs typeface="Trebuchet MS"/>
            </a:endParaRPr>
          </a:p>
          <a:p>
            <a:pPr marL="12700">
              <a:lnSpc>
                <a:spcPct val="100000"/>
              </a:lnSpc>
              <a:spcBef>
                <a:spcPts val="105"/>
              </a:spcBef>
            </a:pPr>
            <a:endParaRPr dirty="0" sz="2400" lang="en-IN" spc="5">
              <a:latin typeface="Trebuchet MS"/>
              <a:cs typeface="Trebuchet MS"/>
            </a:endParaRPr>
          </a:p>
          <a:p>
            <a:pPr marL="12700">
              <a:lnSpc>
                <a:spcPct val="100000"/>
              </a:lnSpc>
              <a:spcBef>
                <a:spcPts val="105"/>
              </a:spcBef>
            </a:pPr>
            <a:endParaRPr dirty="0" sz="2400" lang="en-IN" spc="5">
              <a:latin typeface="Trebuchet MS"/>
              <a:cs typeface="Trebuchet MS"/>
            </a:endParaRPr>
          </a:p>
          <a:p>
            <a:pPr marL="12700">
              <a:lnSpc>
                <a:spcPct val="100000"/>
              </a:lnSpc>
              <a:spcBef>
                <a:spcPts val="105"/>
              </a:spcBef>
            </a:pPr>
            <a:r>
              <a:rPr dirty="0" sz="2400" lang="en-IN" spc="5">
                <a:latin typeface="Trebuchet MS"/>
                <a:cs typeface="Trebuchet MS"/>
              </a:rPr>
              <a:t>                             </a:t>
            </a:r>
          </a:p>
          <a:p>
            <a:pPr marL="12700">
              <a:lnSpc>
                <a:spcPct val="100000"/>
              </a:lnSpc>
              <a:spcBef>
                <a:spcPts val="105"/>
              </a:spcBef>
            </a:pPr>
            <a:r>
              <a:rPr b="1" dirty="0" sz="4800" lang="en-IN" spc="5">
                <a:latin typeface="Trebuchet MS"/>
                <a:cs typeface="Trebuchet MS"/>
              </a:rPr>
              <a:t> </a:t>
            </a:r>
          </a:p>
        </p:txBody>
      </p:sp>
      <p:sp>
        <p:nvSpPr>
          <p:cNvPr id="1048681"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82" name="Title 1"/>
          <p:cNvSpPr>
            <a:spLocks noGrp="1"/>
          </p:cNvSpPr>
          <p:nvPr>
            <p:ph type="title"/>
          </p:nvPr>
        </p:nvSpPr>
        <p:spPr>
          <a:xfrm>
            <a:off x="755332" y="385444"/>
            <a:ext cx="10681335" cy="3911600"/>
          </a:xfrm>
        </p:spPr>
        <p:txBody>
          <a:bodyPr/>
          <a:p>
            <a:r>
              <a:rPr b="0" dirty="0" sz="2400" lang="en-IN">
                <a:latin typeface="Times New Roman" panose="02020603050405020304" pitchFamily="18" charset="0"/>
                <a:cs typeface="Times New Roman" panose="02020603050405020304" pitchFamily="18" charset="0"/>
              </a:rPr>
              <a:t>Performance level determination :</a:t>
            </a:r>
            <a:br>
              <a:rPr b="0" dirty="0" sz="2400" lang="en-IN">
                <a:latin typeface="Times New Roman" panose="02020603050405020304" pitchFamily="18" charset="0"/>
                <a:cs typeface="Times New Roman" panose="02020603050405020304" pitchFamily="18" charset="0"/>
              </a:rPr>
            </a:br>
            <a:r>
              <a:rPr b="0" dirty="0" sz="2400" lang="en-IN">
                <a:latin typeface="Times New Roman" panose="02020603050405020304" pitchFamily="18" charset="0"/>
                <a:cs typeface="Times New Roman" panose="02020603050405020304" pitchFamily="18" charset="0"/>
              </a:rPr>
              <a:t>    1) Assign performance levels (e.g., A,B,C,D) to employees.</a:t>
            </a:r>
            <a:br>
              <a:rPr b="0" dirty="0" sz="2400" lang="en-IN">
                <a:latin typeface="Times New Roman" panose="02020603050405020304" pitchFamily="18" charset="0"/>
                <a:cs typeface="Times New Roman" panose="02020603050405020304" pitchFamily="18" charset="0"/>
              </a:rPr>
            </a:br>
            <a:r>
              <a:rPr b="0" dirty="0" sz="2400" lang="en-IN">
                <a:latin typeface="Times New Roman" panose="02020603050405020304" pitchFamily="18" charset="0"/>
                <a:cs typeface="Times New Roman" panose="02020603050405020304" pitchFamily="18" charset="0"/>
              </a:rPr>
              <a:t>    2) Example: 21 employees classified as level D.</a:t>
            </a:r>
            <a:br>
              <a:rPr b="0" dirty="0" sz="2400" lang="en-IN">
                <a:latin typeface="Times New Roman" panose="02020603050405020304" pitchFamily="18" charset="0"/>
                <a:cs typeface="Times New Roman" panose="02020603050405020304" pitchFamily="18" charset="0"/>
              </a:rPr>
            </a:br>
            <a:br>
              <a:rPr b="0" dirty="0" sz="2400" lang="en-IN">
                <a:latin typeface="Times New Roman" panose="02020603050405020304" pitchFamily="18" charset="0"/>
                <a:cs typeface="Times New Roman" panose="02020603050405020304" pitchFamily="18" charset="0"/>
              </a:rPr>
            </a:br>
            <a:r>
              <a:rPr b="0" dirty="0" sz="2400" lang="en-IN">
                <a:latin typeface="Times New Roman" panose="02020603050405020304" pitchFamily="18" charset="0"/>
                <a:cs typeface="Times New Roman" panose="02020603050405020304" pitchFamily="18" charset="0"/>
              </a:rPr>
              <a:t>Summary and Reporting :</a:t>
            </a:r>
            <a:br>
              <a:rPr b="0" dirty="0" sz="2400" lang="en-IN">
                <a:latin typeface="Times New Roman" panose="02020603050405020304" pitchFamily="18" charset="0"/>
                <a:cs typeface="Times New Roman" panose="02020603050405020304" pitchFamily="18" charset="0"/>
              </a:rPr>
            </a:br>
            <a:r>
              <a:rPr b="0" dirty="0" sz="2400" lang="en-IN">
                <a:latin typeface="Times New Roman" panose="02020603050405020304" pitchFamily="18" charset="0"/>
                <a:cs typeface="Times New Roman" panose="02020603050405020304" pitchFamily="18" charset="0"/>
              </a:rPr>
              <a:t>    1) Summarize data and insights.</a:t>
            </a:r>
            <a:br>
              <a:rPr b="0" dirty="0" sz="2400" lang="en-IN">
                <a:latin typeface="Times New Roman" panose="02020603050405020304" pitchFamily="18" charset="0"/>
                <a:cs typeface="Times New Roman" panose="02020603050405020304" pitchFamily="18" charset="0"/>
              </a:rPr>
            </a:br>
            <a:r>
              <a:rPr b="0" dirty="0" sz="2400" lang="en-IN">
                <a:latin typeface="Times New Roman" panose="02020603050405020304" pitchFamily="18" charset="0"/>
                <a:cs typeface="Times New Roman" panose="02020603050405020304" pitchFamily="18" charset="0"/>
              </a:rPr>
              <a:t>    2) Example: Summary for 12 employees in category D.</a:t>
            </a:r>
            <a:br>
              <a:rPr b="0" dirty="0" sz="2400" lang="en-IN">
                <a:latin typeface="Times New Roman" panose="02020603050405020304" pitchFamily="18" charset="0"/>
                <a:cs typeface="Times New Roman" panose="02020603050405020304" pitchFamily="18" charset="0"/>
              </a:rPr>
            </a:br>
            <a:br>
              <a:rPr b="0" dirty="0" sz="2400" lang="en-IN">
                <a:latin typeface="Times New Roman" panose="02020603050405020304" pitchFamily="18" charset="0"/>
                <a:cs typeface="Times New Roman" panose="02020603050405020304" pitchFamily="18" charset="0"/>
              </a:rPr>
            </a:br>
            <a:r>
              <a:rPr b="0" dirty="0" sz="2400" lang="en-IN">
                <a:latin typeface="Times New Roman" panose="02020603050405020304" pitchFamily="18" charset="0"/>
                <a:cs typeface="Times New Roman" panose="02020603050405020304" pitchFamily="18" charset="0"/>
              </a:rPr>
              <a:t>Visualization and Final Analysis :</a:t>
            </a:r>
            <a:br>
              <a:rPr b="0" dirty="0" sz="2400" lang="en-IN">
                <a:latin typeface="Times New Roman" panose="02020603050405020304" pitchFamily="18" charset="0"/>
                <a:cs typeface="Times New Roman" panose="02020603050405020304" pitchFamily="18" charset="0"/>
              </a:rPr>
            </a:br>
            <a:r>
              <a:rPr b="0" dirty="0" sz="2400" lang="en-IN">
                <a:latin typeface="Times New Roman" panose="02020603050405020304" pitchFamily="18" charset="0"/>
                <a:cs typeface="Times New Roman" panose="02020603050405020304" pitchFamily="18" charset="0"/>
              </a:rPr>
              <a:t>    1) Create visual reports and final summaries.</a:t>
            </a:r>
            <a:br>
              <a:rPr b="0" dirty="0" sz="2400" lang="en-IN">
                <a:latin typeface="Times New Roman" panose="02020603050405020304" pitchFamily="18" charset="0"/>
                <a:cs typeface="Times New Roman" panose="02020603050405020304" pitchFamily="18" charset="0"/>
              </a:rPr>
            </a:br>
            <a:r>
              <a:rPr b="0" dirty="0" sz="2400" lang="en-IN">
                <a:latin typeface="Times New Roman" panose="02020603050405020304" pitchFamily="18" charset="0"/>
                <a:cs typeface="Times New Roman" panose="02020603050405020304" pitchFamily="18" charset="0"/>
              </a:rPr>
              <a:t>    2) Example: 11 visualizations, 12 key insights</a:t>
            </a:r>
            <a:r>
              <a:rPr b="0" dirty="0" sz="2400" lang="en-IN"/>
              <a: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8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8"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6"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12</a:t>
            </a:fld>
            <a:endParaRPr sz="1100">
              <a:latin typeface="Trebuchet MS"/>
              <a:cs typeface="Trebuchet MS"/>
            </a:endParaRPr>
          </a:p>
        </p:txBody>
      </p:sp>
      <p:graphicFrame>
        <p:nvGraphicFramePr>
          <p:cNvPr id="4194304" name="Chart 7"/>
          <p:cNvGraphicFramePr>
            <a:graphicFrameLocks/>
          </p:cNvGraphicFramePr>
          <p:nvPr/>
        </p:nvGraphicFramePr>
        <p:xfrm>
          <a:off x="1666875" y="1447799"/>
          <a:ext cx="6715125" cy="437197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88" name="Title 1"/>
          <p:cNvSpPr>
            <a:spLocks noGrp="1"/>
          </p:cNvSpPr>
          <p:nvPr>
            <p:ph type="title"/>
          </p:nvPr>
        </p:nvSpPr>
        <p:spPr>
          <a:xfrm>
            <a:off x="755332" y="385444"/>
            <a:ext cx="10681335" cy="723901"/>
          </a:xfrm>
        </p:spPr>
        <p:txBody>
          <a:bodyPr/>
          <a:p>
            <a:r>
              <a:rPr dirty="0" lang="en-IN"/>
              <a:t>RESULTS</a:t>
            </a:r>
          </a:p>
        </p:txBody>
      </p:sp>
      <p:graphicFrame>
        <p:nvGraphicFramePr>
          <p:cNvPr id="4194305" name="Chart 3"/>
          <p:cNvGraphicFramePr>
            <a:graphicFrameLocks/>
          </p:cNvGraphicFramePr>
          <p:nvPr/>
        </p:nvGraphicFramePr>
        <p:xfrm>
          <a:off x="2743200" y="1676400"/>
          <a:ext cx="5638800" cy="312420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89" name="Title 1"/>
          <p:cNvSpPr>
            <a:spLocks noGrp="1"/>
          </p:cNvSpPr>
          <p:nvPr>
            <p:ph type="title"/>
          </p:nvPr>
        </p:nvSpPr>
        <p:spPr>
          <a:xfrm>
            <a:off x="755332" y="385444"/>
            <a:ext cx="10681335" cy="3937000"/>
          </a:xfrm>
        </p:spPr>
        <p:txBody>
          <a:bodyPr/>
          <a:p>
            <a:r>
              <a:rPr dirty="0" lang="en-US">
                <a:latin typeface="Times New Roman" panose="02020603050405020304" pitchFamily="18" charset="0"/>
                <a:cs typeface="Times New Roman" panose="02020603050405020304" pitchFamily="18" charset="0"/>
              </a:rPr>
              <a:t>Conclusion</a:t>
            </a:r>
            <a:br>
              <a:rPr dirty="0" lang="en-US">
                <a:latin typeface="Times New Roman" panose="02020603050405020304" pitchFamily="18" charset="0"/>
                <a:cs typeface="Times New Roman" panose="02020603050405020304" pitchFamily="18" charset="0"/>
              </a:rPr>
            </a:br>
            <a:r>
              <a:rPr dirty="0" lang="en-US">
                <a:latin typeface="Times New Roman" panose="02020603050405020304" pitchFamily="18" charset="0"/>
                <a:cs typeface="Times New Roman" panose="02020603050405020304" pitchFamily="18" charset="0"/>
              </a:rPr>
              <a:t> </a:t>
            </a:r>
            <a:r>
              <a:rPr b="0" dirty="0" sz="2400" lang="en-US">
                <a:latin typeface="Times New Roman" panose="02020603050405020304" pitchFamily="18" charset="0"/>
                <a:cs typeface="Times New Roman" panose="02020603050405020304" pitchFamily="18" charset="0"/>
              </a:rPr>
              <a:t>To analyze employee performance using Excel, organize your data into a structured table, including columns for key performance metrics such as sales, project completion rates, customer satisfaction, attendance, and feedback. Use Excel tools like pivot tables, charts, and conditional formatting to compare  identify high and low performers, and determine areas needing improvement. Conclude by summarizing the overall performance and identifying actionable insights for employee development or recognition.</a:t>
            </a:r>
            <a:br>
              <a:rPr b="0" dirty="0" sz="2400" lang="en-US">
                <a:latin typeface="Times New Roman" panose="02020603050405020304" pitchFamily="18" charset="0"/>
                <a:cs typeface="Times New Roman" panose="02020603050405020304" pitchFamily="18" charset="0"/>
              </a:rPr>
            </a:br>
            <a:endParaRPr b="0"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8"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9"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30"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1"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2"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3"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dirty="0"/>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dirty="0"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10"/>
          <p:cNvSpPr txBox="1"/>
          <p:nvPr/>
        </p:nvSpPr>
        <p:spPr>
          <a:xfrm>
            <a:off x="533400" y="1847050"/>
            <a:ext cx="9601200" cy="1869440"/>
          </a:xfrm>
          <a:prstGeom prst="rect"/>
          <a:noFill/>
        </p:spPr>
        <p:txBody>
          <a:bodyPr wrap="square">
            <a:spAutoFit/>
          </a:bodyPr>
          <a:p>
            <a:r>
              <a:rPr dirty="0" sz="2400" lang="en-US">
                <a:latin typeface="Times New Roman" panose="02020603050405020304" pitchFamily="18" charset="0"/>
                <a:cs typeface="Times New Roman" panose="02020603050405020304" pitchFamily="18" charset="0"/>
              </a:rPr>
              <a:t>Our Organization faces challenges in accurately assessing employee performance across departments, leading to inefficiencies and overlooked talent. We aim to use Excel to analyze performance data, identify trends, and pinpoint areas for improvement to enhance overall productivity.</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grpSp>
        <p:nvGrpSpPr>
          <p:cNvPr id="37"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3647440"/>
          </a:xfrm>
          <a:prstGeom prst="rect"/>
          <a:noFill/>
        </p:spPr>
        <p:txBody>
          <a:bodyPr rtlCol="0" wrap="square">
            <a:spAutoFit/>
          </a:bodyPr>
          <a:p>
            <a:pPr algn="l"/>
            <a:r>
              <a:rPr b="0" dirty="0" sz="2400" i="0" lang="en-US">
                <a:solidFill>
                  <a:srgbClr val="0D0D0D"/>
                </a:solidFill>
                <a:effectLst/>
                <a:latin typeface="Times New Roman" panose="02020603050405020304" pitchFamily="18" charset="0"/>
                <a:cs typeface="Times New Roman" panose="02020603050405020304" pitchFamily="18" charset="0"/>
              </a:rPr>
              <a:t>Employee performance analysis in Excel involves evaluating employee metrics like productivity, attendance, and quality of work. The goal is to gain insights that support decisions on promotions, training, and performance improvements. Data is typically collected from HR records, productivity logs, and performance reviews, which are then analyzed using Excel's functions, charts, and pivot tables. The outcome helps identify high performers, areas for development, and overall trends in employee performance.</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56"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7"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9"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0"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pic>
        <p:nvPicPr>
          <p:cNvPr id="2097163" name="Picture 2" descr="7 Types of Organizational Structures for Companies"/>
          <p:cNvPicPr>
            <a:picLocks noChangeAspect="1" noChangeArrowheads="1"/>
          </p:cNvPicPr>
          <p:nvPr/>
        </p:nvPicPr>
        <p:blipFill>
          <a:blip xmlns:r="http://schemas.openxmlformats.org/officeDocument/2006/relationships" r:embed="rId2"/>
          <a:srcRect/>
          <a:stretch>
            <a:fillRect/>
          </a:stretch>
        </p:blipFill>
        <p:spPr bwMode="auto">
          <a:xfrm>
            <a:off x="1814512" y="1449173"/>
            <a:ext cx="6719888" cy="4843162"/>
          </a:xfrm>
          <a:prstGeom prst="rect"/>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64"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4" name="object 6"/>
          <p:cNvSpPr txBox="1">
            <a:spLocks noGrp="1"/>
          </p:cNvSpPr>
          <p:nvPr>
            <p:ph type="title"/>
          </p:nvPr>
        </p:nvSpPr>
        <p:spPr>
          <a:xfrm>
            <a:off x="558165" y="857885"/>
            <a:ext cx="9763125" cy="4458335"/>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br>
              <a:rPr dirty="0" sz="3600" lang="en-IN"/>
            </a:br>
            <a:br>
              <a:rPr dirty="0" sz="3600" lang="en-IN"/>
            </a:br>
            <a:r>
              <a:rPr dirty="0" sz="3600" lang="en-IN"/>
              <a:t>                        </a:t>
            </a:r>
            <a:r>
              <a:rPr b="0" dirty="0" sz="2400" lang="en-IN"/>
              <a:t>Conditional formatting – missing</a:t>
            </a:r>
            <a:br>
              <a:rPr b="0" dirty="0" sz="2400" lang="en-IN"/>
            </a:br>
            <a:r>
              <a:rPr b="0" dirty="0" sz="2400" lang="en-IN"/>
              <a:t>                                    Filter – remove</a:t>
            </a:r>
            <a:br>
              <a:rPr b="0" dirty="0" sz="2400" lang="en-IN"/>
            </a:br>
            <a:r>
              <a:rPr b="0" dirty="0" sz="2400" lang="en-IN"/>
              <a:t>                                    Formula – performance</a:t>
            </a:r>
            <a:br>
              <a:rPr b="0" dirty="0" sz="2400" lang="en-IN"/>
            </a:br>
            <a:r>
              <a:rPr b="0" dirty="0" sz="2400" lang="en-IN"/>
              <a:t>                                    Pivot – summary</a:t>
            </a:r>
            <a:br>
              <a:rPr b="0" dirty="0" sz="2400" lang="en-IN"/>
            </a:br>
            <a:r>
              <a:rPr b="0" dirty="0" sz="2400" lang="en-IN"/>
              <a:t>                                    Graph – data visualization</a:t>
            </a:r>
            <a:br>
              <a:rPr b="0" dirty="0" sz="2400" lang="en-IN"/>
            </a:br>
            <a:br>
              <a:rPr b="0" dirty="0" sz="2400" lang="en-IN"/>
            </a:br>
            <a:br>
              <a:rPr dirty="0" sz="3600" lang="en-IN"/>
            </a:br>
            <a:endParaRPr dirty="0" sz="3600"/>
          </a:p>
        </p:txBody>
      </p:sp>
      <p:pic>
        <p:nvPicPr>
          <p:cNvPr id="2097165"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5"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69" name="Title 1"/>
          <p:cNvSpPr>
            <a:spLocks noGrp="1"/>
          </p:cNvSpPr>
          <p:nvPr>
            <p:ph type="title"/>
          </p:nvPr>
        </p:nvSpPr>
        <p:spPr>
          <a:xfrm>
            <a:off x="755332" y="385444"/>
            <a:ext cx="10681335" cy="6096000"/>
          </a:xfrm>
        </p:spPr>
        <p:txBody>
          <a:bodyPr/>
          <a:p>
            <a:r>
              <a:rPr dirty="0" lang="en-IN"/>
              <a:t>Dataset Description</a:t>
            </a:r>
            <a:br>
              <a:rPr dirty="0" lang="en-IN"/>
            </a:br>
            <a:r>
              <a:rPr dirty="0" lang="en-IN"/>
              <a:t>       </a:t>
            </a:r>
            <a:br>
              <a:rPr dirty="0" lang="en-IN"/>
            </a:br>
            <a:r>
              <a:rPr b="0" dirty="0" sz="2400" lang="en-IN"/>
              <a:t>                 Employee – Kaggle</a:t>
            </a:r>
            <a:br>
              <a:rPr b="0" dirty="0" sz="2400" lang="en-IN"/>
            </a:br>
            <a:r>
              <a:rPr b="0" dirty="0" sz="2400" lang="en-IN"/>
              <a:t>                 26 - features</a:t>
            </a:r>
            <a:br>
              <a:rPr b="0" dirty="0" sz="2400" lang="en-IN"/>
            </a:br>
            <a:r>
              <a:rPr b="0" dirty="0" sz="2400" lang="en-IN"/>
              <a:t>                 9 - features</a:t>
            </a:r>
            <a:br>
              <a:rPr b="0" dirty="0" sz="2400" lang="en-IN"/>
            </a:br>
            <a:r>
              <a:rPr b="0" dirty="0" sz="2400" lang="en-IN"/>
              <a:t>                 Emp id - </a:t>
            </a:r>
            <a:r>
              <a:rPr b="0" dirty="0" sz="2400" lang="en-IN" err="1"/>
              <a:t>num</a:t>
            </a:r>
            <a:br>
              <a:rPr b="0" dirty="0" sz="2400" lang="en-IN"/>
            </a:br>
            <a:r>
              <a:rPr b="0" dirty="0" sz="2400" lang="en-IN"/>
              <a:t>                 Name - text</a:t>
            </a:r>
            <a:br>
              <a:rPr b="0" dirty="0" sz="2400" lang="en-IN"/>
            </a:br>
            <a:r>
              <a:rPr b="0" dirty="0" sz="2400" lang="en-IN"/>
              <a:t>                 Emp type</a:t>
            </a:r>
            <a:br>
              <a:rPr b="0" dirty="0" sz="2400" lang="en-IN"/>
            </a:br>
            <a:r>
              <a:rPr b="0" dirty="0" sz="2400" lang="en-IN"/>
              <a:t>                 Performance level </a:t>
            </a:r>
            <a:br>
              <a:rPr b="0" dirty="0" sz="2400" lang="en-IN"/>
            </a:br>
            <a:r>
              <a:rPr b="0" dirty="0" sz="2400" lang="en-IN"/>
              <a:t>                 Gender - male/female</a:t>
            </a:r>
            <a:br>
              <a:rPr b="0" dirty="0" sz="2400" lang="en-IN"/>
            </a:br>
            <a:r>
              <a:rPr b="0" dirty="0" sz="2400" lang="en-IN"/>
              <a:t>                 Employee rating - </a:t>
            </a:r>
            <a:r>
              <a:rPr b="0" dirty="0" sz="2400" lang="en-IN" err="1"/>
              <a:t>num</a:t>
            </a:r>
            <a:br>
              <a:rPr b="0" dirty="0" sz="2400" lang="en-IN"/>
            </a:br>
            <a:br>
              <a:rPr dirty="0" lang="en-IN"/>
            </a:br>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70"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4"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5"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6" name="TextBox 8"/>
          <p:cNvSpPr txBox="1"/>
          <p:nvPr/>
        </p:nvSpPr>
        <p:spPr>
          <a:xfrm>
            <a:off x="2743200" y="2904319"/>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7" name="TextBox 10"/>
          <p:cNvSpPr txBox="1"/>
          <p:nvPr/>
        </p:nvSpPr>
        <p:spPr>
          <a:xfrm>
            <a:off x="1295399" y="2133600"/>
            <a:ext cx="8239126" cy="954107"/>
          </a:xfrm>
          <a:prstGeom prst="rect"/>
          <a:noFill/>
        </p:spPr>
        <p:txBody>
          <a:bodyPr wrap="square">
            <a:spAutoFit/>
          </a:bodyPr>
          <a:p>
            <a:r>
              <a:rPr dirty="0" sz="2800" lang="en-US">
                <a:latin typeface="Times New Roman" panose="02020603050405020304" pitchFamily="18" charset="0"/>
                <a:cs typeface="Times New Roman" panose="02020603050405020304" pitchFamily="18" charset="0"/>
              </a:rPr>
              <a:t>Performance level=IFS(Z8&gt;=5,"VERY HIGH",Z8&gt;=4,"HIGH",Z8&gt;=3,"MED",TRUE,"LOW</a:t>
            </a:r>
            <a:r>
              <a:rPr dirty="0" lang="en-US">
                <a:latin typeface="Times New Roman" panose="02020603050405020304" pitchFamily="18" charset="0"/>
                <a:cs typeface="Times New Roman" panose="02020603050405020304" pitchFamily="18" charset="0"/>
              </a:rPr>
              <a:t>")</a:t>
            </a:r>
            <a:endParaRPr dirty="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Guest User</cp:lastModifiedBy>
  <dcterms:created xsi:type="dcterms:W3CDTF">2024-03-29T04:07:22Z</dcterms:created>
  <dcterms:modified xsi:type="dcterms:W3CDTF">2024-08-30T15:11:59Z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d46d090d237a432aa909c240c93cb1da</vt:lpwstr>
  </property>
</Properties>
</file>