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5" r:id="rId3"/>
    <p:sldId id="276" r:id="rId4"/>
    <p:sldId id="271" r:id="rId5"/>
    <p:sldId id="268" r:id="rId6"/>
    <p:sldId id="281" r:id="rId7"/>
    <p:sldId id="270" r:id="rId8"/>
    <p:sldId id="284" r:id="rId9"/>
    <p:sldId id="260" r:id="rId10"/>
    <p:sldId id="261" r:id="rId11"/>
    <p:sldId id="279" r:id="rId12"/>
    <p:sldId id="274" r:id="rId13"/>
    <p:sldId id="272" r:id="rId14"/>
    <p:sldId id="269" r:id="rId15"/>
    <p:sldId id="280" r:id="rId16"/>
    <p:sldId id="277" r:id="rId17"/>
    <p:sldId id="278" r:id="rId18"/>
    <p:sldId id="286" r:id="rId19"/>
    <p:sldId id="273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4" autoAdjust="0"/>
    <p:restoredTop sz="94599" autoAdjust="0"/>
  </p:normalViewPr>
  <p:slideViewPr>
    <p:cSldViewPr>
      <p:cViewPr varScale="1">
        <p:scale>
          <a:sx n="75" d="100"/>
          <a:sy n="75" d="100"/>
        </p:scale>
        <p:origin x="324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04/07/2021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04/07/2021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04/07/2021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04/07/2021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04/07/2021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04/07/2021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04/07/2021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04/07/2021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04/07/2021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04/07/2021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04/07/2021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04/07/2021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04/07/2021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865" y="2209800"/>
            <a:ext cx="11658600" cy="1905000"/>
          </a:xfrm>
        </p:spPr>
        <p:txBody>
          <a:bodyPr/>
          <a:lstStyle/>
          <a:p>
            <a:pPr algn="ctr"/>
            <a:r>
              <a:rPr lang="en-US" sz="6000" b="1" dirty="0" smtClean="0"/>
              <a:t>Fast Plant </a:t>
            </a:r>
            <a:r>
              <a:rPr lang="en-US" sz="6000" b="1" dirty="0" smtClean="0"/>
              <a:t>Classification in a Robotic Application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919" y="4953000"/>
            <a:ext cx="9154493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Master Thesis Presentation</a:t>
            </a:r>
            <a:endParaRPr lang="en-US" sz="3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28459" y="6172200"/>
            <a:ext cx="273072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/>
              <a:t>- </a:t>
            </a:r>
            <a:r>
              <a:rPr lang="en-US" sz="2800" b="1" dirty="0" err="1" smtClean="0"/>
              <a:t>Priya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Konda</a:t>
            </a:r>
            <a:endParaRPr lang="en-US" sz="2800" b="1" dirty="0" smtClean="0"/>
          </a:p>
          <a:p>
            <a:pPr algn="ctr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511017"/>
            <a:ext cx="9143998" cy="1020762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TensorRT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t="2941" r="6757" b="66176"/>
          <a:stretch/>
        </p:blipFill>
        <p:spPr>
          <a:xfrm>
            <a:off x="7556739" y="1945346"/>
            <a:ext cx="4422535" cy="1710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9751" y="3699672"/>
            <a:ext cx="48416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Image </a:t>
            </a:r>
            <a:r>
              <a:rPr lang="en-US" sz="1200" dirty="0" smtClean="0"/>
              <a:t>source: https</a:t>
            </a:r>
            <a:r>
              <a:rPr lang="en-US" sz="1200" dirty="0"/>
              <a:t>://docs.nvidia.com/deeplearning/tensorrt/developer-guide/index.html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0012" y="1752600"/>
            <a:ext cx="68580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Programmable Inference </a:t>
            </a:r>
            <a:r>
              <a:rPr lang="en-US" sz="2400" dirty="0" err="1" smtClean="0"/>
              <a:t>Acceralator</a:t>
            </a: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/>
              <a:t>TensorRT</a:t>
            </a:r>
            <a:r>
              <a:rPr lang="en-US" sz="2400" dirty="0"/>
              <a:t> Optimizer      </a:t>
            </a:r>
            <a:r>
              <a:rPr lang="en-US" sz="2400" dirty="0" smtClean="0"/>
              <a:t>                                                  Trained model                                                            </a:t>
            </a:r>
            <a:r>
              <a:rPr lang="en-US" sz="2400" dirty="0"/>
              <a:t>Precision Calibration: float32, float16 or </a:t>
            </a:r>
            <a:r>
              <a:rPr lang="en-US" sz="2400" dirty="0" smtClean="0"/>
              <a:t>int8     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Fix Batch Size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/>
              <a:t>TensorRT</a:t>
            </a:r>
            <a:r>
              <a:rPr lang="en-US" sz="2400" dirty="0" smtClean="0"/>
              <a:t> Runtime Engine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Storing the Engine file in disk - Serialize                    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Loading the engine file from memory - </a:t>
            </a:r>
            <a:r>
              <a:rPr lang="en-US" sz="2400" dirty="0" err="1" smtClean="0"/>
              <a:t>Deserialize</a:t>
            </a:r>
            <a:r>
              <a:rPr lang="en-US" sz="2400" dirty="0" smtClean="0"/>
              <a:t>                                                                                                                                       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381000"/>
            <a:ext cx="9143998" cy="10207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Image Processing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6212" y="1828800"/>
            <a:ext cx="9906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Speed: Feature Based Method &gt; Deep learning method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</a:t>
            </a:r>
            <a:r>
              <a:rPr lang="en-US" sz="2400" dirty="0" smtClean="0"/>
              <a:t>ontours </a:t>
            </a:r>
            <a:r>
              <a:rPr lang="en-US" sz="2400" dirty="0"/>
              <a:t>on </a:t>
            </a:r>
            <a:r>
              <a:rPr lang="en-US" sz="2400" dirty="0" smtClean="0"/>
              <a:t>Images                                                                                                                              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Image </a:t>
            </a:r>
            <a:r>
              <a:rPr lang="en-US" sz="2400" dirty="0" err="1" smtClean="0"/>
              <a:t>Thresholding</a:t>
            </a:r>
            <a:r>
              <a:rPr lang="en-US" sz="2400" dirty="0" smtClean="0"/>
              <a:t>, Canny Edge Detection                                                                                               </a:t>
            </a:r>
          </a:p>
          <a:p>
            <a:r>
              <a:rPr lang="en-US" sz="2400" dirty="0" smtClean="0"/>
              <a:t>       </a:t>
            </a:r>
            <a:r>
              <a:rPr lang="en-US" sz="2400" i="1" dirty="0" smtClean="0">
                <a:solidFill>
                  <a:srgbClr val="FFFF00"/>
                </a:solidFill>
              </a:rPr>
              <a:t>cv2.arcLength</a:t>
            </a:r>
            <a:r>
              <a:rPr lang="en-US" sz="2400" i="1" dirty="0">
                <a:solidFill>
                  <a:srgbClr val="FFFF00"/>
                </a:solidFill>
              </a:rPr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cv2.approxPolyD</a:t>
            </a:r>
          </a:p>
          <a:p>
            <a:endParaRPr lang="en-US" sz="2400" i="1" dirty="0" smtClean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Masking the red </a:t>
            </a:r>
            <a:r>
              <a:rPr lang="en-US" sz="2400" dirty="0" err="1"/>
              <a:t>colour</a:t>
            </a:r>
            <a:r>
              <a:rPr lang="en-US" sz="2400" dirty="0"/>
              <a:t> on </a:t>
            </a:r>
            <a:r>
              <a:rPr lang="en-US" sz="2400" dirty="0" smtClean="0"/>
              <a:t>Images</a:t>
            </a:r>
            <a:r>
              <a:rPr lang="en-US" sz="2400" i="1" dirty="0" smtClean="0">
                <a:solidFill>
                  <a:srgbClr val="FFFF00"/>
                </a:solidFill>
              </a:rPr>
              <a:t>                                                                        cv2.cvtColor(image, cv2.COLOR_BGR2HSV) </a:t>
            </a:r>
          </a:p>
          <a:p>
            <a:r>
              <a:rPr lang="en-US" sz="2400" dirty="0" smtClean="0"/>
              <a:t>      Lower and upper bound is in range</a:t>
            </a:r>
            <a:r>
              <a:rPr lang="en-US" sz="2400" dirty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mask=cv2.inRange(image, </a:t>
            </a:r>
            <a:r>
              <a:rPr lang="en-US" sz="2400" i="1" dirty="0">
                <a:solidFill>
                  <a:srgbClr val="FFFF00"/>
                </a:solidFill>
              </a:rPr>
              <a:t>lower, upper</a:t>
            </a:r>
            <a:r>
              <a:rPr lang="en-US" sz="2400" i="1" dirty="0" smtClean="0">
                <a:solidFill>
                  <a:srgbClr val="FFFF00"/>
                </a:solidFill>
              </a:rPr>
              <a:t>)</a:t>
            </a:r>
            <a:endParaRPr lang="en-US" sz="2400" i="1" dirty="0">
              <a:solidFill>
                <a:srgbClr val="FFFF00"/>
              </a:solidFill>
            </a:endParaRPr>
          </a:p>
          <a:p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 smtClean="0">
                <a:solidFill>
                  <a:srgbClr val="FFFF00"/>
                </a:solidFill>
              </a:rPr>
              <a:t>     </a:t>
            </a:r>
            <a:r>
              <a:rPr lang="en-US" sz="2400" dirty="0" smtClean="0"/>
              <a:t>Threshold value to grab frame,</a:t>
            </a:r>
            <a:r>
              <a:rPr lang="en-US" sz="2400" i="1" dirty="0" smtClean="0">
                <a:solidFill>
                  <a:srgbClr val="FFFF00"/>
                </a:solidFill>
              </a:rPr>
              <a:t> cv2.countNonZero(mask)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254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143998" cy="10207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Image Processing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724020"/>
            <a:ext cx="3276600" cy="4877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724020"/>
            <a:ext cx="3124200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7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381000"/>
            <a:ext cx="5334000" cy="10207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The Robot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057400"/>
            <a:ext cx="4723187" cy="4205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8612" y="1528762"/>
            <a:ext cx="4800600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Raspberry Pi 4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/>
              <a:t>BeagleBone</a:t>
            </a:r>
            <a:r>
              <a:rPr lang="en-US" sz="2400" dirty="0" smtClean="0"/>
              <a:t> Blue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Logitech Camera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Batteries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Display screen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Ultrasonic sensors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Standard Wheels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Esp32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50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982198" cy="12493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The working</a:t>
            </a:r>
            <a:endParaRPr lang="en-US" sz="5400" b="1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3390" r="5814" b="6780"/>
          <a:stretch/>
        </p:blipFill>
        <p:spPr>
          <a:xfrm>
            <a:off x="2589212" y="2057400"/>
            <a:ext cx="7239000" cy="4081564"/>
          </a:xfr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070" y="273412"/>
            <a:ext cx="9143998" cy="10207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ROS Computation Graph</a:t>
            </a:r>
            <a:endParaRPr lang="en-US" sz="5400" b="1" dirty="0"/>
          </a:p>
        </p:txBody>
      </p:sp>
      <p:sp>
        <p:nvSpPr>
          <p:cNvPr id="5" name="Oval 4"/>
          <p:cNvSpPr/>
          <p:nvPr/>
        </p:nvSpPr>
        <p:spPr>
          <a:xfrm>
            <a:off x="9616424" y="2634085"/>
            <a:ext cx="228600" cy="228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18806" y="3165764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37608" y="3685309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37608" y="4267200"/>
            <a:ext cx="228600" cy="228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4412" y="2362200"/>
            <a:ext cx="21336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Node names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Subscribers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Publishers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ROS </a:t>
            </a:r>
            <a:r>
              <a:rPr lang="en-US" sz="2400" dirty="0" err="1" smtClean="0"/>
              <a:t>msgs</a:t>
            </a: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58" y="1981200"/>
            <a:ext cx="7671342" cy="4114800"/>
          </a:xfrm>
        </p:spPr>
      </p:pic>
    </p:spTree>
    <p:extLst>
      <p:ext uri="{BB962C8B-B14F-4D97-AF65-F5344CB8AC3E}">
        <p14:creationId xmlns:p14="http://schemas.microsoft.com/office/powerpoint/2010/main" val="26932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57200"/>
            <a:ext cx="9143998" cy="10207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Results</a:t>
            </a:r>
            <a:r>
              <a:rPr lang="en-US" sz="6000" dirty="0" smtClean="0"/>
              <a:t> </a:t>
            </a:r>
            <a:endParaRPr lang="en-US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0792" y="1877056"/>
            <a:ext cx="292489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/>
              <a:t>r</a:t>
            </a:r>
            <a:r>
              <a:rPr lang="en-US" sz="2800" b="1" dirty="0" smtClean="0"/>
              <a:t>esnet50 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17511" y="1870742"/>
            <a:ext cx="2590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err="1" smtClean="0"/>
              <a:t>alexnet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85212" y="1870741"/>
            <a:ext cx="261958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/>
              <a:t>vgg16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33" y="2396895"/>
            <a:ext cx="3096879" cy="4234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53" y="2396895"/>
            <a:ext cx="3085815" cy="4234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93" y="2396895"/>
            <a:ext cx="3069303" cy="41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1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487247"/>
            <a:ext cx="9143998" cy="10207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Results</a:t>
            </a:r>
            <a:r>
              <a:rPr lang="en-US" sz="6000" dirty="0" smtClean="0"/>
              <a:t> </a:t>
            </a:r>
            <a:endParaRPr lang="en-US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838202"/>
            <a:ext cx="3070003" cy="2776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2415" y="2109846"/>
            <a:ext cx="3276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/>
              <a:t>resnet50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1" y="2838203"/>
            <a:ext cx="3222405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56113" y="2109846"/>
            <a:ext cx="3276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err="1" smtClean="0"/>
              <a:t>alexnet</a:t>
            </a:r>
            <a:endParaRPr lang="en-US" sz="2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2849089"/>
            <a:ext cx="3217835" cy="26373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22929" y="2109846"/>
            <a:ext cx="3276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/>
              <a:t>vgg16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470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Results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21" y="2209800"/>
            <a:ext cx="8394603" cy="3352800"/>
          </a:xfrm>
        </p:spPr>
      </p:pic>
    </p:spTree>
    <p:extLst>
      <p:ext uri="{BB962C8B-B14F-4D97-AF65-F5344CB8AC3E}">
        <p14:creationId xmlns:p14="http://schemas.microsoft.com/office/powerpoint/2010/main" val="196952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457200"/>
            <a:ext cx="9144000" cy="2667000"/>
          </a:xfrm>
        </p:spPr>
        <p:txBody>
          <a:bodyPr/>
          <a:lstStyle/>
          <a:p>
            <a:pPr algn="ctr"/>
            <a:r>
              <a:rPr lang="en-US" sz="9600" b="1" dirty="0" smtClean="0"/>
              <a:t>THANK YOU</a:t>
            </a:r>
            <a:endParaRPr lang="en-US" sz="9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14587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/>
              <a:t>Prof. Dr.-</a:t>
            </a:r>
            <a:r>
              <a:rPr lang="en-US" sz="2800" b="1" dirty="0" err="1"/>
              <a:t>Ing</a:t>
            </a:r>
            <a:r>
              <a:rPr lang="en-US" sz="2800" b="1" dirty="0"/>
              <a:t>. Franz </a:t>
            </a:r>
            <a:r>
              <a:rPr lang="en-US" sz="2800" b="1" dirty="0" err="1"/>
              <a:t>Brümmer</a:t>
            </a:r>
            <a:endParaRPr lang="en-US" sz="2800" b="1" dirty="0"/>
          </a:p>
          <a:p>
            <a:pPr algn="ctr">
              <a:lnSpc>
                <a:spcPct val="100000"/>
              </a:lnSpc>
            </a:pPr>
            <a:r>
              <a:rPr lang="en-US" sz="2800" b="1" dirty="0"/>
              <a:t>Prof. Dr. </a:t>
            </a:r>
            <a:r>
              <a:rPr lang="en-US" sz="2800" b="1" dirty="0" err="1"/>
              <a:t>Jörg</a:t>
            </a:r>
            <a:r>
              <a:rPr lang="en-US" sz="2800" b="1" dirty="0"/>
              <a:t> </a:t>
            </a:r>
            <a:r>
              <a:rPr lang="en-US" sz="2800" b="1" dirty="0" err="1"/>
              <a:t>Eberhardt</a:t>
            </a:r>
            <a:endParaRPr lang="en-US" sz="2800" b="1" dirty="0"/>
          </a:p>
          <a:p>
            <a:pPr algn="ctr">
              <a:lnSpc>
                <a:spcPct val="100000"/>
              </a:lnSpc>
            </a:pPr>
            <a:r>
              <a:rPr lang="en-US" sz="2800" b="1" dirty="0"/>
              <a:t>Mr. </a:t>
            </a:r>
            <a:r>
              <a:rPr lang="en-US" sz="2800" b="1" dirty="0" err="1"/>
              <a:t>Torsten</a:t>
            </a:r>
            <a:r>
              <a:rPr lang="en-US" sz="2800" b="1" dirty="0"/>
              <a:t> </a:t>
            </a:r>
            <a:r>
              <a:rPr lang="en-US" sz="2800" b="1" dirty="0" err="1"/>
              <a:t>Schoder</a:t>
            </a:r>
            <a:endParaRPr lang="en-US" sz="2800" b="1" dirty="0"/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77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457200"/>
            <a:ext cx="9143998" cy="1020762"/>
          </a:xfrm>
        </p:spPr>
        <p:txBody>
          <a:bodyPr>
            <a:normAutofit/>
          </a:bodyPr>
          <a:lstStyle/>
          <a:p>
            <a:r>
              <a:rPr lang="en-US" sz="5400" b="1" dirty="0"/>
              <a:t>Contents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615" y="1838696"/>
            <a:ext cx="4876798" cy="4419600"/>
          </a:xfrm>
        </p:spPr>
        <p:txBody>
          <a:bodyPr>
            <a:noAutofit/>
          </a:bodyPr>
          <a:lstStyle/>
          <a:p>
            <a:pPr marL="788670" indent="-514350">
              <a:lnSpc>
                <a:spcPct val="100000"/>
              </a:lnSpc>
            </a:pPr>
            <a:r>
              <a:rPr lang="en-US" sz="3200" b="1" dirty="0" smtClean="0"/>
              <a:t>Introduction</a:t>
            </a:r>
            <a:endParaRPr lang="en-US" sz="3200" b="1" dirty="0"/>
          </a:p>
          <a:p>
            <a:pPr marL="788670" indent="-514350">
              <a:lnSpc>
                <a:spcPct val="100000"/>
              </a:lnSpc>
            </a:pPr>
            <a:r>
              <a:rPr lang="en-US" sz="3200" b="1" dirty="0"/>
              <a:t>Flow Chart</a:t>
            </a:r>
          </a:p>
          <a:p>
            <a:pPr marL="788670" indent="-514350">
              <a:lnSpc>
                <a:spcPct val="100000"/>
              </a:lnSpc>
            </a:pPr>
            <a:r>
              <a:rPr lang="en-US" sz="3200" b="1" dirty="0"/>
              <a:t>Dataset Preparation</a:t>
            </a:r>
          </a:p>
          <a:p>
            <a:pPr marL="788670" indent="-514350">
              <a:lnSpc>
                <a:spcPct val="100000"/>
              </a:lnSpc>
            </a:pPr>
            <a:r>
              <a:rPr lang="en-US" sz="3200" b="1" dirty="0"/>
              <a:t>Transfer Learning</a:t>
            </a:r>
          </a:p>
          <a:p>
            <a:pPr marL="788670" indent="-514350">
              <a:lnSpc>
                <a:spcPct val="100000"/>
              </a:lnSpc>
            </a:pPr>
            <a:r>
              <a:rPr lang="en-US" sz="3200" b="1" dirty="0"/>
              <a:t>Model Re-training</a:t>
            </a:r>
          </a:p>
          <a:p>
            <a:pPr marL="788670" indent="-514350">
              <a:lnSpc>
                <a:spcPct val="100000"/>
              </a:lnSpc>
            </a:pPr>
            <a:r>
              <a:rPr lang="en-US" sz="3200" b="1" dirty="0"/>
              <a:t>Training </a:t>
            </a:r>
            <a:r>
              <a:rPr lang="en-US" sz="3200" b="1" dirty="0" smtClean="0"/>
              <a:t>Loop</a:t>
            </a:r>
            <a:endParaRPr lang="en-US" sz="32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245225" y="1838696"/>
            <a:ext cx="5943600" cy="4419600"/>
          </a:xfrm>
        </p:spPr>
        <p:txBody>
          <a:bodyPr>
            <a:noAutofit/>
          </a:bodyPr>
          <a:lstStyle/>
          <a:p>
            <a:pPr marL="788670" indent="-5143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/>
              <a:t>Nvidia</a:t>
            </a:r>
            <a:r>
              <a:rPr lang="en-US" sz="3200" b="1" dirty="0"/>
              <a:t> </a:t>
            </a:r>
            <a:r>
              <a:rPr lang="en-US" sz="3200" b="1" dirty="0" err="1"/>
              <a:t>Jetson</a:t>
            </a:r>
            <a:r>
              <a:rPr lang="en-US" sz="3200" b="1" dirty="0"/>
              <a:t> </a:t>
            </a:r>
            <a:r>
              <a:rPr lang="en-US" sz="3200" b="1" dirty="0" smtClean="0"/>
              <a:t>Nano</a:t>
            </a:r>
          </a:p>
          <a:p>
            <a:pPr marL="788670" indent="-5143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 err="1" smtClean="0"/>
              <a:t>TensorRT</a:t>
            </a:r>
            <a:endParaRPr lang="en-US" sz="3200" b="1" dirty="0" smtClean="0"/>
          </a:p>
          <a:p>
            <a:pPr marL="788670" indent="-5143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 smtClean="0"/>
              <a:t>Image Processing</a:t>
            </a:r>
          </a:p>
          <a:p>
            <a:pPr marL="788670" indent="-5143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 smtClean="0"/>
              <a:t>The Robot</a:t>
            </a:r>
          </a:p>
          <a:p>
            <a:pPr marL="788670" indent="-5143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 smtClean="0"/>
              <a:t>ROS Computational Graph</a:t>
            </a:r>
          </a:p>
          <a:p>
            <a:pPr marL="788670" indent="-5143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 smtClean="0"/>
              <a:t>Results</a:t>
            </a:r>
          </a:p>
          <a:p>
            <a:pPr indent="0">
              <a:lnSpc>
                <a:spcPct val="50000"/>
              </a:lnSpc>
              <a:buNone/>
            </a:pPr>
            <a:endParaRPr lang="en-US" sz="32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56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982198" cy="11731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Introduction</a:t>
            </a:r>
            <a:endParaRPr lang="en-US" sz="5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7197" y="1865576"/>
            <a:ext cx="10292216" cy="4535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Deep learning in everyday life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Classification, Detection, Segmentation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Ex: Smartphone applications (Translator,  Face detection</a:t>
            </a:r>
            <a:r>
              <a:rPr lang="en-US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Classification</a:t>
            </a:r>
            <a:r>
              <a:rPr lang="en-US" sz="2800" dirty="0" smtClean="0"/>
              <a:t>: Identifies the correct class based on training dataset.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Uniqueness in features of flower and leaf.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Goal: </a:t>
            </a:r>
            <a:r>
              <a:rPr lang="en-US" sz="2800" dirty="0" smtClean="0"/>
              <a:t>Practically witness the classification process on a robotic application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Bradley Hand ITC" panose="03070402050302030203" pitchFamily="66" charset="0"/>
            </a:endParaRPr>
          </a:p>
          <a:p>
            <a:endParaRPr lang="en-US" dirty="0" smtClean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7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143998" cy="10207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Flow Chart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3" y="1752600"/>
            <a:ext cx="4800600" cy="49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57200"/>
            <a:ext cx="9143998" cy="10207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Dataset Preparation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51012" y="1781793"/>
            <a:ext cx="8229600" cy="43904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Geranium and </a:t>
            </a:r>
            <a:r>
              <a:rPr lang="en-US" dirty="0" smtClean="0"/>
              <a:t>Azalea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B</a:t>
            </a:r>
            <a:r>
              <a:rPr lang="en-US" dirty="0" smtClean="0"/>
              <a:t>alanced </a:t>
            </a:r>
            <a:r>
              <a:rPr lang="en-US" dirty="0"/>
              <a:t>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Folder Structure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Images at different angles and </a:t>
            </a:r>
            <a:r>
              <a:rPr lang="en-US" dirty="0" smtClean="0"/>
              <a:t>position.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85" y="4112685"/>
            <a:ext cx="2819400" cy="25189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32" y="4110346"/>
            <a:ext cx="2827525" cy="25482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3" y="4125385"/>
            <a:ext cx="3352800" cy="25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5" y="452438"/>
            <a:ext cx="9143998" cy="1020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Transfer Learning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5" y="1447800"/>
            <a:ext cx="5943598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Fine Tuning                                                                </a:t>
            </a:r>
            <a:r>
              <a:rPr lang="en-US" sz="2000" dirty="0" smtClean="0"/>
              <a:t>By default </a:t>
            </a:r>
            <a:r>
              <a:rPr lang="en-US" sz="2000" i="1" dirty="0" err="1" smtClean="0">
                <a:solidFill>
                  <a:srgbClr val="FFFF00"/>
                </a:solidFill>
              </a:rPr>
              <a:t>requires_grad</a:t>
            </a:r>
            <a:r>
              <a:rPr lang="en-US" sz="2000" i="1" dirty="0">
                <a:solidFill>
                  <a:srgbClr val="FFFF00"/>
                </a:solidFill>
              </a:rPr>
              <a:t> == </a:t>
            </a:r>
            <a:r>
              <a:rPr lang="en-US" sz="2000" i="1" dirty="0" smtClean="0">
                <a:solidFill>
                  <a:srgbClr val="FFFF00"/>
                </a:solidFill>
              </a:rPr>
              <a:t>True                                  </a:t>
            </a:r>
            <a:r>
              <a:rPr lang="en-US" sz="2000" dirty="0" smtClean="0"/>
              <a:t>Train all the layers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Fixed Feature </a:t>
            </a:r>
            <a:r>
              <a:rPr lang="en-US" dirty="0" smtClean="0"/>
              <a:t>Extractor                                </a:t>
            </a:r>
            <a:r>
              <a:rPr lang="en-US" sz="2000" dirty="0" smtClean="0"/>
              <a:t>Freeze Initial Layers, </a:t>
            </a:r>
            <a:r>
              <a:rPr lang="en-US" sz="2000" i="1" dirty="0" err="1" smtClean="0">
                <a:solidFill>
                  <a:srgbClr val="FFFF00"/>
                </a:solidFill>
              </a:rPr>
              <a:t>requires_grad</a:t>
            </a:r>
            <a:r>
              <a:rPr lang="en-US" sz="2000" i="1" dirty="0" smtClean="0">
                <a:solidFill>
                  <a:srgbClr val="FFFF00"/>
                </a:solidFill>
              </a:rPr>
              <a:t> == False</a:t>
            </a:r>
            <a:r>
              <a:rPr lang="en-US" sz="2000" dirty="0" smtClean="0">
                <a:solidFill>
                  <a:srgbClr val="FFFF00"/>
                </a:solidFill>
              </a:rPr>
              <a:t>             </a:t>
            </a:r>
            <a:r>
              <a:rPr lang="en-US" sz="2000" dirty="0" smtClean="0"/>
              <a:t>Train the last layer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Torchvision</a:t>
            </a:r>
            <a:r>
              <a:rPr lang="en-US" dirty="0"/>
              <a:t> Library                                       </a:t>
            </a:r>
            <a:r>
              <a:rPr lang="en-US" dirty="0" smtClean="0"/>
              <a:t>               </a:t>
            </a:r>
            <a:r>
              <a:rPr lang="en-US" sz="2000" i="1" dirty="0" smtClean="0">
                <a:solidFill>
                  <a:srgbClr val="FFFF00"/>
                </a:solidFill>
              </a:rPr>
              <a:t>model </a:t>
            </a:r>
            <a:r>
              <a:rPr lang="en-US" sz="2000" i="1" dirty="0">
                <a:solidFill>
                  <a:srgbClr val="FFFF00"/>
                </a:solidFill>
              </a:rPr>
              <a:t>= models.resnet50(</a:t>
            </a:r>
            <a:r>
              <a:rPr lang="en-US" sz="2000" i="1" dirty="0" err="1">
                <a:solidFill>
                  <a:srgbClr val="FFFF00"/>
                </a:solidFill>
              </a:rPr>
              <a:t>pretrained</a:t>
            </a:r>
            <a:r>
              <a:rPr lang="en-US" sz="2000" i="1" dirty="0">
                <a:solidFill>
                  <a:srgbClr val="FFFF00"/>
                </a:solidFill>
              </a:rPr>
              <a:t>=True</a:t>
            </a:r>
            <a:r>
              <a:rPr lang="en-US" sz="2000" i="1" dirty="0" smtClean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The image dimensions should match the pre-trained model. 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12500" r="9339" b="9375"/>
          <a:stretch/>
        </p:blipFill>
        <p:spPr>
          <a:xfrm>
            <a:off x="7770812" y="2209800"/>
            <a:ext cx="401116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515938"/>
            <a:ext cx="9143998" cy="10207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Model Re-training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5554" y="1524000"/>
            <a:ext cx="8680470" cy="4871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Quadro</a:t>
            </a:r>
            <a:r>
              <a:rPr lang="en-US" sz="2000" dirty="0"/>
              <a:t> P620 and GeForce RTX </a:t>
            </a:r>
            <a:r>
              <a:rPr lang="en-US" sz="2000" dirty="0" smtClean="0"/>
              <a:t>2070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alexnet</a:t>
            </a:r>
            <a:r>
              <a:rPr lang="en-US" sz="2000" dirty="0"/>
              <a:t>, vgg16, </a:t>
            </a:r>
            <a:r>
              <a:rPr lang="en-US" sz="2000" dirty="0" smtClean="0"/>
              <a:t>resnet50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smtClean="0"/>
              <a:t>Data </a:t>
            </a:r>
            <a:r>
              <a:rPr lang="en-US" sz="2000" dirty="0" err="1" smtClean="0"/>
              <a:t>Augumentation</a:t>
            </a:r>
            <a:r>
              <a:rPr lang="en-US" sz="2000" dirty="0" smtClean="0"/>
              <a:t>. (flip, crop, resize)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/>
              <a:t>Batch_Size</a:t>
            </a:r>
            <a:r>
              <a:rPr lang="en-US" sz="2000" dirty="0" smtClean="0"/>
              <a:t> = 4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Train mode - </a:t>
            </a:r>
            <a:r>
              <a:rPr lang="en-US" sz="2000" i="1" dirty="0" err="1" smtClean="0">
                <a:solidFill>
                  <a:srgbClr val="FFFF00"/>
                </a:solidFill>
              </a:rPr>
              <a:t>model.train</a:t>
            </a:r>
            <a:r>
              <a:rPr lang="en-US" sz="2000" i="1" dirty="0" smtClean="0">
                <a:solidFill>
                  <a:srgbClr val="FFFF00"/>
                </a:solidFill>
              </a:rPr>
              <a:t>() </a:t>
            </a:r>
            <a:endParaRPr lang="en-US" sz="2000" i="1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E</a:t>
            </a:r>
            <a:r>
              <a:rPr lang="en-US" sz="2000" dirty="0" smtClean="0"/>
              <a:t>valuation</a:t>
            </a:r>
            <a:r>
              <a:rPr lang="en-US" sz="2000" dirty="0" smtClean="0"/>
              <a:t> </a:t>
            </a:r>
            <a:r>
              <a:rPr lang="en-US" sz="2000" dirty="0"/>
              <a:t>mode - </a:t>
            </a:r>
            <a:r>
              <a:rPr lang="en-US" sz="2000" i="1" dirty="0" err="1">
                <a:solidFill>
                  <a:srgbClr val="FFFF00"/>
                </a:solidFill>
              </a:rPr>
              <a:t>model.eval</a:t>
            </a:r>
            <a:r>
              <a:rPr lang="en-US" sz="2000" i="1" dirty="0" smtClean="0">
                <a:solidFill>
                  <a:srgbClr val="FFFF00"/>
                </a:solidFill>
              </a:rPr>
              <a:t>()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dirty="0" smtClean="0"/>
              <a:t>Trained </a:t>
            </a:r>
            <a:r>
              <a:rPr lang="en-US" sz="2000" dirty="0"/>
              <a:t>for </a:t>
            </a:r>
            <a:r>
              <a:rPr lang="en-US" sz="2000" dirty="0" smtClean="0"/>
              <a:t>30 </a:t>
            </a:r>
            <a:r>
              <a:rPr lang="en-US" sz="2000" dirty="0"/>
              <a:t>epochs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Evaluation using metrics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Saved </a:t>
            </a:r>
            <a:r>
              <a:rPr lang="en-US" sz="2000" dirty="0"/>
              <a:t>the model in .</a:t>
            </a:r>
            <a:r>
              <a:rPr lang="en-US" sz="2000" dirty="0" err="1"/>
              <a:t>pth</a:t>
            </a:r>
            <a:r>
              <a:rPr lang="en-US" sz="2000" dirty="0"/>
              <a:t> </a:t>
            </a:r>
            <a:r>
              <a:rPr lang="en-US" sz="2000" dirty="0" smtClean="0"/>
              <a:t>format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The model is </a:t>
            </a:r>
            <a:r>
              <a:rPr lang="en-US" sz="2000" dirty="0"/>
              <a:t>than converted to </a:t>
            </a:r>
            <a:r>
              <a:rPr lang="en-US" sz="2000" dirty="0" smtClean="0"/>
              <a:t> ONNX format using </a:t>
            </a:r>
            <a:r>
              <a:rPr lang="en-US" sz="2000" i="1" dirty="0" err="1" smtClean="0">
                <a:solidFill>
                  <a:srgbClr val="FFFF00"/>
                </a:solidFill>
              </a:rPr>
              <a:t>torch.onnx.export</a:t>
            </a:r>
            <a:endParaRPr lang="en-US" sz="2000" i="1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5263" r="10279" b="7895"/>
          <a:stretch/>
        </p:blipFill>
        <p:spPr>
          <a:xfrm>
            <a:off x="7679168" y="2133600"/>
            <a:ext cx="3352800" cy="30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462" y="457200"/>
            <a:ext cx="6672550" cy="1020762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Training Loop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600200"/>
            <a:ext cx="9220198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Forward Pass : Prediction                                                                                             </a:t>
            </a:r>
            <a:r>
              <a:rPr lang="en-US" i="1" dirty="0" smtClean="0">
                <a:solidFill>
                  <a:srgbClr val="FFFF00"/>
                </a:solidFill>
              </a:rPr>
              <a:t>output = model(inputs)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Backward Pass :  Loss ,</a:t>
            </a:r>
            <a:r>
              <a:rPr lang="en-US" dirty="0"/>
              <a:t> </a:t>
            </a:r>
            <a:r>
              <a:rPr lang="en-US" dirty="0" smtClean="0"/>
              <a:t>Optimizer                                                      </a:t>
            </a:r>
            <a:r>
              <a:rPr lang="en-US" dirty="0" smtClean="0"/>
              <a:t>       </a:t>
            </a:r>
            <a:r>
              <a:rPr lang="en-US" i="1" dirty="0" smtClean="0">
                <a:solidFill>
                  <a:srgbClr val="FFFF00"/>
                </a:solidFill>
              </a:rPr>
              <a:t>criterion </a:t>
            </a:r>
            <a:r>
              <a:rPr lang="en-US" i="1" dirty="0">
                <a:solidFill>
                  <a:srgbClr val="FFFF00"/>
                </a:solidFill>
              </a:rPr>
              <a:t>= </a:t>
            </a:r>
            <a:r>
              <a:rPr lang="en-US" i="1" dirty="0" err="1">
                <a:solidFill>
                  <a:srgbClr val="FFFF00"/>
                </a:solidFill>
              </a:rPr>
              <a:t>nn.CrossEntropyLoss</a:t>
            </a:r>
            <a:r>
              <a:rPr lang="en-US" i="1" dirty="0">
                <a:solidFill>
                  <a:srgbClr val="FFFF00"/>
                </a:solidFill>
              </a:rPr>
              <a:t>()  </a:t>
            </a:r>
            <a:r>
              <a:rPr lang="en-US" i="1" dirty="0" smtClean="0">
                <a:solidFill>
                  <a:srgbClr val="FFFF00"/>
                </a:solidFill>
              </a:rPr>
              <a:t>                                                                                         loss = </a:t>
            </a:r>
            <a:r>
              <a:rPr lang="en-US" i="1" dirty="0">
                <a:solidFill>
                  <a:srgbClr val="FFFF00"/>
                </a:solidFill>
              </a:rPr>
              <a:t>criterion (outputs, </a:t>
            </a:r>
            <a:r>
              <a:rPr lang="en-US" i="1" dirty="0" smtClean="0">
                <a:solidFill>
                  <a:srgbClr val="FFFF00"/>
                </a:solidFill>
              </a:rPr>
              <a:t>labels)                                                                                   optimizer </a:t>
            </a:r>
            <a:r>
              <a:rPr lang="en-US" i="1" dirty="0">
                <a:solidFill>
                  <a:srgbClr val="FFFF00"/>
                </a:solidFill>
              </a:rPr>
              <a:t>= </a:t>
            </a:r>
            <a:r>
              <a:rPr lang="en-US" i="1" dirty="0" err="1" smtClean="0">
                <a:solidFill>
                  <a:srgbClr val="FFFF00"/>
                </a:solidFill>
              </a:rPr>
              <a:t>optim.SGD</a:t>
            </a:r>
            <a:r>
              <a:rPr lang="en-US" i="1" dirty="0" smtClean="0">
                <a:solidFill>
                  <a:srgbClr val="FFFF00"/>
                </a:solidFill>
              </a:rPr>
              <a:t>(parameters</a:t>
            </a:r>
            <a:r>
              <a:rPr lang="en-US" i="1" dirty="0">
                <a:solidFill>
                  <a:srgbClr val="FFFF00"/>
                </a:solidFill>
              </a:rPr>
              <a:t>(), </a:t>
            </a:r>
            <a:r>
              <a:rPr lang="en-US" i="1" dirty="0" err="1">
                <a:solidFill>
                  <a:srgbClr val="FFFF00"/>
                </a:solidFill>
              </a:rPr>
              <a:t>lr</a:t>
            </a:r>
            <a:r>
              <a:rPr lang="en-US" i="1" dirty="0">
                <a:solidFill>
                  <a:srgbClr val="FFFF00"/>
                </a:solidFill>
              </a:rPr>
              <a:t>=0.001, momentum=0.9)  </a:t>
            </a:r>
            <a:r>
              <a:rPr lang="en-US" i="1" dirty="0" smtClean="0">
                <a:solidFill>
                  <a:srgbClr val="FFFF00"/>
                </a:solidFill>
              </a:rPr>
              <a:t>                                                                </a:t>
            </a:r>
            <a:r>
              <a:rPr lang="en-US" i="1" dirty="0" smtClean="0">
                <a:solidFill>
                  <a:srgbClr val="FFFF00"/>
                </a:solidFill>
              </a:rPr>
              <a:t>    </a:t>
            </a:r>
            <a:r>
              <a:rPr lang="en-US" i="1" dirty="0" err="1" smtClean="0">
                <a:solidFill>
                  <a:srgbClr val="FFFF00"/>
                </a:solidFill>
              </a:rPr>
              <a:t>Loss.backward</a:t>
            </a:r>
            <a:r>
              <a:rPr lang="en-US" i="1" dirty="0" smtClean="0">
                <a:solidFill>
                  <a:srgbClr val="FFFF00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Update the weights                                                                     </a:t>
            </a:r>
            <a:r>
              <a:rPr lang="en-US" dirty="0" smtClean="0"/>
              <a:t>    </a:t>
            </a:r>
            <a:r>
              <a:rPr lang="en-US" i="1" dirty="0" err="1" smtClean="0">
                <a:solidFill>
                  <a:srgbClr val="FFFF00"/>
                </a:solidFill>
              </a:rPr>
              <a:t>optimizer.step</a:t>
            </a:r>
            <a:r>
              <a:rPr lang="en-US" i="1" dirty="0" smtClean="0">
                <a:solidFill>
                  <a:srgbClr val="FFFF00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Empty the gradients                                                             </a:t>
            </a:r>
            <a:r>
              <a:rPr lang="en-US" i="1" dirty="0" err="1">
                <a:solidFill>
                  <a:srgbClr val="FFFF00"/>
                </a:solidFill>
              </a:rPr>
              <a:t>o</a:t>
            </a:r>
            <a:r>
              <a:rPr lang="en-US" i="1" dirty="0" err="1" smtClean="0">
                <a:solidFill>
                  <a:srgbClr val="FFFF00"/>
                </a:solidFill>
              </a:rPr>
              <a:t>ptimizer.zero_grad</a:t>
            </a:r>
            <a:r>
              <a:rPr lang="en-US" i="1" dirty="0" smtClean="0">
                <a:solidFill>
                  <a:srgbClr val="FFFF00"/>
                </a:solidFill>
              </a:rPr>
              <a:t>()</a:t>
            </a:r>
            <a:endParaRPr 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24" y="533400"/>
            <a:ext cx="8458200" cy="1020762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Nvidia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Jetson</a:t>
            </a:r>
            <a:r>
              <a:rPr lang="en-US" sz="5400" b="1" dirty="0" smtClean="0"/>
              <a:t> Nano</a:t>
            </a:r>
            <a:endParaRPr lang="en-US" sz="5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2" y="1752600"/>
            <a:ext cx="6475413" cy="4343401"/>
          </a:xfrm>
        </p:spPr>
        <p:txBody>
          <a:bodyPr>
            <a:normAutofit/>
          </a:bodyPr>
          <a:lstStyle/>
          <a:p>
            <a:r>
              <a:rPr lang="en-US" dirty="0" smtClean="0"/>
              <a:t>USB drive, Display and HDMI Port, 5V battery, Ethernet, 4GB RAM, SD card slot.</a:t>
            </a:r>
          </a:p>
          <a:p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/>
              <a:t>jetpack SDK is flashed on the SD </a:t>
            </a:r>
            <a:r>
              <a:rPr lang="en-US" dirty="0" smtClean="0"/>
              <a:t>card</a:t>
            </a:r>
          </a:p>
          <a:p>
            <a:r>
              <a:rPr lang="en-US" dirty="0"/>
              <a:t>P</a:t>
            </a:r>
            <a:r>
              <a:rPr lang="en-US" dirty="0" smtClean="0"/>
              <a:t>re-installed </a:t>
            </a:r>
            <a:r>
              <a:rPr lang="en-US" dirty="0"/>
              <a:t>software tools</a:t>
            </a:r>
            <a:endParaRPr lang="en-US" dirty="0" smtClean="0"/>
          </a:p>
          <a:p>
            <a:r>
              <a:rPr lang="en-US" dirty="0"/>
              <a:t>Deploying Deep </a:t>
            </a:r>
            <a:r>
              <a:rPr lang="en-US" dirty="0" smtClean="0"/>
              <a:t>Learning Repository</a:t>
            </a:r>
          </a:p>
          <a:p>
            <a:r>
              <a:rPr lang="en-US" dirty="0"/>
              <a:t>Deep Learning Nodes for </a:t>
            </a:r>
            <a:r>
              <a:rPr lang="en-US" dirty="0" smtClean="0"/>
              <a:t>ROS/ROS2 Repository</a:t>
            </a:r>
          </a:p>
          <a:p>
            <a:r>
              <a:rPr lang="en-US" dirty="0"/>
              <a:t>DNN Vision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94" y="1854200"/>
            <a:ext cx="3657600" cy="2983993"/>
          </a:xfrm>
        </p:spPr>
      </p:pic>
      <p:sp>
        <p:nvSpPr>
          <p:cNvPr id="8" name="TextBox 7"/>
          <p:cNvSpPr txBox="1"/>
          <p:nvPr/>
        </p:nvSpPr>
        <p:spPr>
          <a:xfrm>
            <a:off x="7997825" y="4971267"/>
            <a:ext cx="4191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Image source: https</a:t>
            </a:r>
            <a:r>
              <a:rPr lang="en-US" sz="1200" dirty="0"/>
              <a:t>://developer.nvidia.com/embedded/jetson-nano-developer-kit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3729</TotalTime>
  <Words>440</Words>
  <Application>Microsoft Office PowerPoint</Application>
  <PresentationFormat>Custom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Bradley Hand ITC</vt:lpstr>
      <vt:lpstr>Consolas</vt:lpstr>
      <vt:lpstr>Corbel</vt:lpstr>
      <vt:lpstr>Wingdings</vt:lpstr>
      <vt:lpstr>Chalkboard 16x9</vt:lpstr>
      <vt:lpstr>Fast Plant Classification in a Robotic Application</vt:lpstr>
      <vt:lpstr>Contents</vt:lpstr>
      <vt:lpstr>Introduction</vt:lpstr>
      <vt:lpstr>Flow Chart</vt:lpstr>
      <vt:lpstr>Dataset Preparation</vt:lpstr>
      <vt:lpstr>Transfer Learning</vt:lpstr>
      <vt:lpstr>Model Re-training</vt:lpstr>
      <vt:lpstr>Training Loop</vt:lpstr>
      <vt:lpstr>Nvidia Jetson Nano</vt:lpstr>
      <vt:lpstr>TensorRT</vt:lpstr>
      <vt:lpstr>Image Processing</vt:lpstr>
      <vt:lpstr>Image Processing</vt:lpstr>
      <vt:lpstr>The Robot</vt:lpstr>
      <vt:lpstr>The working</vt:lpstr>
      <vt:lpstr>ROS Computation Graph</vt:lpstr>
      <vt:lpstr>Results </vt:lpstr>
      <vt:lpstr>Results </vt:lpstr>
      <vt:lpstr>Results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Classification in a Robotic Application</dc:title>
  <dc:creator>Dell</dc:creator>
  <cp:lastModifiedBy>Dell</cp:lastModifiedBy>
  <cp:revision>71</cp:revision>
  <dcterms:created xsi:type="dcterms:W3CDTF">2021-06-25T06:15:37Z</dcterms:created>
  <dcterms:modified xsi:type="dcterms:W3CDTF">2021-07-04T21:19:32Z</dcterms:modified>
</cp:coreProperties>
</file>