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sldIdLst>
    <p:sldId id="256" r:id="rId2"/>
    <p:sldId id="264" r:id="rId3"/>
    <p:sldId id="265" r:id="rId4"/>
    <p:sldId id="266" r:id="rId5"/>
    <p:sldId id="257" r:id="rId6"/>
    <p:sldId id="258" r:id="rId7"/>
    <p:sldId id="259" r:id="rId8"/>
    <p:sldId id="260" r:id="rId9"/>
    <p:sldId id="261"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10DB53-AD91-41F6-BE90-416458833362}" type="datetimeFigureOut">
              <a:rPr lang="en-IN" smtClean="0"/>
              <a:t>02-10-2023</a:t>
            </a:fld>
            <a:endParaRPr lang="en-IN"/>
          </a:p>
        </p:txBody>
      </p:sp>
      <p:sp>
        <p:nvSpPr>
          <p:cNvPr id="5" name="Footer Placeholder 4"/>
          <p:cNvSpPr>
            <a:spLocks noGrp="1"/>
          </p:cNvSpPr>
          <p:nvPr>
            <p:ph type="ftr" sz="quarter" idx="11"/>
          </p:nvPr>
        </p:nvSpPr>
        <p:spPr>
          <a:xfrm>
            <a:off x="1451579" y="329307"/>
            <a:ext cx="5626774" cy="309201"/>
          </a:xfrm>
        </p:spPr>
        <p:txBody>
          <a:bodyPr/>
          <a:lstStyle/>
          <a:p>
            <a:endParaRPr lang="en-IN"/>
          </a:p>
        </p:txBody>
      </p:sp>
      <p:sp>
        <p:nvSpPr>
          <p:cNvPr id="6" name="Slide Number Placeholder 5"/>
          <p:cNvSpPr>
            <a:spLocks noGrp="1"/>
          </p:cNvSpPr>
          <p:nvPr>
            <p:ph type="sldNum" sz="quarter" idx="12"/>
          </p:nvPr>
        </p:nvSpPr>
        <p:spPr>
          <a:xfrm>
            <a:off x="476834" y="798973"/>
            <a:ext cx="811019" cy="503578"/>
          </a:xfrm>
        </p:spPr>
        <p:txBody>
          <a:bodyPr/>
          <a:lstStyle/>
          <a:p>
            <a:fld id="{386F826B-1A7E-46C4-8475-33CD251B7063}" type="slidenum">
              <a:rPr lang="en-IN" smtClean="0"/>
              <a:t>‹#›</a:t>
            </a:fld>
            <a:endParaRPr lang="en-IN"/>
          </a:p>
        </p:txBody>
      </p:sp>
    </p:spTree>
    <p:extLst>
      <p:ext uri="{BB962C8B-B14F-4D97-AF65-F5344CB8AC3E}">
        <p14:creationId xmlns:p14="http://schemas.microsoft.com/office/powerpoint/2010/main" val="3604659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0DB53-AD91-41F6-BE90-416458833362}"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6F826B-1A7E-46C4-8475-33CD251B7063}" type="slidenum">
              <a:rPr lang="en-IN" smtClean="0"/>
              <a:t>‹#›</a:t>
            </a:fld>
            <a:endParaRPr lang="en-IN"/>
          </a:p>
        </p:txBody>
      </p:sp>
    </p:spTree>
    <p:extLst>
      <p:ext uri="{BB962C8B-B14F-4D97-AF65-F5344CB8AC3E}">
        <p14:creationId xmlns:p14="http://schemas.microsoft.com/office/powerpoint/2010/main" val="3635512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0DB53-AD91-41F6-BE90-416458833362}"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6F826B-1A7E-46C4-8475-33CD251B7063}" type="slidenum">
              <a:rPr lang="en-IN" smtClean="0"/>
              <a:t>‹#›</a:t>
            </a:fld>
            <a:endParaRPr lang="en-IN"/>
          </a:p>
        </p:txBody>
      </p:sp>
    </p:spTree>
    <p:extLst>
      <p:ext uri="{BB962C8B-B14F-4D97-AF65-F5344CB8AC3E}">
        <p14:creationId xmlns:p14="http://schemas.microsoft.com/office/powerpoint/2010/main" val="479512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0DB53-AD91-41F6-BE90-416458833362}"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6F826B-1A7E-46C4-8475-33CD251B7063}" type="slidenum">
              <a:rPr lang="en-IN" smtClean="0"/>
              <a:t>‹#›</a:t>
            </a:fld>
            <a:endParaRPr lang="en-IN"/>
          </a:p>
        </p:txBody>
      </p:sp>
    </p:spTree>
    <p:extLst>
      <p:ext uri="{BB962C8B-B14F-4D97-AF65-F5344CB8AC3E}">
        <p14:creationId xmlns:p14="http://schemas.microsoft.com/office/powerpoint/2010/main" val="3024077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10DB53-AD91-41F6-BE90-416458833362}"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6F826B-1A7E-46C4-8475-33CD251B7063}" type="slidenum">
              <a:rPr lang="en-IN" smtClean="0"/>
              <a:t>‹#›</a:t>
            </a:fld>
            <a:endParaRPr lang="en-IN"/>
          </a:p>
        </p:txBody>
      </p:sp>
    </p:spTree>
    <p:extLst>
      <p:ext uri="{BB962C8B-B14F-4D97-AF65-F5344CB8AC3E}">
        <p14:creationId xmlns:p14="http://schemas.microsoft.com/office/powerpoint/2010/main" val="4171386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10DB53-AD91-41F6-BE90-416458833362}" type="datetimeFigureOut">
              <a:rPr lang="en-IN" smtClean="0"/>
              <a:t>02-10-2023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6F826B-1A7E-46C4-8475-33CD251B7063}" type="slidenum">
              <a:rPr lang="en-IN" smtClean="0"/>
              <a:t>‹#›</a:t>
            </a:fld>
            <a:endParaRPr lang="en-IN"/>
          </a:p>
        </p:txBody>
      </p:sp>
    </p:spTree>
    <p:extLst>
      <p:ext uri="{BB962C8B-B14F-4D97-AF65-F5344CB8AC3E}">
        <p14:creationId xmlns:p14="http://schemas.microsoft.com/office/powerpoint/2010/main" val="1592735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10DB53-AD91-41F6-BE90-416458833362}" type="datetimeFigureOut">
              <a:rPr lang="en-IN" smtClean="0"/>
              <a:t>02-10-2023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6F826B-1A7E-46C4-8475-33CD251B7063}" type="slidenum">
              <a:rPr lang="en-IN" smtClean="0"/>
              <a:t>‹#›</a:t>
            </a:fld>
            <a:endParaRPr lang="en-IN"/>
          </a:p>
        </p:txBody>
      </p:sp>
    </p:spTree>
    <p:extLst>
      <p:ext uri="{BB962C8B-B14F-4D97-AF65-F5344CB8AC3E}">
        <p14:creationId xmlns:p14="http://schemas.microsoft.com/office/powerpoint/2010/main" val="1423037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10DB53-AD91-41F6-BE90-416458833362}" type="datetimeFigureOut">
              <a:rPr lang="en-IN" smtClean="0"/>
              <a:t>02-10-2023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6F826B-1A7E-46C4-8475-33CD251B7063}" type="slidenum">
              <a:rPr lang="en-IN" smtClean="0"/>
              <a:t>‹#›</a:t>
            </a:fld>
            <a:endParaRPr lang="en-IN"/>
          </a:p>
        </p:txBody>
      </p:sp>
    </p:spTree>
    <p:extLst>
      <p:ext uri="{BB962C8B-B14F-4D97-AF65-F5344CB8AC3E}">
        <p14:creationId xmlns:p14="http://schemas.microsoft.com/office/powerpoint/2010/main" val="224865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0DB53-AD91-41F6-BE90-416458833362}" type="datetimeFigureOut">
              <a:rPr lang="en-IN" smtClean="0"/>
              <a:t>02-10-2023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6F826B-1A7E-46C4-8475-33CD251B7063}" type="slidenum">
              <a:rPr lang="en-IN" smtClean="0"/>
              <a:t>‹#›</a:t>
            </a:fld>
            <a:endParaRPr lang="en-IN"/>
          </a:p>
        </p:txBody>
      </p:sp>
    </p:spTree>
    <p:extLst>
      <p:ext uri="{BB962C8B-B14F-4D97-AF65-F5344CB8AC3E}">
        <p14:creationId xmlns:p14="http://schemas.microsoft.com/office/powerpoint/2010/main" val="4048655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10DB53-AD91-41F6-BE90-416458833362}" type="datetimeFigureOut">
              <a:rPr lang="en-IN" smtClean="0"/>
              <a:t>02-10-2023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6F826B-1A7E-46C4-8475-33CD251B7063}" type="slidenum">
              <a:rPr lang="en-IN" smtClean="0"/>
              <a:t>‹#›</a:t>
            </a:fld>
            <a:endParaRPr lang="en-IN"/>
          </a:p>
        </p:txBody>
      </p:sp>
    </p:spTree>
    <p:extLst>
      <p:ext uri="{BB962C8B-B14F-4D97-AF65-F5344CB8AC3E}">
        <p14:creationId xmlns:p14="http://schemas.microsoft.com/office/powerpoint/2010/main" val="4258813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F10DB53-AD91-41F6-BE90-416458833362}" type="datetimeFigureOut">
              <a:rPr lang="en-IN" smtClean="0"/>
              <a:t>02-10-2023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386F826B-1A7E-46C4-8475-33CD251B7063}" type="slidenum">
              <a:rPr lang="en-IN" smtClean="0"/>
              <a:t>‹#›</a:t>
            </a:fld>
            <a:endParaRPr lang="en-IN"/>
          </a:p>
        </p:txBody>
      </p:sp>
    </p:spTree>
    <p:extLst>
      <p:ext uri="{BB962C8B-B14F-4D97-AF65-F5344CB8AC3E}">
        <p14:creationId xmlns:p14="http://schemas.microsoft.com/office/powerpoint/2010/main" val="534538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F10DB53-AD91-41F6-BE90-416458833362}" type="datetimeFigureOut">
              <a:rPr lang="en-IN" smtClean="0"/>
              <a:t>02-10-2023</a:t>
            </a:fld>
            <a:endParaRPr lang="en-IN"/>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86F826B-1A7E-46C4-8475-33CD251B7063}" type="slidenum">
              <a:rPr lang="en-IN" smtClean="0"/>
              <a:t>‹#›</a:t>
            </a:fld>
            <a:endParaRPr lang="en-IN"/>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3547498"/>
      </p:ext>
    </p:extLst>
  </p:cSld>
  <p:clrMap bg1="dk1" tx1="lt1" bg2="dk2" tx2="lt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mdpi.com/search?q=identification" TargetMode="External"/><Relationship Id="rId2" Type="http://schemas.openxmlformats.org/officeDocument/2006/relationships/hyperlink" Target="https://www.mdpi.com/search?q=medicinal+plant" TargetMode="External"/><Relationship Id="rId1" Type="http://schemas.openxmlformats.org/officeDocument/2006/relationships/slideLayout" Target="../slideLayouts/slideLayout2.xml"/><Relationship Id="rId6" Type="http://schemas.openxmlformats.org/officeDocument/2006/relationships/hyperlink" Target="https://www.mdpi.com/search?q=Convolutional+Neural+Network+%28CNN%29" TargetMode="External"/><Relationship Id="rId5" Type="http://schemas.openxmlformats.org/officeDocument/2006/relationships/hyperlink" Target="https://www.mdpi.com/search?q=Global+Average+Pooling+%28GAP%29" TargetMode="External"/><Relationship Id="rId4" Type="http://schemas.openxmlformats.org/officeDocument/2006/relationships/hyperlink" Target="https://www.mdpi.com/search?q=image+process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4E083-1401-C25F-8479-D1F305406A0B}"/>
              </a:ext>
            </a:extLst>
          </p:cNvPr>
          <p:cNvSpPr>
            <a:spLocks noGrp="1"/>
          </p:cNvSpPr>
          <p:nvPr>
            <p:ph type="title"/>
          </p:nvPr>
        </p:nvSpPr>
        <p:spPr>
          <a:xfrm>
            <a:off x="1157378" y="2185298"/>
            <a:ext cx="10515600" cy="1325563"/>
          </a:xfrm>
        </p:spPr>
        <p:txBody>
          <a:bodyPr>
            <a:noAutofit/>
          </a:bodyPr>
          <a:lstStyle/>
          <a:p>
            <a:r>
              <a:rPr lang="en-US" sz="8000" dirty="0"/>
              <a:t>Medical plant identification using image processing</a:t>
            </a:r>
            <a:endParaRPr lang="en-IN" sz="8000" dirty="0"/>
          </a:p>
        </p:txBody>
      </p:sp>
    </p:spTree>
    <p:extLst>
      <p:ext uri="{BB962C8B-B14F-4D97-AF65-F5344CB8AC3E}">
        <p14:creationId xmlns:p14="http://schemas.microsoft.com/office/powerpoint/2010/main" val="3293399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8D168-A6DB-0269-5179-D04E1CC9B68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7C235BC-D869-B9BD-A80F-1C390742FB0B}"/>
              </a:ext>
            </a:extLst>
          </p:cNvPr>
          <p:cNvSpPr>
            <a:spLocks noGrp="1"/>
          </p:cNvSpPr>
          <p:nvPr>
            <p:ph idx="1"/>
          </p:nvPr>
        </p:nvSpPr>
        <p:spPr/>
        <p:txBody>
          <a:bodyPr>
            <a:normAutofit lnSpcReduction="10000"/>
          </a:bodyPr>
          <a:lstStyle/>
          <a:p>
            <a:r>
              <a:rPr lang="en-US" b="1" i="0" dirty="0">
                <a:effectLst/>
                <a:latin typeface="Söhne"/>
              </a:rPr>
              <a:t>Deep Learning Features</a:t>
            </a:r>
            <a:r>
              <a:rPr lang="en-US" b="0" i="0" dirty="0">
                <a:solidFill>
                  <a:srgbClr val="374151"/>
                </a:solidFill>
                <a:effectLst/>
                <a:latin typeface="Söhne"/>
              </a:rPr>
              <a:t>: Convolutional Neural Networks (CNNs) and deep learning architectures can automatically learn and extract relevant features from images. Transfer learning with pre-trained models is commonly used in plant identification.</a:t>
            </a:r>
          </a:p>
          <a:p>
            <a:r>
              <a:rPr lang="en-US" b="1" i="0" dirty="0">
                <a:effectLst/>
                <a:latin typeface="Söhne"/>
              </a:rPr>
              <a:t>Machine Learning Algorithms</a:t>
            </a:r>
            <a:r>
              <a:rPr lang="en-US" b="0" i="0" dirty="0">
                <a:solidFill>
                  <a:srgbClr val="374151"/>
                </a:solidFill>
                <a:effectLst/>
                <a:latin typeface="Söhne"/>
              </a:rPr>
              <a:t>: Various machine learning algorithms, including Support Vector Machines (SVM), Random Forest, and k-Nearest Neighbors (k-NN), can be used to build classifiers that use extracted features to identify plants.</a:t>
            </a:r>
            <a:endParaRPr lang="en-US" dirty="0">
              <a:solidFill>
                <a:srgbClr val="374151"/>
              </a:solidFill>
              <a:latin typeface="Söhne"/>
            </a:endParaRPr>
          </a:p>
          <a:p>
            <a:r>
              <a:rPr lang="en-US" b="1" i="0" dirty="0">
                <a:effectLst/>
                <a:latin typeface="Söhne"/>
              </a:rPr>
              <a:t>Database and Dataset</a:t>
            </a:r>
            <a:r>
              <a:rPr lang="en-US" b="0" i="0" dirty="0">
                <a:solidFill>
                  <a:srgbClr val="374151"/>
                </a:solidFill>
                <a:effectLst/>
                <a:latin typeface="Söhne"/>
              </a:rPr>
              <a:t>: A comprehensive database or dataset of plant images with labeled species information is essential for training and testing plant identification models.</a:t>
            </a:r>
            <a:endParaRPr lang="en-IN" dirty="0"/>
          </a:p>
        </p:txBody>
      </p:sp>
    </p:spTree>
    <p:extLst>
      <p:ext uri="{BB962C8B-B14F-4D97-AF65-F5344CB8AC3E}">
        <p14:creationId xmlns:p14="http://schemas.microsoft.com/office/powerpoint/2010/main" val="2113715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F06F9-642C-B1F8-51FC-F5087FAB63C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19D39CC-B514-3B22-34B1-14424C061385}"/>
              </a:ext>
            </a:extLst>
          </p:cNvPr>
          <p:cNvSpPr>
            <a:spLocks noGrp="1"/>
          </p:cNvSpPr>
          <p:nvPr>
            <p:ph idx="1"/>
          </p:nvPr>
        </p:nvSpPr>
        <p:spPr/>
        <p:txBody>
          <a:bodyPr/>
          <a:lstStyle/>
          <a:p>
            <a:r>
              <a:rPr lang="en-US" b="1" i="0" dirty="0">
                <a:solidFill>
                  <a:schemeClr val="accent1"/>
                </a:solidFill>
                <a:effectLst/>
                <a:latin typeface="Söhne"/>
              </a:rPr>
              <a:t>Real-time Processing</a:t>
            </a:r>
            <a:r>
              <a:rPr lang="en-US" b="0" i="0" dirty="0">
                <a:solidFill>
                  <a:schemeClr val="accent1"/>
                </a:solidFill>
                <a:effectLst/>
                <a:latin typeface="Söhne"/>
              </a:rPr>
              <a:t>: Some applications require real-time processing, particularly in the field or for mobile apps, to provide instant plant identification results.</a:t>
            </a:r>
          </a:p>
          <a:p>
            <a:endParaRPr lang="en-US" b="0" i="0" dirty="0">
              <a:solidFill>
                <a:srgbClr val="374151"/>
              </a:solidFill>
              <a:effectLst/>
              <a:latin typeface="Söhne"/>
            </a:endParaRPr>
          </a:p>
          <a:p>
            <a:r>
              <a:rPr lang="en-US" dirty="0"/>
              <a:t>These features and considerations collectively contribute to the effectiveness and accuracy of medical plant identification using image processing systems. The choice of features and techniques may vary depending on the specific requirements and objectives of the application.</a:t>
            </a:r>
          </a:p>
          <a:p>
            <a:endParaRPr lang="en-US" dirty="0"/>
          </a:p>
          <a:p>
            <a:endParaRPr lang="en-US" dirty="0"/>
          </a:p>
          <a:p>
            <a:endParaRPr lang="en-US" dirty="0"/>
          </a:p>
          <a:p>
            <a:endParaRPr lang="en-US" dirty="0"/>
          </a:p>
          <a:p>
            <a:endParaRPr lang="en-IN" dirty="0"/>
          </a:p>
        </p:txBody>
      </p:sp>
      <p:sp>
        <p:nvSpPr>
          <p:cNvPr id="4" name="Rectangle 1">
            <a:extLst>
              <a:ext uri="{FF2B5EF4-FFF2-40B4-BE49-F238E27FC236}">
                <a16:creationId xmlns:a16="http://schemas.microsoft.com/office/drawing/2014/main" id="{F994F4D7-A121-B5D1-C0BD-AF6A05E52233}"/>
              </a:ext>
            </a:extLst>
          </p:cNvPr>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CF92DB47-35CF-ADDB-FB9C-04F30AC1C7D3}"/>
              </a:ext>
            </a:extLst>
          </p:cNvPr>
          <p:cNvSpPr>
            <a:spLocks noChangeArrowheads="1"/>
          </p:cNvSpPr>
          <p:nvPr/>
        </p:nvSpPr>
        <p:spPr bwMode="auto">
          <a:xfrm>
            <a:off x="304800" y="287179"/>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0295A655-89A0-89E5-C692-008318644524}"/>
              </a:ext>
            </a:extLst>
          </p:cNvPr>
          <p:cNvSpPr>
            <a:spLocks noChangeArrowheads="1"/>
          </p:cNvSpPr>
          <p:nvPr/>
        </p:nvSpPr>
        <p:spPr bwMode="auto">
          <a:xfrm>
            <a:off x="152400" y="134779"/>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4277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FB8FF-8B73-3D76-1A05-3DADE22DC0C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6461D57-8509-494F-7D33-CF926ABF262F}"/>
              </a:ext>
            </a:extLst>
          </p:cNvPr>
          <p:cNvSpPr>
            <a:spLocks noGrp="1"/>
          </p:cNvSpPr>
          <p:nvPr>
            <p:ph idx="1"/>
          </p:nvPr>
        </p:nvSpPr>
        <p:spPr/>
        <p:txBody>
          <a:bodyPr>
            <a:normAutofit fontScale="70000" lnSpcReduction="20000"/>
          </a:bodyPr>
          <a:lstStyle/>
          <a:p>
            <a:r>
              <a:rPr lang="en-US" sz="3200" b="1" i="0" dirty="0">
                <a:solidFill>
                  <a:srgbClr val="FFFF00"/>
                </a:solidFill>
                <a:effectLst/>
                <a:latin typeface="Arial" panose="020B0604020202020204" pitchFamily="34" charset="0"/>
              </a:rPr>
              <a:t>Abstract:</a:t>
            </a:r>
          </a:p>
          <a:p>
            <a:r>
              <a:rPr lang="en-US" sz="3200" dirty="0">
                <a:effectLst/>
              </a:rPr>
              <a:t>Medicinal plants have always been studied and considered due to their high importance for preserving human health. However, identifying medicinal plants is very time-consuming, tedious and requires an experienced specialist. Hence, a vision-based system can support researchers and ordinary people in </a:t>
            </a:r>
            <a:r>
              <a:rPr lang="en-US" sz="3200" dirty="0" err="1">
                <a:effectLst/>
              </a:rPr>
              <a:t>recognising</a:t>
            </a:r>
            <a:r>
              <a:rPr lang="en-US" sz="3200" dirty="0">
                <a:effectLst/>
              </a:rPr>
              <a:t> herb plants quickly and accurately. Thus, this study proposes an intelligent vision-based system to identify herb plants by developing an automatic Convolutional Neural Network (CNN). </a:t>
            </a:r>
            <a:endParaRPr lang="en-IN" dirty="0"/>
          </a:p>
        </p:txBody>
      </p:sp>
    </p:spTree>
    <p:extLst>
      <p:ext uri="{BB962C8B-B14F-4D97-AF65-F5344CB8AC3E}">
        <p14:creationId xmlns:p14="http://schemas.microsoft.com/office/powerpoint/2010/main" val="1713737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81A24-399F-E73C-8519-ED0221BAB5E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6C00903-94E9-8095-D488-CD3BFC90CFCA}"/>
              </a:ext>
            </a:extLst>
          </p:cNvPr>
          <p:cNvSpPr>
            <a:spLocks noGrp="1"/>
          </p:cNvSpPr>
          <p:nvPr>
            <p:ph idx="1"/>
          </p:nvPr>
        </p:nvSpPr>
        <p:spPr>
          <a:xfrm>
            <a:off x="1449206" y="804519"/>
            <a:ext cx="9291215" cy="4727925"/>
          </a:xfrm>
        </p:spPr>
        <p:txBody>
          <a:bodyPr>
            <a:normAutofit/>
          </a:bodyPr>
          <a:lstStyle/>
          <a:p>
            <a:r>
              <a:rPr lang="en-US" sz="2000" dirty="0">
                <a:effectLst/>
              </a:rPr>
              <a:t>The proposed Deep Learning (DL) model consists of a CNN block for feature extraction and a classifier block for classifying the extracted features. The classifier block includes a Global Average Pooling (GAP) layer, a dense layer, a dropout layer, and a </a:t>
            </a:r>
            <a:r>
              <a:rPr lang="en-US" sz="2000" dirty="0" err="1">
                <a:effectLst/>
              </a:rPr>
              <a:t>softmax</a:t>
            </a:r>
            <a:r>
              <a:rPr lang="en-US" sz="2000" dirty="0">
                <a:effectLst/>
              </a:rPr>
              <a:t> layer. The solution has been tested on 3 levels of definitions (64 × 64, 128 × 128 and 256 × 256 pixel) of images for leaf recognition of five different medicinal plants. As a result, the vision-based system achieved more than 99.3% accuracy for all the image definitions. Hence, the proposed method effectively identifies medicinal plants in real-time and is capable of replacing traditional methods.</a:t>
            </a:r>
          </a:p>
          <a:p>
            <a:pPr algn="just"/>
            <a:r>
              <a:rPr lang="en-US" sz="2000" b="1" i="0" dirty="0">
                <a:solidFill>
                  <a:srgbClr val="222222"/>
                </a:solidFill>
                <a:effectLst/>
                <a:latin typeface="Arial" panose="020B0604020202020204" pitchFamily="34" charset="0"/>
              </a:rPr>
              <a:t>Keywords: </a:t>
            </a:r>
            <a:r>
              <a:rPr lang="en-US" sz="2000" b="1" i="0" u="sng" dirty="0">
                <a:solidFill>
                  <a:srgbClr val="4F5671"/>
                </a:solidFill>
                <a:effectLst/>
                <a:latin typeface="Arial" panose="020B0604020202020204" pitchFamily="34" charset="0"/>
                <a:hlinkClick r:id="rId2"/>
              </a:rPr>
              <a:t>medicinal plant</a:t>
            </a:r>
            <a:r>
              <a:rPr lang="en-US" sz="2000" b="0" i="0" dirty="0">
                <a:solidFill>
                  <a:srgbClr val="222222"/>
                </a:solidFill>
                <a:effectLst/>
                <a:latin typeface="Arial" panose="020B0604020202020204" pitchFamily="34" charset="0"/>
              </a:rPr>
              <a:t>; </a:t>
            </a:r>
            <a:r>
              <a:rPr lang="en-US" sz="2000" b="1" i="0" u="none" strike="noStrike" dirty="0">
                <a:solidFill>
                  <a:srgbClr val="4F5671"/>
                </a:solidFill>
                <a:effectLst/>
                <a:latin typeface="Arial" panose="020B0604020202020204" pitchFamily="34" charset="0"/>
                <a:hlinkClick r:id="rId3"/>
              </a:rPr>
              <a:t>identification</a:t>
            </a:r>
            <a:r>
              <a:rPr lang="en-US" sz="2000" b="0" i="0" dirty="0">
                <a:solidFill>
                  <a:srgbClr val="222222"/>
                </a:solidFill>
                <a:effectLst/>
                <a:latin typeface="Arial" panose="020B0604020202020204" pitchFamily="34" charset="0"/>
              </a:rPr>
              <a:t>; </a:t>
            </a:r>
            <a:r>
              <a:rPr lang="en-US" sz="2000" b="1" i="0" u="none" strike="noStrike" dirty="0">
                <a:solidFill>
                  <a:srgbClr val="4F5671"/>
                </a:solidFill>
                <a:effectLst/>
                <a:latin typeface="Arial" panose="020B0604020202020204" pitchFamily="34" charset="0"/>
                <a:hlinkClick r:id="rId4"/>
              </a:rPr>
              <a:t>image processing</a:t>
            </a:r>
            <a:r>
              <a:rPr lang="en-US" sz="2000" b="0" i="0" dirty="0">
                <a:solidFill>
                  <a:srgbClr val="222222"/>
                </a:solidFill>
                <a:effectLst/>
                <a:latin typeface="Arial" panose="020B0604020202020204" pitchFamily="34" charset="0"/>
              </a:rPr>
              <a:t>; </a:t>
            </a:r>
            <a:r>
              <a:rPr lang="en-US" sz="2000" b="1" i="0" u="none" strike="noStrike" dirty="0">
                <a:solidFill>
                  <a:srgbClr val="4F5671"/>
                </a:solidFill>
                <a:effectLst/>
                <a:latin typeface="Arial" panose="020B0604020202020204" pitchFamily="34" charset="0"/>
                <a:hlinkClick r:id="rId5"/>
              </a:rPr>
              <a:t>Global Average Pooling (GAP)</a:t>
            </a:r>
            <a:r>
              <a:rPr lang="en-US" sz="2000" b="0" i="0" dirty="0">
                <a:solidFill>
                  <a:srgbClr val="222222"/>
                </a:solidFill>
                <a:effectLst/>
                <a:latin typeface="Arial" panose="020B0604020202020204" pitchFamily="34" charset="0"/>
              </a:rPr>
              <a:t>; </a:t>
            </a:r>
            <a:r>
              <a:rPr lang="en-US" sz="2000" b="1" i="0" u="none" strike="noStrike" dirty="0">
                <a:solidFill>
                  <a:srgbClr val="4F5671"/>
                </a:solidFill>
                <a:effectLst/>
                <a:latin typeface="Arial" panose="020B0604020202020204" pitchFamily="34" charset="0"/>
                <a:hlinkClick r:id="rId6"/>
              </a:rPr>
              <a:t>Convolutional Neural Network (CNN)</a:t>
            </a:r>
            <a:endParaRPr lang="en-US" sz="2000" b="0" i="0" dirty="0">
              <a:solidFill>
                <a:srgbClr val="222222"/>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537934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076D4-6C99-21B8-46B1-6A4C4B61AB3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A3793B1-D875-36DE-10BF-308E4B3F763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16774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4DA57-B86F-0A7C-BF3D-ACA851C4C719}"/>
              </a:ext>
            </a:extLst>
          </p:cNvPr>
          <p:cNvSpPr>
            <a:spLocks noGrp="1"/>
          </p:cNvSpPr>
          <p:nvPr>
            <p:ph type="title"/>
          </p:nvPr>
        </p:nvSpPr>
        <p:spPr/>
        <p:txBody>
          <a:bodyPr>
            <a:normAutofit/>
          </a:bodyPr>
          <a:lstStyle/>
          <a:p>
            <a:r>
              <a:rPr lang="en-US" sz="2000" dirty="0"/>
              <a:t>What is Medical plant identification using image processing</a:t>
            </a:r>
            <a:endParaRPr lang="en-IN" sz="2000" dirty="0"/>
          </a:p>
        </p:txBody>
      </p:sp>
      <p:sp>
        <p:nvSpPr>
          <p:cNvPr id="3" name="Content Placeholder 2">
            <a:extLst>
              <a:ext uri="{FF2B5EF4-FFF2-40B4-BE49-F238E27FC236}">
                <a16:creationId xmlns:a16="http://schemas.microsoft.com/office/drawing/2014/main" id="{2294518C-C0AA-2B5F-4DEC-75EC4C87A5B2}"/>
              </a:ext>
            </a:extLst>
          </p:cNvPr>
          <p:cNvSpPr>
            <a:spLocks noGrp="1"/>
          </p:cNvSpPr>
          <p:nvPr>
            <p:ph idx="1"/>
          </p:nvPr>
        </p:nvSpPr>
        <p:spPr/>
        <p:txBody>
          <a:bodyPr/>
          <a:lstStyle/>
          <a:p>
            <a:r>
              <a:rPr lang="en-US" sz="2000" dirty="0"/>
              <a:t>Medical plant identification using image processing </a:t>
            </a:r>
            <a:r>
              <a:rPr lang="en-US" dirty="0"/>
              <a:t>is a technique that involves using computer vision and image processing algorithms to identify and classify medicinal plants based on images of their leaves, flowers, fruits, or other relevant parts. This technology is valuable in various fields, including botany, ethnobotany, pharmacology, and agriculture.</a:t>
            </a:r>
          </a:p>
          <a:p>
            <a:pPr marL="0" indent="0">
              <a:buNone/>
            </a:pPr>
            <a:endParaRPr lang="en-US" dirty="0"/>
          </a:p>
          <a:p>
            <a:r>
              <a:rPr lang="en-US" dirty="0"/>
              <a:t> Here's an overview of how it works:</a:t>
            </a:r>
          </a:p>
          <a:p>
            <a:endParaRPr lang="en-US" dirty="0"/>
          </a:p>
          <a:p>
            <a:pPr marL="0" indent="0">
              <a:buNone/>
            </a:pPr>
            <a:endParaRPr lang="en-IN" dirty="0"/>
          </a:p>
        </p:txBody>
      </p:sp>
    </p:spTree>
    <p:extLst>
      <p:ext uri="{BB962C8B-B14F-4D97-AF65-F5344CB8AC3E}">
        <p14:creationId xmlns:p14="http://schemas.microsoft.com/office/powerpoint/2010/main" val="1932695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F45AC-0975-6746-C11F-43B5589F5FD6}"/>
              </a:ext>
            </a:extLst>
          </p:cNvPr>
          <p:cNvSpPr>
            <a:spLocks noGrp="1"/>
          </p:cNvSpPr>
          <p:nvPr>
            <p:ph type="title"/>
          </p:nvPr>
        </p:nvSpPr>
        <p:spPr/>
        <p:txBody>
          <a:bodyPr/>
          <a:lstStyle/>
          <a:p>
            <a:r>
              <a:rPr lang="en-US" dirty="0"/>
              <a:t> Here's an overview of how it works:</a:t>
            </a:r>
            <a:endParaRPr lang="en-IN" dirty="0"/>
          </a:p>
        </p:txBody>
      </p:sp>
      <p:sp>
        <p:nvSpPr>
          <p:cNvPr id="3" name="Content Placeholder 2">
            <a:extLst>
              <a:ext uri="{FF2B5EF4-FFF2-40B4-BE49-F238E27FC236}">
                <a16:creationId xmlns:a16="http://schemas.microsoft.com/office/drawing/2014/main" id="{0008849E-ACE3-6A3A-022F-4576B22F793C}"/>
              </a:ext>
            </a:extLst>
          </p:cNvPr>
          <p:cNvSpPr>
            <a:spLocks noGrp="1"/>
          </p:cNvSpPr>
          <p:nvPr>
            <p:ph idx="1"/>
          </p:nvPr>
        </p:nvSpPr>
        <p:spPr/>
        <p:txBody>
          <a:bodyPr/>
          <a:lstStyle/>
          <a:p>
            <a:r>
              <a:rPr lang="en-IN" dirty="0"/>
              <a:t>**Image Acquisition**</a:t>
            </a:r>
          </a:p>
          <a:p>
            <a:r>
              <a:rPr lang="en-IN" dirty="0"/>
              <a:t>**Preprocessing**</a:t>
            </a:r>
          </a:p>
          <a:p>
            <a:r>
              <a:rPr lang="en-IN" dirty="0"/>
              <a:t>**Feature Extraction**</a:t>
            </a:r>
          </a:p>
          <a:p>
            <a:r>
              <a:rPr lang="en-US" dirty="0"/>
              <a:t>**Machine Learning or Deep Learning**</a:t>
            </a:r>
          </a:p>
          <a:p>
            <a:r>
              <a:rPr lang="en-IN" dirty="0"/>
              <a:t> **Classification**</a:t>
            </a:r>
          </a:p>
          <a:p>
            <a:r>
              <a:rPr lang="en-IN" dirty="0"/>
              <a:t>**Post-processing and Validation**</a:t>
            </a:r>
          </a:p>
          <a:p>
            <a:r>
              <a:rPr lang="en-IN" dirty="0"/>
              <a:t>**Application**</a:t>
            </a:r>
          </a:p>
        </p:txBody>
      </p:sp>
    </p:spTree>
    <p:extLst>
      <p:ext uri="{BB962C8B-B14F-4D97-AF65-F5344CB8AC3E}">
        <p14:creationId xmlns:p14="http://schemas.microsoft.com/office/powerpoint/2010/main" val="2536944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FE80F-08CA-5D23-02E6-5B56329949F2}"/>
              </a:ext>
            </a:extLst>
          </p:cNvPr>
          <p:cNvSpPr>
            <a:spLocks noGrp="1"/>
          </p:cNvSpPr>
          <p:nvPr>
            <p:ph type="title"/>
          </p:nvPr>
        </p:nvSpPr>
        <p:spPr/>
        <p:txBody>
          <a:bodyPr/>
          <a:lstStyle/>
          <a:p>
            <a:r>
              <a:rPr lang="en-US" b="0" i="0" dirty="0">
                <a:effectLst/>
                <a:latin typeface="Söhne"/>
              </a:rPr>
              <a:t>where is medical plant </a:t>
            </a:r>
            <a:r>
              <a:rPr lang="en-US" b="0" i="0" dirty="0" err="1">
                <a:effectLst/>
                <a:latin typeface="Söhne"/>
              </a:rPr>
              <a:t>identitification</a:t>
            </a:r>
            <a:r>
              <a:rPr lang="en-US" b="0" i="0" dirty="0">
                <a:effectLst/>
                <a:latin typeface="Söhne"/>
              </a:rPr>
              <a:t> using image processing is using</a:t>
            </a:r>
            <a:endParaRPr lang="en-IN" dirty="0">
              <a:highlight>
                <a:srgbClr val="000000"/>
              </a:highlight>
            </a:endParaRPr>
          </a:p>
        </p:txBody>
      </p:sp>
      <p:sp>
        <p:nvSpPr>
          <p:cNvPr id="3" name="Content Placeholder 2">
            <a:extLst>
              <a:ext uri="{FF2B5EF4-FFF2-40B4-BE49-F238E27FC236}">
                <a16:creationId xmlns:a16="http://schemas.microsoft.com/office/drawing/2014/main" id="{DEBBE524-0F3F-D748-5CCF-04002D496505}"/>
              </a:ext>
            </a:extLst>
          </p:cNvPr>
          <p:cNvSpPr>
            <a:spLocks noGrp="1"/>
          </p:cNvSpPr>
          <p:nvPr>
            <p:ph idx="1"/>
          </p:nvPr>
        </p:nvSpPr>
        <p:spPr/>
        <p:txBody>
          <a:bodyPr>
            <a:normAutofit/>
          </a:bodyPr>
          <a:lstStyle/>
          <a:p>
            <a:r>
              <a:rPr lang="en-US" cap="all" dirty="0">
                <a:solidFill>
                  <a:schemeClr val="accent1"/>
                </a:solidFill>
                <a:latin typeface="Söhne"/>
                <a:ea typeface="+mj-ea"/>
                <a:cs typeface="+mj-cs"/>
              </a:rPr>
              <a:t>Medical plant identification using image processing is used in various fields and applications. Some of the common areas where this technology finds application include:</a:t>
            </a:r>
          </a:p>
          <a:p>
            <a:r>
              <a:rPr lang="en-IN" b="1" i="0" dirty="0">
                <a:effectLst/>
                <a:latin typeface="Söhne"/>
              </a:rPr>
              <a:t>Mobile Applications</a:t>
            </a:r>
          </a:p>
          <a:p>
            <a:r>
              <a:rPr lang="en-IN" cap="all" dirty="0">
                <a:solidFill>
                  <a:schemeClr val="accent1"/>
                </a:solidFill>
                <a:latin typeface="Söhne"/>
                <a:ea typeface="+mj-ea"/>
                <a:cs typeface="+mj-cs"/>
              </a:rPr>
              <a:t>Pharmacology and Herbal Medicine</a:t>
            </a:r>
          </a:p>
          <a:p>
            <a:r>
              <a:rPr lang="en-IN" cap="all" dirty="0">
                <a:solidFill>
                  <a:schemeClr val="accent1"/>
                </a:solidFill>
                <a:latin typeface="Söhne"/>
                <a:ea typeface="+mj-ea"/>
                <a:cs typeface="+mj-cs"/>
              </a:rPr>
              <a:t>Agriculture and Horticulture</a:t>
            </a:r>
          </a:p>
          <a:p>
            <a:r>
              <a:rPr lang="en-IN" cap="all" dirty="0">
                <a:solidFill>
                  <a:schemeClr val="accent1"/>
                </a:solidFill>
                <a:latin typeface="Söhne"/>
                <a:ea typeface="+mj-ea"/>
                <a:cs typeface="+mj-cs"/>
              </a:rPr>
              <a:t>Mobile Applications</a:t>
            </a:r>
          </a:p>
        </p:txBody>
      </p:sp>
    </p:spTree>
    <p:extLst>
      <p:ext uri="{BB962C8B-B14F-4D97-AF65-F5344CB8AC3E}">
        <p14:creationId xmlns:p14="http://schemas.microsoft.com/office/powerpoint/2010/main" val="2519038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71A26-D66E-9F50-12F6-B537FBF7DBE0}"/>
              </a:ext>
            </a:extLst>
          </p:cNvPr>
          <p:cNvSpPr>
            <a:spLocks noGrp="1"/>
          </p:cNvSpPr>
          <p:nvPr>
            <p:ph type="title"/>
          </p:nvPr>
        </p:nvSpPr>
        <p:spPr/>
        <p:txBody>
          <a:bodyPr/>
          <a:lstStyle/>
          <a:p>
            <a:r>
              <a:rPr lang="en-US" dirty="0"/>
              <a:t>where is medical plant </a:t>
            </a:r>
            <a:r>
              <a:rPr lang="en-US" dirty="0" err="1"/>
              <a:t>identitification</a:t>
            </a:r>
            <a:r>
              <a:rPr lang="en-US" dirty="0"/>
              <a:t> using image processing is using</a:t>
            </a:r>
            <a:endParaRPr lang="en-IN" dirty="0"/>
          </a:p>
        </p:txBody>
      </p:sp>
      <p:sp>
        <p:nvSpPr>
          <p:cNvPr id="3" name="Content Placeholder 2">
            <a:extLst>
              <a:ext uri="{FF2B5EF4-FFF2-40B4-BE49-F238E27FC236}">
                <a16:creationId xmlns:a16="http://schemas.microsoft.com/office/drawing/2014/main" id="{AEF006E6-A4EC-9FD8-F43A-9362D6FB23F9}"/>
              </a:ext>
            </a:extLst>
          </p:cNvPr>
          <p:cNvSpPr>
            <a:spLocks noGrp="1"/>
          </p:cNvSpPr>
          <p:nvPr>
            <p:ph idx="1"/>
          </p:nvPr>
        </p:nvSpPr>
        <p:spPr/>
        <p:txBody>
          <a:bodyPr/>
          <a:lstStyle/>
          <a:p>
            <a:r>
              <a:rPr lang="en-US" dirty="0"/>
              <a:t>The application of medical plant identification using image processing continues to grow as technology advances and the need for accurate plant identification becomes more critical for various purposes, including medicine, agriculture, and conservation.</a:t>
            </a:r>
          </a:p>
          <a:p>
            <a:endParaRPr lang="en-IN" dirty="0"/>
          </a:p>
        </p:txBody>
      </p:sp>
    </p:spTree>
    <p:extLst>
      <p:ext uri="{BB962C8B-B14F-4D97-AF65-F5344CB8AC3E}">
        <p14:creationId xmlns:p14="http://schemas.microsoft.com/office/powerpoint/2010/main" val="147063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B0AC6-7B8F-662C-4DD6-DB533DCBE6F2}"/>
              </a:ext>
            </a:extLst>
          </p:cNvPr>
          <p:cNvSpPr>
            <a:spLocks noGrp="1"/>
          </p:cNvSpPr>
          <p:nvPr>
            <p:ph type="title"/>
          </p:nvPr>
        </p:nvSpPr>
        <p:spPr/>
        <p:txBody>
          <a:bodyPr/>
          <a:lstStyle/>
          <a:p>
            <a:r>
              <a:rPr lang="en-US" b="0" i="0" dirty="0">
                <a:effectLst/>
                <a:latin typeface="Söhne"/>
              </a:rPr>
              <a:t>feature of medical plant </a:t>
            </a:r>
            <a:r>
              <a:rPr lang="en-US" b="0" i="0" dirty="0" err="1">
                <a:effectLst/>
                <a:latin typeface="Söhne"/>
              </a:rPr>
              <a:t>identitification</a:t>
            </a:r>
            <a:r>
              <a:rPr lang="en-US" b="0" i="0" dirty="0">
                <a:effectLst/>
                <a:latin typeface="Söhne"/>
              </a:rPr>
              <a:t> using image processing</a:t>
            </a:r>
            <a:endParaRPr lang="en-IN" dirty="0"/>
          </a:p>
        </p:txBody>
      </p:sp>
      <p:sp>
        <p:nvSpPr>
          <p:cNvPr id="3" name="Content Placeholder 2">
            <a:extLst>
              <a:ext uri="{FF2B5EF4-FFF2-40B4-BE49-F238E27FC236}">
                <a16:creationId xmlns:a16="http://schemas.microsoft.com/office/drawing/2014/main" id="{7870D1EE-CEC9-093B-2573-00093BFD8CD3}"/>
              </a:ext>
            </a:extLst>
          </p:cNvPr>
          <p:cNvSpPr>
            <a:spLocks noGrp="1"/>
          </p:cNvSpPr>
          <p:nvPr>
            <p:ph idx="1"/>
          </p:nvPr>
        </p:nvSpPr>
        <p:spPr/>
        <p:txBody>
          <a:bodyPr/>
          <a:lstStyle/>
          <a:p>
            <a:r>
              <a:rPr lang="en-US" b="0" i="0" dirty="0">
                <a:solidFill>
                  <a:schemeClr val="accent1"/>
                </a:solidFill>
                <a:effectLst/>
                <a:latin typeface="Söhne"/>
              </a:rPr>
              <a:t>Medical plant identification using image processing relies on various features and techniques to accurately classify and identify plants based on their visual characteristics. Here are some key features and aspects of such systems:</a:t>
            </a:r>
          </a:p>
          <a:p>
            <a:r>
              <a:rPr lang="en-US" b="0" i="0" dirty="0">
                <a:solidFill>
                  <a:schemeClr val="accent1"/>
                </a:solidFill>
                <a:effectLst/>
                <a:latin typeface="Söhne"/>
              </a:rPr>
              <a:t>some key features and aspects of such systems:</a:t>
            </a:r>
          </a:p>
          <a:p>
            <a:r>
              <a:rPr lang="en-US" b="1" i="0" dirty="0">
                <a:solidFill>
                  <a:schemeClr val="accent1"/>
                </a:solidFill>
                <a:effectLst/>
                <a:latin typeface="Söhne"/>
              </a:rPr>
              <a:t>Leaf Features</a:t>
            </a:r>
            <a:r>
              <a:rPr lang="en-US" b="0" i="0" dirty="0">
                <a:solidFill>
                  <a:schemeClr val="accent1"/>
                </a:solidFill>
                <a:effectLst/>
                <a:latin typeface="Söhne"/>
              </a:rPr>
              <a:t>: Leaves are often the primary visual characteristic used for plant identification. </a:t>
            </a:r>
          </a:p>
          <a:p>
            <a:r>
              <a:rPr lang="en-US" b="1" i="0" dirty="0">
                <a:solidFill>
                  <a:schemeClr val="accent1"/>
                </a:solidFill>
                <a:effectLst/>
                <a:latin typeface="Söhne"/>
              </a:rPr>
              <a:t>Flower Features</a:t>
            </a:r>
            <a:r>
              <a:rPr lang="en-US" b="0" i="0" dirty="0">
                <a:solidFill>
                  <a:schemeClr val="accent1"/>
                </a:solidFill>
                <a:effectLst/>
                <a:latin typeface="Söhne"/>
              </a:rPr>
              <a:t>: Flowers are another important aspect of plant identification. Features such as petal color, shape, size, and arrangement are commonly used.</a:t>
            </a:r>
            <a:endParaRPr lang="en-IN" dirty="0">
              <a:solidFill>
                <a:schemeClr val="accent1"/>
              </a:solidFill>
            </a:endParaRPr>
          </a:p>
        </p:txBody>
      </p:sp>
    </p:spTree>
    <p:extLst>
      <p:ext uri="{BB962C8B-B14F-4D97-AF65-F5344CB8AC3E}">
        <p14:creationId xmlns:p14="http://schemas.microsoft.com/office/powerpoint/2010/main" val="408247886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43</TotalTime>
  <Words>702</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Rockwell</vt:lpstr>
      <vt:lpstr>Söhne</vt:lpstr>
      <vt:lpstr>Gallery</vt:lpstr>
      <vt:lpstr>Medical plant identification using image processing</vt:lpstr>
      <vt:lpstr>PowerPoint Presentation</vt:lpstr>
      <vt:lpstr>PowerPoint Presentation</vt:lpstr>
      <vt:lpstr>PowerPoint Presentation</vt:lpstr>
      <vt:lpstr>What is Medical plant identification using image processing</vt:lpstr>
      <vt:lpstr> Here's an overview of how it works:</vt:lpstr>
      <vt:lpstr>where is medical plant identitification using image processing is using</vt:lpstr>
      <vt:lpstr>where is medical plant identitification using image processing is using</vt:lpstr>
      <vt:lpstr>feature of medical plant identitification using image processing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plant identification using image processing</dc:title>
  <dc:creator>santhosh h.s</dc:creator>
  <cp:lastModifiedBy>santhosh h.s</cp:lastModifiedBy>
  <cp:revision>1</cp:revision>
  <dcterms:created xsi:type="dcterms:W3CDTF">2023-10-02T14:44:00Z</dcterms:created>
  <dcterms:modified xsi:type="dcterms:W3CDTF">2023-10-02T15:27:09Z</dcterms:modified>
</cp:coreProperties>
</file>