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Lst>
  <p:notesMasterIdLst>
    <p:notesMasterId r:id="rId14"/>
  </p:notesMasterIdLst>
  <p:sldIdLst>
    <p:sldId id="256" r:id="rId3"/>
    <p:sldId id="257" r:id="rId4"/>
    <p:sldId id="258" r:id="rId5"/>
    <p:sldId id="259" r:id="rId6"/>
    <p:sldId id="260" r:id="rId7"/>
    <p:sldId id="266" r:id="rId8"/>
    <p:sldId id="261" r:id="rId9"/>
    <p:sldId id="262" r:id="rId10"/>
    <p:sldId id="263" r:id="rId11"/>
    <p:sldId id="264" r:id="rId12"/>
    <p:sldId id="265" r:id="rId13"/>
  </p:sldIdLst>
  <p:sldSz cx="12192000" cy="6858000"/>
  <p:notesSz cx="6858000" cy="9144000"/>
  <p:embeddedFontLst>
    <p:embeddedFont>
      <p:font typeface="Century Schoolbook" pitchFamily="18" charset="0"/>
      <p:regular r:id="rId15"/>
      <p:bold r:id="rId16"/>
      <p:italic r:id="rId17"/>
      <p:boldItalic r:id="rId18"/>
    </p:embeddedFont>
    <p:embeddedFont>
      <p:font typeface="Calibri"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454">
          <p15:clr>
            <a:srgbClr val="9AA0A6"/>
          </p15:clr>
        </p15:guide>
        <p15:guide id="2" pos="7257">
          <p15:clr>
            <a:srgbClr val="9AA0A6"/>
          </p15:clr>
        </p15:guide>
        <p15:guide id="3" orient="horz" pos="283">
          <p15:clr>
            <a:srgbClr val="9AA0A6"/>
          </p15:clr>
        </p15:guide>
        <p15:guide id="4" orient="horz" pos="3742">
          <p15:clr>
            <a:srgbClr val="9AA0A6"/>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i9z0nMWJ8OFt5gd8kqGxoMwUH33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8" d="100"/>
          <a:sy n="68" d="100"/>
        </p:scale>
        <p:origin x="-798" y="-96"/>
      </p:cViewPr>
      <p:guideLst>
        <p:guide orient="horz" pos="283"/>
        <p:guide orient="horz" pos="3742"/>
        <p:guide pos="454"/>
        <p:guide pos="7257"/>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1.fntdata"/><Relationship Id="rId23"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notes"/>
          <p:cNvSpPr txBox="1">
            <a:spLocks noGrp="1"/>
          </p:cNvSpPr>
          <p:nvPr>
            <p:ph type="body" idx="1"/>
          </p:nvPr>
        </p:nvSpPr>
        <p:spPr>
          <a:xfrm>
            <a:off x="756000" y="5145120"/>
            <a:ext cx="6043320" cy="420516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solidFill>
                <a:srgbClr val="000000"/>
              </a:solidFill>
              <a:latin typeface="Arial"/>
              <a:ea typeface="Arial"/>
              <a:cs typeface="Arial"/>
              <a:sym typeface="Arial"/>
            </a:endParaRPr>
          </a:p>
        </p:txBody>
      </p:sp>
      <p:sp>
        <p:nvSpPr>
          <p:cNvPr id="136" name="Google Shape;136;p1:notes"/>
          <p:cNvSpPr/>
          <p:nvPr/>
        </p:nvSpPr>
        <p:spPr>
          <a:xfrm>
            <a:off x="4282200" y="10155240"/>
            <a:ext cx="3271320" cy="5317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3"/>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3"/>
        <p:cNvGrpSpPr/>
        <p:nvPr/>
      </p:nvGrpSpPr>
      <p:grpSpPr>
        <a:xfrm>
          <a:off x="0" y="0"/>
          <a:ext cx="0" cy="0"/>
          <a:chOff x="0" y="0"/>
          <a:chExt cx="0" cy="0"/>
        </a:xfrm>
      </p:grpSpPr>
      <p:sp>
        <p:nvSpPr>
          <p:cNvPr id="44" name="Google Shape;44;p35"/>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35"/>
          <p:cNvSpPr txBox="1">
            <a:spLocks noGrp="1"/>
          </p:cNvSpPr>
          <p:nvPr>
            <p:ph type="body" idx="1"/>
          </p:nvPr>
        </p:nvSpPr>
        <p:spPr>
          <a:xfrm>
            <a:off x="609562" y="1604515"/>
            <a:ext cx="10972120"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46" name="Google Shape;46;p35"/>
          <p:cNvSpPr txBox="1">
            <a:spLocks noGrp="1"/>
          </p:cNvSpPr>
          <p:nvPr>
            <p:ph type="body" idx="2"/>
          </p:nvPr>
        </p:nvSpPr>
        <p:spPr>
          <a:xfrm>
            <a:off x="609562" y="3681925"/>
            <a:ext cx="10972120"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7"/>
        <p:cNvGrpSpPr/>
        <p:nvPr/>
      </p:nvGrpSpPr>
      <p:grpSpPr>
        <a:xfrm>
          <a:off x="0" y="0"/>
          <a:ext cx="0" cy="0"/>
          <a:chOff x="0" y="0"/>
          <a:chExt cx="0" cy="0"/>
        </a:xfrm>
      </p:grpSpPr>
      <p:sp>
        <p:nvSpPr>
          <p:cNvPr id="48" name="Google Shape;48;p36"/>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36"/>
          <p:cNvSpPr txBox="1">
            <a:spLocks noGrp="1"/>
          </p:cNvSpPr>
          <p:nvPr>
            <p:ph type="body" idx="1"/>
          </p:nvPr>
        </p:nvSpPr>
        <p:spPr>
          <a:xfrm>
            <a:off x="609562"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50" name="Google Shape;50;p36"/>
          <p:cNvSpPr txBox="1">
            <a:spLocks noGrp="1"/>
          </p:cNvSpPr>
          <p:nvPr>
            <p:ph type="body" idx="2"/>
          </p:nvPr>
        </p:nvSpPr>
        <p:spPr>
          <a:xfrm>
            <a:off x="6231903"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51" name="Google Shape;51;p36"/>
          <p:cNvSpPr txBox="1">
            <a:spLocks noGrp="1"/>
          </p:cNvSpPr>
          <p:nvPr>
            <p:ph type="body" idx="3"/>
          </p:nvPr>
        </p:nvSpPr>
        <p:spPr>
          <a:xfrm>
            <a:off x="6231903" y="368192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52" name="Google Shape;52;p36"/>
          <p:cNvSpPr txBox="1">
            <a:spLocks noGrp="1"/>
          </p:cNvSpPr>
          <p:nvPr>
            <p:ph type="body" idx="4"/>
          </p:nvPr>
        </p:nvSpPr>
        <p:spPr>
          <a:xfrm>
            <a:off x="609562" y="368192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3"/>
        <p:cNvGrpSpPr/>
        <p:nvPr/>
      </p:nvGrpSpPr>
      <p:grpSpPr>
        <a:xfrm>
          <a:off x="0" y="0"/>
          <a:ext cx="0" cy="0"/>
          <a:chOff x="0" y="0"/>
          <a:chExt cx="0" cy="0"/>
        </a:xfrm>
      </p:grpSpPr>
      <p:sp>
        <p:nvSpPr>
          <p:cNvPr id="54" name="Google Shape;54;p37"/>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37"/>
          <p:cNvSpPr txBox="1">
            <a:spLocks noGrp="1"/>
          </p:cNvSpPr>
          <p:nvPr>
            <p:ph type="body" idx="1"/>
          </p:nvPr>
        </p:nvSpPr>
        <p:spPr>
          <a:xfrm>
            <a:off x="609562" y="1604514"/>
            <a:ext cx="10972120"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56" name="Google Shape;56;p37"/>
          <p:cNvSpPr txBox="1">
            <a:spLocks noGrp="1"/>
          </p:cNvSpPr>
          <p:nvPr>
            <p:ph type="body" idx="2"/>
          </p:nvPr>
        </p:nvSpPr>
        <p:spPr>
          <a:xfrm>
            <a:off x="609562" y="1604514"/>
            <a:ext cx="10972120"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pic>
        <p:nvPicPr>
          <p:cNvPr id="57" name="Google Shape;57;p37"/>
          <p:cNvPicPr preferRelativeResize="0"/>
          <p:nvPr/>
        </p:nvPicPr>
        <p:blipFill rotWithShape="1">
          <a:blip r:embed="rId2">
            <a:alphaModFix/>
          </a:blip>
          <a:srcRect/>
          <a:stretch/>
        </p:blipFill>
        <p:spPr>
          <a:xfrm>
            <a:off x="2772637" y="1604514"/>
            <a:ext cx="6645534" cy="3977158"/>
          </a:xfrm>
          <a:prstGeom prst="rect">
            <a:avLst/>
          </a:prstGeom>
          <a:noFill/>
          <a:ln>
            <a:noFill/>
          </a:ln>
        </p:spPr>
      </p:pic>
      <p:pic>
        <p:nvPicPr>
          <p:cNvPr id="58" name="Google Shape;58;p37"/>
          <p:cNvPicPr preferRelativeResize="0"/>
          <p:nvPr/>
        </p:nvPicPr>
        <p:blipFill rotWithShape="1">
          <a:blip r:embed="rId2">
            <a:alphaModFix/>
          </a:blip>
          <a:srcRect/>
          <a:stretch/>
        </p:blipFill>
        <p:spPr>
          <a:xfrm>
            <a:off x="2772637" y="1604514"/>
            <a:ext cx="6645534" cy="397715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9"/>
        <p:cNvGrpSpPr/>
        <p:nvPr/>
      </p:nvGrpSpPr>
      <p:grpSpPr>
        <a:xfrm>
          <a:off x="0" y="0"/>
          <a:ext cx="0" cy="0"/>
          <a:chOff x="0" y="0"/>
          <a:chExt cx="0" cy="0"/>
        </a:xfrm>
      </p:grpSpPr>
      <p:sp>
        <p:nvSpPr>
          <p:cNvPr id="70" name="Google Shape;70;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72" name="Google Shape;7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5"/>
        <p:cNvGrpSpPr/>
        <p:nvPr/>
      </p:nvGrpSpPr>
      <p:grpSpPr>
        <a:xfrm>
          <a:off x="0" y="0"/>
          <a:ext cx="0" cy="0"/>
          <a:chOff x="0" y="0"/>
          <a:chExt cx="0" cy="0"/>
        </a:xfrm>
      </p:grpSpPr>
      <p:sp>
        <p:nvSpPr>
          <p:cNvPr id="76" name="Google Shape;7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1"/>
        <p:cNvGrpSpPr/>
        <p:nvPr/>
      </p:nvGrpSpPr>
      <p:grpSpPr>
        <a:xfrm>
          <a:off x="0" y="0"/>
          <a:ext cx="0" cy="0"/>
          <a:chOff x="0" y="0"/>
          <a:chExt cx="0" cy="0"/>
        </a:xfrm>
      </p:grpSpPr>
      <p:sp>
        <p:nvSpPr>
          <p:cNvPr id="82" name="Google Shape;82;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84" name="Google Shape;84;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7"/>
        <p:cNvGrpSpPr/>
        <p:nvPr/>
      </p:nvGrpSpPr>
      <p:grpSpPr>
        <a:xfrm>
          <a:off x="0" y="0"/>
          <a:ext cx="0" cy="0"/>
          <a:chOff x="0" y="0"/>
          <a:chExt cx="0" cy="0"/>
        </a:xfrm>
      </p:grpSpPr>
      <p:sp>
        <p:nvSpPr>
          <p:cNvPr id="88" name="Google Shape;88;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2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2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4"/>
        <p:cNvGrpSpPr/>
        <p:nvPr/>
      </p:nvGrpSpPr>
      <p:grpSpPr>
        <a:xfrm>
          <a:off x="0" y="0"/>
          <a:ext cx="0" cy="0"/>
          <a:chOff x="0" y="0"/>
          <a:chExt cx="0" cy="0"/>
        </a:xfrm>
      </p:grpSpPr>
      <p:sp>
        <p:nvSpPr>
          <p:cNvPr id="95" name="Google Shape;95;p2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2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7" name="Google Shape;97;p2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2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9" name="Google Shape;99;p2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3"/>
        <p:cNvGrpSpPr/>
        <p:nvPr/>
      </p:nvGrpSpPr>
      <p:grpSpPr>
        <a:xfrm>
          <a:off x="0" y="0"/>
          <a:ext cx="0" cy="0"/>
          <a:chOff x="0" y="0"/>
          <a:chExt cx="0" cy="0"/>
        </a:xfrm>
      </p:grpSpPr>
      <p:sp>
        <p:nvSpPr>
          <p:cNvPr id="104" name="Google Shape;104;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4"/>
        <p:cNvGrpSpPr/>
        <p:nvPr/>
      </p:nvGrpSpPr>
      <p:grpSpPr>
        <a:xfrm>
          <a:off x="0" y="0"/>
          <a:ext cx="0" cy="0"/>
          <a:chOff x="0" y="0"/>
          <a:chExt cx="0" cy="0"/>
        </a:xfrm>
      </p:grpSpPr>
      <p:sp>
        <p:nvSpPr>
          <p:cNvPr id="15" name="Google Shape;15;p27"/>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7"/>
          <p:cNvSpPr txBox="1">
            <a:spLocks noGrp="1"/>
          </p:cNvSpPr>
          <p:nvPr>
            <p:ph type="subTitle" idx="1"/>
          </p:nvPr>
        </p:nvSpPr>
        <p:spPr>
          <a:xfrm>
            <a:off x="609562" y="1604514"/>
            <a:ext cx="10972120" cy="3977158"/>
          </a:xfrm>
          <a:prstGeom prst="rect">
            <a:avLst/>
          </a:prstGeom>
          <a:noFill/>
          <a:ln>
            <a:noFill/>
          </a:ln>
        </p:spPr>
        <p:txBody>
          <a:bodyPr spcFirstLastPara="1" wrap="square" lIns="0" tIns="0" rIns="0" bIns="0" anchor="ctr" anchorCtr="0">
            <a:noAutofit/>
          </a:bodyPr>
          <a:lstStyle>
            <a:lvl1pPr lvl="0" algn="l">
              <a:lnSpc>
                <a:spcPct val="90000"/>
              </a:lnSpc>
              <a:spcBef>
                <a:spcPts val="907"/>
              </a:spcBef>
              <a:spcAft>
                <a:spcPts val="0"/>
              </a:spcAft>
              <a:buSzPts val="810"/>
              <a:buChar char="●"/>
              <a:defRPr/>
            </a:lvl1pPr>
            <a:lvl2pPr lvl="1" algn="l">
              <a:lnSpc>
                <a:spcPct val="90000"/>
              </a:lnSpc>
              <a:spcBef>
                <a:spcPts val="454"/>
              </a:spcBef>
              <a:spcAft>
                <a:spcPts val="0"/>
              </a:spcAft>
              <a:buClr>
                <a:schemeClr val="dk1"/>
              </a:buClr>
              <a:buSzPts val="1800"/>
              <a:buChar char="•"/>
              <a:defRPr/>
            </a:lvl2pPr>
            <a:lvl3pPr lvl="2" algn="l">
              <a:lnSpc>
                <a:spcPct val="90000"/>
              </a:lnSpc>
              <a:spcBef>
                <a:spcPts val="454"/>
              </a:spcBef>
              <a:spcAft>
                <a:spcPts val="0"/>
              </a:spcAft>
              <a:buClr>
                <a:schemeClr val="dk1"/>
              </a:buClr>
              <a:buSzPts val="1800"/>
              <a:buChar char="•"/>
              <a:defRPr/>
            </a:lvl3pPr>
            <a:lvl4pPr lvl="3" algn="l">
              <a:lnSpc>
                <a:spcPct val="90000"/>
              </a:lnSpc>
              <a:spcBef>
                <a:spcPts val="454"/>
              </a:spcBef>
              <a:spcAft>
                <a:spcPts val="0"/>
              </a:spcAft>
              <a:buClr>
                <a:schemeClr val="dk1"/>
              </a:buClr>
              <a:buSzPts val="1800"/>
              <a:buChar char="•"/>
              <a:defRPr/>
            </a:lvl4pPr>
            <a:lvl5pPr lvl="4" algn="l">
              <a:lnSpc>
                <a:spcPct val="90000"/>
              </a:lnSpc>
              <a:spcBef>
                <a:spcPts val="454"/>
              </a:spcBef>
              <a:spcAft>
                <a:spcPts val="0"/>
              </a:spcAft>
              <a:buClr>
                <a:schemeClr val="dk1"/>
              </a:buClr>
              <a:buSzPts val="1800"/>
              <a:buChar char="•"/>
              <a:defRPr/>
            </a:lvl5pPr>
            <a:lvl6pPr lvl="5" algn="l">
              <a:lnSpc>
                <a:spcPct val="90000"/>
              </a:lnSpc>
              <a:spcBef>
                <a:spcPts val="454"/>
              </a:spcBef>
              <a:spcAft>
                <a:spcPts val="0"/>
              </a:spcAft>
              <a:buClr>
                <a:schemeClr val="dk1"/>
              </a:buClr>
              <a:buSzPts val="1800"/>
              <a:buChar char="•"/>
              <a:defRPr/>
            </a:lvl6pPr>
            <a:lvl7pPr lvl="6" algn="l">
              <a:lnSpc>
                <a:spcPct val="90000"/>
              </a:lnSpc>
              <a:spcBef>
                <a:spcPts val="454"/>
              </a:spcBef>
              <a:spcAft>
                <a:spcPts val="0"/>
              </a:spcAft>
              <a:buClr>
                <a:schemeClr val="dk1"/>
              </a:buClr>
              <a:buSzPts val="1800"/>
              <a:buChar char="•"/>
              <a:defRPr/>
            </a:lvl7pPr>
            <a:lvl8pPr lvl="7" algn="l">
              <a:lnSpc>
                <a:spcPct val="90000"/>
              </a:lnSpc>
              <a:spcBef>
                <a:spcPts val="454"/>
              </a:spcBef>
              <a:spcAft>
                <a:spcPts val="0"/>
              </a:spcAft>
              <a:buClr>
                <a:schemeClr val="dk1"/>
              </a:buClr>
              <a:buSzPts val="1800"/>
              <a:buChar char="•"/>
              <a:defRPr/>
            </a:lvl8pPr>
            <a:lvl9pPr lvl="8"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8"/>
        <p:cNvGrpSpPr/>
        <p:nvPr/>
      </p:nvGrpSpPr>
      <p:grpSpPr>
        <a:xfrm>
          <a:off x="0" y="0"/>
          <a:ext cx="0" cy="0"/>
          <a:chOff x="0" y="0"/>
          <a:chExt cx="0" cy="0"/>
        </a:xfrm>
      </p:grpSpPr>
      <p:sp>
        <p:nvSpPr>
          <p:cNvPr id="109" name="Google Shape;109;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2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11" name="Google Shape;111;p2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12" name="Google Shape;11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5"/>
        <p:cNvGrpSpPr/>
        <p:nvPr/>
      </p:nvGrpSpPr>
      <p:grpSpPr>
        <a:xfrm>
          <a:off x="0" y="0"/>
          <a:ext cx="0" cy="0"/>
          <a:chOff x="0" y="0"/>
          <a:chExt cx="0" cy="0"/>
        </a:xfrm>
      </p:grpSpPr>
      <p:sp>
        <p:nvSpPr>
          <p:cNvPr id="116" name="Google Shape;116;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2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18" name="Google Shape;118;p2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19" name="Google Shape;119;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2"/>
        <p:cNvGrpSpPr/>
        <p:nvPr/>
      </p:nvGrpSpPr>
      <p:grpSpPr>
        <a:xfrm>
          <a:off x="0" y="0"/>
          <a:ext cx="0" cy="0"/>
          <a:chOff x="0" y="0"/>
          <a:chExt cx="0" cy="0"/>
        </a:xfrm>
      </p:grpSpPr>
      <p:sp>
        <p:nvSpPr>
          <p:cNvPr id="123" name="Google Shape;123;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2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5" name="Google Shape;12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8"/>
        <p:cNvGrpSpPr/>
        <p:nvPr/>
      </p:nvGrpSpPr>
      <p:grpSpPr>
        <a:xfrm>
          <a:off x="0" y="0"/>
          <a:ext cx="0" cy="0"/>
          <a:chOff x="0" y="0"/>
          <a:chExt cx="0" cy="0"/>
        </a:xfrm>
      </p:grpSpPr>
      <p:sp>
        <p:nvSpPr>
          <p:cNvPr id="129" name="Google Shape;129;p2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0" name="Google Shape;130;p2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7"/>
        <p:cNvGrpSpPr/>
        <p:nvPr/>
      </p:nvGrpSpPr>
      <p:grpSpPr>
        <a:xfrm>
          <a:off x="0" y="0"/>
          <a:ext cx="0" cy="0"/>
          <a:chOff x="0" y="0"/>
          <a:chExt cx="0" cy="0"/>
        </a:xfrm>
      </p:grpSpPr>
      <p:sp>
        <p:nvSpPr>
          <p:cNvPr id="18" name="Google Shape;18;p28"/>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8"/>
          <p:cNvSpPr txBox="1">
            <a:spLocks noGrp="1"/>
          </p:cNvSpPr>
          <p:nvPr>
            <p:ph type="body" idx="1"/>
          </p:nvPr>
        </p:nvSpPr>
        <p:spPr>
          <a:xfrm>
            <a:off x="609562" y="1604514"/>
            <a:ext cx="10972120"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0"/>
        <p:cNvGrpSpPr/>
        <p:nvPr/>
      </p:nvGrpSpPr>
      <p:grpSpPr>
        <a:xfrm>
          <a:off x="0" y="0"/>
          <a:ext cx="0" cy="0"/>
          <a:chOff x="0" y="0"/>
          <a:chExt cx="0" cy="0"/>
        </a:xfrm>
      </p:grpSpPr>
      <p:sp>
        <p:nvSpPr>
          <p:cNvPr id="21" name="Google Shape;21;p29"/>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9"/>
          <p:cNvSpPr txBox="1">
            <a:spLocks noGrp="1"/>
          </p:cNvSpPr>
          <p:nvPr>
            <p:ph type="body" idx="1"/>
          </p:nvPr>
        </p:nvSpPr>
        <p:spPr>
          <a:xfrm>
            <a:off x="609562" y="1604514"/>
            <a:ext cx="5354133"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23" name="Google Shape;23;p29"/>
          <p:cNvSpPr txBox="1">
            <a:spLocks noGrp="1"/>
          </p:cNvSpPr>
          <p:nvPr>
            <p:ph type="body" idx="2"/>
          </p:nvPr>
        </p:nvSpPr>
        <p:spPr>
          <a:xfrm>
            <a:off x="6231903" y="1604514"/>
            <a:ext cx="5354133"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30"/>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6"/>
        <p:cNvGrpSpPr/>
        <p:nvPr/>
      </p:nvGrpSpPr>
      <p:grpSpPr>
        <a:xfrm>
          <a:off x="0" y="0"/>
          <a:ext cx="0" cy="0"/>
          <a:chOff x="0" y="0"/>
          <a:chExt cx="0" cy="0"/>
        </a:xfrm>
      </p:grpSpPr>
      <p:sp>
        <p:nvSpPr>
          <p:cNvPr id="27" name="Google Shape;27;p31"/>
          <p:cNvSpPr txBox="1">
            <a:spLocks noGrp="1"/>
          </p:cNvSpPr>
          <p:nvPr>
            <p:ph type="subTitle" idx="1"/>
          </p:nvPr>
        </p:nvSpPr>
        <p:spPr>
          <a:xfrm>
            <a:off x="609562" y="273352"/>
            <a:ext cx="10972120" cy="5307340"/>
          </a:xfrm>
          <a:prstGeom prst="rect">
            <a:avLst/>
          </a:prstGeom>
          <a:noFill/>
          <a:ln>
            <a:noFill/>
          </a:ln>
        </p:spPr>
        <p:txBody>
          <a:bodyPr spcFirstLastPara="1" wrap="square" lIns="0" tIns="0" rIns="0" bIns="0" anchor="ctr" anchorCtr="0">
            <a:noAutofit/>
          </a:bodyPr>
          <a:lstStyle>
            <a:lvl1pPr lvl="0" algn="l">
              <a:lnSpc>
                <a:spcPct val="90000"/>
              </a:lnSpc>
              <a:spcBef>
                <a:spcPts val="907"/>
              </a:spcBef>
              <a:spcAft>
                <a:spcPts val="0"/>
              </a:spcAft>
              <a:buSzPts val="810"/>
              <a:buChar char="●"/>
              <a:defRPr/>
            </a:lvl1pPr>
            <a:lvl2pPr lvl="1" algn="l">
              <a:lnSpc>
                <a:spcPct val="90000"/>
              </a:lnSpc>
              <a:spcBef>
                <a:spcPts val="454"/>
              </a:spcBef>
              <a:spcAft>
                <a:spcPts val="0"/>
              </a:spcAft>
              <a:buClr>
                <a:schemeClr val="dk1"/>
              </a:buClr>
              <a:buSzPts val="1800"/>
              <a:buChar char="•"/>
              <a:defRPr/>
            </a:lvl2pPr>
            <a:lvl3pPr lvl="2" algn="l">
              <a:lnSpc>
                <a:spcPct val="90000"/>
              </a:lnSpc>
              <a:spcBef>
                <a:spcPts val="454"/>
              </a:spcBef>
              <a:spcAft>
                <a:spcPts val="0"/>
              </a:spcAft>
              <a:buClr>
                <a:schemeClr val="dk1"/>
              </a:buClr>
              <a:buSzPts val="1800"/>
              <a:buChar char="•"/>
              <a:defRPr/>
            </a:lvl3pPr>
            <a:lvl4pPr lvl="3" algn="l">
              <a:lnSpc>
                <a:spcPct val="90000"/>
              </a:lnSpc>
              <a:spcBef>
                <a:spcPts val="454"/>
              </a:spcBef>
              <a:spcAft>
                <a:spcPts val="0"/>
              </a:spcAft>
              <a:buClr>
                <a:schemeClr val="dk1"/>
              </a:buClr>
              <a:buSzPts val="1800"/>
              <a:buChar char="•"/>
              <a:defRPr/>
            </a:lvl4pPr>
            <a:lvl5pPr lvl="4" algn="l">
              <a:lnSpc>
                <a:spcPct val="90000"/>
              </a:lnSpc>
              <a:spcBef>
                <a:spcPts val="454"/>
              </a:spcBef>
              <a:spcAft>
                <a:spcPts val="0"/>
              </a:spcAft>
              <a:buClr>
                <a:schemeClr val="dk1"/>
              </a:buClr>
              <a:buSzPts val="1800"/>
              <a:buChar char="•"/>
              <a:defRPr/>
            </a:lvl5pPr>
            <a:lvl6pPr lvl="5" algn="l">
              <a:lnSpc>
                <a:spcPct val="90000"/>
              </a:lnSpc>
              <a:spcBef>
                <a:spcPts val="454"/>
              </a:spcBef>
              <a:spcAft>
                <a:spcPts val="0"/>
              </a:spcAft>
              <a:buClr>
                <a:schemeClr val="dk1"/>
              </a:buClr>
              <a:buSzPts val="1800"/>
              <a:buChar char="•"/>
              <a:defRPr/>
            </a:lvl6pPr>
            <a:lvl7pPr lvl="6" algn="l">
              <a:lnSpc>
                <a:spcPct val="90000"/>
              </a:lnSpc>
              <a:spcBef>
                <a:spcPts val="454"/>
              </a:spcBef>
              <a:spcAft>
                <a:spcPts val="0"/>
              </a:spcAft>
              <a:buClr>
                <a:schemeClr val="dk1"/>
              </a:buClr>
              <a:buSzPts val="1800"/>
              <a:buChar char="•"/>
              <a:defRPr/>
            </a:lvl7pPr>
            <a:lvl8pPr lvl="7" algn="l">
              <a:lnSpc>
                <a:spcPct val="90000"/>
              </a:lnSpc>
              <a:spcBef>
                <a:spcPts val="454"/>
              </a:spcBef>
              <a:spcAft>
                <a:spcPts val="0"/>
              </a:spcAft>
              <a:buClr>
                <a:schemeClr val="dk1"/>
              </a:buClr>
              <a:buSzPts val="1800"/>
              <a:buChar char="•"/>
              <a:defRPr/>
            </a:lvl8pPr>
            <a:lvl9pPr lvl="8"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8"/>
        <p:cNvGrpSpPr/>
        <p:nvPr/>
      </p:nvGrpSpPr>
      <p:grpSpPr>
        <a:xfrm>
          <a:off x="0" y="0"/>
          <a:ext cx="0" cy="0"/>
          <a:chOff x="0" y="0"/>
          <a:chExt cx="0" cy="0"/>
        </a:xfrm>
      </p:grpSpPr>
      <p:sp>
        <p:nvSpPr>
          <p:cNvPr id="29" name="Google Shape;29;p32"/>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32"/>
          <p:cNvSpPr txBox="1">
            <a:spLocks noGrp="1"/>
          </p:cNvSpPr>
          <p:nvPr>
            <p:ph type="body" idx="1"/>
          </p:nvPr>
        </p:nvSpPr>
        <p:spPr>
          <a:xfrm>
            <a:off x="609562"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31" name="Google Shape;31;p32"/>
          <p:cNvSpPr txBox="1">
            <a:spLocks noGrp="1"/>
          </p:cNvSpPr>
          <p:nvPr>
            <p:ph type="body" idx="2"/>
          </p:nvPr>
        </p:nvSpPr>
        <p:spPr>
          <a:xfrm>
            <a:off x="609562" y="368192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32" name="Google Shape;32;p32"/>
          <p:cNvSpPr txBox="1">
            <a:spLocks noGrp="1"/>
          </p:cNvSpPr>
          <p:nvPr>
            <p:ph type="body" idx="3"/>
          </p:nvPr>
        </p:nvSpPr>
        <p:spPr>
          <a:xfrm>
            <a:off x="6231903" y="1604514"/>
            <a:ext cx="5354133"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3"/>
        <p:cNvGrpSpPr/>
        <p:nvPr/>
      </p:nvGrpSpPr>
      <p:grpSpPr>
        <a:xfrm>
          <a:off x="0" y="0"/>
          <a:ext cx="0" cy="0"/>
          <a:chOff x="0" y="0"/>
          <a:chExt cx="0" cy="0"/>
        </a:xfrm>
      </p:grpSpPr>
      <p:sp>
        <p:nvSpPr>
          <p:cNvPr id="34" name="Google Shape;34;p33"/>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3"/>
          <p:cNvSpPr txBox="1">
            <a:spLocks noGrp="1"/>
          </p:cNvSpPr>
          <p:nvPr>
            <p:ph type="body" idx="1"/>
          </p:nvPr>
        </p:nvSpPr>
        <p:spPr>
          <a:xfrm>
            <a:off x="609562" y="1604514"/>
            <a:ext cx="5354133"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36" name="Google Shape;36;p33"/>
          <p:cNvSpPr txBox="1">
            <a:spLocks noGrp="1"/>
          </p:cNvSpPr>
          <p:nvPr>
            <p:ph type="body" idx="2"/>
          </p:nvPr>
        </p:nvSpPr>
        <p:spPr>
          <a:xfrm>
            <a:off x="6231903"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37" name="Google Shape;37;p33"/>
          <p:cNvSpPr txBox="1">
            <a:spLocks noGrp="1"/>
          </p:cNvSpPr>
          <p:nvPr>
            <p:ph type="body" idx="3"/>
          </p:nvPr>
        </p:nvSpPr>
        <p:spPr>
          <a:xfrm>
            <a:off x="6231903" y="368192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8"/>
        <p:cNvGrpSpPr/>
        <p:nvPr/>
      </p:nvGrpSpPr>
      <p:grpSpPr>
        <a:xfrm>
          <a:off x="0" y="0"/>
          <a:ext cx="0" cy="0"/>
          <a:chOff x="0" y="0"/>
          <a:chExt cx="0" cy="0"/>
        </a:xfrm>
      </p:grpSpPr>
      <p:sp>
        <p:nvSpPr>
          <p:cNvPr id="39" name="Google Shape;39;p34"/>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34"/>
          <p:cNvSpPr txBox="1">
            <a:spLocks noGrp="1"/>
          </p:cNvSpPr>
          <p:nvPr>
            <p:ph type="body" idx="1"/>
          </p:nvPr>
        </p:nvSpPr>
        <p:spPr>
          <a:xfrm>
            <a:off x="609562"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41" name="Google Shape;41;p34"/>
          <p:cNvSpPr txBox="1">
            <a:spLocks noGrp="1"/>
          </p:cNvSpPr>
          <p:nvPr>
            <p:ph type="body" idx="2"/>
          </p:nvPr>
        </p:nvSpPr>
        <p:spPr>
          <a:xfrm>
            <a:off x="6231903"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42" name="Google Shape;42;p34"/>
          <p:cNvSpPr txBox="1">
            <a:spLocks noGrp="1"/>
          </p:cNvSpPr>
          <p:nvPr>
            <p:ph type="body" idx="3"/>
          </p:nvPr>
        </p:nvSpPr>
        <p:spPr>
          <a:xfrm>
            <a:off x="609562" y="3681925"/>
            <a:ext cx="10972120"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pic>
        <p:nvPicPr>
          <p:cNvPr id="10" name="Google Shape;10;p13"/>
          <p:cNvPicPr preferRelativeResize="0"/>
          <p:nvPr/>
        </p:nvPicPr>
        <p:blipFill rotWithShape="1">
          <a:blip r:embed="rId14">
            <a:alphaModFix/>
          </a:blip>
          <a:srcRect/>
          <a:stretch/>
        </p:blipFill>
        <p:spPr>
          <a:xfrm>
            <a:off x="435" y="0"/>
            <a:ext cx="12186455" cy="6853723"/>
          </a:xfrm>
          <a:prstGeom prst="rect">
            <a:avLst/>
          </a:prstGeom>
          <a:noFill/>
          <a:ln>
            <a:noFill/>
          </a:ln>
        </p:spPr>
      </p:pic>
      <p:sp>
        <p:nvSpPr>
          <p:cNvPr id="11" name="Google Shape;11;p13"/>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3992"/>
              <a:buFont typeface="Arial"/>
              <a:buNone/>
              <a:defRPr sz="3991"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3"/>
          <p:cNvSpPr txBox="1">
            <a:spLocks noGrp="1"/>
          </p:cNvSpPr>
          <p:nvPr>
            <p:ph type="body" idx="1"/>
          </p:nvPr>
        </p:nvSpPr>
        <p:spPr>
          <a:xfrm>
            <a:off x="609562" y="1604514"/>
            <a:ext cx="10972120" cy="3977158"/>
          </a:xfrm>
          <a:prstGeom prst="rect">
            <a:avLst/>
          </a:prstGeom>
          <a:noFill/>
          <a:ln>
            <a:noFill/>
          </a:ln>
        </p:spPr>
        <p:txBody>
          <a:bodyPr spcFirstLastPara="1" wrap="square" lIns="0" tIns="0" rIns="0" bIns="0" anchor="t" anchorCtr="0">
            <a:noAutofit/>
          </a:bodyPr>
          <a:lstStyle>
            <a:lvl1pPr marL="457200" marR="0" lvl="0" indent="-301180" algn="l" rtl="0">
              <a:lnSpc>
                <a:spcPct val="90000"/>
              </a:lnSpc>
              <a:spcBef>
                <a:spcPts val="907"/>
              </a:spcBef>
              <a:spcAft>
                <a:spcPts val="0"/>
              </a:spcAft>
              <a:buClr>
                <a:srgbClr val="000000"/>
              </a:buClr>
              <a:buSzPts val="1143"/>
              <a:buFont typeface="Noto Sans Symbols"/>
              <a:buChar char="●"/>
              <a:defRPr sz="2540" b="0" i="0" u="none" strike="noStrike" cap="none">
                <a:solidFill>
                  <a:schemeClr val="dk1"/>
                </a:solidFill>
                <a:latin typeface="Arial"/>
                <a:ea typeface="Arial"/>
                <a:cs typeface="Arial"/>
                <a:sym typeface="Arial"/>
              </a:defRPr>
            </a:lvl1pPr>
            <a:lvl2pPr marL="914400" marR="0" lvl="1" indent="-366839" algn="l" rtl="0">
              <a:lnSpc>
                <a:spcPct val="90000"/>
              </a:lnSpc>
              <a:spcBef>
                <a:spcPts val="454"/>
              </a:spcBef>
              <a:spcAft>
                <a:spcPts val="0"/>
              </a:spcAft>
              <a:buClr>
                <a:schemeClr val="dk1"/>
              </a:buClr>
              <a:buSzPts val="2177"/>
              <a:buFont typeface="Arial"/>
              <a:buChar char="•"/>
              <a:defRPr sz="2177" b="0" i="0" u="none" strike="noStrike" cap="none">
                <a:solidFill>
                  <a:schemeClr val="dk1"/>
                </a:solidFill>
                <a:latin typeface="Arial"/>
                <a:ea typeface="Arial"/>
                <a:cs typeface="Arial"/>
                <a:sym typeface="Arial"/>
              </a:defRPr>
            </a:lvl2pPr>
            <a:lvl3pPr marL="1371600" marR="0" lvl="2" indent="-343789" algn="l" rtl="0">
              <a:lnSpc>
                <a:spcPct val="90000"/>
              </a:lnSpc>
              <a:spcBef>
                <a:spcPts val="454"/>
              </a:spcBef>
              <a:spcAft>
                <a:spcPts val="0"/>
              </a:spcAft>
              <a:buClr>
                <a:schemeClr val="dk1"/>
              </a:buClr>
              <a:buSzPts val="1814"/>
              <a:buFont typeface="Arial"/>
              <a:buChar char="•"/>
              <a:defRPr sz="1814" b="0" i="0" u="none" strike="noStrike" cap="none">
                <a:solidFill>
                  <a:schemeClr val="dk1"/>
                </a:solidFill>
                <a:latin typeface="Arial"/>
                <a:ea typeface="Arial"/>
                <a:cs typeface="Arial"/>
                <a:sym typeface="Arial"/>
              </a:defRPr>
            </a:lvl3pPr>
            <a:lvl4pPr marL="1828800" marR="0" lvl="3"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4pPr>
            <a:lvl5pPr marL="2286000" marR="0" lvl="4"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5pPr>
            <a:lvl6pPr marL="2743200" marR="0" lvl="5"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6pPr>
            <a:lvl7pPr marL="3200400" marR="0" lvl="6"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7pPr>
            <a:lvl8pPr marL="3657600" marR="0" lvl="7"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8pPr>
            <a:lvl9pPr marL="4114800" marR="0" lvl="8"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1" name="Google Shape;61;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2" name="Google Shape;6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hyperlink" Target="https://data.world/agriculture/crop-production"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hyperlink" Target="http://www.lokniti.org/pdf/Farmers_Report_Final.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hyperlink" Target="https://chatterbot.readthedocs.io/en/stable/" TargetMode="External"/><Relationship Id="rId5" Type="http://schemas.openxmlformats.org/officeDocument/2006/relationships/hyperlink" Target="https://keras.io/" TargetMode="External"/><Relationship Id="rId4" Type="http://schemas.openxmlformats.org/officeDocument/2006/relationships/hyperlink" Target="https://www.crummy.com/software/BeautifulSoup/bs4/doc/"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p:nvPr/>
        </p:nvSpPr>
        <p:spPr>
          <a:xfrm>
            <a:off x="2698575" y="942853"/>
            <a:ext cx="6786773" cy="4963119"/>
          </a:xfrm>
          <a:custGeom>
            <a:avLst/>
            <a:gdLst/>
            <a:ahLst/>
            <a:cxnLst/>
            <a:rect l="l" t="t" r="r" b="b"/>
            <a:pathLst>
              <a:path w="5703" h="3129" extrusionOk="0">
                <a:moveTo>
                  <a:pt x="1722" y="476"/>
                </a:moveTo>
                <a:lnTo>
                  <a:pt x="4097" y="476"/>
                </a:lnTo>
                <a:lnTo>
                  <a:pt x="4378" y="159"/>
                </a:lnTo>
                <a:lnTo>
                  <a:pt x="5237" y="159"/>
                </a:lnTo>
                <a:lnTo>
                  <a:pt x="5303" y="235"/>
                </a:lnTo>
                <a:lnTo>
                  <a:pt x="5556" y="235"/>
                </a:lnTo>
                <a:lnTo>
                  <a:pt x="5556" y="654"/>
                </a:lnTo>
                <a:lnTo>
                  <a:pt x="5628" y="726"/>
                </a:lnTo>
                <a:lnTo>
                  <a:pt x="5628" y="2331"/>
                </a:lnTo>
                <a:lnTo>
                  <a:pt x="5556" y="2391"/>
                </a:lnTo>
                <a:lnTo>
                  <a:pt x="5556" y="2797"/>
                </a:lnTo>
                <a:lnTo>
                  <a:pt x="5278" y="2797"/>
                </a:lnTo>
                <a:lnTo>
                  <a:pt x="5059" y="3070"/>
                </a:lnTo>
                <a:lnTo>
                  <a:pt x="4984" y="2970"/>
                </a:lnTo>
                <a:lnTo>
                  <a:pt x="3981" y="2970"/>
                </a:lnTo>
                <a:lnTo>
                  <a:pt x="3900" y="3070"/>
                </a:lnTo>
                <a:lnTo>
                  <a:pt x="3747" y="2879"/>
                </a:lnTo>
                <a:lnTo>
                  <a:pt x="153" y="2879"/>
                </a:lnTo>
                <a:lnTo>
                  <a:pt x="153" y="159"/>
                </a:lnTo>
                <a:lnTo>
                  <a:pt x="1428" y="159"/>
                </a:lnTo>
                <a:lnTo>
                  <a:pt x="1722" y="476"/>
                </a:lnTo>
                <a:moveTo>
                  <a:pt x="541" y="0"/>
                </a:moveTo>
                <a:lnTo>
                  <a:pt x="181" y="0"/>
                </a:lnTo>
                <a:lnTo>
                  <a:pt x="6" y="181"/>
                </a:lnTo>
                <a:lnTo>
                  <a:pt x="6" y="554"/>
                </a:lnTo>
                <a:lnTo>
                  <a:pt x="94" y="626"/>
                </a:lnTo>
                <a:lnTo>
                  <a:pt x="94" y="1076"/>
                </a:lnTo>
                <a:lnTo>
                  <a:pt x="9" y="1161"/>
                </a:lnTo>
                <a:lnTo>
                  <a:pt x="9" y="1890"/>
                </a:lnTo>
                <a:lnTo>
                  <a:pt x="94" y="1956"/>
                </a:lnTo>
                <a:lnTo>
                  <a:pt x="94" y="2425"/>
                </a:lnTo>
                <a:lnTo>
                  <a:pt x="3" y="2488"/>
                </a:lnTo>
                <a:lnTo>
                  <a:pt x="0" y="2854"/>
                </a:lnTo>
                <a:lnTo>
                  <a:pt x="187" y="3048"/>
                </a:lnTo>
                <a:lnTo>
                  <a:pt x="531" y="3048"/>
                </a:lnTo>
                <a:lnTo>
                  <a:pt x="616" y="2944"/>
                </a:lnTo>
                <a:lnTo>
                  <a:pt x="3256" y="2944"/>
                </a:lnTo>
                <a:lnTo>
                  <a:pt x="3325" y="3048"/>
                </a:lnTo>
                <a:lnTo>
                  <a:pt x="3637" y="3048"/>
                </a:lnTo>
                <a:lnTo>
                  <a:pt x="3716" y="2944"/>
                </a:lnTo>
                <a:lnTo>
                  <a:pt x="3859" y="3129"/>
                </a:lnTo>
                <a:lnTo>
                  <a:pt x="5106" y="3129"/>
                </a:lnTo>
                <a:lnTo>
                  <a:pt x="5250" y="2944"/>
                </a:lnTo>
                <a:lnTo>
                  <a:pt x="5700" y="2944"/>
                </a:lnTo>
                <a:lnTo>
                  <a:pt x="5703" y="91"/>
                </a:lnTo>
                <a:lnTo>
                  <a:pt x="619" y="91"/>
                </a:lnTo>
                <a:lnTo>
                  <a:pt x="541" y="0"/>
                </a:lnTo>
              </a:path>
            </a:pathLst>
          </a:custGeom>
          <a:noFill/>
          <a:ln>
            <a:noFill/>
          </a:ln>
        </p:spPr>
      </p:sp>
      <p:sp>
        <p:nvSpPr>
          <p:cNvPr id="140" name="Google Shape;140;p1"/>
          <p:cNvSpPr/>
          <p:nvPr/>
        </p:nvSpPr>
        <p:spPr>
          <a:xfrm>
            <a:off x="1521561" y="117571"/>
            <a:ext cx="3971606" cy="513392"/>
          </a:xfrm>
          <a:custGeom>
            <a:avLst/>
            <a:gdLst/>
            <a:ahLst/>
            <a:cxnLst/>
            <a:rect l="l" t="t" r="r" b="b"/>
            <a:pathLst>
              <a:path w="3339" h="326" extrusionOk="0">
                <a:moveTo>
                  <a:pt x="0" y="0"/>
                </a:moveTo>
                <a:lnTo>
                  <a:pt x="1229" y="0"/>
                </a:lnTo>
                <a:lnTo>
                  <a:pt x="1362" y="96"/>
                </a:lnTo>
                <a:lnTo>
                  <a:pt x="2991" y="96"/>
                </a:lnTo>
                <a:lnTo>
                  <a:pt x="3339" y="326"/>
                </a:lnTo>
              </a:path>
            </a:pathLst>
          </a:custGeom>
          <a:noFill/>
          <a:ln w="28425" cap="flat" cmpd="sng">
            <a:solidFill>
              <a:schemeClr val="lt1"/>
            </a:solidFill>
            <a:prstDash val="solid"/>
            <a:miter lim="8000"/>
            <a:headEnd type="none" w="sm" len="sm"/>
            <a:tailEnd type="none" w="sm" len="sm"/>
          </a:ln>
        </p:spPr>
      </p:sp>
      <p:sp>
        <p:nvSpPr>
          <p:cNvPr id="141" name="Google Shape;141;p1"/>
          <p:cNvSpPr/>
          <p:nvPr/>
        </p:nvSpPr>
        <p:spPr>
          <a:xfrm>
            <a:off x="1521561" y="314176"/>
            <a:ext cx="6767504" cy="543438"/>
          </a:xfrm>
          <a:custGeom>
            <a:avLst/>
            <a:gdLst/>
            <a:ahLst/>
            <a:cxnLst/>
            <a:rect l="l" t="t" r="r" b="b"/>
            <a:pathLst>
              <a:path w="5687" h="345" extrusionOk="0">
                <a:moveTo>
                  <a:pt x="0" y="230"/>
                </a:moveTo>
                <a:lnTo>
                  <a:pt x="2941" y="230"/>
                </a:lnTo>
                <a:lnTo>
                  <a:pt x="3074" y="345"/>
                </a:lnTo>
                <a:lnTo>
                  <a:pt x="3611" y="345"/>
                </a:lnTo>
                <a:lnTo>
                  <a:pt x="3786" y="194"/>
                </a:lnTo>
                <a:lnTo>
                  <a:pt x="4126" y="194"/>
                </a:lnTo>
                <a:lnTo>
                  <a:pt x="4330" y="0"/>
                </a:lnTo>
                <a:lnTo>
                  <a:pt x="5687" y="0"/>
                </a:lnTo>
              </a:path>
            </a:pathLst>
          </a:custGeom>
          <a:noFill/>
          <a:ln w="28425" cap="flat" cmpd="sng">
            <a:solidFill>
              <a:schemeClr val="lt1"/>
            </a:solidFill>
            <a:prstDash val="solid"/>
            <a:miter lim="8000"/>
            <a:headEnd type="none" w="sm" len="sm"/>
            <a:tailEnd type="none" w="sm" len="sm"/>
          </a:ln>
        </p:spPr>
      </p:sp>
      <p:sp>
        <p:nvSpPr>
          <p:cNvPr id="142" name="Google Shape;142;p1"/>
          <p:cNvSpPr/>
          <p:nvPr/>
        </p:nvSpPr>
        <p:spPr>
          <a:xfrm>
            <a:off x="8293311" y="205096"/>
            <a:ext cx="143044" cy="192032"/>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
          <p:cNvSpPr/>
          <p:nvPr/>
        </p:nvSpPr>
        <p:spPr>
          <a:xfrm>
            <a:off x="5423931" y="523191"/>
            <a:ext cx="143044" cy="192032"/>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
          <p:cNvSpPr/>
          <p:nvPr/>
        </p:nvSpPr>
        <p:spPr>
          <a:xfrm>
            <a:off x="7806372" y="6567308"/>
            <a:ext cx="2851418" cy="181255"/>
          </a:xfrm>
          <a:custGeom>
            <a:avLst/>
            <a:gdLst/>
            <a:ahLst/>
            <a:cxnLst/>
            <a:rect l="l" t="t" r="r" b="b"/>
            <a:pathLst>
              <a:path w="2158" h="105" extrusionOk="0">
                <a:moveTo>
                  <a:pt x="0" y="0"/>
                </a:moveTo>
                <a:lnTo>
                  <a:pt x="1543" y="0"/>
                </a:lnTo>
                <a:lnTo>
                  <a:pt x="1713" y="105"/>
                </a:lnTo>
                <a:lnTo>
                  <a:pt x="2158" y="105"/>
                </a:lnTo>
              </a:path>
            </a:pathLst>
          </a:custGeom>
          <a:noFill/>
          <a:ln w="28425" cap="flat" cmpd="sng">
            <a:solidFill>
              <a:srgbClr val="FFFFFF"/>
            </a:solidFill>
            <a:prstDash val="solid"/>
            <a:miter lim="8000"/>
            <a:headEnd type="none" w="sm" len="sm"/>
            <a:tailEnd type="none" w="sm" len="sm"/>
          </a:ln>
        </p:spPr>
      </p:sp>
      <p:sp>
        <p:nvSpPr>
          <p:cNvPr id="145" name="Google Shape;145;p1"/>
          <p:cNvSpPr/>
          <p:nvPr/>
        </p:nvSpPr>
        <p:spPr>
          <a:xfrm>
            <a:off x="5129677" y="5752477"/>
            <a:ext cx="5528112" cy="646639"/>
          </a:xfrm>
          <a:custGeom>
            <a:avLst/>
            <a:gdLst/>
            <a:ahLst/>
            <a:cxnLst/>
            <a:rect l="l" t="t" r="r" b="b"/>
            <a:pathLst>
              <a:path w="4181" h="369" extrusionOk="0">
                <a:moveTo>
                  <a:pt x="4181" y="0"/>
                </a:moveTo>
                <a:lnTo>
                  <a:pt x="3706" y="275"/>
                </a:lnTo>
                <a:lnTo>
                  <a:pt x="1621" y="275"/>
                </a:lnTo>
                <a:lnTo>
                  <a:pt x="1463" y="369"/>
                </a:lnTo>
                <a:lnTo>
                  <a:pt x="0" y="369"/>
                </a:lnTo>
              </a:path>
            </a:pathLst>
          </a:custGeom>
          <a:noFill/>
          <a:ln w="28425" cap="flat" cmpd="sng">
            <a:solidFill>
              <a:srgbClr val="FFFFFF"/>
            </a:solidFill>
            <a:prstDash val="solid"/>
            <a:miter lim="8000"/>
            <a:headEnd type="none" w="sm" len="sm"/>
            <a:tailEnd type="none" w="sm" len="sm"/>
          </a:ln>
        </p:spPr>
      </p:sp>
      <p:sp>
        <p:nvSpPr>
          <p:cNvPr id="146" name="Google Shape;146;p1"/>
          <p:cNvSpPr/>
          <p:nvPr/>
        </p:nvSpPr>
        <p:spPr>
          <a:xfrm>
            <a:off x="4962139" y="6285465"/>
            <a:ext cx="159374" cy="213913"/>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
          <p:cNvSpPr/>
          <p:nvPr/>
        </p:nvSpPr>
        <p:spPr>
          <a:xfrm>
            <a:off x="7718847" y="6470965"/>
            <a:ext cx="159374" cy="213913"/>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
          <p:cNvSpPr/>
          <p:nvPr/>
        </p:nvSpPr>
        <p:spPr>
          <a:xfrm>
            <a:off x="1980740" y="2580679"/>
            <a:ext cx="8224402" cy="1139783"/>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IN" sz="3629" b="1" i="0" u="none" strike="noStrike" cap="none" dirty="0" err="1">
                <a:solidFill>
                  <a:srgbClr val="FFFFFF"/>
                </a:solidFill>
                <a:latin typeface="Century Schoolbook"/>
                <a:ea typeface="Century Schoolbook"/>
                <a:cs typeface="Century Schoolbook"/>
                <a:sym typeface="Century Schoolbook"/>
              </a:rPr>
              <a:t>JetBrains</a:t>
            </a:r>
            <a:r>
              <a:rPr lang="en-IN" sz="3629" b="1" i="0" u="none" strike="noStrike" cap="none" dirty="0">
                <a:solidFill>
                  <a:srgbClr val="FFFFFF"/>
                </a:solidFill>
                <a:latin typeface="Century Schoolbook"/>
                <a:ea typeface="Century Schoolbook"/>
                <a:cs typeface="Century Schoolbook"/>
                <a:sym typeface="Century Schoolbook"/>
              </a:rPr>
              <a:t> Solution Hunters </a:t>
            </a:r>
            <a:r>
              <a:rPr lang="en-IN" sz="3629" b="1" i="0" u="none" strike="noStrike" cap="none" dirty="0" err="1">
                <a:solidFill>
                  <a:srgbClr val="FFFFFF"/>
                </a:solidFill>
                <a:latin typeface="Century Schoolbook"/>
                <a:ea typeface="Century Schoolbook"/>
                <a:cs typeface="Century Schoolbook"/>
                <a:sym typeface="Century Schoolbook"/>
              </a:rPr>
              <a:t>Hackathon</a:t>
            </a:r>
            <a:endParaRPr sz="3629" b="1" i="0" u="none" strike="noStrike" cap="none">
              <a:solidFill>
                <a:srgbClr val="FFFFFF"/>
              </a:solidFill>
              <a:latin typeface="Century Schoolbook"/>
              <a:ea typeface="Century Schoolbook"/>
              <a:cs typeface="Century Schoolbook"/>
              <a:sym typeface="Century Schoolbook"/>
            </a:endParaRPr>
          </a:p>
          <a:p>
            <a:pPr marL="0" marR="0" lvl="0" indent="0" algn="ctr" rtl="0">
              <a:spcBef>
                <a:spcPts val="0"/>
              </a:spcBef>
              <a:spcAft>
                <a:spcPts val="0"/>
              </a:spcAft>
              <a:buNone/>
            </a:pPr>
            <a:r>
              <a:rPr lang="en-IN" sz="3629" b="1" i="0" u="none" strike="noStrike" cap="none" dirty="0">
                <a:solidFill>
                  <a:srgbClr val="FFFFFF"/>
                </a:solidFill>
                <a:latin typeface="Century Schoolbook"/>
                <a:ea typeface="Century Schoolbook"/>
                <a:cs typeface="Century Schoolbook"/>
                <a:sym typeface="Century Schoolbook"/>
              </a:rPr>
              <a:t>Geek Goddess 2019</a:t>
            </a:r>
            <a:endParaRPr sz="1633" b="0" i="0" u="none" strike="noStrike" cap="none">
              <a:solidFill>
                <a:srgbClr val="000000"/>
              </a:solidFill>
              <a:latin typeface="Arial"/>
              <a:ea typeface="Arial"/>
              <a:cs typeface="Arial"/>
              <a:sym typeface="Arial"/>
            </a:endParaRPr>
          </a:p>
          <a:p>
            <a:pPr marL="0" marR="0" lvl="0" indent="0" algn="ctr" rtl="0">
              <a:spcBef>
                <a:spcPts val="0"/>
              </a:spcBef>
              <a:spcAft>
                <a:spcPts val="0"/>
              </a:spcAft>
              <a:buNone/>
            </a:pPr>
            <a:r>
              <a:rPr lang="en-IN" sz="3629" b="1" dirty="0">
                <a:solidFill>
                  <a:srgbClr val="FFFFFF"/>
                </a:solidFill>
                <a:latin typeface="Century Schoolbook"/>
                <a:ea typeface="Century Schoolbook"/>
                <a:cs typeface="Century Schoolbook"/>
                <a:sym typeface="Century Schoolbook"/>
              </a:rPr>
              <a:t>FARMASSIST-A chatbot for farmers</a:t>
            </a:r>
            <a:endParaRPr sz="1633" b="0" i="0" u="none" strike="noStrike" cap="none">
              <a:solidFill>
                <a:srgbClr val="000000"/>
              </a:solidFill>
              <a:latin typeface="Arial"/>
              <a:ea typeface="Arial"/>
              <a:cs typeface="Arial"/>
              <a:sym typeface="Arial"/>
            </a:endParaRPr>
          </a:p>
          <a:p>
            <a:pPr marL="0" marR="0" lvl="0" indent="0" algn="ctr" rtl="0">
              <a:spcBef>
                <a:spcPts val="0"/>
              </a:spcBef>
              <a:spcAft>
                <a:spcPts val="0"/>
              </a:spcAft>
              <a:buNone/>
            </a:pPr>
            <a:endParaRPr sz="1633"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vortex dir="l"/>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1"/>
          <p:cNvSpPr/>
          <p:nvPr/>
        </p:nvSpPr>
        <p:spPr>
          <a:xfrm>
            <a:off x="720000" y="450000"/>
            <a:ext cx="10800000" cy="5490000"/>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None/>
            </a:pPr>
            <a:endParaRPr sz="1633">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33">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33">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33">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33">
              <a:solidFill>
                <a:srgbClr val="000000"/>
              </a:solidFill>
              <a:latin typeface="Arial"/>
              <a:ea typeface="Arial"/>
              <a:cs typeface="Arial"/>
              <a:sym typeface="Arial"/>
            </a:endParaRPr>
          </a:p>
        </p:txBody>
      </p:sp>
      <p:sp>
        <p:nvSpPr>
          <p:cNvPr id="223" name="Google Shape;223;p11"/>
          <p:cNvSpPr/>
          <p:nvPr/>
        </p:nvSpPr>
        <p:spPr>
          <a:xfrm>
            <a:off x="2111050" y="819401"/>
            <a:ext cx="8034600" cy="762600"/>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None/>
            </a:pPr>
            <a:r>
              <a:rPr lang="en-IN" sz="3266" b="1">
                <a:solidFill>
                  <a:srgbClr val="FFFFFF"/>
                </a:solidFill>
              </a:rPr>
              <a:t>CHALLENGES FACED</a:t>
            </a:r>
            <a:endParaRPr sz="1633">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633">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633">
              <a:solidFill>
                <a:srgbClr val="000000"/>
              </a:solidFill>
              <a:latin typeface="Arial"/>
              <a:ea typeface="Arial"/>
              <a:cs typeface="Arial"/>
              <a:sym typeface="Arial"/>
            </a:endParaRPr>
          </a:p>
        </p:txBody>
      </p:sp>
      <p:pic>
        <p:nvPicPr>
          <p:cNvPr id="224" name="Google Shape;224;p11"/>
          <p:cNvPicPr preferRelativeResize="0"/>
          <p:nvPr/>
        </p:nvPicPr>
        <p:blipFill rotWithShape="1">
          <a:blip r:embed="rId3">
            <a:alphaModFix/>
          </a:blip>
          <a:srcRect/>
          <a:stretch/>
        </p:blipFill>
        <p:spPr>
          <a:xfrm>
            <a:off x="5050643" y="6152870"/>
            <a:ext cx="1826266" cy="441544"/>
          </a:xfrm>
          <a:prstGeom prst="rect">
            <a:avLst/>
          </a:prstGeom>
          <a:noFill/>
          <a:ln>
            <a:noFill/>
          </a:ln>
        </p:spPr>
      </p:pic>
      <p:sp>
        <p:nvSpPr>
          <p:cNvPr id="225" name="Google Shape;225;p11"/>
          <p:cNvSpPr txBox="1"/>
          <p:nvPr/>
        </p:nvSpPr>
        <p:spPr>
          <a:xfrm>
            <a:off x="2287125" y="1819200"/>
            <a:ext cx="7353300" cy="3219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Font typeface="Calibri"/>
              <a:buChar char="●"/>
            </a:pPr>
            <a:r>
              <a:rPr lang="en-IN" sz="1800" dirty="0">
                <a:solidFill>
                  <a:srgbClr val="FFFFFF"/>
                </a:solidFill>
                <a:latin typeface="Calibri"/>
                <a:ea typeface="Calibri"/>
                <a:cs typeface="Calibri"/>
                <a:sym typeface="Calibri"/>
              </a:rPr>
              <a:t>Collecting appropriate data for training the model for predicting crop productivity was a challenge as we required data that predicted the suitable crops depending upon farmer’s location</a:t>
            </a:r>
            <a:r>
              <a:rPr lang="en-IN" sz="1800" dirty="0" smtClean="0">
                <a:solidFill>
                  <a:srgbClr val="FFFFFF"/>
                </a:solidFill>
                <a:latin typeface="Calibri"/>
                <a:ea typeface="Calibri"/>
                <a:cs typeface="Calibri"/>
                <a:sym typeface="Calibri"/>
              </a:rPr>
              <a:t>, temperature, humidity, agricultural </a:t>
            </a:r>
            <a:r>
              <a:rPr lang="en-IN" sz="1800" dirty="0">
                <a:solidFill>
                  <a:srgbClr val="FFFFFF"/>
                </a:solidFill>
                <a:latin typeface="Calibri"/>
                <a:ea typeface="Calibri"/>
                <a:cs typeface="Calibri"/>
                <a:sym typeface="Calibri"/>
              </a:rPr>
              <a:t>season etc</a:t>
            </a:r>
            <a:r>
              <a:rPr lang="en-IN" sz="1800" dirty="0" smtClean="0">
                <a:solidFill>
                  <a:srgbClr val="FFFFFF"/>
                </a:solidFill>
                <a:latin typeface="Calibri"/>
                <a:ea typeface="Calibri"/>
                <a:cs typeface="Calibri"/>
                <a:sym typeface="Calibri"/>
              </a:rPr>
              <a:t>. We </a:t>
            </a:r>
            <a:r>
              <a:rPr lang="en-IN" sz="1800" dirty="0">
                <a:solidFill>
                  <a:srgbClr val="FFFFFF"/>
                </a:solidFill>
                <a:latin typeface="Calibri"/>
                <a:ea typeface="Calibri"/>
                <a:cs typeface="Calibri"/>
                <a:sym typeface="Calibri"/>
              </a:rPr>
              <a:t>finally used a publicly available dataset(</a:t>
            </a:r>
            <a:r>
              <a:rPr lang="en-IN" sz="1100" u="sng" dirty="0">
                <a:solidFill>
                  <a:schemeClr val="hlink"/>
                </a:solidFill>
                <a:hlinkClick r:id="rId4"/>
              </a:rPr>
              <a:t>https://data.world/agriculture/crop-production</a:t>
            </a:r>
            <a:r>
              <a:rPr lang="en-IN" sz="1800" dirty="0">
                <a:solidFill>
                  <a:srgbClr val="FFFFFF"/>
                </a:solidFill>
                <a:latin typeface="Calibri"/>
                <a:ea typeface="Calibri"/>
                <a:cs typeface="Calibri"/>
                <a:sym typeface="Calibri"/>
              </a:rPr>
              <a:t>)</a:t>
            </a:r>
            <a:endParaRPr sz="1800">
              <a:solidFill>
                <a:srgbClr val="FFFFFF"/>
              </a:solidFill>
              <a:latin typeface="Calibri"/>
              <a:ea typeface="Calibri"/>
              <a:cs typeface="Calibri"/>
              <a:sym typeface="Calibri"/>
            </a:endParaRPr>
          </a:p>
          <a:p>
            <a:pPr marL="457200" lvl="0" indent="-342900" algn="l" rtl="0">
              <a:spcBef>
                <a:spcPts val="0"/>
              </a:spcBef>
              <a:spcAft>
                <a:spcPts val="0"/>
              </a:spcAft>
              <a:buClr>
                <a:srgbClr val="FFFFFF"/>
              </a:buClr>
              <a:buSzPts val="1800"/>
              <a:buFont typeface="Calibri"/>
              <a:buChar char="●"/>
            </a:pPr>
            <a:r>
              <a:rPr lang="en-IN" sz="1800" dirty="0">
                <a:solidFill>
                  <a:srgbClr val="FFFFFF"/>
                </a:solidFill>
                <a:latin typeface="Calibri"/>
                <a:ea typeface="Calibri"/>
                <a:cs typeface="Calibri"/>
                <a:sym typeface="Calibri"/>
              </a:rPr>
              <a:t>Interactive Chatbot was difficult to train as it was getting too much noise while training through itself.</a:t>
            </a:r>
            <a:endParaRPr sz="1800">
              <a:solidFill>
                <a:srgbClr val="FFFFFF"/>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2"/>
          <p:cNvSpPr/>
          <p:nvPr/>
        </p:nvSpPr>
        <p:spPr>
          <a:xfrm>
            <a:off x="720000" y="450000"/>
            <a:ext cx="10800000" cy="5490000"/>
          </a:xfrm>
          <a:prstGeom prst="rect">
            <a:avLst/>
          </a:prstGeom>
          <a:solidFill>
            <a:srgbClr val="2F0E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2111048" y="819403"/>
            <a:ext cx="7045428" cy="1069894"/>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None/>
            </a:pPr>
            <a:endParaRPr sz="1633">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633">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633">
              <a:solidFill>
                <a:srgbClr val="000000"/>
              </a:solidFill>
              <a:latin typeface="Arial"/>
              <a:ea typeface="Arial"/>
              <a:cs typeface="Arial"/>
              <a:sym typeface="Arial"/>
            </a:endParaRPr>
          </a:p>
        </p:txBody>
      </p:sp>
      <p:pic>
        <p:nvPicPr>
          <p:cNvPr id="232" name="Google Shape;232;p12"/>
          <p:cNvPicPr preferRelativeResize="0"/>
          <p:nvPr/>
        </p:nvPicPr>
        <p:blipFill rotWithShape="1">
          <a:blip r:embed="rId3">
            <a:alphaModFix/>
          </a:blip>
          <a:srcRect/>
          <a:stretch/>
        </p:blipFill>
        <p:spPr>
          <a:xfrm>
            <a:off x="2437960" y="2155465"/>
            <a:ext cx="7540205" cy="1686814"/>
          </a:xfrm>
          <a:prstGeom prst="rect">
            <a:avLst/>
          </a:prstGeom>
          <a:noFill/>
          <a:ln>
            <a:noFill/>
          </a:ln>
        </p:spPr>
      </p:pic>
      <p:pic>
        <p:nvPicPr>
          <p:cNvPr id="233" name="Google Shape;233;p12"/>
          <p:cNvPicPr preferRelativeResize="0"/>
          <p:nvPr/>
        </p:nvPicPr>
        <p:blipFill rotWithShape="1">
          <a:blip r:embed="rId4">
            <a:alphaModFix/>
          </a:blip>
          <a:srcRect/>
          <a:stretch/>
        </p:blipFill>
        <p:spPr>
          <a:xfrm>
            <a:off x="5050643" y="6152870"/>
            <a:ext cx="1826266" cy="441544"/>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
          <p:cNvSpPr/>
          <p:nvPr/>
        </p:nvSpPr>
        <p:spPr>
          <a:xfrm>
            <a:off x="709100" y="450000"/>
            <a:ext cx="10810800" cy="5490000"/>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p:txBody>
      </p:sp>
      <p:sp>
        <p:nvSpPr>
          <p:cNvPr id="154" name="Google Shape;154;p2"/>
          <p:cNvSpPr/>
          <p:nvPr/>
        </p:nvSpPr>
        <p:spPr>
          <a:xfrm>
            <a:off x="1335625" y="908925"/>
            <a:ext cx="9300600" cy="1069800"/>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None/>
            </a:pPr>
            <a:r>
              <a:rPr lang="en-IN" sz="3266" b="1" i="0" u="none" strike="noStrike" cap="none">
                <a:solidFill>
                  <a:srgbClr val="FFFFFF"/>
                </a:solidFill>
                <a:latin typeface="Arial"/>
                <a:ea typeface="Arial"/>
                <a:cs typeface="Arial"/>
                <a:sym typeface="Arial"/>
              </a:rPr>
              <a:t>Brief explanation of idea what makes it unique</a:t>
            </a:r>
            <a:endParaRPr sz="1633" b="0" i="0" u="none" strike="noStrike" cap="none">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633" b="0" i="0" u="none" strike="noStrike" cap="none">
              <a:solidFill>
                <a:srgbClr val="000000"/>
              </a:solidFill>
              <a:latin typeface="Arial"/>
              <a:ea typeface="Arial"/>
              <a:cs typeface="Arial"/>
              <a:sym typeface="Arial"/>
            </a:endParaRPr>
          </a:p>
        </p:txBody>
      </p:sp>
      <p:pic>
        <p:nvPicPr>
          <p:cNvPr id="155" name="Google Shape;155;p2"/>
          <p:cNvPicPr preferRelativeResize="0"/>
          <p:nvPr/>
        </p:nvPicPr>
        <p:blipFill rotWithShape="1">
          <a:blip r:embed="rId3">
            <a:alphaModFix/>
          </a:blip>
          <a:srcRect/>
          <a:stretch/>
        </p:blipFill>
        <p:spPr>
          <a:xfrm>
            <a:off x="5050643" y="6087553"/>
            <a:ext cx="1826266" cy="441544"/>
          </a:xfrm>
          <a:prstGeom prst="rect">
            <a:avLst/>
          </a:prstGeom>
          <a:noFill/>
          <a:ln>
            <a:noFill/>
          </a:ln>
        </p:spPr>
      </p:pic>
      <p:sp>
        <p:nvSpPr>
          <p:cNvPr id="156" name="Google Shape;156;p2"/>
          <p:cNvSpPr/>
          <p:nvPr/>
        </p:nvSpPr>
        <p:spPr>
          <a:xfrm>
            <a:off x="1584256" y="1852244"/>
            <a:ext cx="7770758" cy="3043314"/>
          </a:xfrm>
          <a:prstGeom prst="rect">
            <a:avLst/>
          </a:prstGeom>
          <a:noFill/>
          <a:ln>
            <a:noFill/>
          </a:ln>
        </p:spPr>
        <p:txBody>
          <a:bodyPr spcFirstLastPara="1" wrap="square" lIns="81625" tIns="40800" rIns="81625" bIns="40800" anchor="t" anchorCtr="0">
            <a:noAutofit/>
          </a:bodyPr>
          <a:lstStyle/>
          <a:p>
            <a:pPr marL="457200" lvl="0" indent="-368300" algn="l" rtl="0">
              <a:spcBef>
                <a:spcPts val="0"/>
              </a:spcBef>
              <a:spcAft>
                <a:spcPts val="0"/>
              </a:spcAft>
              <a:buClr>
                <a:srgbClr val="FFFFFF"/>
              </a:buClr>
              <a:buSzPts val="2200"/>
              <a:buChar char="●"/>
            </a:pPr>
            <a:r>
              <a:rPr lang="en-IN" sz="2200" dirty="0">
                <a:solidFill>
                  <a:srgbClr val="FFFFFF"/>
                </a:solidFill>
              </a:rPr>
              <a:t>There are many farmer </a:t>
            </a:r>
            <a:r>
              <a:rPr lang="en-IN" sz="2200" dirty="0" smtClean="0">
                <a:solidFill>
                  <a:srgbClr val="FFFFFF"/>
                </a:solidFill>
              </a:rPr>
              <a:t>chat-bots </a:t>
            </a:r>
            <a:r>
              <a:rPr lang="en-IN" sz="2200" dirty="0">
                <a:solidFill>
                  <a:srgbClr val="FFFFFF"/>
                </a:solidFill>
              </a:rPr>
              <a:t>that gives the results of farmers queries but our response not only respond to the queries that are directly asked by the  farmers but also recommends according to the current conditions of the farmer’s area . </a:t>
            </a:r>
            <a:endParaRPr sz="2200">
              <a:solidFill>
                <a:srgbClr val="FFFFFF"/>
              </a:solidFill>
            </a:endParaRPr>
          </a:p>
          <a:p>
            <a:pPr marL="457200" marR="0" lvl="0" indent="-368300" algn="l" rtl="0">
              <a:lnSpc>
                <a:spcPct val="100000"/>
              </a:lnSpc>
              <a:spcBef>
                <a:spcPts val="0"/>
              </a:spcBef>
              <a:spcAft>
                <a:spcPts val="0"/>
              </a:spcAft>
              <a:buClr>
                <a:srgbClr val="FFFFFF"/>
              </a:buClr>
              <a:buSzPts val="2200"/>
              <a:buChar char="●"/>
            </a:pPr>
            <a:r>
              <a:rPr lang="en-IN" sz="2200" dirty="0">
                <a:solidFill>
                  <a:srgbClr val="FFFFFF"/>
                </a:solidFill>
              </a:rPr>
              <a:t>The </a:t>
            </a:r>
            <a:r>
              <a:rPr lang="en-IN" sz="2200" dirty="0" smtClean="0">
                <a:solidFill>
                  <a:srgbClr val="FFFFFF"/>
                </a:solidFill>
              </a:rPr>
              <a:t>chatbot is interactive and can be talked to in generally which makes a person feel comfortable in all the aspects.</a:t>
            </a:r>
            <a:endParaRPr sz="2200">
              <a:solidFill>
                <a:srgbClr val="FFFFFF"/>
              </a:solidFill>
            </a:endParaRPr>
          </a:p>
          <a:p>
            <a:pPr marL="0" marR="0" lvl="0" indent="0" algn="l" rtl="0">
              <a:lnSpc>
                <a:spcPct val="100000"/>
              </a:lnSpc>
              <a:spcBef>
                <a:spcPts val="0"/>
              </a:spcBef>
              <a:spcAft>
                <a:spcPts val="0"/>
              </a:spcAft>
              <a:buNone/>
            </a:pPr>
            <a:endParaRPr sz="2200">
              <a:solidFill>
                <a:srgbClr val="FFFFF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
          <p:cNvSpPr/>
          <p:nvPr/>
        </p:nvSpPr>
        <p:spPr>
          <a:xfrm>
            <a:off x="720000" y="450000"/>
            <a:ext cx="10800000" cy="5490000"/>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None/>
            </a:pPr>
            <a:endParaRPr b="0" i="0" u="none" strike="noStrike" cap="none">
              <a:solidFill>
                <a:srgbClr val="000000"/>
              </a:solidFill>
              <a:latin typeface="Arial"/>
              <a:ea typeface="Arial"/>
              <a:cs typeface="Arial"/>
              <a:sym typeface="Arial"/>
            </a:endParaRPr>
          </a:p>
        </p:txBody>
      </p:sp>
      <p:sp>
        <p:nvSpPr>
          <p:cNvPr id="162" name="Google Shape;162;p3"/>
          <p:cNvSpPr/>
          <p:nvPr/>
        </p:nvSpPr>
        <p:spPr>
          <a:xfrm>
            <a:off x="1479250" y="855201"/>
            <a:ext cx="7045500" cy="666600"/>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None/>
            </a:pPr>
            <a:r>
              <a:rPr lang="en-IN" sz="3266" b="1">
                <a:solidFill>
                  <a:srgbClr val="FFFFFF"/>
                </a:solidFill>
              </a:rPr>
              <a:t>PROBLEM BEING SOLVED</a:t>
            </a:r>
            <a:endParaRPr sz="1633" b="0" i="0" u="none" strike="noStrike" cap="none">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633" b="0" i="0" u="none" strike="noStrike" cap="none">
              <a:solidFill>
                <a:srgbClr val="000000"/>
              </a:solidFill>
              <a:latin typeface="Arial"/>
              <a:ea typeface="Arial"/>
              <a:cs typeface="Arial"/>
              <a:sym typeface="Arial"/>
            </a:endParaRPr>
          </a:p>
        </p:txBody>
      </p:sp>
      <p:pic>
        <p:nvPicPr>
          <p:cNvPr id="163" name="Google Shape;163;p3"/>
          <p:cNvPicPr preferRelativeResize="0"/>
          <p:nvPr/>
        </p:nvPicPr>
        <p:blipFill rotWithShape="1">
          <a:blip r:embed="rId3">
            <a:alphaModFix/>
          </a:blip>
          <a:srcRect/>
          <a:stretch/>
        </p:blipFill>
        <p:spPr>
          <a:xfrm>
            <a:off x="5050643" y="6087553"/>
            <a:ext cx="1826266" cy="441544"/>
          </a:xfrm>
          <a:prstGeom prst="rect">
            <a:avLst/>
          </a:prstGeom>
          <a:noFill/>
          <a:ln>
            <a:noFill/>
          </a:ln>
        </p:spPr>
      </p:pic>
      <p:sp>
        <p:nvSpPr>
          <p:cNvPr id="164" name="Google Shape;164;p3"/>
          <p:cNvSpPr txBox="1"/>
          <p:nvPr/>
        </p:nvSpPr>
        <p:spPr>
          <a:xfrm>
            <a:off x="1479250" y="1626350"/>
            <a:ext cx="9103200" cy="297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900" dirty="0">
                <a:solidFill>
                  <a:srgbClr val="FFFFFF"/>
                </a:solidFill>
                <a:latin typeface="Calibri"/>
                <a:ea typeface="Calibri"/>
                <a:cs typeface="Calibri"/>
                <a:sym typeface="Calibri"/>
              </a:rPr>
              <a:t>According to a survey report-</a:t>
            </a:r>
            <a:r>
              <a:rPr lang="en-IN" sz="1900" b="1" dirty="0">
                <a:solidFill>
                  <a:srgbClr val="FFFFFF"/>
                </a:solidFill>
                <a:latin typeface="Calibri"/>
                <a:ea typeface="Calibri"/>
                <a:cs typeface="Calibri"/>
                <a:sym typeface="Calibri"/>
              </a:rPr>
              <a:t>State of Indian Farmers,2018(</a:t>
            </a:r>
            <a:r>
              <a:rPr lang="en-IN" sz="1900" dirty="0">
                <a:solidFill>
                  <a:srgbClr val="FFFFFF"/>
                </a:solidFill>
                <a:latin typeface="Calibri"/>
                <a:ea typeface="Calibri"/>
                <a:cs typeface="Calibri"/>
                <a:sym typeface="Calibri"/>
              </a:rPr>
              <a:t> conducted by CSDS(The Centre for Study of Developing Societies ),New Delhi -</a:t>
            </a:r>
            <a:endParaRPr sz="1900">
              <a:solidFill>
                <a:srgbClr val="FFFFFF"/>
              </a:solidFill>
              <a:latin typeface="Calibri"/>
              <a:ea typeface="Calibri"/>
              <a:cs typeface="Calibri"/>
              <a:sym typeface="Calibri"/>
            </a:endParaRPr>
          </a:p>
          <a:p>
            <a:pPr marL="457200" lvl="0" indent="-349250" algn="l" rtl="0">
              <a:spcBef>
                <a:spcPts val="0"/>
              </a:spcBef>
              <a:spcAft>
                <a:spcPts val="0"/>
              </a:spcAft>
              <a:buClr>
                <a:srgbClr val="FFFFFF"/>
              </a:buClr>
              <a:buSzPts val="1900"/>
              <a:buFont typeface="Calibri"/>
              <a:buChar char="●"/>
            </a:pPr>
            <a:r>
              <a:rPr lang="en-IN" sz="1900" dirty="0">
                <a:solidFill>
                  <a:srgbClr val="FFFFFF"/>
                </a:solidFill>
                <a:latin typeface="Calibri"/>
                <a:ea typeface="Calibri"/>
                <a:cs typeface="Calibri"/>
                <a:sym typeface="Calibri"/>
              </a:rPr>
              <a:t>76 percent of farmers would prefer to dome some other work than farming.</a:t>
            </a:r>
            <a:endParaRPr sz="1900">
              <a:solidFill>
                <a:srgbClr val="FFFFFF"/>
              </a:solidFill>
              <a:latin typeface="Calibri"/>
              <a:ea typeface="Calibri"/>
              <a:cs typeface="Calibri"/>
              <a:sym typeface="Calibri"/>
            </a:endParaRPr>
          </a:p>
          <a:p>
            <a:pPr marL="457200" lvl="0" indent="-349250" algn="l" rtl="0">
              <a:spcBef>
                <a:spcPts val="0"/>
              </a:spcBef>
              <a:spcAft>
                <a:spcPts val="0"/>
              </a:spcAft>
              <a:buClr>
                <a:srgbClr val="FFFFFF"/>
              </a:buClr>
              <a:buSzPts val="1900"/>
              <a:buFont typeface="Calibri"/>
              <a:buChar char="●"/>
            </a:pPr>
            <a:r>
              <a:rPr lang="en-IN" sz="1900" dirty="0">
                <a:solidFill>
                  <a:srgbClr val="FFFFFF"/>
                </a:solidFill>
                <a:latin typeface="Calibri"/>
                <a:ea typeface="Calibri"/>
                <a:cs typeface="Calibri"/>
                <a:sym typeface="Calibri"/>
              </a:rPr>
              <a:t>70 percent of farmers said their crops were destroyed due to unseasonal </a:t>
            </a:r>
            <a:r>
              <a:rPr lang="en-IN" sz="1900" dirty="0" err="1">
                <a:solidFill>
                  <a:srgbClr val="FFFFFF"/>
                </a:solidFill>
                <a:latin typeface="Calibri"/>
                <a:ea typeface="Calibri"/>
                <a:cs typeface="Calibri"/>
                <a:sym typeface="Calibri"/>
              </a:rPr>
              <a:t>rains,drought,pest</a:t>
            </a:r>
            <a:r>
              <a:rPr lang="en-IN" sz="1900" dirty="0">
                <a:solidFill>
                  <a:srgbClr val="FFFFFF"/>
                </a:solidFill>
                <a:latin typeface="Calibri"/>
                <a:ea typeface="Calibri"/>
                <a:cs typeface="Calibri"/>
                <a:sym typeface="Calibri"/>
              </a:rPr>
              <a:t> attack and floods.</a:t>
            </a:r>
            <a:endParaRPr sz="1900">
              <a:solidFill>
                <a:srgbClr val="FFFFFF"/>
              </a:solidFill>
              <a:latin typeface="Calibri"/>
              <a:ea typeface="Calibri"/>
              <a:cs typeface="Calibri"/>
              <a:sym typeface="Calibri"/>
            </a:endParaRPr>
          </a:p>
          <a:p>
            <a:pPr marL="457200" lvl="0" indent="-349250" algn="l" rtl="0">
              <a:spcBef>
                <a:spcPts val="0"/>
              </a:spcBef>
              <a:spcAft>
                <a:spcPts val="0"/>
              </a:spcAft>
              <a:buClr>
                <a:srgbClr val="FFFFFF"/>
              </a:buClr>
              <a:buSzPts val="1900"/>
              <a:buFont typeface="Calibri"/>
              <a:buChar char="●"/>
            </a:pPr>
            <a:r>
              <a:rPr lang="en-IN" sz="1900" dirty="0">
                <a:solidFill>
                  <a:srgbClr val="FFFFFF"/>
                </a:solidFill>
                <a:latin typeface="Calibri"/>
                <a:ea typeface="Calibri"/>
                <a:cs typeface="Calibri"/>
                <a:sym typeface="Calibri"/>
              </a:rPr>
              <a:t>64 percent of farmers are not aware of schemes like MSP and land acquisition law</a:t>
            </a:r>
            <a:endParaRPr sz="1900">
              <a:solidFill>
                <a:srgbClr val="FFFFFF"/>
              </a:solidFill>
              <a:latin typeface="Calibri"/>
              <a:ea typeface="Calibri"/>
              <a:cs typeface="Calibri"/>
              <a:sym typeface="Calibri"/>
            </a:endParaRPr>
          </a:p>
          <a:p>
            <a:pPr marL="0" lvl="0" indent="0" algn="l" rtl="0">
              <a:spcBef>
                <a:spcPts val="0"/>
              </a:spcBef>
              <a:spcAft>
                <a:spcPts val="0"/>
              </a:spcAft>
              <a:buNone/>
            </a:pPr>
            <a:r>
              <a:rPr lang="en-IN" sz="1900" dirty="0">
                <a:solidFill>
                  <a:srgbClr val="FFFFFF"/>
                </a:solidFill>
                <a:latin typeface="Calibri"/>
                <a:ea typeface="Calibri"/>
                <a:cs typeface="Calibri"/>
                <a:sym typeface="Calibri"/>
              </a:rPr>
              <a:t>THE FINDINGS CLEARLY SIGNIFY THE LACK OF TIMELY UPDATES ABOUT TEMPERATURE,HUMIDITY ,PRODUCTIVITY OF THEIR CROPS.</a:t>
            </a:r>
            <a:endParaRPr sz="1900">
              <a:solidFill>
                <a:srgbClr val="FFFFFF"/>
              </a:solidFill>
              <a:latin typeface="Calibri"/>
              <a:ea typeface="Calibri"/>
              <a:cs typeface="Calibri"/>
              <a:sym typeface="Calibri"/>
            </a:endParaRPr>
          </a:p>
          <a:p>
            <a:pPr marL="0" lvl="0" indent="0" algn="l" rtl="0">
              <a:spcBef>
                <a:spcPts val="0"/>
              </a:spcBef>
              <a:spcAft>
                <a:spcPts val="0"/>
              </a:spcAft>
              <a:buNone/>
            </a:pPr>
            <a:r>
              <a:rPr lang="en-IN" sz="1900" dirty="0">
                <a:solidFill>
                  <a:srgbClr val="FFFFFF"/>
                </a:solidFill>
                <a:latin typeface="Calibri"/>
                <a:ea typeface="Calibri"/>
                <a:cs typeface="Calibri"/>
                <a:sym typeface="Calibri"/>
              </a:rPr>
              <a:t>THIS ENCOURAGES US TO DEVELOP</a:t>
            </a:r>
            <a:r>
              <a:rPr lang="en-IN" sz="1900" b="1" dirty="0">
                <a:solidFill>
                  <a:srgbClr val="FFFFFF"/>
                </a:solidFill>
                <a:latin typeface="Calibri"/>
                <a:ea typeface="Calibri"/>
                <a:cs typeface="Calibri"/>
                <a:sym typeface="Calibri"/>
              </a:rPr>
              <a:t> FARMASSIST-AN AI POWERED CHATBOT FOR FARMERS ….</a:t>
            </a:r>
            <a:endParaRPr sz="1900" b="1">
              <a:solidFill>
                <a:srgbClr val="FFFFFF"/>
              </a:solidFill>
              <a:latin typeface="Calibri"/>
              <a:ea typeface="Calibri"/>
              <a:cs typeface="Calibri"/>
              <a:sym typeface="Calibri"/>
            </a:endParaRPr>
          </a:p>
          <a:p>
            <a:pPr marL="0" lvl="0" indent="0" algn="l" rtl="0">
              <a:spcBef>
                <a:spcPts val="0"/>
              </a:spcBef>
              <a:spcAft>
                <a:spcPts val="0"/>
              </a:spcAft>
              <a:buNone/>
            </a:pPr>
            <a:r>
              <a:rPr lang="en-IN" sz="1900" dirty="0">
                <a:solidFill>
                  <a:srgbClr val="FFFFFF"/>
                </a:solidFill>
                <a:latin typeface="Calibri"/>
                <a:ea typeface="Calibri"/>
                <a:cs typeface="Calibri"/>
                <a:sym typeface="Calibri"/>
              </a:rPr>
              <a:t>For full CSDS report refer-</a:t>
            </a:r>
            <a:r>
              <a:rPr lang="en-IN" sz="1900" u="sng" dirty="0">
                <a:solidFill>
                  <a:schemeClr val="hlink"/>
                </a:solidFill>
                <a:hlinkClick r:id="rId4"/>
              </a:rPr>
              <a:t>http://www.lokniti.org/pdf/Farmers_Report_Final.pdf</a:t>
            </a:r>
            <a:endParaRPr sz="1900">
              <a:solidFill>
                <a:srgbClr val="FFFFFF"/>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4"/>
          <p:cNvSpPr/>
          <p:nvPr/>
        </p:nvSpPr>
        <p:spPr>
          <a:xfrm>
            <a:off x="720000" y="450000"/>
            <a:ext cx="10800000" cy="5490000"/>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p:txBody>
      </p:sp>
      <p:sp>
        <p:nvSpPr>
          <p:cNvPr id="170" name="Google Shape;170;p4"/>
          <p:cNvSpPr/>
          <p:nvPr/>
        </p:nvSpPr>
        <p:spPr>
          <a:xfrm>
            <a:off x="1701075" y="819401"/>
            <a:ext cx="7045500" cy="586500"/>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None/>
            </a:pPr>
            <a:r>
              <a:rPr lang="en-IN" sz="3266" b="1">
                <a:solidFill>
                  <a:srgbClr val="FFFFFF"/>
                </a:solidFill>
              </a:rPr>
              <a:t>TECHNICAL ARCHITECTURE</a:t>
            </a:r>
            <a:endParaRPr sz="1633" b="0" i="0" u="none" strike="noStrike" cap="none">
              <a:solidFill>
                <a:srgbClr val="000000"/>
              </a:solidFill>
              <a:latin typeface="Arial"/>
              <a:ea typeface="Arial"/>
              <a:cs typeface="Arial"/>
              <a:sym typeface="Arial"/>
            </a:endParaRPr>
          </a:p>
          <a:p>
            <a:pPr marL="0" marR="0" lvl="0" indent="0" algn="l" rtl="0">
              <a:lnSpc>
                <a:spcPct val="42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l" rtl="0">
              <a:lnSpc>
                <a:spcPct val="54000"/>
              </a:lnSpc>
              <a:spcBef>
                <a:spcPts val="0"/>
              </a:spcBef>
              <a:spcAft>
                <a:spcPts val="0"/>
              </a:spcAft>
              <a:buNone/>
            </a:pPr>
            <a:endParaRPr sz="1633" b="0" i="0" u="none" strike="noStrike" cap="none">
              <a:solidFill>
                <a:srgbClr val="000000"/>
              </a:solidFill>
              <a:latin typeface="Arial"/>
              <a:ea typeface="Arial"/>
              <a:cs typeface="Arial"/>
              <a:sym typeface="Arial"/>
            </a:endParaRPr>
          </a:p>
        </p:txBody>
      </p:sp>
      <p:pic>
        <p:nvPicPr>
          <p:cNvPr id="171" name="Google Shape;171;p4"/>
          <p:cNvPicPr preferRelativeResize="0"/>
          <p:nvPr/>
        </p:nvPicPr>
        <p:blipFill rotWithShape="1">
          <a:blip r:embed="rId3">
            <a:alphaModFix/>
          </a:blip>
          <a:srcRect/>
          <a:stretch/>
        </p:blipFill>
        <p:spPr>
          <a:xfrm>
            <a:off x="5050643" y="6087553"/>
            <a:ext cx="1826266" cy="441544"/>
          </a:xfrm>
          <a:prstGeom prst="rect">
            <a:avLst/>
          </a:prstGeom>
          <a:noFill/>
          <a:ln>
            <a:noFill/>
          </a:ln>
        </p:spPr>
      </p:pic>
      <p:pic>
        <p:nvPicPr>
          <p:cNvPr id="172" name="Google Shape;172;p4"/>
          <p:cNvPicPr preferRelativeResize="0"/>
          <p:nvPr/>
        </p:nvPicPr>
        <p:blipFill rotWithShape="1">
          <a:blip r:embed="rId4">
            <a:alphaModFix/>
          </a:blip>
          <a:srcRect l="37160" t="24689" r="37507" b="17865"/>
          <a:stretch/>
        </p:blipFill>
        <p:spPr>
          <a:xfrm>
            <a:off x="7395175" y="1405900"/>
            <a:ext cx="3353001" cy="4119226"/>
          </a:xfrm>
          <a:prstGeom prst="rect">
            <a:avLst/>
          </a:prstGeom>
          <a:noFill/>
          <a:ln>
            <a:noFill/>
          </a:ln>
        </p:spPr>
      </p:pic>
      <p:sp>
        <p:nvSpPr>
          <p:cNvPr id="173" name="Google Shape;173;p4"/>
          <p:cNvSpPr/>
          <p:nvPr/>
        </p:nvSpPr>
        <p:spPr>
          <a:xfrm>
            <a:off x="1396675" y="1557875"/>
            <a:ext cx="4816800" cy="3967200"/>
          </a:xfrm>
          <a:prstGeom prst="rect">
            <a:avLst/>
          </a:prstGeom>
          <a:noFill/>
          <a:ln>
            <a:noFill/>
          </a:ln>
        </p:spPr>
        <p:txBody>
          <a:bodyPr spcFirstLastPara="1" wrap="square" lIns="81625" tIns="40800" rIns="81625" bIns="40800" anchor="t" anchorCtr="0">
            <a:noAutofit/>
          </a:bodyPr>
          <a:lstStyle/>
          <a:p>
            <a:pPr marL="457200" marR="0" lvl="0" indent="-336550" algn="l" rtl="0">
              <a:lnSpc>
                <a:spcPct val="100000"/>
              </a:lnSpc>
              <a:spcBef>
                <a:spcPts val="0"/>
              </a:spcBef>
              <a:spcAft>
                <a:spcPts val="0"/>
              </a:spcAft>
              <a:buClr>
                <a:srgbClr val="FFFFFF"/>
              </a:buClr>
              <a:buSzPts val="1700"/>
              <a:buChar char="●"/>
            </a:pPr>
            <a:r>
              <a:rPr lang="en-IN" sz="1700" dirty="0">
                <a:solidFill>
                  <a:srgbClr val="FFFFFF"/>
                </a:solidFill>
              </a:rPr>
              <a:t> First of all using web scraping for </a:t>
            </a:r>
            <a:r>
              <a:rPr lang="en-IN" sz="1700" dirty="0" err="1">
                <a:solidFill>
                  <a:srgbClr val="FFFFFF"/>
                </a:solidFill>
              </a:rPr>
              <a:t>google</a:t>
            </a:r>
            <a:r>
              <a:rPr lang="en-IN" sz="1700" dirty="0">
                <a:solidFill>
                  <a:srgbClr val="FFFFFF"/>
                </a:solidFill>
              </a:rPr>
              <a:t> query of weather prediction, the current conditions are extracted like temperature, humidity etc. to know which type of season it is like summer, winter, </a:t>
            </a:r>
            <a:r>
              <a:rPr lang="en-IN" sz="1700" dirty="0" err="1">
                <a:solidFill>
                  <a:srgbClr val="FFFFFF"/>
                </a:solidFill>
              </a:rPr>
              <a:t>kharif</a:t>
            </a:r>
            <a:r>
              <a:rPr lang="en-IN" sz="1700" dirty="0">
                <a:solidFill>
                  <a:srgbClr val="FFFFFF"/>
                </a:solidFill>
              </a:rPr>
              <a:t>, </a:t>
            </a:r>
            <a:r>
              <a:rPr lang="en-IN" sz="1700" dirty="0" err="1">
                <a:solidFill>
                  <a:srgbClr val="FFFFFF"/>
                </a:solidFill>
              </a:rPr>
              <a:t>rabi</a:t>
            </a:r>
            <a:r>
              <a:rPr lang="en-IN" sz="1700" dirty="0">
                <a:solidFill>
                  <a:srgbClr val="FFFFFF"/>
                </a:solidFill>
              </a:rPr>
              <a:t> etc. </a:t>
            </a:r>
            <a:endParaRPr sz="1700">
              <a:solidFill>
                <a:srgbClr val="FFFFFF"/>
              </a:solidFill>
            </a:endParaRPr>
          </a:p>
          <a:p>
            <a:pPr marL="457200" marR="0" lvl="0" indent="-336550" algn="l" rtl="0">
              <a:lnSpc>
                <a:spcPct val="100000"/>
              </a:lnSpc>
              <a:spcBef>
                <a:spcPts val="0"/>
              </a:spcBef>
              <a:spcAft>
                <a:spcPts val="0"/>
              </a:spcAft>
              <a:buClr>
                <a:srgbClr val="FFFFFF"/>
              </a:buClr>
              <a:buSzPts val="1700"/>
              <a:buChar char="●"/>
            </a:pPr>
            <a:r>
              <a:rPr lang="en-IN" sz="1700" dirty="0">
                <a:solidFill>
                  <a:srgbClr val="FFFFFF"/>
                </a:solidFill>
              </a:rPr>
              <a:t>Details like state, district, temperature, season are used to predict production of all types of crops and 5 highest production yi</a:t>
            </a:r>
            <a:r>
              <a:rPr lang="en-IN" sz="1700" dirty="0">
                <a:solidFill>
                  <a:schemeClr val="lt1"/>
                </a:solidFill>
              </a:rPr>
              <a:t>e</a:t>
            </a:r>
            <a:r>
              <a:rPr lang="en-IN" sz="1700" dirty="0">
                <a:solidFill>
                  <a:srgbClr val="FFFFFF"/>
                </a:solidFill>
              </a:rPr>
              <a:t>lding crops are selected</a:t>
            </a:r>
            <a:r>
              <a:rPr lang="en-IN" sz="1700" b="1" dirty="0">
                <a:solidFill>
                  <a:srgbClr val="FFFFFF"/>
                </a:solidFill>
              </a:rPr>
              <a:t>.</a:t>
            </a:r>
            <a:endParaRPr sz="1700" b="1">
              <a:solidFill>
                <a:srgbClr val="FFFFFF"/>
              </a:solidFill>
            </a:endParaRPr>
          </a:p>
          <a:p>
            <a:pPr marL="457200" marR="0" lvl="0" indent="-336550" algn="l" rtl="0">
              <a:lnSpc>
                <a:spcPct val="100000"/>
              </a:lnSpc>
              <a:spcBef>
                <a:spcPts val="0"/>
              </a:spcBef>
              <a:spcAft>
                <a:spcPts val="0"/>
              </a:spcAft>
              <a:buClr>
                <a:srgbClr val="FFFFFF"/>
              </a:buClr>
              <a:buSzPts val="1700"/>
              <a:buChar char="●"/>
            </a:pPr>
            <a:r>
              <a:rPr lang="en-IN" sz="1700" dirty="0">
                <a:solidFill>
                  <a:srgbClr val="FFFFFF"/>
                </a:solidFill>
              </a:rPr>
              <a:t>The interactive chatbot is made using </a:t>
            </a:r>
            <a:r>
              <a:rPr lang="en-IN" sz="1700" dirty="0" err="1">
                <a:solidFill>
                  <a:srgbClr val="FFFFFF"/>
                </a:solidFill>
              </a:rPr>
              <a:t>chatterbot</a:t>
            </a:r>
            <a:r>
              <a:rPr lang="en-IN" sz="1700" dirty="0">
                <a:solidFill>
                  <a:srgbClr val="FFFFFF"/>
                </a:solidFill>
              </a:rPr>
              <a:t> and the above results are recommended to the farmer for his better production.</a:t>
            </a:r>
            <a:endParaRPr sz="1700">
              <a:solidFill>
                <a:srgbClr val="FFFFFF"/>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5"/>
          <p:cNvSpPr/>
          <p:nvPr/>
        </p:nvSpPr>
        <p:spPr>
          <a:xfrm>
            <a:off x="720000" y="450000"/>
            <a:ext cx="10800000" cy="5490000"/>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p:txBody>
      </p:sp>
      <p:sp>
        <p:nvSpPr>
          <p:cNvPr id="179" name="Google Shape;179;p5"/>
          <p:cNvSpPr/>
          <p:nvPr/>
        </p:nvSpPr>
        <p:spPr>
          <a:xfrm>
            <a:off x="1520175" y="1142126"/>
            <a:ext cx="7045500" cy="662700"/>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None/>
            </a:pPr>
            <a:r>
              <a:rPr lang="en-IN" sz="3266" b="1" i="0" u="none" strike="noStrike" cap="none">
                <a:solidFill>
                  <a:srgbClr val="FFFFFF"/>
                </a:solidFill>
                <a:latin typeface="Arial"/>
                <a:ea typeface="Arial"/>
                <a:cs typeface="Arial"/>
                <a:sym typeface="Arial"/>
              </a:rPr>
              <a:t>T</a:t>
            </a:r>
            <a:r>
              <a:rPr lang="en-IN" sz="3266" b="1">
                <a:solidFill>
                  <a:srgbClr val="FFFFFF"/>
                </a:solidFill>
              </a:rPr>
              <a:t>ECHNOLOGY/TOOL STACK</a:t>
            </a:r>
            <a:endParaRPr sz="1633" b="0" i="0" u="none" strike="noStrike" cap="none">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l" rtl="0">
              <a:lnSpc>
                <a:spcPct val="54000"/>
              </a:lnSpc>
              <a:spcBef>
                <a:spcPts val="0"/>
              </a:spcBef>
              <a:spcAft>
                <a:spcPts val="0"/>
              </a:spcAft>
              <a:buNone/>
            </a:pPr>
            <a:endParaRPr sz="1633" b="0" i="0" u="none" strike="noStrike" cap="none">
              <a:solidFill>
                <a:srgbClr val="000000"/>
              </a:solidFill>
              <a:latin typeface="Arial"/>
              <a:ea typeface="Arial"/>
              <a:cs typeface="Arial"/>
              <a:sym typeface="Arial"/>
            </a:endParaRPr>
          </a:p>
        </p:txBody>
      </p:sp>
      <p:pic>
        <p:nvPicPr>
          <p:cNvPr id="180" name="Google Shape;180;p5"/>
          <p:cNvPicPr preferRelativeResize="0"/>
          <p:nvPr/>
        </p:nvPicPr>
        <p:blipFill rotWithShape="1">
          <a:blip r:embed="rId3">
            <a:alphaModFix/>
          </a:blip>
          <a:srcRect/>
          <a:stretch/>
        </p:blipFill>
        <p:spPr>
          <a:xfrm>
            <a:off x="5050643" y="6152870"/>
            <a:ext cx="1826266" cy="441544"/>
          </a:xfrm>
          <a:prstGeom prst="rect">
            <a:avLst/>
          </a:prstGeom>
          <a:noFill/>
          <a:ln>
            <a:noFill/>
          </a:ln>
        </p:spPr>
      </p:pic>
      <p:sp>
        <p:nvSpPr>
          <p:cNvPr id="181" name="Google Shape;181;p5"/>
          <p:cNvSpPr txBox="1"/>
          <p:nvPr/>
        </p:nvSpPr>
        <p:spPr>
          <a:xfrm>
            <a:off x="1654250" y="2064250"/>
            <a:ext cx="8713200" cy="30861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Font typeface="Calibri"/>
              <a:buChar char="●"/>
            </a:pPr>
            <a:r>
              <a:rPr lang="en-IN" sz="1800" dirty="0">
                <a:solidFill>
                  <a:srgbClr val="FFFFFF"/>
                </a:solidFill>
                <a:latin typeface="Calibri"/>
                <a:ea typeface="Calibri"/>
                <a:cs typeface="Calibri"/>
                <a:sym typeface="Calibri"/>
              </a:rPr>
              <a:t>BEAUTIFUL SOUP -Python library for web scraping</a:t>
            </a:r>
            <a:endParaRPr sz="1800">
              <a:solidFill>
                <a:srgbClr val="FFFFFF"/>
              </a:solidFill>
              <a:latin typeface="Calibri"/>
              <a:ea typeface="Calibri"/>
              <a:cs typeface="Calibri"/>
              <a:sym typeface="Calibri"/>
            </a:endParaRPr>
          </a:p>
          <a:p>
            <a:pPr marL="457200" lvl="0" indent="0" algn="l" rtl="0">
              <a:spcBef>
                <a:spcPts val="0"/>
              </a:spcBef>
              <a:spcAft>
                <a:spcPts val="0"/>
              </a:spcAft>
              <a:buNone/>
            </a:pPr>
            <a:r>
              <a:rPr lang="en-IN" sz="1800" dirty="0">
                <a:solidFill>
                  <a:srgbClr val="FFFFFF"/>
                </a:solidFill>
                <a:latin typeface="Calibri"/>
                <a:ea typeface="Calibri"/>
                <a:cs typeface="Calibri"/>
                <a:sym typeface="Calibri"/>
              </a:rPr>
              <a:t>Detailed documentation-(</a:t>
            </a:r>
            <a:r>
              <a:rPr lang="en-IN" sz="1800" u="sng" dirty="0">
                <a:solidFill>
                  <a:schemeClr val="hlink"/>
                </a:solidFill>
                <a:hlinkClick r:id="rId4"/>
              </a:rPr>
              <a:t>https://www.crummy.com/software/BeautifulSoup/bs4/doc/</a:t>
            </a:r>
            <a:r>
              <a:rPr lang="en-IN" sz="1800" dirty="0">
                <a:solidFill>
                  <a:srgbClr val="FFFFFF"/>
                </a:solidFill>
                <a:latin typeface="Calibri"/>
                <a:ea typeface="Calibri"/>
                <a:cs typeface="Calibri"/>
                <a:sym typeface="Calibri"/>
              </a:rPr>
              <a:t>)</a:t>
            </a:r>
            <a:endParaRPr sz="1800">
              <a:solidFill>
                <a:srgbClr val="FFFFFF"/>
              </a:solidFill>
              <a:latin typeface="Calibri"/>
              <a:ea typeface="Calibri"/>
              <a:cs typeface="Calibri"/>
              <a:sym typeface="Calibri"/>
            </a:endParaRPr>
          </a:p>
          <a:p>
            <a:pPr marL="457200" lvl="0" indent="-342900" algn="l" rtl="0">
              <a:spcBef>
                <a:spcPts val="0"/>
              </a:spcBef>
              <a:spcAft>
                <a:spcPts val="0"/>
              </a:spcAft>
              <a:buClr>
                <a:srgbClr val="FFFFFF"/>
              </a:buClr>
              <a:buSzPts val="1800"/>
              <a:buFont typeface="Calibri"/>
              <a:buChar char="●"/>
            </a:pPr>
            <a:r>
              <a:rPr lang="en-IN" sz="1800" dirty="0">
                <a:solidFill>
                  <a:srgbClr val="FFFFFF"/>
                </a:solidFill>
                <a:latin typeface="Calibri"/>
                <a:ea typeface="Calibri"/>
                <a:cs typeface="Calibri"/>
                <a:sym typeface="Calibri"/>
              </a:rPr>
              <a:t>KERAS -Python deep learning library.</a:t>
            </a:r>
            <a:endParaRPr sz="1800">
              <a:solidFill>
                <a:srgbClr val="FFFFFF"/>
              </a:solidFill>
              <a:latin typeface="Calibri"/>
              <a:ea typeface="Calibri"/>
              <a:cs typeface="Calibri"/>
              <a:sym typeface="Calibri"/>
            </a:endParaRPr>
          </a:p>
          <a:p>
            <a:pPr marL="457200" lvl="0" indent="0" algn="l" rtl="0">
              <a:spcBef>
                <a:spcPts val="0"/>
              </a:spcBef>
              <a:spcAft>
                <a:spcPts val="0"/>
              </a:spcAft>
              <a:buNone/>
            </a:pPr>
            <a:r>
              <a:rPr lang="en-IN" sz="1800" dirty="0">
                <a:solidFill>
                  <a:srgbClr val="FFFFFF"/>
                </a:solidFill>
                <a:latin typeface="Calibri"/>
                <a:ea typeface="Calibri"/>
                <a:cs typeface="Calibri"/>
                <a:sym typeface="Calibri"/>
              </a:rPr>
              <a:t>Detailed documentation-(</a:t>
            </a:r>
            <a:r>
              <a:rPr lang="en-IN" sz="1800" u="sng" dirty="0">
                <a:solidFill>
                  <a:schemeClr val="hlink"/>
                </a:solidFill>
                <a:hlinkClick r:id="rId5"/>
              </a:rPr>
              <a:t>https://keras.io/</a:t>
            </a:r>
            <a:r>
              <a:rPr lang="en-IN" sz="1800" dirty="0">
                <a:solidFill>
                  <a:srgbClr val="FFFFFF"/>
                </a:solidFill>
                <a:latin typeface="Calibri"/>
                <a:ea typeface="Calibri"/>
                <a:cs typeface="Calibri"/>
                <a:sym typeface="Calibri"/>
              </a:rPr>
              <a:t>)</a:t>
            </a:r>
            <a:endParaRPr sz="1800">
              <a:solidFill>
                <a:srgbClr val="FFFFFF"/>
              </a:solidFill>
              <a:latin typeface="Calibri"/>
              <a:ea typeface="Calibri"/>
              <a:cs typeface="Calibri"/>
              <a:sym typeface="Calibri"/>
            </a:endParaRPr>
          </a:p>
          <a:p>
            <a:pPr marL="457200" lvl="0" indent="-342900" algn="l" rtl="0">
              <a:spcBef>
                <a:spcPts val="0"/>
              </a:spcBef>
              <a:spcAft>
                <a:spcPts val="0"/>
              </a:spcAft>
              <a:buClr>
                <a:srgbClr val="FFFFFF"/>
              </a:buClr>
              <a:buSzPts val="1800"/>
              <a:buFont typeface="Calibri"/>
              <a:buChar char="●"/>
            </a:pPr>
            <a:r>
              <a:rPr lang="en-IN" sz="1800" dirty="0">
                <a:solidFill>
                  <a:srgbClr val="FFFFFF"/>
                </a:solidFill>
                <a:latin typeface="Calibri"/>
                <a:ea typeface="Calibri"/>
                <a:cs typeface="Calibri"/>
                <a:sym typeface="Calibri"/>
              </a:rPr>
              <a:t>CHATTERBOT-Python library for training the chatbot</a:t>
            </a:r>
            <a:endParaRPr sz="1800">
              <a:solidFill>
                <a:srgbClr val="FFFFFF"/>
              </a:solidFill>
              <a:latin typeface="Calibri"/>
              <a:ea typeface="Calibri"/>
              <a:cs typeface="Calibri"/>
              <a:sym typeface="Calibri"/>
            </a:endParaRPr>
          </a:p>
          <a:p>
            <a:pPr marL="457200" lvl="0" indent="0" algn="l" rtl="0">
              <a:spcBef>
                <a:spcPts val="0"/>
              </a:spcBef>
              <a:spcAft>
                <a:spcPts val="0"/>
              </a:spcAft>
              <a:buNone/>
            </a:pPr>
            <a:r>
              <a:rPr lang="en-IN" sz="1800" dirty="0">
                <a:solidFill>
                  <a:srgbClr val="FFFFFF"/>
                </a:solidFill>
                <a:latin typeface="Calibri"/>
                <a:ea typeface="Calibri"/>
                <a:cs typeface="Calibri"/>
                <a:sym typeface="Calibri"/>
              </a:rPr>
              <a:t>Detailed documentation-(</a:t>
            </a:r>
            <a:r>
              <a:rPr lang="en-IN" sz="1800" u="sng" dirty="0">
                <a:solidFill>
                  <a:schemeClr val="hlink"/>
                </a:solidFill>
                <a:hlinkClick r:id="rId6"/>
              </a:rPr>
              <a:t>https://chatterbot.readthedocs.io/en/stable/</a:t>
            </a:r>
            <a:r>
              <a:rPr lang="en-IN" sz="1800" dirty="0">
                <a:solidFill>
                  <a:srgbClr val="FFFFFF"/>
                </a:solidFill>
                <a:latin typeface="Calibri"/>
                <a:ea typeface="Calibri"/>
                <a:cs typeface="Calibri"/>
                <a:sym typeface="Calibri"/>
              </a:rPr>
              <a:t>)</a:t>
            </a:r>
            <a:endParaRPr sz="1800">
              <a:solidFill>
                <a:srgbClr val="FFFFFF"/>
              </a:solidFill>
              <a:latin typeface="Calibri"/>
              <a:ea typeface="Calibri"/>
              <a:cs typeface="Calibri"/>
              <a:sym typeface="Calibri"/>
            </a:endParaRPr>
          </a:p>
          <a:p>
            <a:pPr marL="457200" lvl="0" indent="-342900" algn="l" rtl="0">
              <a:spcBef>
                <a:spcPts val="0"/>
              </a:spcBef>
              <a:spcAft>
                <a:spcPts val="0"/>
              </a:spcAft>
              <a:buClr>
                <a:srgbClr val="FFFFFF"/>
              </a:buClr>
              <a:buSzPts val="1800"/>
              <a:buFont typeface="Calibri"/>
              <a:buChar char="●"/>
            </a:pPr>
            <a:r>
              <a:rPr lang="en-IN" sz="1800" dirty="0" err="1" smtClean="0">
                <a:solidFill>
                  <a:srgbClr val="FFFFFF"/>
                </a:solidFill>
                <a:latin typeface="Calibri"/>
                <a:ea typeface="Calibri"/>
                <a:cs typeface="Calibri"/>
                <a:sym typeface="Calibri"/>
              </a:rPr>
              <a:t>JetBrains</a:t>
            </a:r>
            <a:r>
              <a:rPr lang="en-IN" sz="1800" dirty="0" smtClean="0">
                <a:solidFill>
                  <a:srgbClr val="FFFFFF"/>
                </a:solidFill>
                <a:latin typeface="Calibri"/>
                <a:ea typeface="Calibri"/>
                <a:cs typeface="Calibri"/>
                <a:sym typeface="Calibri"/>
              </a:rPr>
              <a:t> </a:t>
            </a:r>
            <a:r>
              <a:rPr lang="en-IN" sz="1800" dirty="0" err="1" smtClean="0">
                <a:solidFill>
                  <a:srgbClr val="FFFFFF"/>
                </a:solidFill>
                <a:latin typeface="Calibri"/>
                <a:ea typeface="Calibri"/>
                <a:cs typeface="Calibri"/>
                <a:sym typeface="Calibri"/>
              </a:rPr>
              <a:t>PyCHarm</a:t>
            </a:r>
            <a:r>
              <a:rPr lang="en-IN" sz="1800" dirty="0" smtClean="0">
                <a:solidFill>
                  <a:srgbClr val="FFFFFF"/>
                </a:solidFill>
                <a:latin typeface="Calibri"/>
                <a:ea typeface="Calibri"/>
                <a:cs typeface="Calibri"/>
                <a:sym typeface="Calibri"/>
              </a:rPr>
              <a:t> </a:t>
            </a:r>
            <a:r>
              <a:rPr lang="en-IN" sz="1800" dirty="0">
                <a:solidFill>
                  <a:srgbClr val="FFFFFF"/>
                </a:solidFill>
                <a:latin typeface="Calibri"/>
                <a:ea typeface="Calibri"/>
                <a:cs typeface="Calibri"/>
                <a:sym typeface="Calibri"/>
              </a:rPr>
              <a:t>for training and testing model </a:t>
            </a:r>
            <a:endParaRPr sz="1800">
              <a:solidFill>
                <a:srgbClr val="FFFFFF"/>
              </a:solidFill>
              <a:latin typeface="Calibri"/>
              <a:ea typeface="Calibri"/>
              <a:cs typeface="Calibri"/>
              <a:sym typeface="Calibri"/>
            </a:endParaRPr>
          </a:p>
          <a:p>
            <a:pPr marL="457200" lvl="0" indent="0" algn="l" rtl="0">
              <a:spcBef>
                <a:spcPts val="0"/>
              </a:spcBef>
              <a:spcAft>
                <a:spcPts val="0"/>
              </a:spcAft>
              <a:buNone/>
            </a:pPr>
            <a:endParaRPr sz="1800">
              <a:solidFill>
                <a:srgbClr val="FFFFFF"/>
              </a:solidFill>
              <a:latin typeface="Calibri"/>
              <a:ea typeface="Calibri"/>
              <a:cs typeface="Calibri"/>
              <a:sym typeface="Calibri"/>
            </a:endParaRPr>
          </a:p>
          <a:p>
            <a:pPr marL="457200" lvl="0" indent="0" algn="l" rtl="0">
              <a:spcBef>
                <a:spcPts val="0"/>
              </a:spcBef>
              <a:spcAft>
                <a:spcPts val="0"/>
              </a:spcAft>
              <a:buNone/>
            </a:pPr>
            <a:endParaRPr sz="1800">
              <a:solidFill>
                <a:srgbClr val="FFFFFF"/>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4" name="Google Shape;178;p5"/>
          <p:cNvSpPr/>
          <p:nvPr/>
        </p:nvSpPr>
        <p:spPr>
          <a:xfrm>
            <a:off x="720000" y="450000"/>
            <a:ext cx="10800000" cy="5490000"/>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p:txBody>
      </p:sp>
      <p:sp>
        <p:nvSpPr>
          <p:cNvPr id="5" name="Google Shape;187;g65411756ea_0_0"/>
          <p:cNvSpPr/>
          <p:nvPr/>
        </p:nvSpPr>
        <p:spPr>
          <a:xfrm>
            <a:off x="1520175" y="1142126"/>
            <a:ext cx="7045500" cy="662700"/>
          </a:xfrm>
          <a:prstGeom prst="rect">
            <a:avLst/>
          </a:prstGeom>
          <a:noFill/>
          <a:ln>
            <a:noFill/>
          </a:ln>
        </p:spPr>
        <p:txBody>
          <a:bodyPr spcFirstLastPara="1" wrap="square" lIns="81625" tIns="40800" rIns="81625" bIns="40800" anchor="t" anchorCtr="0">
            <a:noAutofit/>
          </a:bodyPr>
          <a:lstStyle/>
          <a:p>
            <a:pPr marL="0" marR="0" lvl="0" indent="0" algn="l" rtl="0">
              <a:lnSpc>
                <a:spcPct val="54000"/>
              </a:lnSpc>
              <a:spcBef>
                <a:spcPts val="0"/>
              </a:spcBef>
              <a:spcAft>
                <a:spcPts val="0"/>
              </a:spcAft>
              <a:buNone/>
            </a:pPr>
            <a:r>
              <a:rPr lang="en-IN" sz="3200" b="1" dirty="0">
                <a:solidFill>
                  <a:schemeClr val="bg1"/>
                </a:solidFill>
              </a:rPr>
              <a:t>SCREENSHOTS:</a:t>
            </a:r>
            <a:endParaRPr sz="3200" b="1" i="0" u="none" strike="noStrike" cap="none">
              <a:solidFill>
                <a:schemeClr val="bg1"/>
              </a:solidFill>
            </a:endParaRPr>
          </a:p>
        </p:txBody>
      </p:sp>
      <p:pic>
        <p:nvPicPr>
          <p:cNvPr id="6" name="Google Shape;188;g65411756ea_0_0"/>
          <p:cNvPicPr preferRelativeResize="0"/>
          <p:nvPr/>
        </p:nvPicPr>
        <p:blipFill>
          <a:blip r:embed="rId2">
            <a:alphaModFix/>
          </a:blip>
          <a:stretch>
            <a:fillRect/>
          </a:stretch>
        </p:blipFill>
        <p:spPr>
          <a:xfrm>
            <a:off x="1947349" y="1509404"/>
            <a:ext cx="8490879" cy="4173943"/>
          </a:xfrm>
          <a:prstGeom prst="rect">
            <a:avLst/>
          </a:prstGeom>
          <a:noFill/>
          <a:ln>
            <a:noFill/>
          </a:ln>
        </p:spPr>
      </p:pic>
      <p:pic>
        <p:nvPicPr>
          <p:cNvPr id="7" name="Google Shape;216;p10"/>
          <p:cNvPicPr preferRelativeResize="0"/>
          <p:nvPr/>
        </p:nvPicPr>
        <p:blipFill rotWithShape="1">
          <a:blip r:embed="rId3">
            <a:alphaModFix/>
          </a:blip>
          <a:srcRect/>
          <a:stretch/>
        </p:blipFill>
        <p:spPr>
          <a:xfrm>
            <a:off x="5050643" y="6152870"/>
            <a:ext cx="1826266" cy="441544"/>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7"/>
          <p:cNvSpPr/>
          <p:nvPr/>
        </p:nvSpPr>
        <p:spPr>
          <a:xfrm>
            <a:off x="720000" y="450000"/>
            <a:ext cx="10800000" cy="5490000"/>
          </a:xfrm>
          <a:prstGeom prst="rect">
            <a:avLst/>
          </a:prstGeom>
          <a:solidFill>
            <a:srgbClr val="2F0E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txBox="1"/>
          <p:nvPr/>
        </p:nvSpPr>
        <p:spPr>
          <a:xfrm>
            <a:off x="1629201" y="1127961"/>
            <a:ext cx="5796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i="0" u="none" strike="noStrike" cap="none">
                <a:solidFill>
                  <a:schemeClr val="lt1"/>
                </a:solidFill>
                <a:latin typeface="Calibri"/>
                <a:ea typeface="Calibri"/>
                <a:cs typeface="Calibri"/>
                <a:sym typeface="Calibri"/>
              </a:rPr>
              <a:t>Business problem you are solving</a:t>
            </a:r>
            <a:endParaRPr/>
          </a:p>
        </p:txBody>
      </p:sp>
      <p:pic>
        <p:nvPicPr>
          <p:cNvPr id="188" name="Google Shape;188;p7"/>
          <p:cNvPicPr preferRelativeResize="0"/>
          <p:nvPr/>
        </p:nvPicPr>
        <p:blipFill rotWithShape="1">
          <a:blip r:embed="rId3">
            <a:alphaModFix/>
          </a:blip>
          <a:srcRect/>
          <a:stretch/>
        </p:blipFill>
        <p:spPr>
          <a:xfrm>
            <a:off x="5050643" y="6152870"/>
            <a:ext cx="1826266" cy="441544"/>
          </a:xfrm>
          <a:prstGeom prst="rect">
            <a:avLst/>
          </a:prstGeom>
          <a:noFill/>
          <a:ln>
            <a:noFill/>
          </a:ln>
        </p:spPr>
      </p:pic>
      <p:sp>
        <p:nvSpPr>
          <p:cNvPr id="189" name="Google Shape;189;p7"/>
          <p:cNvSpPr txBox="1"/>
          <p:nvPr/>
        </p:nvSpPr>
        <p:spPr>
          <a:xfrm>
            <a:off x="1629200" y="1889175"/>
            <a:ext cx="7628100" cy="3052800"/>
          </a:xfrm>
          <a:prstGeom prst="rect">
            <a:avLst/>
          </a:prstGeom>
          <a:noFill/>
          <a:ln>
            <a:noFill/>
          </a:ln>
        </p:spPr>
        <p:txBody>
          <a:bodyPr spcFirstLastPara="1" wrap="square" lIns="91425" tIns="45700" rIns="91425" bIns="45700" anchor="t" anchorCtr="0">
            <a:noAutofit/>
          </a:bodyPr>
          <a:lstStyle/>
          <a:p>
            <a:pPr marL="457200" marR="0" lvl="0" indent="-342900" algn="l" rtl="0">
              <a:spcBef>
                <a:spcPts val="0"/>
              </a:spcBef>
              <a:spcAft>
                <a:spcPts val="0"/>
              </a:spcAft>
              <a:buClr>
                <a:srgbClr val="FFFFFF"/>
              </a:buClr>
              <a:buSzPts val="1800"/>
              <a:buChar char="●"/>
            </a:pPr>
            <a:r>
              <a:rPr lang="en-IN" sz="1800">
                <a:solidFill>
                  <a:srgbClr val="FFFFFF"/>
                </a:solidFill>
              </a:rPr>
              <a:t>The problem is basically focused on farmers who generally used to sow same plants and when change in season patterns come, they generally face a high loss.</a:t>
            </a:r>
            <a:endParaRPr sz="1800">
              <a:solidFill>
                <a:srgbClr val="FFFFFF"/>
              </a:solidFill>
            </a:endParaRPr>
          </a:p>
          <a:p>
            <a:pPr marL="457200" marR="0" lvl="0" indent="0" algn="l" rtl="0">
              <a:spcBef>
                <a:spcPts val="0"/>
              </a:spcBef>
              <a:spcAft>
                <a:spcPts val="0"/>
              </a:spcAft>
              <a:buNone/>
            </a:pPr>
            <a:endParaRPr sz="1800">
              <a:solidFill>
                <a:srgbClr val="FFFFFF"/>
              </a:solidFill>
            </a:endParaRPr>
          </a:p>
          <a:p>
            <a:pPr marL="457200" marR="0" lvl="0" indent="-342900" algn="l" rtl="0">
              <a:spcBef>
                <a:spcPts val="0"/>
              </a:spcBef>
              <a:spcAft>
                <a:spcPts val="0"/>
              </a:spcAft>
              <a:buClr>
                <a:srgbClr val="FFFFFF"/>
              </a:buClr>
              <a:buSzPts val="1800"/>
              <a:buChar char="●"/>
            </a:pPr>
            <a:r>
              <a:rPr lang="en-IN" sz="1800">
                <a:solidFill>
                  <a:srgbClr val="FFFFFF"/>
                </a:solidFill>
              </a:rPr>
              <a:t>Our solution is focused to make them recommendations of high production crops so that they could have  proper knowledge of crops they should sow according to their weather conditions.</a:t>
            </a:r>
            <a:endParaRPr sz="1800">
              <a:solidFill>
                <a:srgbClr val="FFFFFF"/>
              </a:solidFill>
            </a:endParaRPr>
          </a:p>
          <a:p>
            <a:pPr marL="457200" marR="0" lvl="0" indent="0" algn="l" rtl="0">
              <a:spcBef>
                <a:spcPts val="0"/>
              </a:spcBef>
              <a:spcAft>
                <a:spcPts val="0"/>
              </a:spcAft>
              <a:buNone/>
            </a:pPr>
            <a:endParaRPr sz="1800">
              <a:solidFill>
                <a:srgbClr val="FFFFFF"/>
              </a:solidFill>
            </a:endParaRPr>
          </a:p>
          <a:p>
            <a:pPr marL="457200" marR="0" lvl="0" indent="-342900" algn="l" rtl="0">
              <a:spcBef>
                <a:spcPts val="0"/>
              </a:spcBef>
              <a:spcAft>
                <a:spcPts val="0"/>
              </a:spcAft>
              <a:buClr>
                <a:srgbClr val="FFFFFF"/>
              </a:buClr>
              <a:buSzPts val="1800"/>
              <a:buChar char="●"/>
            </a:pPr>
            <a:r>
              <a:rPr lang="en-IN" sz="1800">
                <a:solidFill>
                  <a:srgbClr val="FFFFFF"/>
                </a:solidFill>
              </a:rPr>
              <a:t>Apart from business perspective it is also important to keep the food producing hands in our primary concern.</a:t>
            </a:r>
            <a:endParaRPr sz="1800">
              <a:solidFill>
                <a:srgbClr val="FFFFFF"/>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9"/>
          <p:cNvSpPr/>
          <p:nvPr/>
        </p:nvSpPr>
        <p:spPr>
          <a:xfrm>
            <a:off x="720000" y="450000"/>
            <a:ext cx="10800000" cy="5490000"/>
          </a:xfrm>
          <a:prstGeom prst="rect">
            <a:avLst/>
          </a:prstGeom>
          <a:solidFill>
            <a:srgbClr val="2F0E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9"/>
          <p:cNvSpPr/>
          <p:nvPr/>
        </p:nvSpPr>
        <p:spPr>
          <a:xfrm>
            <a:off x="2361375" y="1392401"/>
            <a:ext cx="7045500" cy="486900"/>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None/>
            </a:pPr>
            <a:r>
              <a:rPr lang="en-IN" sz="3266" b="1">
                <a:solidFill>
                  <a:srgbClr val="FFFFFF"/>
                </a:solidFill>
                <a:latin typeface="Arial"/>
                <a:ea typeface="Arial"/>
                <a:cs typeface="Arial"/>
                <a:sym typeface="Arial"/>
              </a:rPr>
              <a:t>Impact of usage</a:t>
            </a:r>
            <a:endParaRPr sz="1633">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633">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633">
              <a:solidFill>
                <a:srgbClr val="000000"/>
              </a:solidFill>
              <a:latin typeface="Arial"/>
              <a:ea typeface="Arial"/>
              <a:cs typeface="Arial"/>
              <a:sym typeface="Arial"/>
            </a:endParaRPr>
          </a:p>
        </p:txBody>
      </p:sp>
      <p:sp>
        <p:nvSpPr>
          <p:cNvPr id="196" name="Google Shape;196;p9"/>
          <p:cNvSpPr/>
          <p:nvPr/>
        </p:nvSpPr>
        <p:spPr>
          <a:xfrm>
            <a:off x="3180288" y="2117581"/>
            <a:ext cx="3347828" cy="297519"/>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None/>
            </a:pPr>
            <a:endParaRPr sz="1633">
              <a:solidFill>
                <a:srgbClr val="000000"/>
              </a:solidFill>
              <a:latin typeface="Arial"/>
              <a:ea typeface="Arial"/>
              <a:cs typeface="Arial"/>
              <a:sym typeface="Arial"/>
            </a:endParaRPr>
          </a:p>
        </p:txBody>
      </p:sp>
      <p:sp>
        <p:nvSpPr>
          <p:cNvPr id="197" name="Google Shape;197;p9"/>
          <p:cNvSpPr/>
          <p:nvPr/>
        </p:nvSpPr>
        <p:spPr>
          <a:xfrm>
            <a:off x="3180289" y="2441227"/>
            <a:ext cx="6241701" cy="407905"/>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None/>
            </a:pPr>
            <a:endParaRPr sz="1633">
              <a:solidFill>
                <a:srgbClr val="000000"/>
              </a:solidFill>
              <a:latin typeface="Arial"/>
              <a:ea typeface="Arial"/>
              <a:cs typeface="Arial"/>
              <a:sym typeface="Arial"/>
            </a:endParaRPr>
          </a:p>
        </p:txBody>
      </p:sp>
      <p:sp>
        <p:nvSpPr>
          <p:cNvPr id="198" name="Google Shape;198;p9"/>
          <p:cNvSpPr/>
          <p:nvPr/>
        </p:nvSpPr>
        <p:spPr>
          <a:xfrm>
            <a:off x="2428489" y="3690416"/>
            <a:ext cx="705751" cy="486939"/>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None/>
            </a:pPr>
            <a:endParaRPr sz="1633">
              <a:solidFill>
                <a:srgbClr val="000000"/>
              </a:solidFill>
              <a:latin typeface="Arial"/>
              <a:ea typeface="Arial"/>
              <a:cs typeface="Arial"/>
              <a:sym typeface="Arial"/>
            </a:endParaRPr>
          </a:p>
        </p:txBody>
      </p:sp>
      <p:sp>
        <p:nvSpPr>
          <p:cNvPr id="199" name="Google Shape;199;p9"/>
          <p:cNvSpPr/>
          <p:nvPr/>
        </p:nvSpPr>
        <p:spPr>
          <a:xfrm>
            <a:off x="3180289" y="2441227"/>
            <a:ext cx="6241701" cy="407905"/>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None/>
            </a:pPr>
            <a:endParaRPr sz="1633">
              <a:solidFill>
                <a:srgbClr val="000000"/>
              </a:solidFill>
              <a:latin typeface="Arial"/>
              <a:ea typeface="Arial"/>
              <a:cs typeface="Arial"/>
              <a:sym typeface="Arial"/>
            </a:endParaRPr>
          </a:p>
        </p:txBody>
      </p:sp>
      <p:sp>
        <p:nvSpPr>
          <p:cNvPr id="200" name="Google Shape;200;p9"/>
          <p:cNvSpPr/>
          <p:nvPr/>
        </p:nvSpPr>
        <p:spPr>
          <a:xfrm>
            <a:off x="2441026" y="2875256"/>
            <a:ext cx="6886200" cy="1339200"/>
          </a:xfrm>
          <a:prstGeom prst="rect">
            <a:avLst/>
          </a:prstGeom>
          <a:noFill/>
          <a:ln>
            <a:noFill/>
          </a:ln>
        </p:spPr>
        <p:txBody>
          <a:bodyPr spcFirstLastPara="1" wrap="square" lIns="81625" tIns="40800" rIns="81625" bIns="40800" anchor="t" anchorCtr="0">
            <a:noAutofit/>
          </a:bodyPr>
          <a:lstStyle/>
          <a:p>
            <a:pPr marL="457200" marR="0" lvl="0" indent="-342900" algn="l" rtl="0">
              <a:lnSpc>
                <a:spcPct val="115000"/>
              </a:lnSpc>
              <a:spcBef>
                <a:spcPts val="0"/>
              </a:spcBef>
              <a:spcAft>
                <a:spcPts val="0"/>
              </a:spcAft>
              <a:buClr>
                <a:srgbClr val="FFFFFF"/>
              </a:buClr>
              <a:buSzPts val="1800"/>
              <a:buAutoNum type="arabicPeriod"/>
            </a:pPr>
            <a:r>
              <a:rPr lang="en-IN" sz="1800">
                <a:solidFill>
                  <a:srgbClr val="FFFFFF"/>
                </a:solidFill>
              </a:rPr>
              <a:t>Increased production of crops by making right choices.</a:t>
            </a:r>
            <a:endParaRPr sz="1800">
              <a:solidFill>
                <a:srgbClr val="FFFFFF"/>
              </a:solidFill>
            </a:endParaRPr>
          </a:p>
          <a:p>
            <a:pPr marL="457200" marR="0" lvl="0" indent="-342900" algn="l" rtl="0">
              <a:lnSpc>
                <a:spcPct val="115000"/>
              </a:lnSpc>
              <a:spcBef>
                <a:spcPts val="0"/>
              </a:spcBef>
              <a:spcAft>
                <a:spcPts val="0"/>
              </a:spcAft>
              <a:buClr>
                <a:srgbClr val="FFFFFF"/>
              </a:buClr>
              <a:buSzPts val="1800"/>
              <a:buAutoNum type="arabicPeriod"/>
            </a:pPr>
            <a:r>
              <a:rPr lang="en-IN" sz="1800">
                <a:solidFill>
                  <a:srgbClr val="FFFFFF"/>
                </a:solidFill>
              </a:rPr>
              <a:t>Reduced loss of farmers and their crops.</a:t>
            </a:r>
            <a:endParaRPr sz="1800">
              <a:solidFill>
                <a:srgbClr val="FFFFFF"/>
              </a:solidFill>
            </a:endParaRPr>
          </a:p>
          <a:p>
            <a:pPr marL="457200" marR="0" lvl="0" indent="-342900" algn="l" rtl="0">
              <a:lnSpc>
                <a:spcPct val="115000"/>
              </a:lnSpc>
              <a:spcBef>
                <a:spcPts val="0"/>
              </a:spcBef>
              <a:spcAft>
                <a:spcPts val="0"/>
              </a:spcAft>
              <a:buClr>
                <a:srgbClr val="FFFFFF"/>
              </a:buClr>
              <a:buSzPts val="1800"/>
              <a:buAutoNum type="arabicPeriod"/>
            </a:pPr>
            <a:r>
              <a:rPr lang="en-IN" sz="1800">
                <a:solidFill>
                  <a:srgbClr val="FFFFFF"/>
                </a:solidFill>
              </a:rPr>
              <a:t>An assistant to farmers that can at time also act as a buddy for them giving advices and results of what is asked. </a:t>
            </a:r>
            <a:endParaRPr sz="1800">
              <a:solidFill>
                <a:srgbClr val="FFFFFF"/>
              </a:solidFill>
            </a:endParaRPr>
          </a:p>
        </p:txBody>
      </p:sp>
      <p:pic>
        <p:nvPicPr>
          <p:cNvPr id="201" name="Google Shape;201;p9"/>
          <p:cNvPicPr preferRelativeResize="0"/>
          <p:nvPr/>
        </p:nvPicPr>
        <p:blipFill rotWithShape="1">
          <a:blip r:embed="rId3">
            <a:alphaModFix/>
          </a:blip>
          <a:srcRect/>
          <a:stretch/>
        </p:blipFill>
        <p:spPr>
          <a:xfrm>
            <a:off x="5050643" y="6152870"/>
            <a:ext cx="1826266" cy="441544"/>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0"/>
          <p:cNvSpPr/>
          <p:nvPr/>
        </p:nvSpPr>
        <p:spPr>
          <a:xfrm>
            <a:off x="720000" y="450000"/>
            <a:ext cx="10800000" cy="5490000"/>
          </a:xfrm>
          <a:prstGeom prst="rect">
            <a:avLst/>
          </a:prstGeom>
          <a:solidFill>
            <a:srgbClr val="2F0E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0"/>
          <p:cNvSpPr/>
          <p:nvPr/>
        </p:nvSpPr>
        <p:spPr>
          <a:xfrm>
            <a:off x="2111050" y="819400"/>
            <a:ext cx="7045500" cy="925500"/>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None/>
            </a:pPr>
            <a:r>
              <a:rPr lang="en-IN" sz="3266" b="1">
                <a:solidFill>
                  <a:srgbClr val="FFFFFF"/>
                </a:solidFill>
                <a:latin typeface="Arial"/>
                <a:ea typeface="Arial"/>
                <a:cs typeface="Arial"/>
                <a:sym typeface="Arial"/>
              </a:rPr>
              <a:t>P</a:t>
            </a:r>
            <a:r>
              <a:rPr lang="en-IN" sz="3266" b="1">
                <a:solidFill>
                  <a:srgbClr val="FFFFFF"/>
                </a:solidFill>
              </a:rPr>
              <a:t>OSSIBLE IMPROVEMENTS</a:t>
            </a:r>
            <a:endParaRPr sz="1633">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633">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633">
              <a:solidFill>
                <a:srgbClr val="000000"/>
              </a:solidFill>
              <a:latin typeface="Arial"/>
              <a:ea typeface="Arial"/>
              <a:cs typeface="Arial"/>
              <a:sym typeface="Arial"/>
            </a:endParaRPr>
          </a:p>
        </p:txBody>
      </p:sp>
      <p:sp>
        <p:nvSpPr>
          <p:cNvPr id="208" name="Google Shape;208;p10"/>
          <p:cNvSpPr/>
          <p:nvPr/>
        </p:nvSpPr>
        <p:spPr>
          <a:xfrm>
            <a:off x="3180288" y="2117581"/>
            <a:ext cx="3347828" cy="297519"/>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None/>
            </a:pPr>
            <a:endParaRPr sz="1633">
              <a:solidFill>
                <a:srgbClr val="000000"/>
              </a:solidFill>
              <a:latin typeface="Arial"/>
              <a:ea typeface="Arial"/>
              <a:cs typeface="Arial"/>
              <a:sym typeface="Arial"/>
            </a:endParaRPr>
          </a:p>
        </p:txBody>
      </p:sp>
      <p:sp>
        <p:nvSpPr>
          <p:cNvPr id="209" name="Google Shape;209;p10"/>
          <p:cNvSpPr/>
          <p:nvPr/>
        </p:nvSpPr>
        <p:spPr>
          <a:xfrm>
            <a:off x="3180289" y="2441227"/>
            <a:ext cx="6241701" cy="407905"/>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None/>
            </a:pPr>
            <a:endParaRPr sz="1633">
              <a:solidFill>
                <a:srgbClr val="000000"/>
              </a:solidFill>
              <a:latin typeface="Arial"/>
              <a:ea typeface="Arial"/>
              <a:cs typeface="Arial"/>
              <a:sym typeface="Arial"/>
            </a:endParaRPr>
          </a:p>
        </p:txBody>
      </p:sp>
      <p:sp>
        <p:nvSpPr>
          <p:cNvPr id="210" name="Google Shape;210;p10"/>
          <p:cNvSpPr/>
          <p:nvPr/>
        </p:nvSpPr>
        <p:spPr>
          <a:xfrm>
            <a:off x="3137179" y="4040516"/>
            <a:ext cx="5820406" cy="407905"/>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None/>
            </a:pPr>
            <a:endParaRPr sz="1633">
              <a:solidFill>
                <a:srgbClr val="000000"/>
              </a:solidFill>
              <a:latin typeface="Arial"/>
              <a:ea typeface="Arial"/>
              <a:cs typeface="Arial"/>
              <a:sym typeface="Arial"/>
            </a:endParaRPr>
          </a:p>
        </p:txBody>
      </p:sp>
      <p:sp>
        <p:nvSpPr>
          <p:cNvPr id="211" name="Google Shape;211;p10"/>
          <p:cNvSpPr/>
          <p:nvPr/>
        </p:nvSpPr>
        <p:spPr>
          <a:xfrm>
            <a:off x="2428489" y="2089821"/>
            <a:ext cx="986288" cy="585241"/>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None/>
            </a:pPr>
            <a:endParaRPr sz="1633">
              <a:solidFill>
                <a:srgbClr val="000000"/>
              </a:solidFill>
              <a:latin typeface="Arial"/>
              <a:ea typeface="Arial"/>
              <a:cs typeface="Arial"/>
              <a:sym typeface="Arial"/>
            </a:endParaRPr>
          </a:p>
        </p:txBody>
      </p:sp>
      <p:sp>
        <p:nvSpPr>
          <p:cNvPr id="212" name="Google Shape;212;p10"/>
          <p:cNvSpPr/>
          <p:nvPr/>
        </p:nvSpPr>
        <p:spPr>
          <a:xfrm>
            <a:off x="2428489" y="3690416"/>
            <a:ext cx="705751" cy="486939"/>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None/>
            </a:pPr>
            <a:endParaRPr sz="1633">
              <a:solidFill>
                <a:srgbClr val="000000"/>
              </a:solidFill>
              <a:latin typeface="Arial"/>
              <a:ea typeface="Arial"/>
              <a:cs typeface="Arial"/>
              <a:sym typeface="Arial"/>
            </a:endParaRPr>
          </a:p>
        </p:txBody>
      </p:sp>
      <p:sp>
        <p:nvSpPr>
          <p:cNvPr id="213" name="Google Shape;213;p10"/>
          <p:cNvSpPr/>
          <p:nvPr/>
        </p:nvSpPr>
        <p:spPr>
          <a:xfrm>
            <a:off x="3180288" y="2117581"/>
            <a:ext cx="3347828" cy="297519"/>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None/>
            </a:pPr>
            <a:endParaRPr sz="1633">
              <a:solidFill>
                <a:srgbClr val="000000"/>
              </a:solidFill>
              <a:latin typeface="Arial"/>
              <a:ea typeface="Arial"/>
              <a:cs typeface="Arial"/>
              <a:sym typeface="Arial"/>
            </a:endParaRPr>
          </a:p>
        </p:txBody>
      </p:sp>
      <p:sp>
        <p:nvSpPr>
          <p:cNvPr id="214" name="Google Shape;214;p10"/>
          <p:cNvSpPr/>
          <p:nvPr/>
        </p:nvSpPr>
        <p:spPr>
          <a:xfrm>
            <a:off x="3180288" y="2117581"/>
            <a:ext cx="3347828" cy="297519"/>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None/>
            </a:pPr>
            <a:endParaRPr sz="1633">
              <a:solidFill>
                <a:srgbClr val="000000"/>
              </a:solidFill>
              <a:latin typeface="Arial"/>
              <a:ea typeface="Arial"/>
              <a:cs typeface="Arial"/>
              <a:sym typeface="Arial"/>
            </a:endParaRPr>
          </a:p>
        </p:txBody>
      </p:sp>
      <p:sp>
        <p:nvSpPr>
          <p:cNvPr id="215" name="Google Shape;215;p10"/>
          <p:cNvSpPr/>
          <p:nvPr/>
        </p:nvSpPr>
        <p:spPr>
          <a:xfrm>
            <a:off x="3194331" y="3722748"/>
            <a:ext cx="3347828" cy="297519"/>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None/>
            </a:pPr>
            <a:endParaRPr sz="1633">
              <a:solidFill>
                <a:srgbClr val="000000"/>
              </a:solidFill>
              <a:latin typeface="Arial"/>
              <a:ea typeface="Arial"/>
              <a:cs typeface="Arial"/>
              <a:sym typeface="Arial"/>
            </a:endParaRPr>
          </a:p>
        </p:txBody>
      </p:sp>
      <p:pic>
        <p:nvPicPr>
          <p:cNvPr id="216" name="Google Shape;216;p10"/>
          <p:cNvPicPr preferRelativeResize="0"/>
          <p:nvPr/>
        </p:nvPicPr>
        <p:blipFill rotWithShape="1">
          <a:blip r:embed="rId3">
            <a:alphaModFix/>
          </a:blip>
          <a:srcRect/>
          <a:stretch/>
        </p:blipFill>
        <p:spPr>
          <a:xfrm>
            <a:off x="5050643" y="6152870"/>
            <a:ext cx="1826266" cy="441544"/>
          </a:xfrm>
          <a:prstGeom prst="rect">
            <a:avLst/>
          </a:prstGeom>
          <a:noFill/>
          <a:ln>
            <a:noFill/>
          </a:ln>
        </p:spPr>
      </p:pic>
      <p:sp>
        <p:nvSpPr>
          <p:cNvPr id="217" name="Google Shape;217;p10"/>
          <p:cNvSpPr txBox="1"/>
          <p:nvPr/>
        </p:nvSpPr>
        <p:spPr>
          <a:xfrm>
            <a:off x="2255520" y="1943681"/>
            <a:ext cx="7045500" cy="31431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Font typeface="Calibri"/>
              <a:buChar char="●"/>
            </a:pPr>
            <a:r>
              <a:rPr lang="en-IN" sz="1800" dirty="0">
                <a:solidFill>
                  <a:srgbClr val="FFFFFF"/>
                </a:solidFill>
                <a:latin typeface="Calibri"/>
                <a:ea typeface="Calibri"/>
                <a:cs typeface="Calibri"/>
                <a:sym typeface="Calibri"/>
              </a:rPr>
              <a:t>The </a:t>
            </a:r>
            <a:r>
              <a:rPr lang="en-IN" sz="1800" dirty="0" err="1">
                <a:solidFill>
                  <a:srgbClr val="FFFFFF"/>
                </a:solidFill>
                <a:latin typeface="Calibri"/>
                <a:ea typeface="Calibri"/>
                <a:cs typeface="Calibri"/>
                <a:sym typeface="Calibri"/>
              </a:rPr>
              <a:t>bot</a:t>
            </a:r>
            <a:r>
              <a:rPr lang="en-IN" sz="1800" dirty="0">
                <a:solidFill>
                  <a:srgbClr val="FFFFFF"/>
                </a:solidFill>
                <a:latin typeface="Calibri"/>
                <a:ea typeface="Calibri"/>
                <a:cs typeface="Calibri"/>
                <a:sym typeface="Calibri"/>
              </a:rPr>
              <a:t> can be trained to provide real time information for latest government schemes and incentives for farmers by scraping information from web portals like </a:t>
            </a:r>
            <a:r>
              <a:rPr lang="en-IN" sz="1800" dirty="0" smtClean="0">
                <a:solidFill>
                  <a:srgbClr val="FFFFFF"/>
                </a:solidFill>
                <a:latin typeface="Calibri"/>
                <a:ea typeface="Calibri"/>
                <a:cs typeface="Calibri"/>
                <a:sym typeface="Calibri"/>
              </a:rPr>
              <a:t>https://agriculture.gov.in,krishijagran.com </a:t>
            </a:r>
            <a:r>
              <a:rPr lang="en-IN" sz="1800" dirty="0">
                <a:solidFill>
                  <a:srgbClr val="FFFFFF"/>
                </a:solidFill>
                <a:latin typeface="Calibri"/>
                <a:ea typeface="Calibri"/>
                <a:cs typeface="Calibri"/>
                <a:sym typeface="Calibri"/>
              </a:rPr>
              <a:t>etc.</a:t>
            </a:r>
            <a:endParaRPr sz="1800">
              <a:solidFill>
                <a:srgbClr val="FFFFFF"/>
              </a:solidFill>
              <a:latin typeface="Calibri"/>
              <a:ea typeface="Calibri"/>
              <a:cs typeface="Calibri"/>
              <a:sym typeface="Calibri"/>
            </a:endParaRPr>
          </a:p>
          <a:p>
            <a:pPr marL="457200" lvl="0" indent="-342900" algn="l" rtl="0">
              <a:spcBef>
                <a:spcPts val="0"/>
              </a:spcBef>
              <a:spcAft>
                <a:spcPts val="0"/>
              </a:spcAft>
              <a:buClr>
                <a:srgbClr val="FFFFFF"/>
              </a:buClr>
              <a:buSzPts val="1800"/>
              <a:buFont typeface="Calibri"/>
              <a:buChar char="●"/>
            </a:pPr>
            <a:r>
              <a:rPr lang="en-IN" sz="1800" dirty="0">
                <a:solidFill>
                  <a:srgbClr val="FFFFFF"/>
                </a:solidFill>
                <a:latin typeface="Calibri"/>
                <a:ea typeface="Calibri"/>
                <a:cs typeface="Calibri"/>
                <a:sym typeface="Calibri"/>
              </a:rPr>
              <a:t>Online upload of photos for diseased crops to recognize type of pests through image recognition and suggest possible remedies for timely treatment of crops</a:t>
            </a:r>
            <a:endParaRPr sz="1800">
              <a:solidFill>
                <a:srgbClr val="FFFFFF"/>
              </a:solidFill>
              <a:latin typeface="Calibri"/>
              <a:ea typeface="Calibri"/>
              <a:cs typeface="Calibri"/>
              <a:sym typeface="Calibri"/>
            </a:endParaRPr>
          </a:p>
          <a:p>
            <a:pPr marL="457200" lvl="0" indent="-342900" algn="l" rtl="0">
              <a:spcBef>
                <a:spcPts val="0"/>
              </a:spcBef>
              <a:spcAft>
                <a:spcPts val="0"/>
              </a:spcAft>
              <a:buClr>
                <a:srgbClr val="FFFFFF"/>
              </a:buClr>
              <a:buSzPts val="1800"/>
              <a:buFont typeface="Calibri"/>
              <a:buChar char="●"/>
            </a:pPr>
            <a:r>
              <a:rPr lang="en-IN" sz="1800" dirty="0">
                <a:solidFill>
                  <a:srgbClr val="FFFFFF"/>
                </a:solidFill>
                <a:latin typeface="Calibri"/>
                <a:ea typeface="Calibri"/>
                <a:cs typeface="Calibri"/>
                <a:sym typeface="Calibri"/>
              </a:rPr>
              <a:t>Connecting banks and co-operatives to farmers through location based recommendations for farmers to help them get timely credits for their sowing season</a:t>
            </a:r>
            <a:r>
              <a:rPr lang="en-IN" sz="1800" dirty="0" smtClean="0">
                <a:solidFill>
                  <a:srgbClr val="FFFFFF"/>
                </a:solidFill>
                <a:latin typeface="Calibri"/>
                <a:ea typeface="Calibri"/>
                <a:cs typeface="Calibri"/>
                <a:sym typeface="Calibri"/>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506</TotalTime>
  <Words>608</Words>
  <PresentationFormat>Custom</PresentationFormat>
  <Paragraphs>64</Paragraphs>
  <Slides>11</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Century Schoolbook</vt:lpstr>
      <vt:lpstr>Calibri</vt:lpstr>
      <vt:lpstr>Noto Sans Symbols</vt:lpstr>
      <vt:lpstr>1_Office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Varun Dundlodia</dc:creator>
  <cp:lastModifiedBy>JHGA</cp:lastModifiedBy>
  <cp:revision>33</cp:revision>
  <dcterms:created xsi:type="dcterms:W3CDTF">2018-04-16T06:56:04Z</dcterms:created>
  <dcterms:modified xsi:type="dcterms:W3CDTF">2019-11-01T15:33:48Z</dcterms:modified>
</cp:coreProperties>
</file>