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4"/>
    <p:sldMasterId id="2147483713" r:id="rId5"/>
    <p:sldMasterId id="2147483716" r:id="rId6"/>
  </p:sldMasterIdLst>
  <p:notesMasterIdLst>
    <p:notesMasterId r:id="rId28"/>
  </p:notesMasterIdLst>
  <p:handoutMasterIdLst>
    <p:handoutMasterId r:id="rId29"/>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5" r:id="rId23"/>
    <p:sldId id="276" r:id="rId24"/>
    <p:sldId id="272" r:id="rId25"/>
    <p:sldId id="273" r:id="rId26"/>
    <p:sldId id="274" r:id="rId27"/>
  </p:sldIdLst>
  <p:sldSz cx="9144000" cy="6858000" type="screen4x3"/>
  <p:notesSz cx="6858000" cy="9144000"/>
  <p:embeddedFontLst>
    <p:embeddedFont>
      <p:font typeface="Candara" panose="020E0502030303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2186" autoAdjust="0"/>
  </p:normalViewPr>
  <p:slideViewPr>
    <p:cSldViewPr snapToGrid="0" showGuides="1">
      <p:cViewPr varScale="1">
        <p:scale>
          <a:sx n="60" d="100"/>
          <a:sy n="60" d="100"/>
        </p:scale>
        <p:origin x="896"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1648" y="-15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5151" y="49329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Candara" pitchFamily="34" charset="0"/>
                <a:cs typeface="Arial" pitchFamily="34" charset="0"/>
              </a:rPr>
              <a:t>UNIX   		Introduction to UNIX Operating System and Basic UNIX  Commands</a:t>
            </a:r>
            <a:r>
              <a:rPr lang="en-US" sz="12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3089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01-</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6892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2012" cy="3503612"/>
          </a:xfrm>
          <a:ln/>
        </p:spPr>
      </p:sp>
      <p:sp>
        <p:nvSpPr>
          <p:cNvPr id="31749" name="Rectangle 3"/>
          <p:cNvSpPr>
            <a:spLocks noGrp="1" noChangeArrowheads="1"/>
          </p:cNvSpPr>
          <p:nvPr>
            <p:ph type="body" idx="1"/>
          </p:nvPr>
        </p:nvSpPr>
        <p:spPr>
          <a:xfrm>
            <a:off x="1981200" y="4572000"/>
            <a:ext cx="4648200" cy="3963988"/>
          </a:xfrm>
          <a:noFill/>
          <a:ln/>
        </p:spPr>
        <p:txBody>
          <a:bodyPr/>
          <a:lstStyle/>
          <a:p>
            <a:pPr marL="231753" indent="-231753"/>
            <a:r>
              <a:rPr lang="en-US" b="1" u="sng" dirty="0" smtClean="0"/>
              <a:t>man Command</a:t>
            </a:r>
            <a:r>
              <a:rPr lang="en-US" b="1" dirty="0" smtClean="0"/>
              <a:t>:</a:t>
            </a:r>
          </a:p>
          <a:p>
            <a:pPr marL="231753" indent="-231753"/>
            <a:endParaRPr lang="en-US" b="1" dirty="0" smtClean="0"/>
          </a:p>
          <a:p>
            <a:pPr marL="231753" indent="-231753"/>
            <a:r>
              <a:rPr lang="en-US" b="1" dirty="0" smtClean="0"/>
              <a:t>Online help using the man command:</a:t>
            </a:r>
          </a:p>
          <a:p>
            <a:pPr marL="231753" indent="-231753"/>
            <a:r>
              <a:rPr lang="en-US" dirty="0" smtClean="0"/>
              <a:t>	Using the </a:t>
            </a:r>
            <a:r>
              <a:rPr lang="en-US" b="1" dirty="0" smtClean="0"/>
              <a:t>man </a:t>
            </a:r>
            <a:r>
              <a:rPr lang="en-US" dirty="0" smtClean="0"/>
              <a:t>command, it is possible to get a brief description about a command including all its options as well as some suitable examples. </a:t>
            </a:r>
          </a:p>
          <a:p>
            <a:pPr marL="231753" indent="-231753"/>
            <a:endParaRPr lang="en-US" b="1" dirty="0" smtClean="0"/>
          </a:p>
          <a:p>
            <a:pPr marL="231753" indent="-231753"/>
            <a:r>
              <a:rPr lang="en-US" b="1" dirty="0" smtClean="0"/>
              <a:t>Example:</a:t>
            </a:r>
            <a:r>
              <a:rPr lang="en-US" dirty="0" smtClean="0"/>
              <a:t> To get help on </a:t>
            </a:r>
            <a:r>
              <a:rPr lang="en-US" b="1" dirty="0" err="1" smtClean="0"/>
              <a:t>passwd</a:t>
            </a:r>
            <a:r>
              <a:rPr lang="en-US" b="1" dirty="0" smtClean="0"/>
              <a:t> </a:t>
            </a:r>
            <a:r>
              <a:rPr lang="en-US" dirty="0" smtClean="0"/>
              <a:t>command, use the following syntax: </a:t>
            </a:r>
          </a:p>
        </p:txBody>
      </p:sp>
      <p:sp>
        <p:nvSpPr>
          <p:cNvPr id="31750" name="AutoShape 5"/>
          <p:cNvSpPr>
            <a:spLocks noChangeArrowheads="1"/>
          </p:cNvSpPr>
          <p:nvPr/>
        </p:nvSpPr>
        <p:spPr bwMode="auto">
          <a:xfrm>
            <a:off x="2362200" y="5800846"/>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man </a:t>
            </a:r>
            <a:r>
              <a:rPr lang="en-US" sz="1000" dirty="0" err="1">
                <a:latin typeface="Arial" pitchFamily="34" charset="0"/>
                <a:cs typeface="Arial" pitchFamily="34" charset="0"/>
              </a:rPr>
              <a:t>passwd</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263020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970088" y="839788"/>
            <a:ext cx="4672012" cy="3503612"/>
          </a:xfrm>
          <a:ln/>
        </p:spPr>
      </p:sp>
      <p:sp>
        <p:nvSpPr>
          <p:cNvPr id="32773" name="Rectangle 3"/>
          <p:cNvSpPr>
            <a:spLocks noGrp="1" noChangeArrowheads="1"/>
          </p:cNvSpPr>
          <p:nvPr>
            <p:ph type="body" idx="1"/>
          </p:nvPr>
        </p:nvSpPr>
        <p:spPr>
          <a:xfrm>
            <a:off x="1981200" y="4572000"/>
            <a:ext cx="4648200" cy="3963988"/>
          </a:xfrm>
          <a:noFill/>
          <a:ln/>
        </p:spPr>
        <p:txBody>
          <a:bodyPr/>
          <a:lstStyle/>
          <a:p>
            <a:pPr marL="174608" indent="-174608"/>
            <a:r>
              <a:rPr lang="en-US" b="1" u="sng" dirty="0" smtClean="0"/>
              <a:t>The calendar – cal command</a:t>
            </a:r>
            <a:r>
              <a:rPr lang="en-US" b="1" dirty="0" smtClean="0"/>
              <a:t>:</a:t>
            </a:r>
          </a:p>
          <a:p>
            <a:pPr marL="174608" indent="-174608"/>
            <a:r>
              <a:rPr lang="en-US" dirty="0" smtClean="0"/>
              <a:t>	Any calendar from the year 1 to 9999 (either for a month or complete year), can be displayed using this command.</a:t>
            </a:r>
          </a:p>
          <a:p>
            <a:pPr marL="174608" indent="-174608"/>
            <a:endParaRPr lang="en-US" dirty="0" smtClean="0"/>
          </a:p>
          <a:p>
            <a:pPr marL="174608" indent="-174608"/>
            <a:r>
              <a:rPr lang="en-US" dirty="0" smtClean="0"/>
              <a:t>	An example is shown in the above slide.</a:t>
            </a:r>
          </a:p>
          <a:p>
            <a:pPr marL="571444" lvl="1" indent="-225403"/>
            <a:endParaRPr lang="en-US" dirty="0" smtClean="0"/>
          </a:p>
          <a:p>
            <a:pPr marL="174608" indent="-174608"/>
            <a:r>
              <a:rPr lang="en-US" dirty="0" smtClean="0"/>
              <a:t>   September 2001</a:t>
            </a:r>
          </a:p>
          <a:p>
            <a:pPr marL="174608" indent="-174608"/>
            <a:r>
              <a:rPr lang="en-US" dirty="0" smtClean="0"/>
              <a:t>	       Su Mo </a:t>
            </a:r>
            <a:r>
              <a:rPr lang="en-US" dirty="0" err="1" smtClean="0"/>
              <a:t>Tu</a:t>
            </a:r>
            <a:r>
              <a:rPr lang="en-US" dirty="0" smtClean="0"/>
              <a:t> We </a:t>
            </a:r>
            <a:r>
              <a:rPr lang="en-US" dirty="0" err="1" smtClean="0"/>
              <a:t>Th</a:t>
            </a:r>
            <a:r>
              <a:rPr lang="en-US" dirty="0" smtClean="0"/>
              <a:t> Fr Sa</a:t>
            </a:r>
          </a:p>
          <a:p>
            <a:pPr marL="571444" lvl="1" indent="-225403"/>
            <a:r>
              <a:rPr lang="en-US" dirty="0" smtClean="0"/>
              <a:t>                               1</a:t>
            </a:r>
          </a:p>
          <a:p>
            <a:pPr marL="571444" lvl="1" indent="-225403"/>
            <a:r>
              <a:rPr lang="en-US" dirty="0" smtClean="0"/>
              <a:t>   2  3   4    5    6   7  8</a:t>
            </a:r>
          </a:p>
          <a:p>
            <a:pPr marL="571444" lvl="1" indent="-225403"/>
            <a:r>
              <a:rPr lang="en-US" dirty="0" smtClean="0"/>
              <a:t>   9  10 11 12  13  14 15</a:t>
            </a:r>
          </a:p>
          <a:p>
            <a:pPr marL="571444" lvl="1" indent="-225403"/>
            <a:r>
              <a:rPr lang="en-US" dirty="0" smtClean="0"/>
              <a:t>  16 17 18 19   20 21 22</a:t>
            </a:r>
          </a:p>
          <a:p>
            <a:pPr marL="571444" lvl="1" indent="-225403"/>
            <a:r>
              <a:rPr lang="en-US" dirty="0" smtClean="0"/>
              <a:t>   23 24 25 26  27 28 29</a:t>
            </a:r>
          </a:p>
          <a:p>
            <a:pPr marL="571444" lvl="1" indent="-225403"/>
            <a:r>
              <a:rPr lang="en-US" dirty="0" smtClean="0"/>
              <a:t>   30</a:t>
            </a:r>
          </a:p>
          <a:p>
            <a:pPr marL="571444" lvl="1" indent="-225403"/>
            <a:endParaRPr lang="en-US" dirty="0" smtClean="0"/>
          </a:p>
          <a:p>
            <a:pPr marL="174608" indent="-174608"/>
            <a:r>
              <a:rPr lang="en-US" b="1" dirty="0" smtClean="0"/>
              <a:t>Example: </a:t>
            </a:r>
            <a:r>
              <a:rPr lang="en-US" dirty="0" smtClean="0"/>
              <a:t>Using the cal command, observe the calendar for September 2001!</a:t>
            </a:r>
          </a:p>
        </p:txBody>
      </p:sp>
    </p:spTree>
    <p:extLst>
      <p:ext uri="{BB962C8B-B14F-4D97-AF65-F5344CB8AC3E}">
        <p14:creationId xmlns:p14="http://schemas.microsoft.com/office/powerpoint/2010/main" val="40292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70088" y="839788"/>
            <a:ext cx="4672012" cy="3503612"/>
          </a:xfrm>
          <a:ln/>
        </p:spPr>
      </p:sp>
      <p:sp>
        <p:nvSpPr>
          <p:cNvPr id="33797" name="Rectangle 3"/>
          <p:cNvSpPr>
            <a:spLocks noGrp="1" noChangeArrowheads="1"/>
          </p:cNvSpPr>
          <p:nvPr>
            <p:ph type="body" idx="1"/>
          </p:nvPr>
        </p:nvSpPr>
        <p:spPr>
          <a:xfrm>
            <a:off x="1981200" y="4572000"/>
            <a:ext cx="4648200" cy="3963988"/>
          </a:xfrm>
          <a:noFill/>
          <a:ln/>
        </p:spPr>
        <p:txBody>
          <a:bodyPr/>
          <a:lstStyle/>
          <a:p>
            <a:pPr marL="3175" lvl="2"/>
            <a:r>
              <a:rPr lang="en-US" b="1" u="sng" dirty="0" smtClean="0"/>
              <a:t>Displaying System Date – date</a:t>
            </a:r>
            <a:r>
              <a:rPr lang="en-US" b="1" dirty="0" smtClean="0"/>
              <a:t>: </a:t>
            </a:r>
          </a:p>
          <a:p>
            <a:pPr eaLnBrk="1" hangingPunct="1"/>
            <a:r>
              <a:rPr lang="en-US" dirty="0" smtClean="0"/>
              <a:t>Unix has an internal clock, which actually stores the number of seconds elapsed from 1 Jan. 1970; and it is used for time stamping. A number of options are separately available to retrieve various components of the date.</a:t>
            </a:r>
          </a:p>
          <a:p>
            <a:pPr eaLnBrk="1" hangingPunct="1"/>
            <a:endParaRPr lang="en-US" dirty="0" smtClean="0"/>
          </a:p>
          <a:p>
            <a:pPr eaLnBrk="1" hangingPunct="1"/>
            <a:r>
              <a:rPr lang="en-US" b="1" dirty="0" smtClean="0"/>
              <a:t>Table: </a:t>
            </a:r>
            <a:r>
              <a:rPr lang="en-US" dirty="0" smtClean="0"/>
              <a:t>Commands used with date command</a:t>
            </a:r>
          </a:p>
        </p:txBody>
      </p:sp>
      <p:graphicFrame>
        <p:nvGraphicFramePr>
          <p:cNvPr id="313468" name="Group 124"/>
          <p:cNvGraphicFramePr>
            <a:graphicFrameLocks noGrp="1"/>
          </p:cNvGraphicFramePr>
          <p:nvPr/>
        </p:nvGraphicFramePr>
        <p:xfrm>
          <a:off x="2751881" y="5598067"/>
          <a:ext cx="1831975" cy="2598912"/>
        </p:xfrm>
        <a:graphic>
          <a:graphicData uri="http://schemas.openxmlformats.org/drawingml/2006/table">
            <a:tbl>
              <a:tblPr/>
              <a:tblGrid>
                <a:gridCol w="511175"/>
                <a:gridCol w="1320800"/>
              </a:tblGrid>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Option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Year (Last 2 digits)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Minutes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Second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Time in hh:mm:ss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week (Sun to Sat)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Time in AM/PM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9799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1970088" y="839788"/>
            <a:ext cx="4672012" cy="3503612"/>
          </a:xfrm>
          <a:ln/>
        </p:spPr>
      </p:sp>
      <p:sp>
        <p:nvSpPr>
          <p:cNvPr id="34821" name="Rectangle 3"/>
          <p:cNvSpPr>
            <a:spLocks noGrp="1" noChangeArrowheads="1"/>
          </p:cNvSpPr>
          <p:nvPr>
            <p:ph type="body" idx="1"/>
          </p:nvPr>
        </p:nvSpPr>
        <p:spPr>
          <a:xfrm>
            <a:off x="1981200" y="4572000"/>
            <a:ext cx="4648200" cy="3963988"/>
          </a:xfrm>
          <a:noFill/>
          <a:ln/>
        </p:spPr>
        <p:txBody>
          <a:bodyPr/>
          <a:lstStyle/>
          <a:p>
            <a:pPr marL="228578" indent="-228578" algn="just"/>
            <a:r>
              <a:rPr lang="en-US" b="1" u="sng" dirty="0" err="1" smtClean="0"/>
              <a:t>lp</a:t>
            </a:r>
            <a:r>
              <a:rPr lang="en-US" b="1" u="sng" dirty="0" smtClean="0"/>
              <a:t> command – for printing files</a:t>
            </a:r>
            <a:r>
              <a:rPr lang="en-US" b="1" dirty="0" smtClean="0"/>
              <a:t>:</a:t>
            </a:r>
          </a:p>
          <a:p>
            <a:pPr marL="228578" indent="-228578" algn="just"/>
            <a:endParaRPr lang="en-US" b="1" dirty="0" smtClean="0"/>
          </a:p>
          <a:p>
            <a:pPr marL="228578" indent="-228578" algn="just"/>
            <a:r>
              <a:rPr lang="en-US" dirty="0" smtClean="0"/>
              <a:t>	Jobs can be queued up for printing by using the spooling facility of Unix. Several users can print their files without any conflict. This command can be used to print the file, it returns the job number that can later be used to check the status of job. </a:t>
            </a:r>
          </a:p>
          <a:p>
            <a:pPr marL="228578" indent="-228578" algn="just"/>
            <a:endParaRPr lang="en-US" dirty="0" smtClean="0"/>
          </a:p>
          <a:p>
            <a:pPr marL="228578" indent="-228578" algn="just"/>
            <a:r>
              <a:rPr lang="en-US" dirty="0" smtClean="0"/>
              <a:t>The command is used as follows:</a:t>
            </a:r>
          </a:p>
          <a:p>
            <a:pPr marL="228578" indent="-228578" algn="just"/>
            <a:endParaRPr lang="en-US" dirty="0" smtClean="0"/>
          </a:p>
          <a:p>
            <a:pPr marL="228578" indent="-228578" algn="just"/>
            <a:endParaRPr lang="en-US" dirty="0"/>
          </a:p>
          <a:p>
            <a:pPr marL="228578" indent="-228578" algn="just"/>
            <a:endParaRPr lang="en-US" dirty="0" smtClean="0"/>
          </a:p>
          <a:p>
            <a:pPr marL="228578" indent="-228578" algn="just"/>
            <a:endParaRPr lang="en-US" dirty="0"/>
          </a:p>
          <a:p>
            <a:pPr marL="228578" indent="-228578" algn="just"/>
            <a:r>
              <a:rPr lang="en-US" dirty="0" err="1" smtClean="0"/>
              <a:t>lp</a:t>
            </a:r>
            <a:r>
              <a:rPr lang="en-US" baseline="0" dirty="0" smtClean="0"/>
              <a:t> –n 10 mytextfile.txt</a:t>
            </a:r>
          </a:p>
          <a:p>
            <a:pPr marL="228578" indent="-228578" algn="just"/>
            <a:r>
              <a:rPr lang="en-US" dirty="0" smtClean="0"/>
              <a:t>-n</a:t>
            </a:r>
            <a:r>
              <a:rPr lang="en-US" baseline="0" dirty="0" smtClean="0"/>
              <a:t> option sets number of copies to print from 1 to 100.</a:t>
            </a:r>
          </a:p>
          <a:p>
            <a:pPr marL="228578" indent="-228578" algn="just"/>
            <a:r>
              <a:rPr lang="en-US" baseline="0" dirty="0" err="1" smtClean="0"/>
              <a:t>lpq</a:t>
            </a:r>
            <a:endParaRPr lang="en-US" baseline="0" dirty="0" smtClean="0"/>
          </a:p>
          <a:p>
            <a:pPr marL="228578" indent="-228578" algn="just"/>
            <a:r>
              <a:rPr lang="en-US" baseline="0" dirty="0" smtClean="0"/>
              <a:t>Prints jobs in queue.</a:t>
            </a:r>
          </a:p>
          <a:p>
            <a:pPr marL="228578" indent="-228578" algn="just"/>
            <a:r>
              <a:rPr lang="en-US" baseline="0" dirty="0" err="1" smtClean="0"/>
              <a:t>lprm</a:t>
            </a:r>
            <a:r>
              <a:rPr lang="en-US" baseline="0" dirty="0" smtClean="0"/>
              <a:t> </a:t>
            </a:r>
            <a:r>
              <a:rPr lang="en-US" dirty="0" smtClean="0"/>
              <a:t>-Pps99 11042</a:t>
            </a:r>
          </a:p>
          <a:p>
            <a:pPr marL="228578" indent="-228578" algn="just"/>
            <a:r>
              <a:rPr lang="en-US" sz="900" b="0" i="0" kern="1200" dirty="0" smtClean="0">
                <a:solidFill>
                  <a:schemeClr val="tx1"/>
                </a:solidFill>
                <a:effectLst/>
                <a:latin typeface="Candara" pitchFamily="34" charset="0"/>
                <a:ea typeface="+mn-ea"/>
                <a:cs typeface="Arial" pitchFamily="34" charset="0"/>
              </a:rPr>
              <a:t>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lets you cancel the printing of a file. To remove a print job, first use the </a:t>
            </a:r>
            <a:r>
              <a:rPr lang="en-US" dirty="0" err="1" smtClean="0"/>
              <a:t>lpq</a:t>
            </a:r>
            <a:r>
              <a:rPr lang="en-US" sz="900" b="0" i="0" kern="1200" dirty="0" smtClean="0">
                <a:solidFill>
                  <a:schemeClr val="tx1"/>
                </a:solidFill>
                <a:effectLst/>
                <a:latin typeface="Candara" pitchFamily="34" charset="0"/>
                <a:ea typeface="+mn-ea"/>
                <a:cs typeface="Arial" pitchFamily="34" charset="0"/>
              </a:rPr>
              <a:t> command to find the job number of the print request you want to cancel. Then use 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to kill the job by specifying the job number. </a:t>
            </a:r>
            <a:endParaRPr lang="en-US" baseline="0" dirty="0" smtClean="0"/>
          </a:p>
          <a:p>
            <a:pPr marL="228578" indent="-228578" algn="just"/>
            <a:endParaRPr lang="en-US" baseline="0" dirty="0" smtClean="0"/>
          </a:p>
          <a:p>
            <a:pPr marL="228578" indent="-228578" algn="just"/>
            <a:endParaRPr lang="en-US" dirty="0" smtClean="0"/>
          </a:p>
        </p:txBody>
      </p:sp>
      <p:sp>
        <p:nvSpPr>
          <p:cNvPr id="34822" name="AutoShape 5"/>
          <p:cNvSpPr>
            <a:spLocks noChangeArrowheads="1"/>
          </p:cNvSpPr>
          <p:nvPr/>
        </p:nvSpPr>
        <p:spPr bwMode="auto">
          <a:xfrm>
            <a:off x="1981200" y="5750188"/>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a:t>
            </a:r>
            <a:r>
              <a:rPr lang="en-US" sz="1000" dirty="0" err="1">
                <a:latin typeface="Arial" pitchFamily="34" charset="0"/>
                <a:cs typeface="Arial" pitchFamily="34" charset="0"/>
              </a:rPr>
              <a:t>lp</a:t>
            </a:r>
            <a:r>
              <a:rPr lang="en-US" sz="1000" dirty="0">
                <a:latin typeface="Arial" pitchFamily="34" charset="0"/>
                <a:cs typeface="Arial" pitchFamily="34" charset="0"/>
              </a:rPr>
              <a:t> file1.txt</a:t>
            </a:r>
          </a:p>
        </p:txBody>
      </p:sp>
    </p:spTree>
    <p:extLst>
      <p:ext uri="{BB962C8B-B14F-4D97-AF65-F5344CB8AC3E}">
        <p14:creationId xmlns:p14="http://schemas.microsoft.com/office/powerpoint/2010/main" val="148635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2012" cy="3503612"/>
          </a:xfrm>
          <a:ln/>
        </p:spPr>
      </p:sp>
      <p:sp>
        <p:nvSpPr>
          <p:cNvPr id="35845"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Line Numbering – </a:t>
            </a:r>
            <a:r>
              <a:rPr lang="en-US" b="1" u="sng" dirty="0" err="1" smtClean="0"/>
              <a:t>nl</a:t>
            </a:r>
            <a:r>
              <a:rPr lang="en-US" b="1" dirty="0" smtClean="0"/>
              <a:t>  :</a:t>
            </a:r>
          </a:p>
          <a:p>
            <a:pPr eaLnBrk="1" hangingPunct="1"/>
            <a:r>
              <a:rPr lang="en-US" dirty="0" smtClean="0"/>
              <a:t>This command elaborates schemes for numbering lines.</a:t>
            </a:r>
          </a:p>
          <a:p>
            <a:pPr eaLnBrk="1" hangingPunct="1"/>
            <a:r>
              <a:rPr lang="en-US" b="1" dirty="0" smtClean="0"/>
              <a:t>Options: </a:t>
            </a:r>
          </a:p>
          <a:p>
            <a:pPr marL="342866" lvl="1" indent="-228578">
              <a:buFontTx/>
              <a:buChar char="•"/>
            </a:pPr>
            <a:r>
              <a:rPr lang="en-US" dirty="0" smtClean="0"/>
              <a:t>-w  : width of the number</a:t>
            </a:r>
          </a:p>
          <a:p>
            <a:pPr marL="342866" lvl="1" indent="-228578">
              <a:buFontTx/>
              <a:buChar char="•"/>
            </a:pPr>
            <a:r>
              <a:rPr lang="en-US" dirty="0" smtClean="0"/>
              <a:t>-v   : Indicate first line number</a:t>
            </a:r>
          </a:p>
          <a:p>
            <a:pPr marL="342866" lvl="1" indent="-228578">
              <a:buFontTx/>
              <a:buChar char="•"/>
            </a:pPr>
            <a:r>
              <a:rPr lang="en-US" dirty="0" smtClean="0"/>
              <a:t>-</a:t>
            </a:r>
            <a:r>
              <a:rPr lang="en-US" dirty="0" err="1" smtClean="0"/>
              <a:t>i</a:t>
            </a:r>
            <a:r>
              <a:rPr lang="en-US" dirty="0" smtClean="0"/>
              <a:t>    : increment line number by </a:t>
            </a:r>
          </a:p>
          <a:p>
            <a:pPr eaLnBrk="1" hangingPunct="1"/>
            <a:endParaRPr lang="en-US" dirty="0" smtClean="0"/>
          </a:p>
          <a:p>
            <a:pPr eaLnBrk="1" hangingPunct="1"/>
            <a:r>
              <a:rPr lang="en-US" b="1" dirty="0" smtClean="0"/>
              <a:t>Example: </a:t>
            </a:r>
            <a:r>
              <a:rPr lang="en-US" dirty="0" smtClean="0"/>
              <a:t>Using the </a:t>
            </a:r>
            <a:r>
              <a:rPr lang="en-US" dirty="0" err="1" smtClean="0"/>
              <a:t>nl</a:t>
            </a:r>
            <a:r>
              <a:rPr lang="en-US" dirty="0" smtClean="0"/>
              <a:t> command: </a:t>
            </a:r>
          </a:p>
        </p:txBody>
      </p:sp>
      <p:sp>
        <p:nvSpPr>
          <p:cNvPr id="35846" name="AutoShape 5"/>
          <p:cNvSpPr>
            <a:spLocks noChangeArrowheads="1"/>
          </p:cNvSpPr>
          <p:nvPr/>
        </p:nvSpPr>
        <p:spPr bwMode="auto">
          <a:xfrm>
            <a:off x="2305050" y="5909310"/>
            <a:ext cx="4000500" cy="85725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a:t>
            </a:r>
            <a:r>
              <a:rPr lang="en-US" sz="1000" dirty="0" err="1">
                <a:latin typeface="Arial" pitchFamily="34" charset="0"/>
                <a:cs typeface="Arial" pitchFamily="34" charset="0"/>
              </a:rPr>
              <a:t>nl</a:t>
            </a:r>
            <a:r>
              <a:rPr lang="en-US" sz="1000" dirty="0">
                <a:latin typeface="Arial" pitchFamily="34" charset="0"/>
                <a:cs typeface="Arial" pitchFamily="34" charset="0"/>
              </a:rPr>
              <a:t> -w2 -v40 -i7 file1.txt</a:t>
            </a:r>
          </a:p>
          <a:p>
            <a:pPr marL="228578" lvl="1"/>
            <a:r>
              <a:rPr lang="en-US" sz="1000" dirty="0">
                <a:latin typeface="Arial" pitchFamily="34" charset="0"/>
                <a:cs typeface="Arial" pitchFamily="34" charset="0"/>
              </a:rPr>
              <a:t>40      one</a:t>
            </a:r>
          </a:p>
          <a:p>
            <a:pPr marL="228578" lvl="1"/>
            <a:r>
              <a:rPr lang="en-US" sz="1000" dirty="0">
                <a:latin typeface="Arial" pitchFamily="34" charset="0"/>
                <a:cs typeface="Arial" pitchFamily="34" charset="0"/>
              </a:rPr>
              <a:t>47      two</a:t>
            </a:r>
          </a:p>
          <a:p>
            <a:pPr marL="228578" lvl="1"/>
            <a:r>
              <a:rPr lang="en-US" sz="1000" dirty="0">
                <a:latin typeface="Arial" pitchFamily="34" charset="0"/>
                <a:cs typeface="Arial" pitchFamily="34" charset="0"/>
              </a:rPr>
              <a:t>54      three</a:t>
            </a:r>
          </a:p>
          <a:p>
            <a:pPr marL="228578" lvl="1"/>
            <a:r>
              <a:rPr lang="en-US" sz="1000" dirty="0">
                <a:latin typeface="Arial" pitchFamily="34" charset="0"/>
                <a:cs typeface="Arial" pitchFamily="34" charset="0"/>
              </a:rPr>
              <a:t>61      four</a:t>
            </a:r>
          </a:p>
        </p:txBody>
      </p:sp>
    </p:spTree>
    <p:extLst>
      <p:ext uri="{BB962C8B-B14F-4D97-AF65-F5344CB8AC3E}">
        <p14:creationId xmlns:p14="http://schemas.microsoft.com/office/powerpoint/2010/main" val="183325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70088" y="839788"/>
            <a:ext cx="4672012" cy="3503612"/>
          </a:xfrm>
          <a:ln/>
        </p:spPr>
      </p:sp>
      <p:sp>
        <p:nvSpPr>
          <p:cNvPr id="36869"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err="1" smtClean="0"/>
              <a:t>tty</a:t>
            </a:r>
            <a:r>
              <a:rPr lang="en-US" b="1" u="sng" dirty="0" smtClean="0"/>
              <a:t> Commands</a:t>
            </a:r>
            <a:r>
              <a:rPr lang="en-US" b="1" dirty="0" smtClean="0"/>
              <a:t>:</a:t>
            </a:r>
          </a:p>
          <a:p>
            <a:pPr marL="226990" lvl="1" indent="-225403" algn="just"/>
            <a:endParaRPr lang="en-US" b="1" dirty="0" smtClean="0"/>
          </a:p>
          <a:p>
            <a:pPr marL="226990" lvl="1" indent="-225403" algn="just"/>
            <a:r>
              <a:rPr lang="en-US" dirty="0" smtClean="0"/>
              <a:t>	Unix treats terminal also as a file. In order to display the device name of a terminal, the command used is </a:t>
            </a:r>
            <a:r>
              <a:rPr lang="en-US" dirty="0" err="1" smtClean="0"/>
              <a:t>tty</a:t>
            </a:r>
            <a:r>
              <a:rPr lang="en-US" dirty="0" smtClean="0"/>
              <a:t> (</a:t>
            </a:r>
            <a:r>
              <a:rPr lang="en-US" b="1" dirty="0" smtClean="0"/>
              <a:t>t</a:t>
            </a:r>
            <a:r>
              <a:rPr lang="en-US" dirty="0" smtClean="0"/>
              <a:t>ele</a:t>
            </a:r>
            <a:r>
              <a:rPr lang="en-US" b="1" dirty="0" smtClean="0"/>
              <a:t>ty</a:t>
            </a:r>
            <a:r>
              <a:rPr lang="en-US" dirty="0" smtClean="0"/>
              <a:t>pe). </a:t>
            </a:r>
          </a:p>
          <a:p>
            <a:pPr marL="226990" lvl="1" indent="-225403" algn="just"/>
            <a:r>
              <a:rPr lang="en-US" dirty="0" smtClean="0"/>
              <a:t>	</a:t>
            </a:r>
          </a:p>
          <a:p>
            <a:pPr marL="226990" lvl="1" indent="-225403" algn="just"/>
            <a:r>
              <a:rPr lang="en-US" dirty="0" smtClean="0"/>
              <a:t>	The above slide shows an example on using the </a:t>
            </a:r>
            <a:r>
              <a:rPr lang="en-US" b="1" dirty="0" err="1" smtClean="0"/>
              <a:t>tty</a:t>
            </a:r>
            <a:r>
              <a:rPr lang="en-US" b="1" dirty="0" smtClean="0"/>
              <a:t> </a:t>
            </a:r>
            <a:r>
              <a:rPr lang="en-US" dirty="0" smtClean="0"/>
              <a:t>command.</a:t>
            </a:r>
            <a:endParaRPr lang="en-US" b="1" dirty="0" smtClean="0"/>
          </a:p>
          <a:p>
            <a:pPr marL="226990" lvl="1" indent="-225403" algn="just"/>
            <a:r>
              <a:rPr lang="en-US" dirty="0" smtClean="0"/>
              <a:t>	</a:t>
            </a:r>
          </a:p>
          <a:p>
            <a:pPr marL="226990" lvl="1" indent="-225403" algn="just"/>
            <a:r>
              <a:rPr lang="en-US" dirty="0" smtClean="0"/>
              <a:t>	In order to display the current terminal related settings, the </a:t>
            </a:r>
            <a:r>
              <a:rPr lang="en-US" b="1" dirty="0" err="1" smtClean="0"/>
              <a:t>stty</a:t>
            </a:r>
            <a:r>
              <a:rPr lang="en-US" b="1" dirty="0" smtClean="0"/>
              <a:t> </a:t>
            </a:r>
            <a:r>
              <a:rPr lang="en-US" dirty="0" smtClean="0"/>
              <a:t>command can be used.</a:t>
            </a:r>
          </a:p>
          <a:p>
            <a:pPr marL="226990" lvl="1" indent="-225403" algn="just"/>
            <a:endParaRPr lang="en-US" dirty="0" smtClean="0"/>
          </a:p>
          <a:p>
            <a:pPr marL="226990" lvl="1" indent="-225403" algn="just"/>
            <a:r>
              <a:rPr lang="en-US" dirty="0" smtClean="0"/>
              <a:t>	The output of the </a:t>
            </a:r>
            <a:r>
              <a:rPr lang="en-US" dirty="0" err="1" smtClean="0"/>
              <a:t>stty</a:t>
            </a:r>
            <a:r>
              <a:rPr lang="en-US" dirty="0" smtClean="0"/>
              <a:t> command depends on the Unix implementation. </a:t>
            </a:r>
          </a:p>
          <a:p>
            <a:pPr marL="226990" lvl="1" indent="-225403" algn="just"/>
            <a:r>
              <a:rPr lang="en-US" dirty="0" smtClean="0"/>
              <a:t>	</a:t>
            </a:r>
          </a:p>
          <a:p>
            <a:pPr marL="226990" lvl="1" indent="-225403" algn="just"/>
            <a:r>
              <a:rPr lang="en-US" dirty="0" smtClean="0"/>
              <a:t>	This command can also be used to change some settings. For example, in order to use </a:t>
            </a:r>
            <a:r>
              <a:rPr lang="en-US" b="1" dirty="0" smtClean="0"/>
              <a:t>&lt;Ctrl-a&gt; </a:t>
            </a:r>
            <a:r>
              <a:rPr lang="en-US" dirty="0" smtClean="0"/>
              <a:t>instead of </a:t>
            </a:r>
            <a:r>
              <a:rPr lang="en-US" b="1" dirty="0" smtClean="0"/>
              <a:t>&lt;Ctrl-d&gt; </a:t>
            </a:r>
            <a:r>
              <a:rPr lang="en-US" dirty="0" smtClean="0"/>
              <a:t>as end of file indicator.</a:t>
            </a:r>
          </a:p>
        </p:txBody>
      </p:sp>
    </p:spTree>
    <p:extLst>
      <p:ext uri="{BB962C8B-B14F-4D97-AF65-F5344CB8AC3E}">
        <p14:creationId xmlns:p14="http://schemas.microsoft.com/office/powerpoint/2010/main" val="168178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9613" y="838200"/>
            <a:ext cx="4672012" cy="3503613"/>
          </a:xfrm>
          <a:ln/>
        </p:spPr>
      </p:sp>
      <p:sp>
        <p:nvSpPr>
          <p:cNvPr id="37893" name="Rectangle 3"/>
          <p:cNvSpPr>
            <a:spLocks noGrp="1" noChangeArrowheads="1"/>
          </p:cNvSpPr>
          <p:nvPr>
            <p:ph type="body" idx="1"/>
          </p:nvPr>
        </p:nvSpPr>
        <p:spPr>
          <a:xfrm>
            <a:off x="1981200" y="4572000"/>
            <a:ext cx="4648200" cy="3963988"/>
          </a:xfrm>
          <a:noFill/>
          <a:ln/>
        </p:spPr>
        <p:txBody>
          <a:bodyPr/>
          <a:lstStyle/>
          <a:p>
            <a:pPr marL="228578" indent="-228578">
              <a:tabLst>
                <a:tab pos="1142888" algn="l"/>
              </a:tabLst>
            </a:pPr>
            <a:r>
              <a:rPr lang="en-US" b="1" u="sng" dirty="0" smtClean="0"/>
              <a:t>Login details – who command</a:t>
            </a:r>
            <a:r>
              <a:rPr lang="en-US" b="1" dirty="0" smtClean="0"/>
              <a:t>:</a:t>
            </a:r>
          </a:p>
          <a:p>
            <a:pPr marL="228578" indent="-228578">
              <a:tabLst>
                <a:tab pos="1142888" algn="l"/>
              </a:tabLst>
            </a:pPr>
            <a:endParaRPr lang="en-US" b="1" dirty="0" smtClean="0"/>
          </a:p>
          <a:p>
            <a:pPr marL="228578" indent="-228578">
              <a:tabLst>
                <a:tab pos="1142888" algn="l"/>
              </a:tabLst>
            </a:pPr>
            <a:r>
              <a:rPr lang="en-US" dirty="0" smtClean="0"/>
              <a:t>	Unix maintains an account of all current users of system, the list of which can be printed using this command. The command can also be used to get one’s own login details.</a:t>
            </a:r>
          </a:p>
          <a:p>
            <a:pPr marL="228578" indent="-228578">
              <a:tabLst>
                <a:tab pos="1142888" algn="l"/>
              </a:tabLst>
            </a:pPr>
            <a:endParaRPr lang="en-US" b="1" dirty="0" smtClean="0"/>
          </a:p>
          <a:p>
            <a:pPr marL="228578" indent="-228578">
              <a:tabLst>
                <a:tab pos="1142888" algn="l"/>
              </a:tabLst>
            </a:pPr>
            <a:r>
              <a:rPr lang="en-US" b="1" dirty="0" smtClean="0"/>
              <a:t>Example 1:</a:t>
            </a:r>
            <a:r>
              <a:rPr lang="en-US" dirty="0" smtClean="0"/>
              <a:t> Using the who command </a:t>
            </a:r>
          </a:p>
          <a:p>
            <a:pPr marL="228578" indent="-228578">
              <a:tabLst>
                <a:tab pos="1142888" algn="l"/>
              </a:tabLst>
            </a:pPr>
            <a:endParaRPr lang="en-US" b="1" dirty="0"/>
          </a:p>
          <a:p>
            <a:pPr marL="228578" indent="-228578">
              <a:tabLst>
                <a:tab pos="1142888" algn="l"/>
              </a:tabLst>
            </a:pPr>
            <a:r>
              <a:rPr lang="en-US" b="1" dirty="0" smtClean="0"/>
              <a:t/>
            </a:r>
            <a:br>
              <a:rPr lang="en-US" b="1" dirty="0" smtClean="0"/>
            </a:br>
            <a:endParaRPr lang="en-US" b="1" dirty="0" smtClean="0"/>
          </a:p>
          <a:p>
            <a:pPr marL="228578" indent="-228578">
              <a:tabLst>
                <a:tab pos="1142888" algn="l"/>
              </a:tabLst>
            </a:pPr>
            <a:endParaRPr lang="en-US" b="1" dirty="0" smtClean="0"/>
          </a:p>
          <a:p>
            <a:pPr marL="455568" lvl="1" indent="-112702">
              <a:tabLst>
                <a:tab pos="1142888" algn="l"/>
              </a:tabLst>
            </a:pPr>
            <a:r>
              <a:rPr lang="en-US" dirty="0" err="1" smtClean="0"/>
              <a:t>ssdesh</a:t>
            </a:r>
            <a:r>
              <a:rPr lang="en-US" dirty="0" smtClean="0"/>
              <a:t>	ttyp0        Mar 29 09:00</a:t>
            </a:r>
          </a:p>
          <a:p>
            <a:pPr marL="455568" lvl="1" indent="-112702">
              <a:tabLst>
                <a:tab pos="1142888" algn="l"/>
              </a:tabLst>
            </a:pPr>
            <a:r>
              <a:rPr lang="en-US" dirty="0" smtClean="0"/>
              <a:t>root       	tty01        Mar 29 10:32</a:t>
            </a:r>
          </a:p>
          <a:p>
            <a:pPr marL="455568" lvl="1" indent="-112702">
              <a:tabLst>
                <a:tab pos="1142888" algn="l"/>
              </a:tabLst>
            </a:pPr>
            <a:r>
              <a:rPr lang="en-US" dirty="0" smtClean="0"/>
              <a:t>root       	tty03        Mar 29 10:37</a:t>
            </a:r>
          </a:p>
          <a:p>
            <a:pPr marL="455568" lvl="1" indent="-112702">
              <a:tabLst>
                <a:tab pos="1142888" algn="l"/>
              </a:tabLst>
            </a:pPr>
            <a:r>
              <a:rPr lang="en-US" dirty="0" smtClean="0"/>
              <a:t>root       	tty11        Mar 29 09:52</a:t>
            </a:r>
          </a:p>
          <a:p>
            <a:pPr marL="455568" lvl="1" indent="-112702">
              <a:tabLst>
                <a:tab pos="1142888" algn="l"/>
              </a:tabLst>
            </a:pPr>
            <a:r>
              <a:rPr lang="en-US" dirty="0" err="1" smtClean="0"/>
              <a:t>pmaint</a:t>
            </a:r>
            <a:r>
              <a:rPr lang="en-US" dirty="0" smtClean="0"/>
              <a:t>     	tty12        Mar 29 10:00</a:t>
            </a:r>
          </a:p>
          <a:p>
            <a:pPr marL="455568" lvl="1" indent="-112702">
              <a:tabLst>
                <a:tab pos="1142888" algn="l"/>
              </a:tabLst>
            </a:pPr>
            <a:r>
              <a:rPr lang="en-US" dirty="0" err="1" smtClean="0"/>
              <a:t>deshpavn</a:t>
            </a:r>
            <a:r>
              <a:rPr lang="en-US" dirty="0" smtClean="0"/>
              <a:t>   	ttyp1        Mar 29 10:38</a:t>
            </a:r>
            <a:endParaRPr lang="pt-BR" dirty="0" smtClean="0"/>
          </a:p>
          <a:p>
            <a:pPr marL="455568" lvl="1" indent="-112702">
              <a:tabLst>
                <a:tab pos="1142888" algn="l"/>
              </a:tabLst>
            </a:pPr>
            <a:r>
              <a:rPr lang="pt-BR" dirty="0" smtClean="0"/>
              <a:t>munageka   	ttyp2        Mar 28 16:55</a:t>
            </a:r>
          </a:p>
          <a:p>
            <a:pPr marL="455568" lvl="1" indent="-112702">
              <a:tabLst>
                <a:tab pos="1142888" algn="l"/>
              </a:tabLst>
            </a:pPr>
            <a:r>
              <a:rPr lang="pt-BR" dirty="0" smtClean="0"/>
              <a:t>deshpavn   	ttyp3        Mar 29 10:49</a:t>
            </a:r>
          </a:p>
          <a:p>
            <a:pPr marL="228578" indent="-228578">
              <a:tabLst>
                <a:tab pos="1142888" algn="l"/>
              </a:tabLst>
            </a:pPr>
            <a:endParaRPr lang="pt-BR" dirty="0" smtClean="0"/>
          </a:p>
          <a:p>
            <a:pPr marL="228578" indent="-228578">
              <a:tabLst>
                <a:tab pos="1142888" algn="l"/>
              </a:tabLst>
            </a:pPr>
            <a:r>
              <a:rPr lang="en-US" b="1" dirty="0" smtClean="0"/>
              <a:t>Example 2:</a:t>
            </a:r>
            <a:endParaRPr lang="en-US" dirty="0" smtClean="0"/>
          </a:p>
          <a:p>
            <a:pPr marL="455568" lvl="1" indent="-112702">
              <a:tabLst>
                <a:tab pos="1142888" algn="l"/>
              </a:tabLst>
            </a:pPr>
            <a:r>
              <a:rPr lang="en-US" dirty="0" err="1" smtClean="0"/>
              <a:t>deshpavn</a:t>
            </a:r>
            <a:r>
              <a:rPr lang="en-US" dirty="0" smtClean="0"/>
              <a:t>   ttyp3        Mar 29 10:49</a:t>
            </a:r>
          </a:p>
        </p:txBody>
      </p:sp>
      <p:sp>
        <p:nvSpPr>
          <p:cNvPr id="37894" name="AutoShape 5"/>
          <p:cNvSpPr>
            <a:spLocks noChangeArrowheads="1"/>
          </p:cNvSpPr>
          <p:nvPr/>
        </p:nvSpPr>
        <p:spPr bwMode="auto">
          <a:xfrm>
            <a:off x="2339050" y="5743294"/>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a:t>
            </a:r>
          </a:p>
        </p:txBody>
      </p:sp>
      <p:sp>
        <p:nvSpPr>
          <p:cNvPr id="37895" name="AutoShape 6"/>
          <p:cNvSpPr>
            <a:spLocks noChangeArrowheads="1"/>
          </p:cNvSpPr>
          <p:nvPr/>
        </p:nvSpPr>
        <p:spPr bwMode="auto">
          <a:xfrm>
            <a:off x="2362200" y="7694710"/>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 am </a:t>
            </a:r>
            <a:r>
              <a:rPr lang="en-US" sz="1000" dirty="0" err="1">
                <a:latin typeface="Arial" pitchFamily="34" charset="0"/>
                <a:cs typeface="Arial" pitchFamily="34" charset="0"/>
              </a:rPr>
              <a:t>i</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3429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96351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9047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70088" y="839788"/>
            <a:ext cx="4672012" cy="3503612"/>
          </a:xfrm>
          <a:ln/>
        </p:spPr>
      </p:sp>
      <p:sp>
        <p:nvSpPr>
          <p:cNvPr id="38917" name="Rectangle 3"/>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42691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xfrm>
            <a:off x="1970088" y="839788"/>
            <a:ext cx="4672012" cy="3503612"/>
          </a:xfrm>
          <a:ln/>
        </p:spPr>
      </p:sp>
      <p:sp>
        <p:nvSpPr>
          <p:cNvPr id="23557"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411271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2012" cy="3503612"/>
          </a:xfrm>
          <a:ln/>
        </p:spPr>
      </p:sp>
      <p:sp>
        <p:nvSpPr>
          <p:cNvPr id="39941"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417958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796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1970088" y="839788"/>
            <a:ext cx="4672012" cy="3503612"/>
          </a:xfrm>
          <a:ln/>
        </p:spPr>
      </p:sp>
      <p:sp>
        <p:nvSpPr>
          <p:cNvPr id="24581"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smtClean="0"/>
              <a:t>Operating System</a:t>
            </a:r>
            <a:r>
              <a:rPr lang="en-US" b="1" dirty="0" smtClean="0"/>
              <a:t>:</a:t>
            </a:r>
          </a:p>
          <a:p>
            <a:pPr marL="226990" lvl="1" indent="-225403" algn="just"/>
            <a:r>
              <a:rPr lang="en-US" b="1" dirty="0" smtClean="0"/>
              <a:t>Overview: </a:t>
            </a:r>
          </a:p>
          <a:p>
            <a:pPr marL="226990" lvl="1" indent="-225403" algn="just"/>
            <a:endParaRPr lang="en-US" b="1" dirty="0" smtClean="0"/>
          </a:p>
          <a:p>
            <a:pPr marL="226990" lvl="1" indent="-225403" algn="just"/>
            <a:r>
              <a:rPr lang="en-US" dirty="0" smtClean="0"/>
              <a:t>	An </a:t>
            </a:r>
            <a:r>
              <a:rPr lang="en-US" b="1" dirty="0" smtClean="0"/>
              <a:t>Operating System (OS) </a:t>
            </a:r>
            <a:r>
              <a:rPr lang="en-US" dirty="0" smtClean="0"/>
              <a:t>is the software that manages the sharing of the resources of a computer and provides programmers with an interface used to access those resources. </a:t>
            </a:r>
          </a:p>
          <a:p>
            <a:pPr marL="226990" lvl="1" indent="-225403" algn="just"/>
            <a:endParaRPr lang="en-US" dirty="0" smtClean="0"/>
          </a:p>
          <a:p>
            <a:pPr marL="226990" lvl="1" indent="-225403" algn="just"/>
            <a:r>
              <a:rPr lang="en-US" dirty="0" smtClean="0"/>
              <a:t>	An Operating System processes </a:t>
            </a:r>
            <a:r>
              <a:rPr lang="en-US" b="1" dirty="0" smtClean="0"/>
              <a:t>system data</a:t>
            </a:r>
            <a:r>
              <a:rPr lang="en-US" dirty="0" smtClean="0"/>
              <a:t> and </a:t>
            </a:r>
            <a:r>
              <a:rPr lang="en-US" b="1" dirty="0" smtClean="0"/>
              <a:t>user input</a:t>
            </a:r>
            <a:r>
              <a:rPr lang="en-US" dirty="0" smtClean="0"/>
              <a:t>, and responds by allocating and managing tasks and internal system resources as a service to users and programs of the system. At the foundation of all system software, an Operating System performs basic tasks such as controlling and allocating memory, prioritizing system requests, controlling input and output devices, facilitating networking and managing file systems. Most Operating Systems come with an application that provides a user interface for managing the operating system, such as a command line interpreter or graphical user interface. The operating system forms a platform for other system software and for application software.</a:t>
            </a:r>
          </a:p>
          <a:p>
            <a:pPr marL="226990" lvl="1" indent="-225403" algn="just"/>
            <a:endParaRPr lang="en-US" dirty="0" smtClean="0"/>
          </a:p>
          <a:p>
            <a:pPr marL="226990" lvl="1" indent="-225403" algn="just"/>
            <a:r>
              <a:rPr lang="en-US" dirty="0" smtClean="0"/>
              <a:t>	The most commonly used contemporary desktop and laptop (notebook) OS is </a:t>
            </a:r>
            <a:r>
              <a:rPr lang="en-US" b="1" dirty="0" smtClean="0"/>
              <a:t>Microsoft Windows</a:t>
            </a:r>
            <a:r>
              <a:rPr lang="en-US" dirty="0" smtClean="0"/>
              <a:t>. More powerful servers often employ Linux, FreeBSD, and other Unix-like systems. However, these Unix-like operating systems, especially Mac OS X, are also used on personal computers. </a:t>
            </a:r>
          </a:p>
        </p:txBody>
      </p:sp>
    </p:spTree>
    <p:extLst>
      <p:ext uri="{BB962C8B-B14F-4D97-AF65-F5344CB8AC3E}">
        <p14:creationId xmlns:p14="http://schemas.microsoft.com/office/powerpoint/2010/main" val="269282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72012" cy="3503612"/>
          </a:xfrm>
          <a:ln/>
        </p:spPr>
      </p:sp>
      <p:sp>
        <p:nvSpPr>
          <p:cNvPr id="25605" name="Rectangle 3"/>
          <p:cNvSpPr>
            <a:spLocks noGrp="1" noChangeArrowheads="1"/>
          </p:cNvSpPr>
          <p:nvPr>
            <p:ph type="body" idx="1"/>
          </p:nvPr>
        </p:nvSpPr>
        <p:spPr>
          <a:xfrm>
            <a:off x="1981200" y="4572000"/>
            <a:ext cx="4648200" cy="3963988"/>
          </a:xfrm>
          <a:noFill/>
          <a:ln/>
        </p:spPr>
        <p:txBody>
          <a:bodyPr/>
          <a:lstStyle/>
          <a:p>
            <a:pPr marL="192069" lvl="1" indent="-190482" algn="just"/>
            <a:r>
              <a:rPr lang="en-US" b="1" u="sng" dirty="0" smtClean="0"/>
              <a:t>Functions of an OS</a:t>
            </a:r>
            <a:r>
              <a:rPr lang="en-US" b="1" dirty="0" smtClean="0"/>
              <a:t>:</a:t>
            </a:r>
          </a:p>
          <a:p>
            <a:pPr marL="192069" lvl="1" indent="-190482"/>
            <a:r>
              <a:rPr lang="en-US" dirty="0" smtClean="0"/>
              <a:t>Following are the various services provided by the Operating system:</a:t>
            </a:r>
          </a:p>
          <a:p>
            <a:pPr marL="190482" indent="-190482">
              <a:buFontTx/>
              <a:buAutoNum type="arabicPeriod"/>
            </a:pPr>
            <a:r>
              <a:rPr lang="en-US" b="1" dirty="0" smtClean="0"/>
              <a:t>Process Management:</a:t>
            </a:r>
            <a:r>
              <a:rPr lang="en-US" dirty="0" smtClean="0"/>
              <a:t> It involves creation and deletion of user and system processes, deadlock handling, and so on.</a:t>
            </a:r>
          </a:p>
          <a:p>
            <a:pPr marL="190482" indent="-190482">
              <a:buFontTx/>
              <a:buAutoNum type="arabicPeriod"/>
            </a:pPr>
            <a:r>
              <a:rPr lang="en-US" b="1" dirty="0" smtClean="0"/>
              <a:t>Main-Memory Management:</a:t>
            </a:r>
            <a:r>
              <a:rPr lang="en-US" dirty="0" smtClean="0"/>
              <a:t> It involves keeping track of the parts of memory that are being used, allocating/</a:t>
            </a:r>
            <a:r>
              <a:rPr lang="en-US" dirty="0" err="1" smtClean="0"/>
              <a:t>deallocating</a:t>
            </a:r>
            <a:r>
              <a:rPr lang="en-US" dirty="0" smtClean="0"/>
              <a:t> memory space as required, etc.</a:t>
            </a:r>
          </a:p>
          <a:p>
            <a:pPr marL="190482" indent="-190482">
              <a:buFontTx/>
              <a:buAutoNum type="arabicPeriod"/>
            </a:pPr>
            <a:r>
              <a:rPr lang="en-US" b="1" dirty="0" smtClean="0"/>
              <a:t>Secondary-Storage Management:</a:t>
            </a:r>
            <a:r>
              <a:rPr lang="en-US" dirty="0" smtClean="0"/>
              <a:t> It involves free-space management, disk scheduling, storage allocation.</a:t>
            </a:r>
          </a:p>
          <a:p>
            <a:pPr marL="190482" indent="-190482">
              <a:buFontTx/>
              <a:buAutoNum type="arabicPeriod"/>
            </a:pPr>
            <a:r>
              <a:rPr lang="en-US" b="1" dirty="0" smtClean="0"/>
              <a:t>I/O System Management:</a:t>
            </a:r>
            <a:r>
              <a:rPr lang="en-US" dirty="0" smtClean="0"/>
              <a:t> It deals with hardware specific drivers for devices, keeps it all hidden from the rest of the system.</a:t>
            </a:r>
          </a:p>
          <a:p>
            <a:pPr marL="190482" indent="-190482">
              <a:buFontTx/>
              <a:buAutoNum type="arabicPeriod"/>
            </a:pPr>
            <a:r>
              <a:rPr lang="en-US" b="1" dirty="0" smtClean="0"/>
              <a:t>File Management:</a:t>
            </a:r>
            <a:r>
              <a:rPr lang="en-US" dirty="0" smtClean="0"/>
              <a:t> It involves creating/deleting files and directories, backup, and so on.</a:t>
            </a:r>
          </a:p>
          <a:p>
            <a:pPr marL="190482" indent="-190482">
              <a:buFontTx/>
              <a:buAutoNum type="arabicPeriod"/>
            </a:pPr>
            <a:r>
              <a:rPr lang="en-US" b="1" dirty="0" smtClean="0"/>
              <a:t>Protection System:</a:t>
            </a:r>
            <a:r>
              <a:rPr lang="en-US" dirty="0" smtClean="0"/>
              <a:t> It involves controlling access to programs, processes, or users</a:t>
            </a:r>
          </a:p>
          <a:p>
            <a:pPr marL="190482" indent="-190482">
              <a:buFontTx/>
              <a:buAutoNum type="arabicPeriod"/>
            </a:pPr>
            <a:r>
              <a:rPr lang="en-US" b="1" dirty="0" smtClean="0"/>
              <a:t>Networking:</a:t>
            </a:r>
            <a:r>
              <a:rPr lang="en-US" dirty="0" smtClean="0"/>
              <a:t> It generalizes the network access.</a:t>
            </a:r>
          </a:p>
          <a:p>
            <a:pPr marL="190482" indent="-190482">
              <a:buFontTx/>
              <a:buAutoNum type="arabicPeriod"/>
            </a:pPr>
            <a:r>
              <a:rPr lang="en-US" b="1" dirty="0" smtClean="0"/>
              <a:t>Command-Interpreter System:</a:t>
            </a:r>
            <a:r>
              <a:rPr lang="en-US" dirty="0" smtClean="0"/>
              <a:t> It provides an interface between the user and the OS.</a:t>
            </a:r>
          </a:p>
        </p:txBody>
      </p:sp>
    </p:spTree>
    <p:extLst>
      <p:ext uri="{BB962C8B-B14F-4D97-AF65-F5344CB8AC3E}">
        <p14:creationId xmlns:p14="http://schemas.microsoft.com/office/powerpoint/2010/main" val="316675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xfrm>
            <a:off x="1970088" y="804863"/>
            <a:ext cx="4672012" cy="3503612"/>
          </a:xfrm>
          <a:ln/>
        </p:spPr>
      </p:sp>
      <p:sp>
        <p:nvSpPr>
          <p:cNvPr id="26629" name="Rectangle 3"/>
          <p:cNvSpPr>
            <a:spLocks noGrp="1" noChangeArrowheads="1"/>
          </p:cNvSpPr>
          <p:nvPr>
            <p:ph type="body" idx="1"/>
          </p:nvPr>
        </p:nvSpPr>
        <p:spPr>
          <a:xfrm>
            <a:off x="1714975" y="4317356"/>
            <a:ext cx="4732118" cy="4791920"/>
          </a:xfrm>
          <a:noFill/>
          <a:ln/>
        </p:spPr>
        <p:txBody>
          <a:bodyPr>
            <a:normAutofit/>
          </a:bodyPr>
          <a:lstStyle/>
          <a:p>
            <a:pPr marL="226990" lvl="1" indent="-225403" algn="just">
              <a:lnSpc>
                <a:spcPct val="90000"/>
              </a:lnSpc>
            </a:pPr>
            <a:r>
              <a:rPr lang="en-US" b="1" dirty="0" smtClean="0"/>
              <a:t>	</a:t>
            </a:r>
            <a:r>
              <a:rPr lang="en-US" b="1" u="sng" dirty="0" smtClean="0"/>
              <a:t>History of UNIX</a:t>
            </a:r>
            <a:r>
              <a:rPr lang="en-US" b="1" dirty="0" smtClean="0"/>
              <a:t>:</a:t>
            </a:r>
          </a:p>
          <a:p>
            <a:pPr marL="226990" lvl="1" indent="-225403" algn="just">
              <a:lnSpc>
                <a:spcPct val="90000"/>
              </a:lnSpc>
            </a:pPr>
            <a:endParaRPr lang="en-US" b="1" dirty="0" smtClean="0"/>
          </a:p>
          <a:p>
            <a:pPr marL="226990" lvl="1" indent="-225403" algn="just">
              <a:lnSpc>
                <a:spcPct val="90000"/>
              </a:lnSpc>
            </a:pPr>
            <a:r>
              <a:rPr lang="en-US" dirty="0" smtClean="0"/>
              <a:t>	Unix had a modest beginning at AT&amp;T Bell Laboratories in late sixties, when AT&amp;T withdrew its team from the MULTICS project. The immediate motivation towards development of Unix was a Space Travel game that Thompson had developed for PDP-7. Finding the game slow on the PDP machine, he requested for a DEC-10 machine. The request was rejected. This led to the idea of designing a new operating system for PDP-7.</a:t>
            </a:r>
          </a:p>
          <a:p>
            <a:pPr marL="226990" lvl="1" indent="-225403" algn="just">
              <a:lnSpc>
                <a:spcPct val="90000"/>
              </a:lnSpc>
            </a:pPr>
            <a:endParaRPr lang="en-US" dirty="0" smtClean="0"/>
          </a:p>
          <a:p>
            <a:pPr marL="226990" lvl="1" indent="-225403" algn="just">
              <a:lnSpc>
                <a:spcPct val="90000"/>
              </a:lnSpc>
            </a:pPr>
            <a:r>
              <a:rPr lang="en-US" dirty="0" smtClean="0"/>
              <a:t>	As a result, a multitasking system supporting two users was developed. It had an elegant file system, a command interpreter, and a set of utilities. Initially called UNICS (as a pun on MULTICS), by 1970, it came to be known as Unix. Ken Thompson, along with Rudd </a:t>
            </a:r>
            <a:r>
              <a:rPr lang="en-US" dirty="0" err="1" smtClean="0"/>
              <a:t>Canaday</a:t>
            </a:r>
            <a:r>
              <a:rPr lang="en-US" dirty="0" smtClean="0"/>
              <a:t>, Doug </a:t>
            </a:r>
            <a:r>
              <a:rPr lang="en-US" dirty="0" err="1" smtClean="0"/>
              <a:t>McIlroy</a:t>
            </a:r>
            <a:r>
              <a:rPr lang="en-US" dirty="0" smtClean="0"/>
              <a:t>, </a:t>
            </a:r>
            <a:r>
              <a:rPr lang="en-US" dirty="0" err="1" smtClean="0"/>
              <a:t>joe</a:t>
            </a:r>
            <a:r>
              <a:rPr lang="en-US" dirty="0" smtClean="0"/>
              <a:t> </a:t>
            </a:r>
            <a:r>
              <a:rPr lang="en-US" dirty="0" err="1" smtClean="0"/>
              <a:t>Ossanna</a:t>
            </a:r>
            <a:r>
              <a:rPr lang="en-US" dirty="0" smtClean="0"/>
              <a:t>, and Dennis Ritchie, were the writers of this operating system. Ritchie helped the system to be moved to PDP-11 system in 1970.  Ritchie and </a:t>
            </a:r>
            <a:r>
              <a:rPr lang="en-US" dirty="0" err="1" smtClean="0"/>
              <a:t>Kerningham</a:t>
            </a:r>
            <a:r>
              <a:rPr lang="en-US" dirty="0" smtClean="0"/>
              <a:t> also wrote a compiler for “C”.</a:t>
            </a:r>
          </a:p>
          <a:p>
            <a:pPr marL="226990" lvl="1" indent="-225403" algn="just">
              <a:lnSpc>
                <a:spcPct val="90000"/>
              </a:lnSpc>
            </a:pPr>
            <a:endParaRPr lang="en-US" dirty="0" smtClean="0"/>
          </a:p>
          <a:p>
            <a:pPr marL="226990" lvl="1" indent="-225403" algn="just">
              <a:lnSpc>
                <a:spcPct val="90000"/>
              </a:lnSpc>
            </a:pPr>
            <a:r>
              <a:rPr lang="en-US" dirty="0" smtClean="0"/>
              <a:t>	Unix was originally written in Assembly language. In 1973, Ritchie and Thompson rewrote the Unix kernel in “C”. This was a revolutionary step, as earlier the operating systems were written in assembly languages.  The idea of writing it in “C” was so that the Operating system could now be ported (the speed, in effect, was traded off). It also made the system easier to maintain and adapt to particular requirements. </a:t>
            </a:r>
          </a:p>
          <a:p>
            <a:pPr marL="226990" lvl="1" indent="-225403" algn="just">
              <a:lnSpc>
                <a:spcPct val="90000"/>
              </a:lnSpc>
            </a:pPr>
            <a:endParaRPr lang="en-US" dirty="0" smtClean="0"/>
          </a:p>
          <a:p>
            <a:pPr marL="226990" lvl="1" indent="-225403" algn="just">
              <a:lnSpc>
                <a:spcPct val="90000"/>
              </a:lnSpc>
            </a:pPr>
            <a:r>
              <a:rPr lang="en-US" dirty="0" smtClean="0"/>
              <a:t>	Around 1974, the system was licensed to universities for educational purposes, and was later available for commercial use. The licensing by AT&amp;T was very liberal – the source code was made available to universities, industries, and government organizations.  This led to development of various versions of Unix as everybody added their own utilities. The important ones amongst them include BSD (Berkeley Software Distribution from University of California, Berkeley), SunOS (from Sun Microsystems).</a:t>
            </a:r>
          </a:p>
        </p:txBody>
      </p:sp>
    </p:spTree>
    <p:extLst>
      <p:ext uri="{BB962C8B-B14F-4D97-AF65-F5344CB8AC3E}">
        <p14:creationId xmlns:p14="http://schemas.microsoft.com/office/powerpoint/2010/main" val="114410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1970088" y="839788"/>
            <a:ext cx="4672012" cy="3503612"/>
          </a:xfrm>
          <a:ln/>
        </p:spPr>
      </p:sp>
      <p:sp>
        <p:nvSpPr>
          <p:cNvPr id="27653" name="Rectangle 3"/>
          <p:cNvSpPr>
            <a:spLocks noGrp="1" noChangeArrowheads="1"/>
          </p:cNvSpPr>
          <p:nvPr>
            <p:ph type="body" idx="1"/>
          </p:nvPr>
        </p:nvSpPr>
        <p:spPr>
          <a:xfrm>
            <a:off x="1923326" y="4386805"/>
            <a:ext cx="4648200" cy="4120587"/>
          </a:xfrm>
          <a:noFill/>
          <a:ln/>
        </p:spPr>
        <p:txBody>
          <a:bodyPr>
            <a:normAutofit/>
          </a:bodyPr>
          <a:lstStyle/>
          <a:p>
            <a:pPr marL="226990" lvl="1" indent="-225403" algn="just"/>
            <a:r>
              <a:rPr lang="en-US" b="1" u="sng" dirty="0" smtClean="0"/>
              <a:t>Features of UNIX</a:t>
            </a:r>
            <a:r>
              <a:rPr lang="en-US" b="1" dirty="0" smtClean="0"/>
              <a:t>:</a:t>
            </a:r>
          </a:p>
          <a:p>
            <a:pPr marL="226990" lvl="1" indent="-225403" algn="just"/>
            <a:endParaRPr lang="en-US" b="1" dirty="0" smtClean="0"/>
          </a:p>
          <a:p>
            <a:pPr marL="226990" lvl="1" indent="-225403" algn="just"/>
            <a:r>
              <a:rPr lang="en-US" dirty="0" smtClean="0"/>
              <a:t>	UNIX is a </a:t>
            </a:r>
            <a:r>
              <a:rPr lang="en-US" b="1" dirty="0" smtClean="0"/>
              <a:t>timesharing operating system </a:t>
            </a:r>
            <a:r>
              <a:rPr lang="en-US" dirty="0" smtClean="0"/>
              <a:t>written in “C”. It is a </a:t>
            </a:r>
            <a:r>
              <a:rPr lang="en-US" b="1" dirty="0" smtClean="0"/>
              <a:t>multi-user</a:t>
            </a:r>
            <a:r>
              <a:rPr lang="en-US" dirty="0" smtClean="0"/>
              <a:t> as well as a </a:t>
            </a:r>
            <a:r>
              <a:rPr lang="en-US" b="1" dirty="0" smtClean="0"/>
              <a:t>multiprocessing system</a:t>
            </a:r>
            <a:r>
              <a:rPr lang="en-US" dirty="0" smtClean="0"/>
              <a:t>. Many users can work with multiple tasks at the same time. </a:t>
            </a:r>
            <a:r>
              <a:rPr lang="en-US" b="1" dirty="0" smtClean="0"/>
              <a:t>Round Robin Scheduling</a:t>
            </a:r>
            <a:r>
              <a:rPr lang="en-US" dirty="0" smtClean="0"/>
              <a:t> with fixed time slices is the algorithm that is used by the CPU for scheduling tasks.</a:t>
            </a:r>
          </a:p>
          <a:p>
            <a:pPr marL="226990" lvl="1" indent="-225403" algn="just"/>
            <a:r>
              <a:rPr lang="en-US" dirty="0" smtClean="0"/>
              <a:t>	</a:t>
            </a:r>
          </a:p>
          <a:p>
            <a:pPr marL="226990" lvl="1" indent="-225403" algn="just"/>
            <a:r>
              <a:rPr lang="en-US" dirty="0" smtClean="0"/>
              <a:t>	UNIX, as it is written in “C”, is portable. It is available on a variety of platforms ranging from a 8088 based PC to a parallel processing system like Cray 2. </a:t>
            </a:r>
          </a:p>
          <a:p>
            <a:pPr marL="226990" lvl="1" indent="-225403" algn="just"/>
            <a:r>
              <a:rPr lang="en-US" dirty="0" smtClean="0"/>
              <a:t>	</a:t>
            </a:r>
          </a:p>
          <a:p>
            <a:pPr marL="226990" lvl="1" indent="-225403" algn="just"/>
            <a:r>
              <a:rPr lang="en-US" dirty="0" smtClean="0"/>
              <a:t>	Everything in UNIX is a </a:t>
            </a:r>
            <a:r>
              <a:rPr lang="en-US" b="1" dirty="0" smtClean="0"/>
              <a:t>file </a:t>
            </a:r>
            <a:r>
              <a:rPr lang="en-US" dirty="0" smtClean="0"/>
              <a:t>– even if it is a directory or a device.  The file format is consistent. A file is nothing but a </a:t>
            </a:r>
            <a:r>
              <a:rPr lang="en-US" b="1" dirty="0" smtClean="0"/>
              <a:t>stream of bytes </a:t>
            </a:r>
            <a:r>
              <a:rPr lang="en-US" dirty="0" smtClean="0"/>
              <a:t>– it is not considered as containing fixed length records. UNIX follows a hierarchical file system. All files are related with root at the top of the hierarchy – it follows an inverted tree structure.</a:t>
            </a:r>
          </a:p>
          <a:p>
            <a:pPr marL="226990" lvl="1" indent="-225403" algn="just"/>
            <a:r>
              <a:rPr lang="en-US" dirty="0" smtClean="0"/>
              <a:t>	</a:t>
            </a:r>
          </a:p>
          <a:p>
            <a:pPr marL="226990" lvl="1" indent="-225403" algn="just"/>
            <a:r>
              <a:rPr lang="en-US" dirty="0" smtClean="0"/>
              <a:t>	The kernel is a set of “C” program that controls the resources of a computer and allocates them amongst its users. It lets users run their programs, controls peripheral devices, and provides a file system to manage programs and data. It is loaded into memory when system is booted. It is often called as “the” operating system.</a:t>
            </a:r>
          </a:p>
          <a:p>
            <a:pPr marL="226990" lvl="1" indent="-225403" algn="just"/>
            <a:r>
              <a:rPr lang="en-US" dirty="0" smtClean="0"/>
              <a:t>	</a:t>
            </a:r>
          </a:p>
          <a:p>
            <a:pPr marL="226990" lvl="1" indent="-225403" algn="just"/>
            <a:r>
              <a:rPr lang="en-US" dirty="0" smtClean="0"/>
              <a:t>	The approach in UNIX is that there is no need to have separate utilities to solve each and every complex problem. Instead, by combining several commands (each of which is capable of doing a simple job), it is possible to solve bigger problems. Pipes and filters allow building solutions from simple commands – they also make UNIX powerful and flexible.</a:t>
            </a:r>
          </a:p>
          <a:p>
            <a:pPr marL="226990" lvl="1" indent="-225403" algn="just"/>
            <a:endParaRPr lang="en-US" dirty="0" smtClean="0"/>
          </a:p>
        </p:txBody>
      </p:sp>
    </p:spTree>
    <p:extLst>
      <p:ext uri="{BB962C8B-B14F-4D97-AF65-F5344CB8AC3E}">
        <p14:creationId xmlns:p14="http://schemas.microsoft.com/office/powerpoint/2010/main" val="9092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1970088" y="839788"/>
            <a:ext cx="4672012" cy="3503612"/>
          </a:xfrm>
          <a:ln/>
        </p:spPr>
      </p:sp>
      <p:sp>
        <p:nvSpPr>
          <p:cNvPr id="28677" name="Rectangle 3"/>
          <p:cNvSpPr>
            <a:spLocks noGrp="1" noChangeArrowheads="1"/>
          </p:cNvSpPr>
          <p:nvPr>
            <p:ph type="body" idx="1"/>
          </p:nvPr>
        </p:nvSpPr>
        <p:spPr>
          <a:xfrm>
            <a:off x="1923801" y="4363652"/>
            <a:ext cx="4586881" cy="3894373"/>
          </a:xfrm>
          <a:noFill/>
          <a:ln/>
        </p:spPr>
        <p:txBody>
          <a:bodyPr/>
          <a:lstStyle/>
          <a:p>
            <a:pPr marL="228578" indent="-228578" algn="just">
              <a:lnSpc>
                <a:spcPct val="85000"/>
              </a:lnSpc>
            </a:pPr>
            <a:r>
              <a:rPr lang="en-US" b="1" u="sng" dirty="0" smtClean="0"/>
              <a:t>Services provided by  UNIX:</a:t>
            </a:r>
          </a:p>
          <a:p>
            <a:pPr marL="228578" indent="-228578" algn="just">
              <a:lnSpc>
                <a:spcPct val="85000"/>
              </a:lnSpc>
            </a:pPr>
            <a:endParaRPr lang="en-US" b="1" dirty="0" smtClean="0"/>
          </a:p>
          <a:p>
            <a:pPr marL="228578" indent="-228578" algn="just">
              <a:lnSpc>
                <a:spcPct val="85000"/>
              </a:lnSpc>
            </a:pPr>
            <a:r>
              <a:rPr lang="en-US" dirty="0" smtClean="0"/>
              <a:t>	Amongst the various services that UNIX operating system provides are Process Management (Creation, Termination, Suspension and communication between processes) and File Management (creation and deletion of files, allowing for dynamic growth of files, security of files etc).  Files and processes are two major entities in Unix. A file resides in memory – it is static in nature – as against a process, which is alive and exists in time.  </a:t>
            </a:r>
          </a:p>
          <a:p>
            <a:pPr marL="228578" indent="-228578" algn="just">
              <a:lnSpc>
                <a:spcPct val="85000"/>
              </a:lnSpc>
            </a:pPr>
            <a:endParaRPr lang="en-US" dirty="0" smtClean="0"/>
          </a:p>
          <a:p>
            <a:pPr marL="228578" indent="-228578" algn="just">
              <a:lnSpc>
                <a:spcPct val="85000"/>
              </a:lnSpc>
            </a:pPr>
            <a:r>
              <a:rPr lang="en-US" dirty="0" smtClean="0"/>
              <a:t>	UNIX has a very simple user interface: programmers have written it and it is meant for programmers, hence there are absolutely no “frills”. However, graphical interfaces are becoming available in latter releases.</a:t>
            </a:r>
          </a:p>
          <a:p>
            <a:pPr marL="228578" indent="-228578" algn="just">
              <a:lnSpc>
                <a:spcPct val="85000"/>
              </a:lnSpc>
            </a:pPr>
            <a:endParaRPr lang="en-US" dirty="0" smtClean="0"/>
          </a:p>
          <a:p>
            <a:pPr marL="228578" indent="-228578" algn="just">
              <a:lnSpc>
                <a:spcPct val="85000"/>
              </a:lnSpc>
            </a:pPr>
            <a:r>
              <a:rPr lang="en-US" dirty="0" smtClean="0"/>
              <a:t>	UNIX includes editors and compilers (for various languages like C, C++, Pascal, Fortran, Prolog, Lisp, Java, and so on). It has several utilities like calculators, graphics and statistical packages, and tools for document preparation.</a:t>
            </a:r>
          </a:p>
          <a:p>
            <a:pPr marL="228578" indent="-228578" algn="just">
              <a:lnSpc>
                <a:spcPct val="85000"/>
              </a:lnSpc>
            </a:pPr>
            <a:endParaRPr lang="en-US" dirty="0" smtClean="0"/>
          </a:p>
          <a:p>
            <a:pPr marL="228578" indent="-228578" algn="just">
              <a:lnSpc>
                <a:spcPct val="85000"/>
              </a:lnSpc>
            </a:pPr>
            <a:r>
              <a:rPr lang="en-US" dirty="0" smtClean="0"/>
              <a:t>	UNIX includes an online help facility, which is very useful to look at the syntax involving several different options for the many commands of UNIX.</a:t>
            </a:r>
          </a:p>
          <a:p>
            <a:pPr marL="228578" indent="-228578" algn="just">
              <a:lnSpc>
                <a:spcPct val="85000"/>
              </a:lnSpc>
            </a:pPr>
            <a:endParaRPr lang="en-US" b="1" dirty="0" smtClean="0"/>
          </a:p>
          <a:p>
            <a:pPr marL="228578" indent="-228578" algn="just">
              <a:lnSpc>
                <a:spcPct val="85000"/>
              </a:lnSpc>
            </a:pPr>
            <a:r>
              <a:rPr lang="en-US" b="1" dirty="0" smtClean="0"/>
              <a:t>File Management:</a:t>
            </a:r>
          </a:p>
          <a:p>
            <a:pPr marL="228578" indent="-228578" algn="just">
              <a:lnSpc>
                <a:spcPct val="85000"/>
              </a:lnSpc>
            </a:pPr>
            <a:r>
              <a:rPr lang="en-US" dirty="0" smtClean="0"/>
              <a:t>	</a:t>
            </a:r>
          </a:p>
          <a:p>
            <a:pPr marL="228578" indent="-228578" algn="just">
              <a:lnSpc>
                <a:spcPct val="85000"/>
              </a:lnSpc>
            </a:pPr>
            <a:r>
              <a:rPr lang="en-US" dirty="0" smtClean="0"/>
              <a:t>	It helps to create or delete files. It assigns read, write, and execute  permissions for users, groups, and others to restrict access to file.</a:t>
            </a:r>
          </a:p>
        </p:txBody>
      </p:sp>
    </p:spTree>
    <p:extLst>
      <p:ext uri="{BB962C8B-B14F-4D97-AF65-F5344CB8AC3E}">
        <p14:creationId xmlns:p14="http://schemas.microsoft.com/office/powerpoint/2010/main" val="420479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1971675" y="550863"/>
            <a:ext cx="4668838" cy="3502025"/>
          </a:xfrm>
          <a:ln/>
        </p:spPr>
      </p:sp>
      <p:sp>
        <p:nvSpPr>
          <p:cNvPr id="29701" name="Rectangle 3"/>
          <p:cNvSpPr>
            <a:spLocks noGrp="1" noChangeArrowheads="1"/>
          </p:cNvSpPr>
          <p:nvPr>
            <p:ph type="body" idx="1"/>
          </p:nvPr>
        </p:nvSpPr>
        <p:spPr>
          <a:xfrm>
            <a:off x="1888599" y="4051124"/>
            <a:ext cx="4789993" cy="4791926"/>
          </a:xfrm>
          <a:noFill/>
          <a:ln/>
        </p:spPr>
        <p:txBody>
          <a:bodyPr>
            <a:normAutofit/>
          </a:bodyPr>
          <a:lstStyle/>
          <a:p>
            <a:pPr algn="just" eaLnBrk="1" hangingPunct="1">
              <a:lnSpc>
                <a:spcPct val="90000"/>
              </a:lnSpc>
            </a:pPr>
            <a:r>
              <a:rPr lang="en-US" b="1" u="sng" dirty="0" smtClean="0"/>
              <a:t>UNIX System Architecture</a:t>
            </a:r>
            <a:r>
              <a:rPr lang="en-US" b="1" dirty="0" smtClean="0"/>
              <a:t>:</a:t>
            </a:r>
          </a:p>
          <a:p>
            <a:pPr algn="just" eaLnBrk="1" hangingPunct="1">
              <a:lnSpc>
                <a:spcPct val="90000"/>
              </a:lnSpc>
            </a:pPr>
            <a:r>
              <a:rPr lang="en-US" dirty="0" smtClean="0"/>
              <a:t>The UNIX system is functionally organized at three levels:</a:t>
            </a:r>
          </a:p>
          <a:p>
            <a:pPr marL="342866" lvl="1" indent="-228578" algn="just">
              <a:lnSpc>
                <a:spcPct val="90000"/>
              </a:lnSpc>
              <a:buFontTx/>
              <a:buChar char="•"/>
            </a:pPr>
            <a:r>
              <a:rPr lang="en-US" dirty="0" smtClean="0"/>
              <a:t>The </a:t>
            </a:r>
            <a:r>
              <a:rPr lang="en-US" b="1" dirty="0" smtClean="0"/>
              <a:t>kernel</a:t>
            </a:r>
            <a:r>
              <a:rPr lang="en-US" dirty="0" smtClean="0"/>
              <a:t>, which schedules tasks and manages storage </a:t>
            </a:r>
          </a:p>
          <a:p>
            <a:pPr marL="342866" lvl="1" indent="-228578" algn="just">
              <a:lnSpc>
                <a:spcPct val="90000"/>
              </a:lnSpc>
              <a:buFontTx/>
              <a:buChar char="•"/>
            </a:pPr>
            <a:r>
              <a:rPr lang="en-US" dirty="0" smtClean="0"/>
              <a:t>The </a:t>
            </a:r>
            <a:r>
              <a:rPr lang="en-US" b="1" dirty="0" smtClean="0"/>
              <a:t>shell</a:t>
            </a:r>
            <a:r>
              <a:rPr lang="en-US" dirty="0" smtClean="0"/>
              <a:t>, which connects and interprets users’ commands, calls programs from memory, and executes them</a:t>
            </a:r>
          </a:p>
          <a:p>
            <a:pPr marL="342866" lvl="1" indent="-228578" algn="just">
              <a:lnSpc>
                <a:spcPct val="90000"/>
              </a:lnSpc>
              <a:buFontTx/>
              <a:buChar char="•"/>
            </a:pPr>
            <a:r>
              <a:rPr lang="en-US" dirty="0" smtClean="0"/>
              <a:t>The </a:t>
            </a:r>
            <a:r>
              <a:rPr lang="en-US" b="1" dirty="0" smtClean="0"/>
              <a:t>tools</a:t>
            </a:r>
            <a:r>
              <a:rPr lang="en-US" dirty="0" smtClean="0"/>
              <a:t> and </a:t>
            </a:r>
            <a:r>
              <a:rPr lang="en-US" b="1" dirty="0" smtClean="0"/>
              <a:t>applications </a:t>
            </a:r>
            <a:r>
              <a:rPr lang="en-US" dirty="0" smtClean="0"/>
              <a:t>that offer additional functionality to the operating system </a:t>
            </a:r>
          </a:p>
          <a:p>
            <a:pPr marL="342866" lvl="1" indent="-228578" algn="just">
              <a:lnSpc>
                <a:spcPct val="90000"/>
              </a:lnSpc>
            </a:pPr>
            <a:r>
              <a:rPr lang="en-US" dirty="0" smtClean="0"/>
              <a:t>There is a policy of division of </a:t>
            </a:r>
            <a:r>
              <a:rPr lang="en-US" dirty="0" err="1" smtClean="0"/>
              <a:t>labour</a:t>
            </a:r>
            <a:r>
              <a:rPr lang="en-US" dirty="0" smtClean="0"/>
              <a:t> that is followed between the kernel and the shell on the Unix systems. The </a:t>
            </a:r>
            <a:r>
              <a:rPr lang="en-US" b="1" dirty="0" smtClean="0"/>
              <a:t>kernel </a:t>
            </a:r>
            <a:r>
              <a:rPr lang="en-US" dirty="0" smtClean="0"/>
              <a:t>interacts with the machine hardware, and the </a:t>
            </a:r>
            <a:r>
              <a:rPr lang="en-US" b="1" dirty="0" smtClean="0"/>
              <a:t>shell </a:t>
            </a:r>
            <a:r>
              <a:rPr lang="en-US" dirty="0" smtClean="0"/>
              <a:t>interacts with the User.</a:t>
            </a:r>
          </a:p>
          <a:p>
            <a:pPr algn="just" eaLnBrk="1" hangingPunct="1">
              <a:lnSpc>
                <a:spcPct val="90000"/>
              </a:lnSpc>
            </a:pPr>
            <a:endParaRPr lang="en-US" b="1" dirty="0" smtClean="0"/>
          </a:p>
          <a:p>
            <a:pPr algn="just" eaLnBrk="1" hangingPunct="1">
              <a:lnSpc>
                <a:spcPct val="90000"/>
              </a:lnSpc>
            </a:pPr>
            <a:r>
              <a:rPr lang="en-US" b="1" dirty="0" smtClean="0"/>
              <a:t>The kernel:</a:t>
            </a:r>
          </a:p>
          <a:p>
            <a:pPr algn="just" eaLnBrk="1" hangingPunct="1">
              <a:lnSpc>
                <a:spcPct val="90000"/>
              </a:lnSpc>
            </a:pPr>
            <a:r>
              <a:rPr lang="en-US" dirty="0" smtClean="0"/>
              <a:t>The heart of the operating system, the kernel controls the hardware and turns part of the system on and off at the programmer’s command. Suppose you ask the computer to list all the files in a directory. Then the kernel tells the computer to read all the files in that directory from the disk and display them on your screen.</a:t>
            </a:r>
            <a:endParaRPr lang="en-US" b="1" dirty="0" smtClean="0"/>
          </a:p>
          <a:p>
            <a:pPr algn="just" eaLnBrk="1" hangingPunct="1">
              <a:lnSpc>
                <a:spcPct val="90000"/>
              </a:lnSpc>
            </a:pPr>
            <a:endParaRPr lang="en-US" b="1" dirty="0" smtClean="0"/>
          </a:p>
          <a:p>
            <a:pPr algn="just" eaLnBrk="1" hangingPunct="1">
              <a:lnSpc>
                <a:spcPct val="90000"/>
              </a:lnSpc>
            </a:pPr>
            <a:r>
              <a:rPr lang="en-US" b="1" dirty="0" smtClean="0"/>
              <a:t>The shell:</a:t>
            </a:r>
          </a:p>
          <a:p>
            <a:pPr algn="just" eaLnBrk="1" hangingPunct="1">
              <a:lnSpc>
                <a:spcPct val="90000"/>
              </a:lnSpc>
            </a:pPr>
            <a:r>
              <a:rPr lang="en-US" dirty="0" smtClean="0"/>
              <a:t>The </a:t>
            </a:r>
            <a:r>
              <a:rPr lang="en-US" b="1" dirty="0" smtClean="0"/>
              <a:t>shell</a:t>
            </a:r>
            <a:r>
              <a:rPr lang="en-US" dirty="0" smtClean="0"/>
              <a:t> is technically a </a:t>
            </a:r>
            <a:r>
              <a:rPr lang="en-US" b="1" dirty="0" smtClean="0"/>
              <a:t>UNIX </a:t>
            </a:r>
            <a:r>
              <a:rPr lang="en-US" dirty="0" smtClean="0"/>
              <a:t>command that interprets the user’s requests to execute commands and programs. The </a:t>
            </a:r>
            <a:r>
              <a:rPr lang="en-US" b="1" dirty="0" smtClean="0"/>
              <a:t>shell </a:t>
            </a:r>
            <a:r>
              <a:rPr lang="en-US" dirty="0" smtClean="0"/>
              <a:t>acts as the main interface for the system, communicating with the </a:t>
            </a:r>
            <a:r>
              <a:rPr lang="en-US" b="1" dirty="0" smtClean="0"/>
              <a:t>kernel</a:t>
            </a:r>
            <a:r>
              <a:rPr lang="en-US" dirty="0" smtClean="0"/>
              <a:t>. The shell is also programmable in UNIX. There are many different types of shells like </a:t>
            </a:r>
            <a:r>
              <a:rPr lang="en-US" b="1" dirty="0" smtClean="0"/>
              <a:t>Bourne Shell</a:t>
            </a:r>
            <a:r>
              <a:rPr lang="en-US" dirty="0" smtClean="0"/>
              <a:t>, </a:t>
            </a:r>
            <a:r>
              <a:rPr lang="en-US" b="1" dirty="0" err="1" smtClean="0"/>
              <a:t>Korn</a:t>
            </a:r>
            <a:r>
              <a:rPr lang="en-US" b="1" dirty="0" smtClean="0"/>
              <a:t> Shell</a:t>
            </a:r>
            <a:r>
              <a:rPr lang="en-US" dirty="0" smtClean="0"/>
              <a:t>, and </a:t>
            </a:r>
            <a:r>
              <a:rPr lang="en-US" b="1" dirty="0" smtClean="0"/>
              <a:t>C Shell, </a:t>
            </a:r>
            <a:r>
              <a:rPr lang="en-US" dirty="0" smtClean="0"/>
              <a:t>most notably the command driven </a:t>
            </a:r>
            <a:r>
              <a:rPr lang="en-US" b="1" dirty="0" smtClean="0"/>
              <a:t>Bourne Shell</a:t>
            </a:r>
            <a:r>
              <a:rPr lang="en-US" dirty="0" smtClean="0"/>
              <a:t> and the </a:t>
            </a:r>
            <a:r>
              <a:rPr lang="en-US" b="1" dirty="0" smtClean="0"/>
              <a:t>C Shell</a:t>
            </a:r>
            <a:r>
              <a:rPr lang="en-US" dirty="0" smtClean="0"/>
              <a:t>, and menu-driven shells that make it easier for beginners to use. Whatever shell is used, its purpose remains the same -- to act as an interpreter between the user and the computer.</a:t>
            </a:r>
          </a:p>
          <a:p>
            <a:pPr algn="just" eaLnBrk="1" hangingPunct="1">
              <a:lnSpc>
                <a:spcPct val="90000"/>
              </a:lnSpc>
            </a:pPr>
            <a:r>
              <a:rPr lang="en-US" dirty="0" smtClean="0"/>
              <a:t>We will see more about shell later.</a:t>
            </a:r>
          </a:p>
          <a:p>
            <a:pPr algn="just" eaLnBrk="1" hangingPunct="1">
              <a:lnSpc>
                <a:spcPct val="90000"/>
              </a:lnSpc>
            </a:pPr>
            <a:endParaRPr lang="en-US" dirty="0" smtClean="0"/>
          </a:p>
          <a:p>
            <a:pPr algn="just" eaLnBrk="1" hangingPunct="1">
              <a:lnSpc>
                <a:spcPct val="90000"/>
              </a:lnSpc>
            </a:pPr>
            <a:r>
              <a:rPr lang="en-US" b="1" dirty="0" smtClean="0"/>
              <a:t>Tools and applications:</a:t>
            </a:r>
          </a:p>
          <a:p>
            <a:pPr algn="just" eaLnBrk="1" hangingPunct="1">
              <a:lnSpc>
                <a:spcPct val="90000"/>
              </a:lnSpc>
            </a:pPr>
            <a:r>
              <a:rPr lang="en-US" dirty="0" smtClean="0"/>
              <a:t>There are hundreds of tools available to UNIX users, although some have been written by third party vendors for specific applications. Typically, tools are grouped into categories for certain functions, such as word processing, business applications, or programming.</a:t>
            </a:r>
          </a:p>
        </p:txBody>
      </p:sp>
    </p:spTree>
    <p:extLst>
      <p:ext uri="{BB962C8B-B14F-4D97-AF65-F5344CB8AC3E}">
        <p14:creationId xmlns:p14="http://schemas.microsoft.com/office/powerpoint/2010/main" val="379414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70088" y="839788"/>
            <a:ext cx="4672012" cy="3503612"/>
          </a:xfrm>
          <a:ln/>
        </p:spPr>
      </p:sp>
      <p:sp>
        <p:nvSpPr>
          <p:cNvPr id="30725" name="Rectangle 3"/>
          <p:cNvSpPr>
            <a:spLocks noGrp="1" noChangeArrowheads="1"/>
          </p:cNvSpPr>
          <p:nvPr>
            <p:ph type="body" idx="1"/>
          </p:nvPr>
        </p:nvSpPr>
        <p:spPr>
          <a:xfrm>
            <a:off x="1981200" y="4363650"/>
            <a:ext cx="4648200" cy="4514132"/>
          </a:xfrm>
          <a:noFill/>
          <a:ln/>
        </p:spPr>
        <p:txBody>
          <a:bodyPr>
            <a:normAutofit/>
          </a:bodyPr>
          <a:lstStyle/>
          <a:p>
            <a:pPr marL="228578" indent="-228578" algn="just"/>
            <a:r>
              <a:rPr lang="en-US" b="1" u="sng" dirty="0" smtClean="0"/>
              <a:t>Basic Unix Commands</a:t>
            </a:r>
            <a:r>
              <a:rPr lang="en-US" b="1" dirty="0" smtClean="0"/>
              <a:t>:</a:t>
            </a:r>
          </a:p>
          <a:p>
            <a:pPr marL="228578" indent="-228578" algn="just"/>
            <a:endParaRPr lang="en-US" b="1" dirty="0" smtClean="0"/>
          </a:p>
          <a:p>
            <a:pPr marL="228578" indent="-228578" algn="just"/>
            <a:r>
              <a:rPr lang="en-US" dirty="0" smtClean="0"/>
              <a:t>	In order to work with Unix, one needs a login name and password, which the system administrator needs to assign. With these in hand, one can “log on” to a Unix System and start a “session” with Unix by typing out the login name and password at the prompt.  Once the session is through, one needs to “log off” from the system.</a:t>
            </a:r>
          </a:p>
          <a:p>
            <a:pPr marL="228578" indent="-228578" algn="just"/>
            <a:endParaRPr lang="en-US" b="1" dirty="0" smtClean="0"/>
          </a:p>
          <a:p>
            <a:pPr marL="228578" indent="-228578" algn="just"/>
            <a:r>
              <a:rPr lang="en-US" b="1" dirty="0" smtClean="0"/>
              <a:t>Logging In and Out:</a:t>
            </a:r>
          </a:p>
          <a:p>
            <a:pPr marL="228578" indent="-228578" algn="just"/>
            <a:endParaRPr lang="en-US" b="1" dirty="0" smtClean="0"/>
          </a:p>
          <a:p>
            <a:pPr marL="228578" indent="-228578" algn="just"/>
            <a:r>
              <a:rPr lang="en-US" dirty="0" smtClean="0"/>
              <a:t>	Once the terminal is connected to a Unix system, it displays the “login:” message on screen. The login name, given by the system administrator needs to be typed here. If the password has been set, the system will prompt for the password (printing will be turned off when password is typed).  </a:t>
            </a:r>
          </a:p>
          <a:p>
            <a:pPr marL="228578" indent="-228578" algn="just"/>
            <a:endParaRPr lang="en-US" dirty="0" smtClean="0"/>
          </a:p>
          <a:p>
            <a:pPr marL="228578" indent="-228578" algn="just"/>
            <a:r>
              <a:rPr lang="en-US" dirty="0" smtClean="0"/>
              <a:t>	In case of valid </a:t>
            </a:r>
            <a:r>
              <a:rPr lang="en-US" b="1" dirty="0" smtClean="0"/>
              <a:t>user name</a:t>
            </a:r>
            <a:r>
              <a:rPr lang="en-US" dirty="0" smtClean="0"/>
              <a:t> and </a:t>
            </a:r>
            <a:r>
              <a:rPr lang="en-US" b="1" dirty="0" smtClean="0"/>
              <a:t>password</a:t>
            </a:r>
            <a:r>
              <a:rPr lang="en-US" dirty="0" smtClean="0"/>
              <a:t>, the user will get logged on to the system. The system displays a prompt, typically a </a:t>
            </a:r>
            <a:r>
              <a:rPr lang="en-US" b="1" dirty="0" smtClean="0"/>
              <a:t>$ sign </a:t>
            </a:r>
            <a:r>
              <a:rPr lang="en-US" dirty="0" smtClean="0"/>
              <a:t>(it can be different as it is possible to change prompts) – which indicates that the system is ready to accept commands. There can be some messages and other notifications before the prompt.</a:t>
            </a:r>
          </a:p>
          <a:p>
            <a:pPr marL="228578" indent="-228578" algn="just"/>
            <a:r>
              <a:rPr lang="en-US" dirty="0" smtClean="0"/>
              <a:t>	</a:t>
            </a:r>
          </a:p>
          <a:p>
            <a:pPr marL="228578" indent="-228578" algn="just"/>
            <a:r>
              <a:rPr lang="en-US" dirty="0" smtClean="0"/>
              <a:t>	On successful logon, user is automatically placed in home directory, the name of home directory being usually the same as the login name.</a:t>
            </a:r>
          </a:p>
          <a:p>
            <a:pPr marL="228578" indent="-228578" algn="just"/>
            <a:r>
              <a:rPr lang="en-US" dirty="0" smtClean="0"/>
              <a:t>	If there is an error in validating the user name and password, then the system requests the user to re-enter the same. Usually due to security considerations, system allows only a fixed number of attempts to re-enter information. </a:t>
            </a:r>
          </a:p>
        </p:txBody>
      </p:sp>
    </p:spTree>
    <p:extLst>
      <p:ext uri="{BB962C8B-B14F-4D97-AF65-F5344CB8AC3E}">
        <p14:creationId xmlns:p14="http://schemas.microsoft.com/office/powerpoint/2010/main" val="15595227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5.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2.xml"/><Relationship Id="rId4" Type="http://schemas.openxmlformats.org/officeDocument/2006/relationships/tags" Target="../tags/tag50.xm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1.xml"/><Relationship Id="rId7" Type="http://schemas.openxmlformats.org/officeDocument/2006/relationships/oleObject" Target="../embeddings/oleObject13.bin"/><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slideMaster" Target="../slideMasters/slideMaster3.xml"/><Relationship Id="rId5" Type="http://schemas.openxmlformats.org/officeDocument/2006/relationships/tags" Target="../tags/tag63.xml"/><Relationship Id="rId10" Type="http://schemas.openxmlformats.org/officeDocument/2006/relationships/image" Target="../media/image4.jpeg"/><Relationship Id="rId4" Type="http://schemas.openxmlformats.org/officeDocument/2006/relationships/tags" Target="../tags/tag62.xml"/><Relationship Id="rId9"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6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7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7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4.xml"/><Relationship Id="rId7" Type="http://schemas.openxmlformats.org/officeDocument/2006/relationships/oleObject" Target="../embeddings/oleObject15.bin"/><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slideMaster" Target="../slideMasters/slideMaster3.xml"/><Relationship Id="rId5" Type="http://schemas.openxmlformats.org/officeDocument/2006/relationships/tags" Target="../tags/tag76.xml"/><Relationship Id="rId4" Type="http://schemas.openxmlformats.org/officeDocument/2006/relationships/tags" Target="../tags/tag7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8.xml"/><Relationship Id="rId7" Type="http://schemas.openxmlformats.org/officeDocument/2006/relationships/oleObject" Target="../embeddings/oleObject16.bin"/><Relationship Id="rId2" Type="http://schemas.openxmlformats.org/officeDocument/2006/relationships/tags" Target="../tags/tag77.xml"/><Relationship Id="rId1" Type="http://schemas.openxmlformats.org/officeDocument/2006/relationships/vmlDrawing" Target="../drawings/vmlDrawing16.vml"/><Relationship Id="rId6" Type="http://schemas.openxmlformats.org/officeDocument/2006/relationships/slideMaster" Target="../slideMasters/slideMaster3.xml"/><Relationship Id="rId5" Type="http://schemas.openxmlformats.org/officeDocument/2006/relationships/tags" Target="../tags/tag80.xml"/><Relationship Id="rId4" Type="http://schemas.openxmlformats.org/officeDocument/2006/relationships/tags" Target="../tags/tag79.xml"/></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17.v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media/image1.emf"/><Relationship Id="rId4" Type="http://schemas.openxmlformats.org/officeDocument/2006/relationships/tags" Target="../tags/tag83.xml"/><Relationship Id="rId9"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tags" Target="../tags/tag87.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206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p:nvPicPr>
        <p:blipFill>
          <a:blip r:embed="rId9" cstate="print"/>
          <a:srcRect b="14021"/>
          <a:stretch>
            <a:fillRect/>
          </a:stretch>
        </p:blipFill>
        <p:spPr>
          <a:xfrm>
            <a:off x="1589" y="1178035"/>
            <a:ext cx="9904413" cy="5679967"/>
          </a:xfrm>
          <a:prstGeom prst="rect">
            <a:avLst/>
          </a:prstGeom>
        </p:spPr>
      </p:pic>
      <p:sp>
        <p:nvSpPr>
          <p:cNvPr id="7" name="Rectangle 7"/>
          <p:cNvSpPr/>
          <p:nvPr>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174268542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08722024"/>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13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9608711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615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7099026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543206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79020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718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2345571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fld id="{FE769E1B-1A5D-409C-BE10-2A9A39850C17}" type="datetime1">
              <a:rPr lang="en-US" smtClean="0"/>
              <a:t>8/29/2017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r>
              <a:rPr lang="en-US" smtClean="0"/>
              <a:t>iGate Sensitive</a:t>
            </a:r>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fld id="{277C1CF3-A711-4C17-A994-E6863511BAD7}" type="slidenum">
              <a:rPr lang="en-US" smtClean="0"/>
              <a:pPr/>
              <a:t>‹#›</a:t>
            </a:fld>
            <a:endParaRPr lang="en-US"/>
          </a:p>
        </p:txBody>
      </p:sp>
    </p:spTree>
    <p:extLst>
      <p:ext uri="{BB962C8B-B14F-4D97-AF65-F5344CB8AC3E}">
        <p14:creationId xmlns:p14="http://schemas.microsoft.com/office/powerpoint/2010/main" val="4190532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820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572616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6610296-324F-40F6-A42A-D78916D75727}" type="datetime1">
              <a:rPr lang="en-US" smtClean="0"/>
              <a:t>8/29/2017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672998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35749" cy="143985"/>
        </p:xfrm>
        <a:graphic>
          <a:graphicData uri="http://schemas.openxmlformats.org/presentationml/2006/ole">
            <mc:AlternateContent xmlns:mc="http://schemas.openxmlformats.org/markup-compatibility/2006">
              <mc:Choice xmlns:v="urn:schemas-microsoft-com:vml" Requires="v">
                <p:oleObj spid="_x0000_s102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5109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6"/>
            <a:ext cx="3932160" cy="2015591"/>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pic>
        <p:nvPicPr>
          <p:cNvPr id="8" name="Image 7" descr="Locations_Map_2014.png"/>
          <p:cNvPicPr>
            <a:picLocks noChangeAspect="1"/>
          </p:cNvPicPr>
          <p:nvPr userDrawn="1"/>
        </p:nvPicPr>
        <p:blipFill>
          <a:blip r:embed="rId9" cstate="print"/>
          <a:stretch>
            <a:fillRect/>
          </a:stretch>
        </p:blipFill>
        <p:spPr>
          <a:xfrm>
            <a:off x="5042447" y="3376052"/>
            <a:ext cx="3595355" cy="1872000"/>
          </a:xfrm>
          <a:prstGeom prst="rect">
            <a:avLst/>
          </a:prstGeom>
        </p:spPr>
      </p:pic>
    </p:spTree>
    <p:extLst>
      <p:ext uri="{BB962C8B-B14F-4D97-AF65-F5344CB8AC3E}">
        <p14:creationId xmlns:p14="http://schemas.microsoft.com/office/powerpoint/2010/main" val="142255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70084869"/>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12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5109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45007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331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p:nvPicPr>
        <p:blipFill>
          <a:blip r:embed="rId9" cstate="print"/>
          <a:srcRect b="14021"/>
          <a:stretch>
            <a:fillRect/>
          </a:stretch>
        </p:blipFill>
        <p:spPr>
          <a:xfrm>
            <a:off x="1589" y="1178035"/>
            <a:ext cx="9904413" cy="5679967"/>
          </a:xfrm>
          <a:prstGeom prst="rect">
            <a:avLst/>
          </a:prstGeom>
        </p:spPr>
      </p:pic>
      <p:sp>
        <p:nvSpPr>
          <p:cNvPr id="7" name="Rectangle 7"/>
          <p:cNvSpPr/>
          <p:nvPr>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a:endParaRPr lang="en-US" sz="900" dirty="0" smtClean="0">
              <a:solidFill>
                <a:prstClr val="white"/>
              </a:solidFil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124447789"/>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434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144758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6508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9925" y="1828800"/>
            <a:ext cx="2103438"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20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3114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61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301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592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5518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spTree>
    <p:extLst>
      <p:ext uri="{BB962C8B-B14F-4D97-AF65-F5344CB8AC3E}">
        <p14:creationId xmlns:p14="http://schemas.microsoft.com/office/powerpoint/2010/main" val="2976683103"/>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53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0117007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63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663050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741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452328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0767258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1828800"/>
            <a:ext cx="16938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5154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184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7838953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pPr fontAlgn="base">
              <a:spcBef>
                <a:spcPct val="0"/>
              </a:spcBef>
              <a:spcAft>
                <a:spcPct val="0"/>
              </a:spcAft>
              <a:defRPr/>
            </a:pPr>
            <a:fld id="{7BC0B825-B323-4BD1-8622-6D888E209446}" type="datetimeFigureOut">
              <a:rPr lang="en-US" smtClean="0">
                <a:solidFill>
                  <a:srgbClr val="00264A"/>
                </a:solidFill>
                <a:cs typeface="Arial" panose="020B0604020202020204" pitchFamily="34" charset="0"/>
              </a:rPr>
              <a:pPr fontAlgn="base">
                <a:spcBef>
                  <a:spcPct val="0"/>
                </a:spcBef>
                <a:spcAft>
                  <a:spcPct val="0"/>
                </a:spcAft>
                <a:defRPr/>
              </a:pPr>
              <a:t>8/29/2017</a:t>
            </a:fld>
            <a:endParaRPr lang="en-US">
              <a:solidFill>
                <a:srgbClr val="00264A"/>
              </a:solidFill>
              <a:cs typeface="Arial" panose="020B0604020202020204" pitchFamily="34" charset="0"/>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pPr fontAlgn="base">
              <a:spcBef>
                <a:spcPct val="0"/>
              </a:spcBef>
              <a:spcAft>
                <a:spcPct val="0"/>
              </a:spcAft>
              <a:defRPr/>
            </a:pPr>
            <a:endParaRPr lang="en-US">
              <a:solidFill>
                <a:srgbClr val="00264A"/>
              </a:solidFill>
              <a:cs typeface="Arial" panose="020B0604020202020204" pitchFamily="34" charset="0"/>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pPr fontAlgn="base">
              <a:spcBef>
                <a:spcPct val="0"/>
              </a:spcBef>
              <a:spcAft>
                <a:spcPct val="0"/>
              </a:spcAft>
            </a:pPr>
            <a:fld id="{439D4F56-AC00-45E3-81AF-C429A856380E}" type="slidenum">
              <a:rPr lang="en-US" altLang="en-US" smtClean="0">
                <a:solidFill>
                  <a:srgbClr val="00264A"/>
                </a:solidFill>
                <a:cs typeface="Arial" panose="020B0604020202020204" pitchFamily="34" charset="0"/>
              </a:rPr>
              <a:pPr fontAlgn="base">
                <a:spcBef>
                  <a:spcPct val="0"/>
                </a:spcBef>
                <a:spcAft>
                  <a:spcPct val="0"/>
                </a:spcAft>
              </a:pPr>
              <a:t>‹#›</a:t>
            </a:fld>
            <a:endParaRPr lang="en-US" altLang="en-US">
              <a:solidFill>
                <a:srgbClr val="00264A"/>
              </a:solidFill>
              <a:cs typeface="Arial" panose="020B0604020202020204" pitchFamily="34" charset="0"/>
            </a:endParaRPr>
          </a:p>
        </p:txBody>
      </p:sp>
    </p:spTree>
    <p:extLst>
      <p:ext uri="{BB962C8B-B14F-4D97-AF65-F5344CB8AC3E}">
        <p14:creationId xmlns:p14="http://schemas.microsoft.com/office/powerpoint/2010/main" val="2137759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946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36750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9153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5346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5776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9549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704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653183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12.png"/><Relationship Id="rId26" Type="http://schemas.openxmlformats.org/officeDocument/2006/relationships/image" Target="../media/image16.gif"/><Relationship Id="rId3" Type="http://schemas.openxmlformats.org/officeDocument/2006/relationships/theme" Target="../theme/theme2.xml"/><Relationship Id="rId21" Type="http://schemas.openxmlformats.org/officeDocument/2006/relationships/hyperlink" Target="http://www.twitter.com/capgemini" TargetMode="Externa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20.xml"/><Relationship Id="rId16" Type="http://schemas.openxmlformats.org/officeDocument/2006/relationships/image" Target="../media/image11.emf"/><Relationship Id="rId20"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15.png"/><Relationship Id="rId5" Type="http://schemas.openxmlformats.org/officeDocument/2006/relationships/tags" Target="../tags/tag39.xml"/><Relationship Id="rId15" Type="http://schemas.openxmlformats.org/officeDocument/2006/relationships/image" Target="../media/image1.emf"/><Relationship Id="rId23" Type="http://schemas.openxmlformats.org/officeDocument/2006/relationships/hyperlink" Target="http://www.youtube.com/capgemini" TargetMode="External"/><Relationship Id="rId10" Type="http://schemas.openxmlformats.org/officeDocument/2006/relationships/tags" Target="../tags/tag44.xml"/><Relationship Id="rId19" Type="http://schemas.openxmlformats.org/officeDocument/2006/relationships/hyperlink" Target="http://www.linkedin.com/company/capgemini" TargetMode="External"/><Relationship Id="rId4" Type="http://schemas.openxmlformats.org/officeDocument/2006/relationships/vmlDrawing" Target="../drawings/vmlDrawing9.vml"/><Relationship Id="rId9" Type="http://schemas.openxmlformats.org/officeDocument/2006/relationships/tags" Target="../tags/tag43.xml"/><Relationship Id="rId14" Type="http://schemas.openxmlformats.org/officeDocument/2006/relationships/oleObject" Target="../embeddings/oleObject9.bin"/><Relationship Id="rId22" Type="http://schemas.openxmlformats.org/officeDocument/2006/relationships/image" Target="../media/image14.png"/><Relationship Id="rId27"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3.xml"/><Relationship Id="rId26" Type="http://schemas.openxmlformats.org/officeDocument/2006/relationships/tags" Target="../tags/tag59.xml"/><Relationship Id="rId3" Type="http://schemas.openxmlformats.org/officeDocument/2006/relationships/slideLayout" Target="../slideLayouts/slideLayout23.xml"/><Relationship Id="rId21" Type="http://schemas.openxmlformats.org/officeDocument/2006/relationships/tags" Target="../tags/tag54.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tags" Target="../tags/tag58.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ags" Target="../tags/tag53.xml"/><Relationship Id="rId29" Type="http://schemas.openxmlformats.org/officeDocument/2006/relationships/image" Target="../media/image2.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ags" Target="../tags/tag57.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tags" Target="../tags/tag56.xml"/><Relationship Id="rId28"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vmlDrawing" Target="../drawings/vmlDrawing12.v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ags" Target="../tags/tag55.xml"/><Relationship Id="rId27"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039"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35291" y="6669387"/>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25"/>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sz="1800"/>
          </a:p>
        </p:txBody>
      </p:sp>
      <p:sp>
        <p:nvSpPr>
          <p:cNvPr id="12" name="Rectangle 11"/>
          <p:cNvSpPr>
            <a:spLocks noChangeArrowheads="1"/>
          </p:cNvSpPr>
          <p:nvPr>
            <p:custDataLst>
              <p:tags r:id="rId26"/>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27"/>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27960115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iming>
    <p:tnLst>
      <p:par>
        <p:cTn id="1" dur="indefinite" restart="never" nodeType="tmRoot"/>
      </p:par>
    </p:tnLst>
  </p:timing>
  <p:hf hdr="0" ftr="0" dt="0"/>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923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5914038" y="1209256"/>
            <a:ext cx="2658462" cy="229353"/>
          </a:xfrm>
          <a:prstGeom prst="rect">
            <a:avLst/>
          </a:prstGeom>
          <a:noFill/>
        </p:spPr>
      </p:pic>
      <p:sp>
        <p:nvSpPr>
          <p:cNvPr id="15" name="Rectangle 14"/>
          <p:cNvSpPr/>
          <p:nvPr>
            <p:custDataLst>
              <p:tags r:id="rId8"/>
            </p:custDataLst>
          </p:nvPr>
        </p:nvSpPr>
        <p:spPr>
          <a:xfrm>
            <a:off x="6419732" y="5514849"/>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098350" y="5932547"/>
            <a:ext cx="256821" cy="263771"/>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301091" y="5932547"/>
            <a:ext cx="25967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7720425" y="5932548"/>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690062" y="1014966"/>
            <a:ext cx="2658462" cy="686047"/>
          </a:xfrm>
          <a:prstGeom prst="rect">
            <a:avLst/>
          </a:prstGeom>
        </p:spPr>
      </p:pic>
    </p:spTree>
    <p:extLst>
      <p:ext uri="{BB962C8B-B14F-4D97-AF65-F5344CB8AC3E}">
        <p14:creationId xmlns:p14="http://schemas.microsoft.com/office/powerpoint/2010/main" val="2596877741"/>
      </p:ext>
    </p:extLst>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229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35291" y="6669387"/>
            <a:ext cx="94578" cy="92333"/>
          </a:xfrm>
          <a:prstGeom prst="rect">
            <a:avLst/>
          </a:prstGeom>
          <a:noFill/>
        </p:spPr>
        <p:txBody>
          <a:bodyPr wrap="none" lIns="0" tIns="0" rIns="0" bIns="0" rtlCol="0" anchor="ctr">
            <a:spAutoFit/>
          </a:bodyPr>
          <a:lstStyle/>
          <a:p>
            <a:pPr algn="ctr" fontAlgn="base">
              <a:spcBef>
                <a:spcPct val="0"/>
              </a:spcBef>
              <a:spcAft>
                <a:spcPct val="0"/>
              </a:spcAft>
            </a:pPr>
            <a:fld id="{6A895693-0027-4F28-9367-92E39A51F51C}" type="slidenum">
              <a:rPr lang="en-US" sz="600" smtClean="0">
                <a:solidFill>
                  <a:srgbClr val="9F958F"/>
                </a:solidFill>
                <a:cs typeface="Arial" panose="020B0604020202020204" pitchFamily="34" charset="0"/>
              </a:rPr>
              <a:pPr algn="ctr" fontAlgn="base">
                <a:spcBef>
                  <a:spcPct val="0"/>
                </a:spcBef>
                <a:spcAft>
                  <a:spcPct val="0"/>
                </a:spcAft>
              </a:pPr>
              <a:t>‹#›</a:t>
            </a:fld>
            <a:endParaRPr lang="en-US" sz="600" dirty="0">
              <a:solidFill>
                <a:srgbClr val="9F958F"/>
              </a:solidFill>
              <a:cs typeface="Arial" panose="020B0604020202020204" pitchFamily="34" charset="0"/>
            </a:endParaRPr>
          </a:p>
        </p:txBody>
      </p:sp>
      <p:sp>
        <p:nvSpPr>
          <p:cNvPr id="9" name="Freeform 4"/>
          <p:cNvSpPr>
            <a:spLocks/>
          </p:cNvSpPr>
          <p:nvPr>
            <p:custDataLst>
              <p:tags r:id="rId24"/>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pPr fontAlgn="base">
              <a:spcBef>
                <a:spcPct val="0"/>
              </a:spcBef>
              <a:spcAft>
                <a:spcPct val="0"/>
              </a:spcAft>
            </a:pPr>
            <a:endParaRPr lang="fr-FR">
              <a:solidFill>
                <a:srgbClr val="00264A"/>
              </a:solidFill>
              <a:cs typeface="Arial" panose="020B0604020202020204" pitchFamily="34" charset="0"/>
            </a:endParaRPr>
          </a:p>
        </p:txBody>
      </p:sp>
      <p:sp>
        <p:nvSpPr>
          <p:cNvPr id="12" name="Rectangle 11"/>
          <p:cNvSpPr>
            <a:spLocks noChangeArrowheads="1"/>
          </p:cNvSpPr>
          <p:nvPr>
            <p:custDataLst>
              <p:tags r:id="rId25"/>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algn="r" defTabSz="848318" eaLnBrk="0" hangingPunct="0">
              <a:lnSpc>
                <a:spcPct val="90000"/>
              </a:lnSpc>
              <a:spcBef>
                <a:spcPct val="10000"/>
              </a:spcBef>
              <a:defRPr/>
            </a:pPr>
            <a:r>
              <a:rPr lang="en-US" altLang="en-US" sz="500" dirty="0" smtClean="0">
                <a:solidFill>
                  <a:srgbClr val="9F958F"/>
                </a:solidFill>
                <a:cs typeface="Helvetica Light"/>
              </a:rPr>
              <a:t>Copyright © </a:t>
            </a:r>
            <a:r>
              <a:rPr lang="en-US" altLang="en-US" sz="500" dirty="0" err="1" smtClean="0">
                <a:solidFill>
                  <a:srgbClr val="9F958F"/>
                </a:solidFill>
                <a:cs typeface="Helvetica Light"/>
              </a:rPr>
              <a:t>Capgemini</a:t>
            </a:r>
            <a:r>
              <a:rPr lang="en-US" altLang="en-US" sz="500" dirty="0" smtClean="0">
                <a:solidFill>
                  <a:srgbClr val="9F958F"/>
                </a:solidFill>
                <a:cs typeface="Helvetica Light"/>
              </a:rPr>
              <a:t> 2016. All Rights Reserved</a:t>
            </a:r>
          </a:p>
        </p:txBody>
      </p:sp>
      <p:cxnSp>
        <p:nvCxnSpPr>
          <p:cNvPr id="15" name="Straight Connector 5"/>
          <p:cNvCxnSpPr/>
          <p:nvPr>
            <p:custDataLst>
              <p:tags r:id="rId26"/>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6663292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iming>
    <p:tnLst>
      <p:par>
        <p:cTn id="1" dur="indefinite" restart="never" nodeType="tmRoot"/>
      </p:par>
    </p:tnLst>
  </p:timing>
  <p:hf sldNum="0" hdr="0" dt="0"/>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4933493" y="4214733"/>
            <a:ext cx="4915261" cy="1098157"/>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12" name="Subtitle 11"/>
          <p:cNvSpPr>
            <a:spLocks noGrp="1"/>
          </p:cNvSpPr>
          <p:nvPr>
            <p:ph type="subTitle" idx="1"/>
          </p:nvPr>
        </p:nvSpPr>
        <p:spPr>
          <a:xfrm>
            <a:off x="3543138" y="5004546"/>
            <a:ext cx="4918363" cy="947751"/>
          </a:xfrm>
        </p:spPr>
        <p:txBody>
          <a:bodyPr>
            <a:normAutofit/>
          </a:bodyPr>
          <a:lstStyle/>
          <a:p>
            <a:pPr algn="l"/>
            <a:r>
              <a:rPr lang="en-US" sz="1800" b="0" dirty="0" smtClean="0">
                <a:latin typeface="Candara"/>
              </a:rPr>
              <a:t>Lesson 01 : Introduction to UNIX Operating System and Basic UNIX  Commands</a:t>
            </a:r>
            <a:endParaRPr lang="en-US" sz="1800" b="0" dirty="0">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dirty="0" smtClean="0"/>
              <a:t>man Command</a:t>
            </a:r>
          </a:p>
        </p:txBody>
      </p:sp>
      <p:sp>
        <p:nvSpPr>
          <p:cNvPr id="12291" name="Rectangle 3"/>
          <p:cNvSpPr>
            <a:spLocks noGrp="1"/>
          </p:cNvSpPr>
          <p:nvPr>
            <p:ph idx="1"/>
          </p:nvPr>
        </p:nvSpPr>
        <p:spPr>
          <a:xfrm>
            <a:off x="370114" y="1150258"/>
            <a:ext cx="8229600" cy="4525963"/>
          </a:xfrm>
        </p:spPr>
        <p:txBody>
          <a:bodyPr/>
          <a:lstStyle/>
          <a:p>
            <a:endParaRPr lang="en-US" dirty="0" smtClean="0"/>
          </a:p>
          <a:p>
            <a:r>
              <a:rPr lang="en-US" dirty="0" smtClean="0"/>
              <a:t>man command:</a:t>
            </a:r>
          </a:p>
          <a:p>
            <a:pPr lvl="1"/>
            <a:r>
              <a:rPr lang="en-US" dirty="0" smtClean="0"/>
              <a:t>The on line help provided by the </a:t>
            </a:r>
            <a:r>
              <a:rPr lang="en-US" b="1" dirty="0" smtClean="0"/>
              <a:t>man </a:t>
            </a:r>
            <a:r>
              <a:rPr lang="en-US" dirty="0" smtClean="0"/>
              <a:t>command includes brief description, options, and examples.</a:t>
            </a:r>
          </a:p>
          <a:p>
            <a:pPr lvl="1"/>
            <a:r>
              <a:rPr lang="en-US" dirty="0" smtClean="0"/>
              <a:t>Example:</a:t>
            </a:r>
            <a:endParaRPr lang="en-US" sz="1400" dirty="0" smtClean="0"/>
          </a:p>
        </p:txBody>
      </p:sp>
      <p:sp>
        <p:nvSpPr>
          <p:cNvPr id="12292" name="AutoShape 5"/>
          <p:cNvSpPr>
            <a:spLocks noChangeArrowheads="1"/>
          </p:cNvSpPr>
          <p:nvPr/>
        </p:nvSpPr>
        <p:spPr bwMode="auto">
          <a:xfrm>
            <a:off x="751114" y="2930639"/>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$man &lt;command&gt;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p:cNvSpPr>
          <p:nvPr>
            <p:ph type="title"/>
          </p:nvPr>
        </p:nvSpPr>
        <p:spPr/>
        <p:txBody>
          <a:bodyPr/>
          <a:lstStyle/>
          <a:p>
            <a:r>
              <a:rPr lang="en-US" dirty="0" smtClean="0"/>
              <a:t>cal Command</a:t>
            </a:r>
          </a:p>
        </p:txBody>
      </p:sp>
      <p:sp>
        <p:nvSpPr>
          <p:cNvPr id="13315" name="Rectangle 7"/>
          <p:cNvSpPr>
            <a:spLocks noGrp="1"/>
          </p:cNvSpPr>
          <p:nvPr>
            <p:ph idx="1"/>
          </p:nvPr>
        </p:nvSpPr>
        <p:spPr>
          <a:xfrm>
            <a:off x="457200" y="1161144"/>
            <a:ext cx="8229600" cy="4965020"/>
          </a:xfrm>
        </p:spPr>
        <p:txBody>
          <a:bodyPr/>
          <a:lstStyle/>
          <a:p>
            <a:endParaRPr lang="en-US" dirty="0" smtClean="0"/>
          </a:p>
          <a:p>
            <a:r>
              <a:rPr lang="en-US" dirty="0" err="1" smtClean="0"/>
              <a:t>cal</a:t>
            </a:r>
            <a:r>
              <a:rPr lang="en-US" dirty="0" smtClean="0"/>
              <a:t> command:</a:t>
            </a:r>
          </a:p>
          <a:p>
            <a:pPr lvl="1"/>
            <a:r>
              <a:rPr lang="en-US" dirty="0" smtClean="0"/>
              <a:t>The </a:t>
            </a:r>
            <a:r>
              <a:rPr lang="en-US" b="1" dirty="0" smtClean="0"/>
              <a:t>cal </a:t>
            </a:r>
            <a:r>
              <a:rPr lang="en-US" dirty="0" smtClean="0"/>
              <a:t>command is used to display calendar from the year 1 to 9999. </a:t>
            </a:r>
          </a:p>
          <a:p>
            <a:pPr lvl="1"/>
            <a:r>
              <a:rPr lang="en-US" dirty="0" smtClean="0"/>
              <a:t>Example:</a:t>
            </a:r>
          </a:p>
          <a:p>
            <a:pPr lvl="1"/>
            <a:endParaRPr lang="en-US" dirty="0" smtClean="0"/>
          </a:p>
          <a:p>
            <a:pPr lvl="1"/>
            <a:endParaRPr lang="en-US" dirty="0" smtClean="0"/>
          </a:p>
          <a:p>
            <a:pPr lvl="2"/>
            <a:endParaRPr lang="en-US" dirty="0" smtClean="0"/>
          </a:p>
          <a:p>
            <a:pPr lvl="2"/>
            <a:endParaRPr lang="en-US" dirty="0" smtClean="0"/>
          </a:p>
          <a:p>
            <a:pPr lvl="2"/>
            <a:r>
              <a:rPr lang="en-US" dirty="0" smtClean="0"/>
              <a:t>The above syntax can be used to print the calendar for the 9</a:t>
            </a:r>
            <a:r>
              <a:rPr lang="en-US" baseline="30000" dirty="0" smtClean="0"/>
              <a:t>th</a:t>
            </a:r>
            <a:r>
              <a:rPr lang="en-US" dirty="0" smtClean="0"/>
              <a:t>  month of the year 2001.</a:t>
            </a:r>
          </a:p>
        </p:txBody>
      </p:sp>
      <p:sp>
        <p:nvSpPr>
          <p:cNvPr id="13316" name="AutoShape 8"/>
          <p:cNvSpPr>
            <a:spLocks noChangeArrowheads="1"/>
          </p:cNvSpPr>
          <p:nvPr/>
        </p:nvSpPr>
        <p:spPr bwMode="auto">
          <a:xfrm>
            <a:off x="838200" y="26543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a:latin typeface="Candara"/>
              </a:rPr>
              <a:t>$cal 9 2001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p:cNvSpPr>
          <p:nvPr>
            <p:ph type="title"/>
          </p:nvPr>
        </p:nvSpPr>
        <p:spPr>
          <a:xfrm>
            <a:off x="271206" y="0"/>
            <a:ext cx="6858048" cy="857255"/>
          </a:xfrm>
        </p:spPr>
        <p:txBody>
          <a:bodyPr>
            <a:normAutofit/>
          </a:bodyPr>
          <a:lstStyle/>
          <a:p>
            <a:r>
              <a:rPr lang="en-US" sz="3100" dirty="0" smtClean="0"/>
              <a:t>date Command</a:t>
            </a:r>
          </a:p>
        </p:txBody>
      </p:sp>
      <p:sp>
        <p:nvSpPr>
          <p:cNvPr id="14339" name="Rectangle 7"/>
          <p:cNvSpPr>
            <a:spLocks noGrp="1"/>
          </p:cNvSpPr>
          <p:nvPr>
            <p:ph idx="1"/>
          </p:nvPr>
        </p:nvSpPr>
        <p:spPr>
          <a:xfrm>
            <a:off x="442686" y="1573914"/>
            <a:ext cx="8467725" cy="4775578"/>
          </a:xfrm>
        </p:spPr>
        <p:txBody>
          <a:bodyPr>
            <a:normAutofit/>
          </a:bodyPr>
          <a:lstStyle/>
          <a:p>
            <a:r>
              <a:rPr lang="en-US" dirty="0" smtClean="0"/>
              <a:t>date command: </a:t>
            </a:r>
          </a:p>
          <a:p>
            <a:pPr lvl="1"/>
            <a:r>
              <a:rPr lang="en-US" dirty="0" smtClean="0"/>
              <a:t>The </a:t>
            </a:r>
            <a:r>
              <a:rPr lang="en-US" b="1" dirty="0" smtClean="0"/>
              <a:t>date </a:t>
            </a:r>
            <a:r>
              <a:rPr lang="en-US" dirty="0" smtClean="0"/>
              <a:t>command is used to see current date and time.</a:t>
            </a:r>
          </a:p>
          <a:p>
            <a:pPr lvl="1"/>
            <a:r>
              <a:rPr lang="en-US" dirty="0" smtClean="0"/>
              <a:t>Date can be displayed in different formats</a:t>
            </a:r>
          </a:p>
          <a:p>
            <a:pPr lvl="1"/>
            <a:r>
              <a:rPr lang="en-US" dirty="0" smtClean="0"/>
              <a:t>Example:</a:t>
            </a:r>
          </a:p>
          <a:p>
            <a:pPr lvl="1"/>
            <a:endParaRPr lang="en-US" dirty="0" smtClean="0"/>
          </a:p>
          <a:p>
            <a:pPr lvl="1"/>
            <a:endParaRPr lang="en-US" dirty="0" smtClean="0"/>
          </a:p>
          <a:p>
            <a:pPr lvl="1"/>
            <a:endParaRPr lang="en-US" dirty="0" smtClean="0"/>
          </a:p>
          <a:p>
            <a:pPr lvl="2"/>
            <a:r>
              <a:rPr lang="en-US" b="1" dirty="0" smtClean="0"/>
              <a:t>Output: </a:t>
            </a:r>
            <a:r>
              <a:rPr lang="en-US" dirty="0" smtClean="0"/>
              <a:t>Fri Apr 6 11:14:46 IST 2001</a:t>
            </a:r>
          </a:p>
          <a:p>
            <a:pPr lvl="1"/>
            <a:endParaRPr lang="en-US" dirty="0" smtClean="0"/>
          </a:p>
          <a:p>
            <a:pPr lvl="1"/>
            <a:endParaRPr lang="en-US" dirty="0" smtClean="0"/>
          </a:p>
          <a:p>
            <a:pPr lvl="1"/>
            <a:endParaRPr lang="en-US" dirty="0" smtClean="0"/>
          </a:p>
          <a:p>
            <a:pPr lvl="2"/>
            <a:r>
              <a:rPr lang="en-US" b="1" dirty="0" smtClean="0"/>
              <a:t>Output: </a:t>
            </a:r>
            <a:r>
              <a:rPr lang="en-US" dirty="0" smtClean="0"/>
              <a:t>11:15:20</a:t>
            </a:r>
          </a:p>
          <a:p>
            <a:pPr lvl="2"/>
            <a:endParaRPr lang="en-US" dirty="0" smtClean="0"/>
          </a:p>
          <a:p>
            <a:pPr lvl="1"/>
            <a:endParaRPr lang="en-US" dirty="0" smtClean="0"/>
          </a:p>
          <a:p>
            <a:pPr lvl="1"/>
            <a:endParaRPr lang="en-US" dirty="0" smtClean="0"/>
          </a:p>
          <a:p>
            <a:pPr lvl="2"/>
            <a:r>
              <a:rPr lang="en-US" b="1" dirty="0" smtClean="0"/>
              <a:t>Output: </a:t>
            </a:r>
            <a:r>
              <a:rPr lang="en-US" dirty="0" smtClean="0"/>
              <a:t>6 Apr</a:t>
            </a:r>
          </a:p>
        </p:txBody>
      </p:sp>
      <p:sp>
        <p:nvSpPr>
          <p:cNvPr id="14340" name="AutoShape 8"/>
          <p:cNvSpPr>
            <a:spLocks noChangeArrowheads="1"/>
          </p:cNvSpPr>
          <p:nvPr/>
        </p:nvSpPr>
        <p:spPr bwMode="auto">
          <a:xfrm>
            <a:off x="791029" y="294430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a:t>
            </a:r>
          </a:p>
        </p:txBody>
      </p:sp>
      <p:sp>
        <p:nvSpPr>
          <p:cNvPr id="14341" name="AutoShape 9"/>
          <p:cNvSpPr>
            <a:spLocks noChangeArrowheads="1"/>
          </p:cNvSpPr>
          <p:nvPr/>
        </p:nvSpPr>
        <p:spPr bwMode="auto">
          <a:xfrm>
            <a:off x="791028" y="412472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“+%T”        	-- %t is used to display only time</a:t>
            </a:r>
          </a:p>
        </p:txBody>
      </p:sp>
      <p:sp>
        <p:nvSpPr>
          <p:cNvPr id="14342" name="AutoShape 10"/>
          <p:cNvSpPr>
            <a:spLocks noChangeArrowheads="1"/>
          </p:cNvSpPr>
          <p:nvPr/>
        </p:nvSpPr>
        <p:spPr bwMode="auto">
          <a:xfrm>
            <a:off x="820054" y="506792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 %d %h“  	-- To display date and month name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p:cNvSpPr>
          <p:nvPr>
            <p:ph type="title"/>
          </p:nvPr>
        </p:nvSpPr>
        <p:spPr/>
        <p:txBody>
          <a:bodyPr/>
          <a:lstStyle/>
          <a:p>
            <a:r>
              <a:rPr lang="en-US" dirty="0" err="1" smtClean="0"/>
              <a:t>lp</a:t>
            </a:r>
            <a:r>
              <a:rPr lang="en-US" dirty="0" smtClean="0"/>
              <a:t> Command</a:t>
            </a:r>
          </a:p>
        </p:txBody>
      </p:sp>
      <p:sp>
        <p:nvSpPr>
          <p:cNvPr id="15363" name="Rectangle 8"/>
          <p:cNvSpPr>
            <a:spLocks noGrp="1"/>
          </p:cNvSpPr>
          <p:nvPr>
            <p:ph idx="1"/>
          </p:nvPr>
        </p:nvSpPr>
        <p:spPr>
          <a:xfrm>
            <a:off x="419100" y="1719944"/>
            <a:ext cx="8229600" cy="4642756"/>
          </a:xfrm>
        </p:spPr>
        <p:txBody>
          <a:bodyPr/>
          <a:lstStyle/>
          <a:p>
            <a:r>
              <a:rPr lang="en-US" dirty="0" err="1" smtClean="0"/>
              <a:t>lp</a:t>
            </a:r>
            <a:r>
              <a:rPr lang="en-US" dirty="0" smtClean="0"/>
              <a:t> command:</a:t>
            </a:r>
          </a:p>
          <a:p>
            <a:pPr lvl="1"/>
            <a:r>
              <a:rPr lang="en-US" dirty="0" smtClean="0"/>
              <a:t>The </a:t>
            </a:r>
            <a:r>
              <a:rPr lang="en-US" b="1" dirty="0" err="1" smtClean="0"/>
              <a:t>lp</a:t>
            </a:r>
            <a:r>
              <a:rPr lang="en-US" b="1" dirty="0" smtClean="0"/>
              <a:t> </a:t>
            </a:r>
            <a:r>
              <a:rPr lang="en-US" dirty="0" smtClean="0"/>
              <a:t>command is used for printing files.</a:t>
            </a:r>
          </a:p>
          <a:p>
            <a:pPr lvl="2"/>
            <a:r>
              <a:rPr lang="en-US" dirty="0" smtClean="0"/>
              <a:t>Example:</a:t>
            </a:r>
          </a:p>
        </p:txBody>
      </p:sp>
      <p:sp>
        <p:nvSpPr>
          <p:cNvPr id="15364" name="AutoShape 9"/>
          <p:cNvSpPr>
            <a:spLocks noChangeArrowheads="1"/>
          </p:cNvSpPr>
          <p:nvPr/>
        </p:nvSpPr>
        <p:spPr bwMode="auto">
          <a:xfrm>
            <a:off x="723900" y="2844800"/>
            <a:ext cx="7848600" cy="427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$lp myfile.txt</a:t>
            </a:r>
          </a:p>
        </p:txBody>
      </p:sp>
      <p:sp>
        <p:nvSpPr>
          <p:cNvPr id="5" name="AutoShape 9"/>
          <p:cNvSpPr>
            <a:spLocks noChangeArrowheads="1"/>
          </p:cNvSpPr>
          <p:nvPr/>
        </p:nvSpPr>
        <p:spPr bwMode="auto">
          <a:xfrm>
            <a:off x="745674" y="3621302"/>
            <a:ext cx="7848600" cy="427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a:latin typeface="Candara"/>
              </a:rPr>
              <a:t>lp</a:t>
            </a:r>
            <a:r>
              <a:rPr lang="en-US" dirty="0">
                <a:latin typeface="Candara"/>
              </a:rPr>
              <a:t> </a:t>
            </a:r>
            <a:r>
              <a:rPr lang="en-US" dirty="0" smtClean="0">
                <a:latin typeface="Candara"/>
              </a:rPr>
              <a:t>–n 10 myfile.txt</a:t>
            </a:r>
            <a:endParaRPr lang="en-US" dirty="0">
              <a:latin typeface="Candara"/>
            </a:endParaRPr>
          </a:p>
        </p:txBody>
      </p:sp>
      <p:sp>
        <p:nvSpPr>
          <p:cNvPr id="6" name="AutoShape 9"/>
          <p:cNvSpPr>
            <a:spLocks noChangeArrowheads="1"/>
          </p:cNvSpPr>
          <p:nvPr/>
        </p:nvSpPr>
        <p:spPr bwMode="auto">
          <a:xfrm>
            <a:off x="767448" y="4325234"/>
            <a:ext cx="7848600" cy="427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smtClean="0">
                <a:latin typeface="Candara"/>
              </a:rPr>
              <a:t>lp</a:t>
            </a:r>
            <a:r>
              <a:rPr lang="en-US" dirty="0" err="1">
                <a:latin typeface="Candara"/>
              </a:rPr>
              <a:t>q</a:t>
            </a:r>
            <a:endParaRPr lang="en-US" dirty="0">
              <a:latin typeface="Candara"/>
            </a:endParaRPr>
          </a:p>
        </p:txBody>
      </p:sp>
      <p:sp>
        <p:nvSpPr>
          <p:cNvPr id="7" name="AutoShape 9"/>
          <p:cNvSpPr>
            <a:spLocks noChangeArrowheads="1"/>
          </p:cNvSpPr>
          <p:nvPr/>
        </p:nvSpPr>
        <p:spPr bwMode="auto">
          <a:xfrm>
            <a:off x="752934" y="5007392"/>
            <a:ext cx="7848600" cy="427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Candara"/>
              </a:rPr>
              <a:t>$</a:t>
            </a:r>
            <a:r>
              <a:rPr lang="en-US" dirty="0" err="1" smtClean="0">
                <a:latin typeface="Candara"/>
              </a:rPr>
              <a:t>lprm</a:t>
            </a:r>
            <a:r>
              <a:rPr lang="en-US" dirty="0" smtClean="0">
                <a:latin typeface="Candara"/>
              </a:rPr>
              <a:t>  </a:t>
            </a:r>
            <a:r>
              <a:rPr lang="en-US" dirty="0"/>
              <a:t>-Pps99 </a:t>
            </a:r>
            <a:r>
              <a:rPr lang="en-US" dirty="0" smtClean="0"/>
              <a:t> 11042</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p:cNvSpPr>
          <p:nvPr>
            <p:ph type="title"/>
          </p:nvPr>
        </p:nvSpPr>
        <p:spPr/>
        <p:txBody>
          <a:bodyPr/>
          <a:lstStyle/>
          <a:p>
            <a:r>
              <a:rPr lang="en-US" dirty="0" err="1" smtClean="0"/>
              <a:t>nl</a:t>
            </a:r>
            <a:r>
              <a:rPr lang="en-US" dirty="0" smtClean="0"/>
              <a:t> Command</a:t>
            </a:r>
          </a:p>
        </p:txBody>
      </p:sp>
      <p:sp>
        <p:nvSpPr>
          <p:cNvPr id="16387" name="Rectangle 12"/>
          <p:cNvSpPr>
            <a:spLocks noGrp="1"/>
          </p:cNvSpPr>
          <p:nvPr>
            <p:ph idx="1"/>
          </p:nvPr>
        </p:nvSpPr>
        <p:spPr>
          <a:xfrm>
            <a:off x="457200" y="1741377"/>
            <a:ext cx="8229600" cy="4354623"/>
          </a:xfrm>
        </p:spPr>
        <p:txBody>
          <a:bodyPr/>
          <a:lstStyle/>
          <a:p>
            <a:r>
              <a:rPr lang="en-US" dirty="0" err="1" smtClean="0"/>
              <a:t>nl</a:t>
            </a:r>
            <a:r>
              <a:rPr lang="en-US" dirty="0" smtClean="0"/>
              <a:t> command:</a:t>
            </a:r>
          </a:p>
          <a:p>
            <a:pPr lvl="1"/>
            <a:r>
              <a:rPr lang="en-US" dirty="0" smtClean="0"/>
              <a:t>The </a:t>
            </a:r>
            <a:r>
              <a:rPr lang="en-US" b="1" dirty="0" err="1" smtClean="0"/>
              <a:t>nl</a:t>
            </a:r>
            <a:r>
              <a:rPr lang="en-US" b="1" dirty="0" smtClean="0"/>
              <a:t> </a:t>
            </a:r>
            <a:r>
              <a:rPr lang="en-US" dirty="0" smtClean="0"/>
              <a:t>command is used to print file contents along with line numbers.</a:t>
            </a:r>
          </a:p>
          <a:p>
            <a:pPr lvl="1"/>
            <a:r>
              <a:rPr lang="en-US" dirty="0" smtClean="0"/>
              <a:t>Options: </a:t>
            </a:r>
          </a:p>
          <a:p>
            <a:pPr lvl="2"/>
            <a:r>
              <a:rPr lang="en-US" dirty="0" smtClean="0"/>
              <a:t>-w  : width of the number</a:t>
            </a:r>
          </a:p>
          <a:p>
            <a:pPr lvl="2"/>
            <a:r>
              <a:rPr lang="en-US" dirty="0" smtClean="0"/>
              <a:t>-v   : Indicate first line number</a:t>
            </a:r>
          </a:p>
          <a:p>
            <a:pPr lvl="2"/>
            <a:r>
              <a:rPr lang="en-US" dirty="0" smtClean="0"/>
              <a:t>-</a:t>
            </a:r>
            <a:r>
              <a:rPr lang="en-US" dirty="0" err="1" smtClean="0"/>
              <a:t>i</a:t>
            </a:r>
            <a:r>
              <a:rPr lang="en-US" dirty="0" smtClean="0"/>
              <a:t>    : increment line number by</a:t>
            </a:r>
          </a:p>
          <a:p>
            <a:pPr lvl="1"/>
            <a:r>
              <a:rPr lang="en-US" dirty="0" smtClean="0"/>
              <a:t>Example:</a:t>
            </a:r>
          </a:p>
        </p:txBody>
      </p:sp>
      <p:sp>
        <p:nvSpPr>
          <p:cNvPr id="16388" name="AutoShape 13"/>
          <p:cNvSpPr>
            <a:spLocks noChangeArrowheads="1"/>
          </p:cNvSpPr>
          <p:nvPr/>
        </p:nvSpPr>
        <p:spPr bwMode="auto">
          <a:xfrm>
            <a:off x="762000" y="4013200"/>
            <a:ext cx="7848600" cy="7912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pPr>
            <a:r>
              <a:rPr lang="en-US" sz="2000">
                <a:latin typeface="Candara"/>
              </a:rPr>
              <a:t>$ nl myfile.txt</a:t>
            </a:r>
          </a:p>
          <a:p>
            <a:pPr lvl="1">
              <a:lnSpc>
                <a:spcPct val="90000"/>
              </a:lnSpc>
            </a:pPr>
            <a:r>
              <a:rPr lang="en-US" sz="2000">
                <a:latin typeface="Candara"/>
              </a:rPr>
              <a:t>1   line one</a:t>
            </a:r>
          </a:p>
          <a:p>
            <a:pPr lvl="1">
              <a:lnSpc>
                <a:spcPct val="90000"/>
              </a:lnSpc>
            </a:pPr>
            <a:r>
              <a:rPr lang="en-US" sz="2000">
                <a:latin typeface="Candara"/>
              </a:rPr>
              <a:t>2   line two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normAutofit/>
          </a:bodyPr>
          <a:lstStyle/>
          <a:p>
            <a:r>
              <a:rPr lang="en-US" sz="3100" dirty="0" err="1" smtClean="0"/>
              <a:t>tty</a:t>
            </a:r>
            <a:r>
              <a:rPr lang="en-US" sz="3100" dirty="0" smtClean="0"/>
              <a:t> Command</a:t>
            </a:r>
          </a:p>
        </p:txBody>
      </p:sp>
      <p:sp>
        <p:nvSpPr>
          <p:cNvPr id="17411" name="Rectangle 7"/>
          <p:cNvSpPr>
            <a:spLocks noGrp="1"/>
          </p:cNvSpPr>
          <p:nvPr>
            <p:ph idx="1"/>
          </p:nvPr>
        </p:nvSpPr>
        <p:spPr>
          <a:xfrm>
            <a:off x="457200" y="1796313"/>
            <a:ext cx="8229600" cy="4185388"/>
          </a:xfrm>
        </p:spPr>
        <p:txBody>
          <a:bodyPr/>
          <a:lstStyle/>
          <a:p>
            <a:r>
              <a:rPr lang="en-US" dirty="0" err="1" smtClean="0"/>
              <a:t>tty</a:t>
            </a:r>
            <a:r>
              <a:rPr lang="en-US" dirty="0" smtClean="0"/>
              <a:t> Command:</a:t>
            </a:r>
          </a:p>
          <a:p>
            <a:pPr lvl="1"/>
            <a:r>
              <a:rPr lang="en-US" dirty="0" smtClean="0"/>
              <a:t>Unix treats a terminal also as a file. In order to display the device name of a terminal, the </a:t>
            </a:r>
            <a:r>
              <a:rPr lang="en-US" b="1" dirty="0" err="1" smtClean="0"/>
              <a:t>tty</a:t>
            </a:r>
            <a:r>
              <a:rPr lang="en-US" b="1" dirty="0" smtClean="0"/>
              <a:t> </a:t>
            </a:r>
            <a:r>
              <a:rPr lang="en-US" dirty="0" smtClean="0"/>
              <a:t>(teletype) command is used. </a:t>
            </a:r>
          </a:p>
          <a:p>
            <a:pPr lvl="1"/>
            <a:r>
              <a:rPr lang="en-US" dirty="0"/>
              <a:t> print the file name of the terminal connected to standard input</a:t>
            </a:r>
            <a:endParaRPr lang="en-US" dirty="0" smtClean="0"/>
          </a:p>
          <a:p>
            <a:pPr lvl="1"/>
            <a:r>
              <a:rPr lang="en-US" dirty="0" smtClean="0"/>
              <a:t>Example: Using </a:t>
            </a:r>
            <a:r>
              <a:rPr lang="en-US" dirty="0" err="1" smtClean="0"/>
              <a:t>tty</a:t>
            </a:r>
            <a:r>
              <a:rPr lang="en-US" dirty="0" smtClean="0"/>
              <a:t> command</a:t>
            </a:r>
          </a:p>
        </p:txBody>
      </p:sp>
      <p:sp>
        <p:nvSpPr>
          <p:cNvPr id="17412" name="AutoShape 8"/>
          <p:cNvSpPr>
            <a:spLocks noChangeArrowheads="1"/>
          </p:cNvSpPr>
          <p:nvPr/>
        </p:nvSpPr>
        <p:spPr bwMode="auto">
          <a:xfrm>
            <a:off x="762000" y="3377028"/>
            <a:ext cx="7848600" cy="54895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 tty</a:t>
            </a:r>
          </a:p>
          <a:p>
            <a:pPr lvl="1"/>
            <a:r>
              <a:rPr lang="en-US">
                <a:latin typeface="Candara"/>
              </a:rPr>
              <a:t>  /dev/ttyp3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dirty="0" smtClean="0"/>
              <a:t>who Command</a:t>
            </a:r>
          </a:p>
        </p:txBody>
      </p:sp>
      <p:sp>
        <p:nvSpPr>
          <p:cNvPr id="18435" name="Rectangle 7"/>
          <p:cNvSpPr>
            <a:spLocks noGrp="1"/>
          </p:cNvSpPr>
          <p:nvPr>
            <p:ph idx="1"/>
          </p:nvPr>
        </p:nvSpPr>
        <p:spPr>
          <a:xfrm>
            <a:off x="457200" y="1760574"/>
            <a:ext cx="8229600" cy="4195726"/>
          </a:xfrm>
        </p:spPr>
        <p:txBody>
          <a:bodyPr/>
          <a:lstStyle/>
          <a:p>
            <a:r>
              <a:rPr lang="en-US" dirty="0" smtClean="0"/>
              <a:t>who Command:</a:t>
            </a:r>
          </a:p>
          <a:p>
            <a:pPr lvl="1"/>
            <a:r>
              <a:rPr lang="en-US" dirty="0" smtClean="0"/>
              <a:t>To list all users who are currently logged in</a:t>
            </a:r>
          </a:p>
          <a:p>
            <a:pPr lvl="1"/>
            <a:r>
              <a:rPr lang="en-US" dirty="0" smtClean="0"/>
              <a:t>Example:</a:t>
            </a:r>
          </a:p>
          <a:p>
            <a:pPr lvl="1"/>
            <a:endParaRPr lang="en-US" dirty="0" smtClean="0"/>
          </a:p>
          <a:p>
            <a:pPr lvl="2"/>
            <a:endParaRPr lang="en-US" dirty="0" smtClean="0"/>
          </a:p>
          <a:p>
            <a:pPr lvl="2"/>
            <a:r>
              <a:rPr lang="en-US" b="1" dirty="0" smtClean="0"/>
              <a:t>Output:</a:t>
            </a:r>
          </a:p>
          <a:p>
            <a:pPr lvl="3">
              <a:buFont typeface="Arial" pitchFamily="34" charset="0"/>
              <a:buNone/>
            </a:pPr>
            <a:r>
              <a:rPr lang="en-US" dirty="0" err="1" smtClean="0"/>
              <a:t>ssdesh</a:t>
            </a:r>
            <a:r>
              <a:rPr lang="en-US" dirty="0" smtClean="0"/>
              <a:t>   ttyp0        Mar 29 09:00</a:t>
            </a:r>
          </a:p>
          <a:p>
            <a:pPr lvl="3">
              <a:buFont typeface="Arial" pitchFamily="34" charset="0"/>
              <a:buNone/>
            </a:pPr>
            <a:r>
              <a:rPr lang="en-US" dirty="0" smtClean="0"/>
              <a:t>root      tty01        Mar 29 10:32</a:t>
            </a:r>
          </a:p>
          <a:p>
            <a:pPr lvl="3">
              <a:buFont typeface="Arial" pitchFamily="34" charset="0"/>
              <a:buNone/>
            </a:pPr>
            <a:r>
              <a:rPr lang="en-US" dirty="0" smtClean="0"/>
              <a:t>root      tty03        Mar 29 10:37</a:t>
            </a:r>
          </a:p>
          <a:p>
            <a:r>
              <a:rPr lang="en-US" dirty="0" smtClean="0"/>
              <a:t>$who am I Command:    </a:t>
            </a:r>
          </a:p>
          <a:p>
            <a:pPr lvl="1"/>
            <a:r>
              <a:rPr lang="en-US" dirty="0" smtClean="0"/>
              <a:t>To see the current user</a:t>
            </a:r>
          </a:p>
        </p:txBody>
      </p:sp>
      <p:sp>
        <p:nvSpPr>
          <p:cNvPr id="18436" name="AutoShape 8"/>
          <p:cNvSpPr>
            <a:spLocks noChangeArrowheads="1"/>
          </p:cNvSpPr>
          <p:nvPr/>
        </p:nvSpPr>
        <p:spPr bwMode="auto">
          <a:xfrm>
            <a:off x="714828" y="2716329"/>
            <a:ext cx="7848600" cy="3946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$who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000" dirty="0"/>
          </a:p>
        </p:txBody>
      </p:sp>
      <p:sp>
        <p:nvSpPr>
          <p:cNvPr id="2" name="Content Placeholder 1"/>
          <p:cNvSpPr>
            <a:spLocks noGrp="1"/>
          </p:cNvSpPr>
          <p:nvPr>
            <p:ph idx="1"/>
          </p:nvPr>
        </p:nvSpPr>
        <p:spPr/>
        <p:txBody>
          <a:bodyPr/>
          <a:lstStyle/>
          <a:p>
            <a:r>
              <a:rPr lang="en-US" dirty="0"/>
              <a:t>Refer all the </a:t>
            </a:r>
            <a:r>
              <a:rPr lang="en-US" dirty="0" smtClean="0"/>
              <a:t>UNIX Commands in presentation</a:t>
            </a:r>
            <a:endParaRPr lang="en-US" dirty="0" smtClean="0"/>
          </a:p>
        </p:txBody>
      </p:sp>
    </p:spTree>
    <p:extLst>
      <p:ext uri="{BB962C8B-B14F-4D97-AF65-F5344CB8AC3E}">
        <p14:creationId xmlns:p14="http://schemas.microsoft.com/office/powerpoint/2010/main" val="1989716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000" dirty="0"/>
          </a:p>
        </p:txBody>
      </p:sp>
      <p:sp>
        <p:nvSpPr>
          <p:cNvPr id="2" name="Content Placeholder 1"/>
          <p:cNvSpPr>
            <a:spLocks noGrp="1"/>
          </p:cNvSpPr>
          <p:nvPr>
            <p:ph idx="1"/>
          </p:nvPr>
        </p:nvSpPr>
        <p:spPr/>
        <p:txBody>
          <a:bodyPr/>
          <a:lstStyle/>
          <a:p>
            <a:r>
              <a:rPr lang="en-US" dirty="0"/>
              <a:t>Lab </a:t>
            </a:r>
            <a:r>
              <a:rPr lang="en-US" dirty="0" smtClean="0"/>
              <a:t>1 </a:t>
            </a:r>
            <a:r>
              <a:rPr lang="en-US" dirty="0"/>
              <a:t>of </a:t>
            </a:r>
            <a:r>
              <a:rPr lang="en-US" dirty="0" smtClean="0"/>
              <a:t>UNIX Lab book</a:t>
            </a:r>
            <a:endParaRPr lang="en-US" dirty="0"/>
          </a:p>
        </p:txBody>
      </p:sp>
    </p:spTree>
    <p:extLst>
      <p:ext uri="{BB962C8B-B14F-4D97-AF65-F5344CB8AC3E}">
        <p14:creationId xmlns:p14="http://schemas.microsoft.com/office/powerpoint/2010/main" val="3295762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p:cNvSpPr>
          <p:nvPr>
            <p:ph type="title"/>
          </p:nvPr>
        </p:nvSpPr>
        <p:spPr/>
        <p:txBody>
          <a:bodyPr/>
          <a:lstStyle/>
          <a:p>
            <a:r>
              <a:rPr lang="en-US" dirty="0" smtClean="0"/>
              <a:t>Summary</a:t>
            </a:r>
          </a:p>
        </p:txBody>
      </p:sp>
      <p:sp>
        <p:nvSpPr>
          <p:cNvPr id="19459" name="Rectangle 8"/>
          <p:cNvSpPr>
            <a:spLocks noGrp="1"/>
          </p:cNvSpPr>
          <p:nvPr>
            <p:ph idx="1"/>
          </p:nvPr>
        </p:nvSpPr>
        <p:spPr>
          <a:noFill/>
        </p:spPr>
        <p:txBody>
          <a:bodyPr/>
          <a:lstStyle/>
          <a:p>
            <a:r>
              <a:rPr lang="en-US" dirty="0" smtClean="0"/>
              <a:t>In this lesson, you have learnt:</a:t>
            </a:r>
          </a:p>
          <a:p>
            <a:pPr lvl="1"/>
            <a:r>
              <a:rPr lang="en-US" dirty="0" smtClean="0"/>
              <a:t>UNIX is multi-user, multiprocessor, time sharing operating system.</a:t>
            </a:r>
          </a:p>
          <a:p>
            <a:pPr lvl="1"/>
            <a:r>
              <a:rPr lang="en-US" dirty="0" smtClean="0"/>
              <a:t>It uses hierarchical file system.</a:t>
            </a:r>
          </a:p>
          <a:p>
            <a:pPr lvl="1"/>
            <a:r>
              <a:rPr lang="en-US" dirty="0" smtClean="0"/>
              <a:t>The UNIX system is functionally organized at three levels:  Kernel, shell, tools and applications.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normAutofit/>
          </a:bodyPr>
          <a:lstStyle/>
          <a:p>
            <a:r>
              <a:rPr lang="en-US" dirty="0" smtClean="0"/>
              <a:t>Lesson Objectives</a:t>
            </a:r>
          </a:p>
        </p:txBody>
      </p:sp>
      <p:sp>
        <p:nvSpPr>
          <p:cNvPr id="4099" name="Rectangle 12"/>
          <p:cNvSpPr>
            <a:spLocks noGrp="1"/>
          </p:cNvSpPr>
          <p:nvPr>
            <p:ph idx="1"/>
          </p:nvPr>
        </p:nvSpPr>
        <p:spPr/>
        <p:txBody>
          <a:bodyPr/>
          <a:lstStyle/>
          <a:p>
            <a:r>
              <a:rPr lang="en-US" dirty="0" smtClean="0"/>
              <a:t>In this lesson, you will learn:</a:t>
            </a:r>
          </a:p>
          <a:p>
            <a:pPr lvl="1"/>
            <a:r>
              <a:rPr lang="en-US" dirty="0" smtClean="0"/>
              <a:t>Operating System</a:t>
            </a:r>
          </a:p>
          <a:p>
            <a:pPr lvl="2"/>
            <a:r>
              <a:rPr lang="en-US" dirty="0" smtClean="0"/>
              <a:t>Functions of Operating System</a:t>
            </a:r>
          </a:p>
          <a:p>
            <a:pPr lvl="2"/>
            <a:r>
              <a:rPr lang="en-US" dirty="0" smtClean="0"/>
              <a:t>History of UNIX</a:t>
            </a:r>
          </a:p>
          <a:p>
            <a:pPr lvl="2"/>
            <a:r>
              <a:rPr lang="en-US" dirty="0" smtClean="0"/>
              <a:t>Features of UNIX</a:t>
            </a:r>
          </a:p>
          <a:p>
            <a:pPr lvl="2"/>
            <a:r>
              <a:rPr lang="en-US" dirty="0" smtClean="0"/>
              <a:t>UNIX System Architecture</a:t>
            </a:r>
          </a:p>
          <a:p>
            <a:pPr lvl="1"/>
            <a:r>
              <a:rPr lang="en-US" dirty="0" smtClean="0"/>
              <a:t>Basic UNIX Commands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p:cNvSpPr>
          <p:nvPr>
            <p:ph type="title"/>
          </p:nvPr>
        </p:nvSpPr>
        <p:spPr/>
        <p:txBody>
          <a:bodyPr/>
          <a:lstStyle/>
          <a:p>
            <a:r>
              <a:rPr lang="en-US" dirty="0" smtClean="0"/>
              <a:t>Review Questions</a:t>
            </a:r>
          </a:p>
        </p:txBody>
      </p:sp>
      <p:sp>
        <p:nvSpPr>
          <p:cNvPr id="20483" name="Rectangle 8"/>
          <p:cNvSpPr>
            <a:spLocks noGrp="1"/>
          </p:cNvSpPr>
          <p:nvPr>
            <p:ph idx="1"/>
          </p:nvPr>
        </p:nvSpPr>
        <p:spPr>
          <a:noFill/>
        </p:spPr>
        <p:txBody>
          <a:bodyPr/>
          <a:lstStyle/>
          <a:p>
            <a:r>
              <a:rPr lang="en-US" b="0" dirty="0" smtClean="0"/>
              <a:t>Question 1:</a:t>
            </a:r>
            <a:r>
              <a:rPr lang="en-US" dirty="0" smtClean="0"/>
              <a:t> ___ controls system hardware. </a:t>
            </a:r>
          </a:p>
          <a:p>
            <a:r>
              <a:rPr lang="en-US" b="0" dirty="0" smtClean="0"/>
              <a:t>Question 2:</a:t>
            </a:r>
            <a:r>
              <a:rPr lang="en-US" dirty="0" smtClean="0"/>
              <a:t> The kernel interacts with the machine hardware, and the shell interacts with the User.</a:t>
            </a:r>
          </a:p>
          <a:p>
            <a:pPr lvl="1"/>
            <a:r>
              <a:rPr lang="en-US" dirty="0" smtClean="0"/>
              <a:t>True / False</a:t>
            </a:r>
          </a:p>
          <a:p>
            <a:r>
              <a:rPr lang="en-US" b="0" dirty="0" smtClean="0"/>
              <a:t>Question 3:</a:t>
            </a:r>
            <a:r>
              <a:rPr lang="en-US" dirty="0" smtClean="0"/>
              <a:t> ___ command displays details of all users currently logged in.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23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1.1: Operating System</a:t>
            </a:r>
            <a:r>
              <a:rPr lang="en-US" sz="1000" b="0" dirty="0" smtClean="0"/>
              <a:t> </a:t>
            </a:r>
            <a:br>
              <a:rPr lang="en-US" sz="1000" b="0" dirty="0" smtClean="0"/>
            </a:br>
            <a:r>
              <a:rPr lang="en-US" dirty="0" smtClean="0"/>
              <a:t>Overview</a:t>
            </a:r>
          </a:p>
        </p:txBody>
      </p:sp>
      <p:sp>
        <p:nvSpPr>
          <p:cNvPr id="5123" name="Rectangle 8"/>
          <p:cNvSpPr>
            <a:spLocks noGrp="1"/>
          </p:cNvSpPr>
          <p:nvPr>
            <p:ph idx="1"/>
          </p:nvPr>
        </p:nvSpPr>
        <p:spPr/>
        <p:txBody>
          <a:bodyPr/>
          <a:lstStyle/>
          <a:p>
            <a:r>
              <a:rPr lang="en-US" dirty="0" smtClean="0"/>
              <a:t>An Operating System (OS) is the software that manages the sharing of the resources of a computer and provides programmers with an interface that is used to access those resources.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p:cNvSpPr>
          <p:nvPr>
            <p:ph type="title"/>
          </p:nvPr>
        </p:nvSpPr>
        <p:spPr/>
        <p:txBody>
          <a:bodyPr/>
          <a:lstStyle/>
          <a:p>
            <a:r>
              <a:rPr lang="en-US" sz="1200" dirty="0" smtClean="0"/>
              <a:t>1.1: Operating System</a:t>
            </a:r>
            <a:r>
              <a:rPr lang="en-US" sz="1000" b="0" dirty="0" smtClean="0"/>
              <a:t/>
            </a:r>
            <a:br>
              <a:rPr lang="en-US" sz="1000" b="0" dirty="0" smtClean="0"/>
            </a:br>
            <a:r>
              <a:rPr lang="en-US" dirty="0" smtClean="0"/>
              <a:t>Functions of an Operating System</a:t>
            </a:r>
          </a:p>
        </p:txBody>
      </p:sp>
      <p:sp>
        <p:nvSpPr>
          <p:cNvPr id="6147" name="Rectangle 7"/>
          <p:cNvSpPr>
            <a:spLocks noGrp="1"/>
          </p:cNvSpPr>
          <p:nvPr>
            <p:ph idx="1"/>
          </p:nvPr>
        </p:nvSpPr>
        <p:spPr>
          <a:xfrm>
            <a:off x="384629" y="1106714"/>
            <a:ext cx="8229600" cy="4525963"/>
          </a:xfrm>
        </p:spPr>
        <p:txBody>
          <a:bodyPr/>
          <a:lstStyle/>
          <a:p>
            <a:endParaRPr lang="en-US" dirty="0" smtClean="0"/>
          </a:p>
          <a:p>
            <a:r>
              <a:rPr lang="en-US" dirty="0" smtClean="0"/>
              <a:t>Following are some of the important functions of an OS:</a:t>
            </a:r>
          </a:p>
          <a:p>
            <a:pPr lvl="1"/>
            <a:r>
              <a:rPr lang="en-US" dirty="0" smtClean="0"/>
              <a:t>Process Management </a:t>
            </a:r>
          </a:p>
          <a:p>
            <a:pPr lvl="1"/>
            <a:r>
              <a:rPr lang="en-US" dirty="0" smtClean="0"/>
              <a:t>Main-Memory Management </a:t>
            </a:r>
          </a:p>
          <a:p>
            <a:pPr lvl="1"/>
            <a:r>
              <a:rPr lang="en-US" dirty="0" smtClean="0"/>
              <a:t>Secondary-Storage Management </a:t>
            </a:r>
          </a:p>
          <a:p>
            <a:pPr lvl="1"/>
            <a:r>
              <a:rPr lang="en-US" dirty="0" smtClean="0"/>
              <a:t>I/O System Management </a:t>
            </a:r>
          </a:p>
          <a:p>
            <a:pPr lvl="1"/>
            <a:r>
              <a:rPr lang="en-US" dirty="0" smtClean="0"/>
              <a:t>File Management </a:t>
            </a:r>
          </a:p>
          <a:p>
            <a:pPr lvl="1"/>
            <a:r>
              <a:rPr lang="en-US" dirty="0" smtClean="0"/>
              <a:t>Protection System </a:t>
            </a:r>
          </a:p>
          <a:p>
            <a:pPr lvl="1"/>
            <a:r>
              <a:rPr lang="en-US" dirty="0" smtClean="0"/>
              <a:t>Networking </a:t>
            </a:r>
          </a:p>
          <a:p>
            <a:pPr lvl="1"/>
            <a:r>
              <a:rPr lang="en-US" dirty="0" smtClean="0"/>
              <a:t>Command-Interpreter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p:cNvSpPr>
          <p:nvPr>
            <p:ph type="title"/>
          </p:nvPr>
        </p:nvSpPr>
        <p:spPr/>
        <p:txBody>
          <a:bodyPr/>
          <a:lstStyle/>
          <a:p>
            <a:r>
              <a:rPr lang="en-US" sz="1200" dirty="0" smtClean="0"/>
              <a:t>1.2: History of UNIX</a:t>
            </a:r>
            <a:r>
              <a:rPr lang="en-US" sz="1200" b="0" dirty="0" smtClean="0"/>
              <a:t/>
            </a:r>
            <a:br>
              <a:rPr lang="en-US" sz="1200" b="0" dirty="0" smtClean="0"/>
            </a:br>
            <a:r>
              <a:rPr lang="en-US" dirty="0" smtClean="0"/>
              <a:t>History</a:t>
            </a:r>
          </a:p>
        </p:txBody>
      </p:sp>
      <p:sp>
        <p:nvSpPr>
          <p:cNvPr id="7171" name="Rectangle 7"/>
          <p:cNvSpPr>
            <a:spLocks noGrp="1"/>
          </p:cNvSpPr>
          <p:nvPr>
            <p:ph idx="1"/>
          </p:nvPr>
        </p:nvSpPr>
        <p:spPr>
          <a:xfrm>
            <a:off x="384629" y="1265274"/>
            <a:ext cx="8229600" cy="4265803"/>
          </a:xfrm>
        </p:spPr>
        <p:txBody>
          <a:bodyPr/>
          <a:lstStyle/>
          <a:p>
            <a:endParaRPr lang="en-US" dirty="0" smtClean="0"/>
          </a:p>
          <a:p>
            <a:r>
              <a:rPr lang="en-US" dirty="0" smtClean="0"/>
              <a:t>UNIX evolved at AT&amp;T Bell Labs in the late sixties.</a:t>
            </a:r>
          </a:p>
          <a:p>
            <a:r>
              <a:rPr lang="en-US" dirty="0" smtClean="0"/>
              <a:t>The writers of Unix are Ken Thomson, Rudd </a:t>
            </a:r>
            <a:r>
              <a:rPr lang="en-US" dirty="0" err="1" smtClean="0"/>
              <a:t>Canaday</a:t>
            </a:r>
            <a:r>
              <a:rPr lang="en-US" dirty="0" smtClean="0"/>
              <a:t>, Doug </a:t>
            </a:r>
            <a:r>
              <a:rPr lang="en-US" dirty="0" err="1" smtClean="0"/>
              <a:t>McIilroy</a:t>
            </a:r>
            <a:r>
              <a:rPr lang="en-US" dirty="0" smtClean="0"/>
              <a:t>, Joe </a:t>
            </a:r>
            <a:r>
              <a:rPr lang="en-US" dirty="0" err="1" smtClean="0"/>
              <a:t>Ossanna</a:t>
            </a:r>
            <a:r>
              <a:rPr lang="en-US" dirty="0" smtClean="0"/>
              <a:t>, and Dennis Ritchie.</a:t>
            </a:r>
          </a:p>
          <a:p>
            <a:r>
              <a:rPr lang="en-US" dirty="0" smtClean="0"/>
              <a:t>It was originally written as OS for PDP-7 and later for PDP-11.</a:t>
            </a:r>
          </a:p>
          <a:p>
            <a:r>
              <a:rPr lang="en-US" dirty="0" smtClean="0"/>
              <a:t>Liberal licensing: Various versions.</a:t>
            </a:r>
          </a:p>
          <a:p>
            <a:r>
              <a:rPr lang="en-US" dirty="0" smtClean="0"/>
              <a:t>System V in 1983 - Unification of all variants.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200" dirty="0" smtClean="0"/>
              <a:t>1.3: Features of Unix</a:t>
            </a:r>
            <a:r>
              <a:rPr lang="en-US" sz="1000" b="0" dirty="0" smtClean="0"/>
              <a:t> </a:t>
            </a:r>
            <a:br>
              <a:rPr lang="en-US" sz="1000" b="0" dirty="0" smtClean="0"/>
            </a:br>
            <a:r>
              <a:rPr lang="en-US" dirty="0" smtClean="0"/>
              <a:t>Features</a:t>
            </a:r>
          </a:p>
        </p:txBody>
      </p:sp>
      <p:sp>
        <p:nvSpPr>
          <p:cNvPr id="8195" name="Rectangle 7"/>
          <p:cNvSpPr>
            <a:spLocks noGrp="1"/>
          </p:cNvSpPr>
          <p:nvPr>
            <p:ph idx="1"/>
          </p:nvPr>
        </p:nvSpPr>
        <p:spPr>
          <a:xfrm>
            <a:off x="413658" y="1233377"/>
            <a:ext cx="8229600" cy="4370272"/>
          </a:xfrm>
        </p:spPr>
        <p:txBody>
          <a:bodyPr/>
          <a:lstStyle/>
          <a:p>
            <a:endParaRPr lang="en-US" dirty="0" smtClean="0"/>
          </a:p>
          <a:p>
            <a:r>
              <a:rPr lang="en-US" dirty="0" smtClean="0"/>
              <a:t>UNIX OS exhibits the following features:</a:t>
            </a:r>
          </a:p>
          <a:p>
            <a:pPr lvl="1"/>
            <a:r>
              <a:rPr lang="en-US" dirty="0" smtClean="0"/>
              <a:t>It is a simple User Interface.</a:t>
            </a:r>
          </a:p>
          <a:p>
            <a:pPr lvl="1"/>
            <a:r>
              <a:rPr lang="en-US" dirty="0" smtClean="0"/>
              <a:t>It is Multi-User and Multiprocessing System.</a:t>
            </a:r>
          </a:p>
          <a:p>
            <a:pPr lvl="1"/>
            <a:r>
              <a:rPr lang="en-US" dirty="0" smtClean="0"/>
              <a:t>It is a Time Sharing Operating System.</a:t>
            </a:r>
          </a:p>
          <a:p>
            <a:pPr lvl="1"/>
            <a:r>
              <a:rPr lang="en-US" dirty="0" smtClean="0"/>
              <a:t>It is written in “C” (HLL). </a:t>
            </a:r>
          </a:p>
          <a:p>
            <a:pPr lvl="1"/>
            <a:r>
              <a:rPr lang="en-US" dirty="0" smtClean="0"/>
              <a:t>It has a consistent file format - the Byte Stream.</a:t>
            </a:r>
          </a:p>
          <a:p>
            <a:pPr lvl="1"/>
            <a:r>
              <a:rPr lang="en-US" dirty="0" smtClean="0"/>
              <a:t>It is a hierarchical file system.</a:t>
            </a:r>
          </a:p>
          <a:p>
            <a:pPr lvl="1"/>
            <a:r>
              <a:rPr lang="en-US" dirty="0" smtClean="0"/>
              <a:t>It supports Languages such as FORTRAN, BASIC, PASCAL, </a:t>
            </a:r>
            <a:r>
              <a:rPr lang="en-US" dirty="0" err="1" smtClean="0"/>
              <a:t>Ada</a:t>
            </a:r>
            <a:r>
              <a:rPr lang="en-US" dirty="0" smtClean="0"/>
              <a:t>, COBOL, LISP, PROLOG, C, C++, and so 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p:cNvSpPr>
          <p:nvPr>
            <p:ph type="title"/>
          </p:nvPr>
        </p:nvSpPr>
        <p:spPr/>
        <p:txBody>
          <a:bodyPr/>
          <a:lstStyle/>
          <a:p>
            <a:r>
              <a:rPr lang="en-US" dirty="0" smtClean="0"/>
              <a:t>Services</a:t>
            </a:r>
          </a:p>
        </p:txBody>
      </p:sp>
      <p:sp>
        <p:nvSpPr>
          <p:cNvPr id="9219" name="Rectangle 8"/>
          <p:cNvSpPr>
            <a:spLocks noGrp="1"/>
          </p:cNvSpPr>
          <p:nvPr>
            <p:ph idx="1"/>
          </p:nvPr>
        </p:nvSpPr>
        <p:spPr>
          <a:xfrm>
            <a:off x="442686" y="1180214"/>
            <a:ext cx="8229600" cy="4394406"/>
          </a:xfrm>
        </p:spPr>
        <p:txBody>
          <a:bodyPr/>
          <a:lstStyle/>
          <a:p>
            <a:endParaRPr lang="en-US" dirty="0" smtClean="0"/>
          </a:p>
          <a:p>
            <a:r>
              <a:rPr lang="en-US" dirty="0" smtClean="0"/>
              <a:t>Services Provided by UNIX:</a:t>
            </a:r>
          </a:p>
          <a:p>
            <a:pPr lvl="1"/>
            <a:r>
              <a:rPr lang="en-US" dirty="0" smtClean="0"/>
              <a:t>Process Management: </a:t>
            </a:r>
          </a:p>
          <a:p>
            <a:pPr lvl="2"/>
            <a:r>
              <a:rPr lang="en-US" dirty="0" smtClean="0"/>
              <a:t>It involves Creation, Termination, Suspension, and Communication between processes.</a:t>
            </a:r>
          </a:p>
          <a:p>
            <a:pPr lvl="1"/>
            <a:r>
              <a:rPr lang="en-US" dirty="0" smtClean="0"/>
              <a:t>File Management:</a:t>
            </a:r>
          </a:p>
          <a:p>
            <a:pPr lvl="2"/>
            <a:r>
              <a:rPr lang="en-US" dirty="0" smtClean="0"/>
              <a:t>It involves aspects related to files like creation and deletion, file security, and so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title"/>
          </p:nvPr>
        </p:nvSpPr>
        <p:spPr/>
        <p:txBody>
          <a:bodyPr/>
          <a:lstStyle/>
          <a:p>
            <a:r>
              <a:rPr lang="en-US" sz="1200" dirty="0" smtClean="0"/>
              <a:t>1.4: UNIX System Architecture</a:t>
            </a:r>
            <a:r>
              <a:rPr lang="en-US" sz="1000" b="0" dirty="0" smtClean="0"/>
              <a:t/>
            </a:r>
            <a:br>
              <a:rPr lang="en-US" sz="1000" b="0" dirty="0" smtClean="0"/>
            </a:br>
            <a:r>
              <a:rPr lang="en-US" dirty="0" smtClean="0"/>
              <a:t>UNIX System Architecture</a:t>
            </a:r>
          </a:p>
        </p:txBody>
      </p:sp>
      <p:sp>
        <p:nvSpPr>
          <p:cNvPr id="10243" name="Rectangle 8"/>
          <p:cNvSpPr>
            <a:spLocks noGrp="1"/>
          </p:cNvSpPr>
          <p:nvPr>
            <p:ph idx="1"/>
          </p:nvPr>
        </p:nvSpPr>
        <p:spPr>
          <a:xfrm>
            <a:off x="457200" y="1371600"/>
            <a:ext cx="8539163" cy="4648200"/>
          </a:xfrm>
        </p:spPr>
        <p:txBody>
          <a:bodyPr/>
          <a:lstStyle/>
          <a:p>
            <a:endParaRPr lang="en-US" dirty="0" smtClean="0"/>
          </a:p>
          <a:p>
            <a:r>
              <a:rPr lang="en-US" dirty="0" smtClean="0"/>
              <a:t>Following is a pictorial representation of the UNIX system:</a:t>
            </a:r>
          </a:p>
        </p:txBody>
      </p:sp>
      <p:pic>
        <p:nvPicPr>
          <p:cNvPr id="10244" name="Picture 3"/>
          <p:cNvPicPr>
            <a:picLocks noChangeAspect="1" noChangeArrowheads="1"/>
          </p:cNvPicPr>
          <p:nvPr/>
        </p:nvPicPr>
        <p:blipFill>
          <a:blip r:embed="rId3"/>
          <a:srcRect/>
          <a:stretch>
            <a:fillRect/>
          </a:stretch>
        </p:blipFill>
        <p:spPr bwMode="auto">
          <a:xfrm>
            <a:off x="2481263" y="2133600"/>
            <a:ext cx="4191000" cy="358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200" dirty="0" smtClean="0"/>
              <a:t>1.5: Basic Unix Command</a:t>
            </a:r>
            <a:br>
              <a:rPr lang="en-US" sz="1200" dirty="0" smtClean="0"/>
            </a:br>
            <a:r>
              <a:rPr lang="en-US" dirty="0" smtClean="0"/>
              <a:t>Logging In and Out Commands</a:t>
            </a:r>
          </a:p>
        </p:txBody>
      </p:sp>
      <p:sp>
        <p:nvSpPr>
          <p:cNvPr id="11267" name="Rectangle 7"/>
          <p:cNvSpPr>
            <a:spLocks noGrp="1"/>
          </p:cNvSpPr>
          <p:nvPr>
            <p:ph idx="1"/>
          </p:nvPr>
        </p:nvSpPr>
        <p:spPr>
          <a:xfrm>
            <a:off x="413658" y="1254642"/>
            <a:ext cx="8229600" cy="4392549"/>
          </a:xfrm>
        </p:spPr>
        <p:txBody>
          <a:bodyPr/>
          <a:lstStyle/>
          <a:p>
            <a:endParaRPr lang="en-US" dirty="0" smtClean="0"/>
          </a:p>
          <a:p>
            <a:r>
              <a:rPr lang="en-US" dirty="0" smtClean="0"/>
              <a:t>Logging In and Out:</a:t>
            </a:r>
          </a:p>
          <a:p>
            <a:pPr lvl="1"/>
            <a:r>
              <a:rPr lang="en-US" dirty="0" smtClean="0"/>
              <a:t>Logon name and password are required.</a:t>
            </a:r>
          </a:p>
          <a:p>
            <a:pPr lvl="1"/>
            <a:r>
              <a:rPr lang="en-US" dirty="0" smtClean="0"/>
              <a:t>Successful logon places user in home directory.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3D2A860E-7F77-4ECF-9E4D-CACC76580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2f97db09-5c4b-4100-bb6d-ec1543f49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2f97db09-5c4b-4100-bb6d-ec1543f49c01"/>
  </ds:schemaRefs>
</ds:datastoreItem>
</file>

<file path=docProps/app.xml><?xml version="1.0" encoding="utf-8"?>
<Properties xmlns="http://schemas.openxmlformats.org/officeDocument/2006/extended-properties" xmlns:vt="http://schemas.openxmlformats.org/officeDocument/2006/docPropsVTypes">
  <Template/>
  <TotalTime>2923</TotalTime>
  <Words>1450</Words>
  <Application>Microsoft Office PowerPoint</Application>
  <PresentationFormat>On-screen Show (4:3)</PresentationFormat>
  <Paragraphs>333</Paragraphs>
  <Slides>21</Slides>
  <Notes>21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0" baseType="lpstr">
      <vt:lpstr>Helvetica Light</vt:lpstr>
      <vt:lpstr>Candara</vt:lpstr>
      <vt:lpstr>Wingdings</vt:lpstr>
      <vt:lpstr>Arial</vt:lpstr>
      <vt:lpstr>Calibri</vt:lpstr>
      <vt:lpstr>2_Corporate Presentation Template (4x3 - Normal)</vt:lpstr>
      <vt:lpstr>1_Closing slides</vt:lpstr>
      <vt:lpstr>3_Corporate Presentation Template (4x3 - Normal)</vt:lpstr>
      <vt:lpstr>think-cell Slide</vt:lpstr>
      <vt:lpstr>UNIX</vt:lpstr>
      <vt:lpstr>Lesson Objectives</vt:lpstr>
      <vt:lpstr>1.1: Operating System  Overview</vt:lpstr>
      <vt:lpstr>1.1: Operating System Functions of an Operating System</vt:lpstr>
      <vt:lpstr>1.2: History of UNIX History</vt:lpstr>
      <vt:lpstr>1.3: Features of Unix  Features</vt:lpstr>
      <vt:lpstr>Services</vt:lpstr>
      <vt:lpstr>1.4: UNIX System Architecture UNIX System Architecture</vt:lpstr>
      <vt:lpstr>1.5: Basic Unix Command Logging In and Out Commands</vt:lpstr>
      <vt:lpstr>man Command</vt:lpstr>
      <vt:lpstr>cal Command</vt:lpstr>
      <vt:lpstr>date Command</vt:lpstr>
      <vt:lpstr>lp Command</vt:lpstr>
      <vt:lpstr>nl Command</vt:lpstr>
      <vt:lpstr>tty Command</vt:lpstr>
      <vt:lpstr>who Command</vt:lpstr>
      <vt:lpstr>Demo</vt:lpstr>
      <vt:lpstr>Lab</vt:lpstr>
      <vt:lpstr>Summary</vt:lpstr>
      <vt:lpstr>Review 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Sali, Amit</cp:lastModifiedBy>
  <cp:revision>151</cp:revision>
  <dcterms:created xsi:type="dcterms:W3CDTF">2012-05-18T02:59:15Z</dcterms:created>
  <dcterms:modified xsi:type="dcterms:W3CDTF">2017-08-29T12:58:33Z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