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21"/>
  </p:notesMasterIdLst>
  <p:handoutMasterIdLst>
    <p:handoutMasterId r:id="rId22"/>
  </p:handoutMasterIdLst>
  <p:sldIdLst>
    <p:sldId id="256" r:id="rId5"/>
    <p:sldId id="257" r:id="rId6"/>
    <p:sldId id="258" r:id="rId7"/>
    <p:sldId id="259" r:id="rId8"/>
    <p:sldId id="268" r:id="rId9"/>
    <p:sldId id="271" r:id="rId10"/>
    <p:sldId id="269" r:id="rId11"/>
    <p:sldId id="270" r:id="rId12"/>
    <p:sldId id="260" r:id="rId13"/>
    <p:sldId id="261" r:id="rId14"/>
    <p:sldId id="262" r:id="rId15"/>
    <p:sldId id="263" r:id="rId16"/>
    <p:sldId id="264" r:id="rId17"/>
    <p:sldId id="265" r:id="rId18"/>
    <p:sldId id="266" r:id="rId19"/>
    <p:sldId id="267" r:id="rId20"/>
  </p:sldIdLst>
  <p:sldSz cx="9144000" cy="6858000" type="screen4x3"/>
  <p:notesSz cx="7315200" cy="9601200"/>
  <p:embeddedFontLst>
    <p:embeddedFont>
      <p:font typeface="宋体" panose="02010600030101010101" pitchFamily="2" charset="-122"/>
      <p:regular r:id="rId23"/>
    </p:embeddedFont>
    <p:embeddedFont>
      <p:font typeface="Tahoma" panose="020B0604030504040204" pitchFamily="34" charset="0"/>
      <p:regular r:id="rId24"/>
      <p:bold r:id="rId25"/>
    </p:embeddedFont>
    <p:embeddedFont>
      <p:font typeface="Candara" panose="020E0502030303020204" pitchFamily="34" charset="0"/>
      <p:regular r:id="rId26"/>
      <p:bold r:id="rId27"/>
      <p:italic r:id="rId28"/>
      <p:boldItalic r:id="rId29"/>
    </p:embeddedFont>
    <p:embeddedFont>
      <p:font typeface="ＭＳ Ｐゴシック" panose="020B0600070205080204" pitchFamily="34" charset="-128"/>
      <p:regular r:id="rId30"/>
    </p:embeddedFon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1652" autoAdjust="0"/>
  </p:normalViewPr>
  <p:slideViewPr>
    <p:cSldViewPr snapToGrid="0" showGuides="1">
      <p:cViewPr>
        <p:scale>
          <a:sx n="66" d="100"/>
          <a:sy n="66" d="100"/>
        </p:scale>
        <p:origin x="-1464" y="-1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814" y="-96"/>
      </p:cViewPr>
      <p:guideLst>
        <p:guide orient="horz" pos="302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050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67149" y="4498346"/>
            <a:ext cx="4892673" cy="4189614"/>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82729" y="640077"/>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251460"/>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b="0" dirty="0" smtClean="0">
                <a:latin typeface="Arial" panose="020B0604020202020204" pitchFamily="34" charset="0"/>
                <a:ea typeface="ＭＳ Ｐゴシック" pitchFamily="34" charset="-128"/>
                <a:cs typeface="Arial" panose="020B0604020202020204" pitchFamily="34" charset="0"/>
              </a:rPr>
              <a:t>Data Warehousing Concepts</a:t>
            </a:r>
            <a:r>
              <a:rPr lang="en-US" sz="1300" b="0" dirty="0" smtClean="0">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cs typeface="Arial" panose="020B0604020202020204" pitchFamily="34" charset="0"/>
              </a:rPr>
              <a:t>                   </a:t>
            </a:r>
            <a:r>
              <a:rPr lang="en-US" sz="1300" b="0" baseline="0" dirty="0" smtClean="0">
                <a:latin typeface="Arial" panose="020B0604020202020204" pitchFamily="34" charset="0"/>
                <a:ea typeface="ＭＳ Ｐゴシック" pitchFamily="34" charset="-128"/>
                <a:cs typeface="Arial" panose="020B0604020202020204" pitchFamily="34" charset="0"/>
              </a:rPr>
              <a:t>                   </a:t>
            </a:r>
            <a:r>
              <a:rPr lang="en-US" sz="1300" b="0" dirty="0" smtClean="0">
                <a:latin typeface="Arial" panose="020B0604020202020204" pitchFamily="34" charset="0"/>
                <a:ea typeface="ＭＳ Ｐゴシック" pitchFamily="34" charset="-128"/>
                <a:cs typeface="Arial" panose="020B0604020202020204" pitchFamily="34" charset="0"/>
              </a:rPr>
              <a:t>Business Intelligence</a:t>
            </a:r>
          </a:p>
        </p:txBody>
      </p:sp>
      <p:sp>
        <p:nvSpPr>
          <p:cNvPr id="12" name="Rectangle 14"/>
          <p:cNvSpPr>
            <a:spLocks noChangeArrowheads="1"/>
          </p:cNvSpPr>
          <p:nvPr/>
        </p:nvSpPr>
        <p:spPr bwMode="auto">
          <a:xfrm>
            <a:off x="4226979" y="9168013"/>
            <a:ext cx="2946699" cy="199504"/>
          </a:xfrm>
          <a:prstGeom prst="rect">
            <a:avLst/>
          </a:prstGeom>
          <a:noFill/>
          <a:ln w="9525">
            <a:noFill/>
            <a:miter lim="800000"/>
            <a:headEnd/>
            <a:tailEnd/>
          </a:ln>
          <a:effectLst/>
        </p:spPr>
        <p:txBody>
          <a:bodyPr lIns="97725" tIns="48862" rIns="97725" bIns="48862" anchor="ctr" anchorCtr="0"/>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Page 01-</a:t>
            </a:r>
            <a:fld id="{BD9FB300-F9DC-4669-88F4-967ABA23CC04}" type="slidenum">
              <a:rPr lang="en-US" sz="12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7" name="Rectangle 11"/>
          <p:cNvSpPr>
            <a:spLocks noGrp="1" noRot="1" noChangeAspect="1" noChangeArrowheads="1" noTextEdit="1"/>
          </p:cNvSpPr>
          <p:nvPr>
            <p:ph type="sldImg"/>
          </p:nvPr>
        </p:nvSpPr>
        <p:spPr>
          <a:xfrm>
            <a:off x="2195513" y="720725"/>
            <a:ext cx="4800600" cy="3600450"/>
          </a:xfrm>
          <a:ln/>
        </p:spPr>
      </p:sp>
      <p:sp>
        <p:nvSpPr>
          <p:cNvPr id="265228" name="Rectangle 12"/>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23" name="Rectangle 11"/>
          <p:cNvSpPr>
            <a:spLocks noGrp="1" noRot="1" noChangeAspect="1" noChangeArrowheads="1" noTextEdit="1"/>
          </p:cNvSpPr>
          <p:nvPr>
            <p:ph type="sldImg"/>
          </p:nvPr>
        </p:nvSpPr>
        <p:spPr>
          <a:xfrm>
            <a:off x="2195513" y="720725"/>
            <a:ext cx="4800600" cy="3600450"/>
          </a:xfrm>
          <a:ln/>
        </p:spPr>
      </p:sp>
      <p:sp>
        <p:nvSpPr>
          <p:cNvPr id="269324" name="Rectangle 12"/>
          <p:cNvSpPr>
            <a:spLocks noGrp="1" noChangeArrowheads="1"/>
          </p:cNvSpPr>
          <p:nvPr>
            <p:ph type="body" idx="1"/>
          </p:nvPr>
        </p:nvSpPr>
        <p:spPr>
          <a:xfrm>
            <a:off x="2164080" y="4509776"/>
            <a:ext cx="4971733" cy="4089400"/>
          </a:xfrm>
        </p:spPr>
        <p:txBody>
          <a:bodyPr/>
          <a:lstStyle/>
          <a:p>
            <a:pPr marL="228580" indent="-228580"/>
            <a:r>
              <a:rPr lang="en-US" b="1" u="sng" dirty="0"/>
              <a:t>Terms used in BI</a:t>
            </a:r>
            <a:r>
              <a:rPr lang="en-US" b="1" dirty="0"/>
              <a:t>:</a:t>
            </a:r>
          </a:p>
          <a:p>
            <a:pPr marL="228580" indent="-228580" algn="just">
              <a:buFont typeface="Wingdings" pitchFamily="2" charset="2"/>
              <a:buChar char="Ø"/>
            </a:pPr>
            <a:r>
              <a:rPr lang="en-US" b="1" dirty="0"/>
              <a:t>Relational Database (RDB): </a:t>
            </a:r>
          </a:p>
          <a:p>
            <a:pPr marL="685739" lvl="1" indent="-228580" algn="just">
              <a:buFont typeface="Arial" pitchFamily="34" charset="0"/>
              <a:buChar char="-"/>
            </a:pPr>
            <a:r>
              <a:rPr lang="en-US" dirty="0"/>
              <a:t>It is a database that conforms to the relational model.</a:t>
            </a:r>
          </a:p>
          <a:p>
            <a:pPr marL="228580" indent="-228580" algn="just">
              <a:buFont typeface="Wingdings" pitchFamily="2" charset="2"/>
              <a:buChar char="Ø"/>
            </a:pPr>
            <a:r>
              <a:rPr lang="en-US" b="1" dirty="0"/>
              <a:t>Relational Database Management System (RDBMS): </a:t>
            </a:r>
          </a:p>
          <a:p>
            <a:pPr marL="685739" lvl="1" indent="-228580" algn="just">
              <a:buFont typeface="Arial" pitchFamily="34" charset="0"/>
              <a:buChar char="-"/>
            </a:pPr>
            <a:r>
              <a:rPr lang="en-US" dirty="0"/>
              <a:t>It refers to the software used to create a RDB.</a:t>
            </a:r>
          </a:p>
          <a:p>
            <a:pPr marL="685739" lvl="1" indent="-228580" algn="just">
              <a:buFont typeface="Arial" pitchFamily="34" charset="0"/>
              <a:buChar char="-"/>
            </a:pPr>
            <a:r>
              <a:rPr lang="en-US" dirty="0"/>
              <a:t>Example: Informix, Microsoft SQL Server, Oracle</a:t>
            </a:r>
          </a:p>
          <a:p>
            <a:pPr marL="228580" indent="-228580" algn="just">
              <a:buFont typeface="Wingdings" pitchFamily="2" charset="2"/>
              <a:buChar char="Ø"/>
            </a:pPr>
            <a:r>
              <a:rPr lang="en-US" b="1" dirty="0"/>
              <a:t>Online Transaction Processing (OLTP): </a:t>
            </a:r>
          </a:p>
          <a:p>
            <a:pPr marL="685739" lvl="1" indent="-228580" algn="just">
              <a:buFont typeface="Arial" pitchFamily="34" charset="0"/>
              <a:buChar char="-"/>
            </a:pPr>
            <a:r>
              <a:rPr lang="en-US" dirty="0"/>
              <a:t>OLTP is a process which is used for day to day transaction processing. </a:t>
            </a:r>
          </a:p>
          <a:p>
            <a:pPr marL="685739" lvl="1" indent="-228580" algn="just">
              <a:buFont typeface="Arial" pitchFamily="34" charset="0"/>
              <a:buChar char="-"/>
            </a:pPr>
            <a:r>
              <a:rPr lang="en-US" b="1" dirty="0"/>
              <a:t>Example:</a:t>
            </a:r>
            <a:r>
              <a:rPr lang="en-US" dirty="0"/>
              <a:t> Operational systems, High volume data collection</a:t>
            </a:r>
          </a:p>
          <a:p>
            <a:pPr marL="228580" indent="-228580" algn="just">
              <a:buFont typeface="Wingdings" pitchFamily="2" charset="2"/>
              <a:buChar char="Ø"/>
            </a:pPr>
            <a:r>
              <a:rPr lang="en-US" b="1" dirty="0"/>
              <a:t>Online Analytical Processing (OLAP): </a:t>
            </a:r>
          </a:p>
          <a:p>
            <a:pPr marL="685739" lvl="1" indent="-228580" algn="just">
              <a:buFont typeface="Arial" pitchFamily="34" charset="0"/>
              <a:buChar char="-"/>
            </a:pPr>
            <a:r>
              <a:rPr lang="en-US" dirty="0"/>
              <a:t>This processing method provides fast access to shared multidimensional data. </a:t>
            </a:r>
          </a:p>
          <a:p>
            <a:pPr marL="685739" lvl="1" indent="-228580" algn="just">
              <a:buFont typeface="Arial" pitchFamily="34" charset="0"/>
              <a:buChar char="-"/>
            </a:pPr>
            <a:r>
              <a:rPr lang="en-US" dirty="0"/>
              <a:t>It is used to generically refer to software and applications that provide users with the ability to store and access data multi-dimensionally.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Grp="1" noRot="1" noChangeAspect="1" noChangeArrowheads="1" noTextEdit="1"/>
          </p:cNvSpPr>
          <p:nvPr>
            <p:ph type="sldImg"/>
          </p:nvPr>
        </p:nvSpPr>
        <p:spPr>
          <a:xfrm>
            <a:off x="2195513" y="720725"/>
            <a:ext cx="4800600" cy="3600450"/>
          </a:xfrm>
          <a:ln/>
        </p:spPr>
      </p:sp>
      <p:sp>
        <p:nvSpPr>
          <p:cNvPr id="273414" name="Rectangle 6"/>
          <p:cNvSpPr>
            <a:spLocks noGrp="1" noChangeArrowheads="1"/>
          </p:cNvSpPr>
          <p:nvPr>
            <p:ph type="body" idx="1"/>
          </p:nvPr>
        </p:nvSpPr>
        <p:spPr>
          <a:xfrm>
            <a:off x="2019585" y="4509776"/>
            <a:ext cx="5038409" cy="4089400"/>
          </a:xfrm>
        </p:spPr>
        <p:txBody>
          <a:bodyPr>
            <a:normAutofit lnSpcReduction="10000"/>
          </a:bodyPr>
          <a:lstStyle/>
          <a:p>
            <a:pPr marL="228580" indent="-228580" algn="just"/>
            <a:r>
              <a:rPr lang="en-US" b="1" u="sng" dirty="0"/>
              <a:t>Components of BI</a:t>
            </a:r>
            <a:r>
              <a:rPr lang="en-US" b="1" dirty="0"/>
              <a:t>:</a:t>
            </a:r>
          </a:p>
          <a:p>
            <a:pPr marL="228580" indent="-228580" algn="just"/>
            <a:r>
              <a:rPr lang="en-US" dirty="0"/>
              <a:t>Following are the various components of BI: </a:t>
            </a:r>
          </a:p>
          <a:p>
            <a:pPr marL="228580" indent="-228580" algn="just">
              <a:buFontTx/>
              <a:buAutoNum type="arabicPeriod"/>
            </a:pPr>
            <a:r>
              <a:rPr lang="en-US" b="1" dirty="0"/>
              <a:t>Operational Data:</a:t>
            </a:r>
            <a:r>
              <a:rPr lang="en-US" dirty="0"/>
              <a:t> Typically data is sourced from transaction processing systems. It is also called as Data Source. Typically data is sourced from transaction processing systems (Manufacturing, ERP, Sales). Example: Customer, </a:t>
            </a:r>
            <a:r>
              <a:rPr lang="en-US" altLang="zh-CN" dirty="0"/>
              <a:t>Inventory, </a:t>
            </a:r>
            <a:r>
              <a:rPr lang="en-US" dirty="0"/>
              <a:t>Credit, Sales, Operation and External are the data source.</a:t>
            </a:r>
          </a:p>
          <a:p>
            <a:pPr marL="228580" indent="-228580" algn="just">
              <a:buFontTx/>
              <a:buAutoNum type="arabicPeriod"/>
            </a:pPr>
            <a:r>
              <a:rPr lang="en-US" b="1" dirty="0"/>
              <a:t>ETL Tools: </a:t>
            </a:r>
          </a:p>
          <a:p>
            <a:pPr marL="685739" lvl="1" indent="-228580" algn="just">
              <a:buFont typeface="Wingdings" pitchFamily="2" charset="2"/>
              <a:buChar char="Ø"/>
            </a:pPr>
            <a:r>
              <a:rPr lang="en-US" b="1" dirty="0"/>
              <a:t>Extract:</a:t>
            </a:r>
            <a:r>
              <a:rPr lang="en-US" dirty="0"/>
              <a:t> It is the process of pulling the data from external and operational data sources in order to source data for the data warehouse. </a:t>
            </a:r>
          </a:p>
          <a:p>
            <a:pPr marL="685739" lvl="1" indent="-228580" algn="just">
              <a:buFont typeface="Wingdings" pitchFamily="2" charset="2"/>
              <a:buChar char="Ø"/>
            </a:pPr>
            <a:r>
              <a:rPr lang="en-US" dirty="0"/>
              <a:t>Transform: It is the process that converts data to the format required by data warehouse. It cleanses data to ensure accuracy. It validates primary keys against defined owner. It converts to different numbering schema.</a:t>
            </a:r>
          </a:p>
          <a:p>
            <a:pPr marL="685739" lvl="1" indent="-228580" algn="just">
              <a:buFont typeface="Wingdings" pitchFamily="2" charset="2"/>
              <a:buChar char="Ø"/>
            </a:pPr>
            <a:r>
              <a:rPr lang="en-US" dirty="0"/>
              <a:t>Load: It is the process that loads data to data warehouse. It follows guidelines as outlined by the data warehouse.</a:t>
            </a:r>
          </a:p>
          <a:p>
            <a:pPr marL="228580" indent="-228580" algn="just">
              <a:buFontTx/>
              <a:buAutoNum type="arabicPeriod"/>
            </a:pPr>
            <a:r>
              <a:rPr lang="en-US" b="1" dirty="0"/>
              <a:t>DWH: </a:t>
            </a:r>
            <a:r>
              <a:rPr lang="en-US" dirty="0"/>
              <a:t>Data Warehouse integrates and aggregates data from various operational and external database maintained by different Business Units. </a:t>
            </a:r>
          </a:p>
          <a:p>
            <a:pPr marL="228580" indent="-228580" algn="just">
              <a:buFontTx/>
              <a:buAutoNum type="arabicPeriod"/>
            </a:pPr>
            <a:r>
              <a:rPr lang="en-US" b="1" dirty="0"/>
              <a:t>Data Mart: </a:t>
            </a:r>
            <a:r>
              <a:rPr lang="en-US" dirty="0"/>
              <a:t>D</a:t>
            </a:r>
            <a:r>
              <a:rPr lang="en-US" altLang="zh-CN" dirty="0"/>
              <a:t>ata mart is a repository of data collection from operational data source and other sources that are designed to serve a particular community of knowledge workers. </a:t>
            </a:r>
          </a:p>
          <a:p>
            <a:pPr marL="228580" indent="-228580" algn="just">
              <a:buFontTx/>
              <a:buAutoNum type="arabicPeriod"/>
            </a:pPr>
            <a:r>
              <a:rPr lang="en-US" b="1" dirty="0"/>
              <a:t>Reports: </a:t>
            </a:r>
            <a:r>
              <a:rPr lang="en-US" dirty="0"/>
              <a:t>A report presents the data in a format understandable by the end user.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2164080" y="881064"/>
            <a:ext cx="5038409" cy="8002587"/>
          </a:xfrm>
        </p:spPr>
        <p:txBody>
          <a:bodyPr/>
          <a:lstStyle/>
          <a:p>
            <a:pPr marL="228580" indent="-228580" algn="just"/>
            <a:r>
              <a:rPr lang="en-US" b="1" u="sng" dirty="0"/>
              <a:t>Components of BI</a:t>
            </a:r>
            <a:r>
              <a:rPr lang="en-US" b="1" dirty="0"/>
              <a:t>:</a:t>
            </a:r>
          </a:p>
          <a:p>
            <a:pPr marL="228580" indent="-228580" algn="just"/>
            <a:r>
              <a:rPr lang="en-US" dirty="0"/>
              <a:t>Following are the various components of BI (contd.): </a:t>
            </a:r>
          </a:p>
          <a:p>
            <a:pPr marL="228580" indent="-228580" algn="just">
              <a:buFontTx/>
              <a:buAutoNum type="arabicPeriod" startAt="6"/>
            </a:pPr>
            <a:r>
              <a:rPr lang="en-US" b="1" dirty="0"/>
              <a:t>OLAP: </a:t>
            </a:r>
            <a:r>
              <a:rPr lang="en-US" dirty="0"/>
              <a:t>OLAP is a category of software technology that enables the users to gain insight into data through fast, consistent, interactive access to a wide variety of possible views of information. </a:t>
            </a:r>
          </a:p>
          <a:p>
            <a:pPr marL="228580" indent="-228580" algn="just">
              <a:buFontTx/>
              <a:buAutoNum type="arabicPeriod" startAt="6"/>
            </a:pPr>
            <a:r>
              <a:rPr lang="en-US" b="1" dirty="0"/>
              <a:t>Pivot Table: </a:t>
            </a:r>
            <a:r>
              <a:rPr lang="en-US" dirty="0"/>
              <a:t>A pivot table is the simplest tool to aggregate data by creating a dimension for each field and grouping the same values in a field. A pivot table is a data summarization tool found in data visualization programs such as spreadsheets. It allows you to reorganize and summarize selected columns and rows of data in a spreadsheet or database.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195513" y="720725"/>
            <a:ext cx="4800600" cy="3600450"/>
          </a:xfrm>
          <a:ln/>
        </p:spPr>
      </p:sp>
      <p:sp>
        <p:nvSpPr>
          <p:cNvPr id="195591" name="Rectangle 7"/>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90" name="Rectangle 18"/>
          <p:cNvSpPr>
            <a:spLocks noGrp="1" noRot="1" noChangeAspect="1" noChangeArrowheads="1" noTextEdit="1"/>
          </p:cNvSpPr>
          <p:nvPr>
            <p:ph type="sldImg"/>
          </p:nvPr>
        </p:nvSpPr>
        <p:spPr>
          <a:xfrm>
            <a:off x="2195513" y="720725"/>
            <a:ext cx="4800600" cy="3600450"/>
          </a:xfrm>
          <a:ln/>
        </p:spPr>
      </p:sp>
      <p:sp>
        <p:nvSpPr>
          <p:cNvPr id="259091" name="Rectangle 19"/>
          <p:cNvSpPr>
            <a:spLocks noGrp="1" noChangeArrowheads="1"/>
          </p:cNvSpPr>
          <p:nvPr>
            <p:ph type="body" idx="1"/>
          </p:nvPr>
        </p:nvSpPr>
        <p:spPr>
          <a:xfrm>
            <a:off x="1958778" y="4498346"/>
            <a:ext cx="4892673" cy="4189614"/>
          </a:xfrm>
        </p:spPr>
        <p:txBody>
          <a:bodyPr>
            <a:normAutofit/>
          </a:bodyPr>
          <a:lstStyle/>
          <a:p>
            <a:pPr marL="228580" indent="-228580"/>
            <a:r>
              <a:rPr lang="en-US" b="1" u="sng" dirty="0"/>
              <a:t>Business Intelligence</a:t>
            </a:r>
            <a:r>
              <a:rPr lang="en-US" b="1" dirty="0"/>
              <a:t>:</a:t>
            </a:r>
          </a:p>
          <a:p>
            <a:pPr marL="228580" indent="-228580" algn="just">
              <a:buFont typeface="Wingdings" pitchFamily="2" charset="2"/>
              <a:buChar char="Ø"/>
            </a:pPr>
            <a:r>
              <a:rPr lang="en-US" b="1" dirty="0"/>
              <a:t>Business Intelligence (BI) </a:t>
            </a:r>
            <a:r>
              <a:rPr lang="en-US" dirty="0"/>
              <a:t>is the process of getting useful information from data.</a:t>
            </a:r>
          </a:p>
          <a:p>
            <a:pPr marL="228580" indent="-228580" algn="just">
              <a:buFontTx/>
              <a:buChar char="•"/>
            </a:pPr>
            <a:endParaRPr lang="en-US" dirty="0"/>
          </a:p>
          <a:p>
            <a:pPr marL="228580" indent="-228580" algn="just"/>
            <a:endParaRPr lang="en-US" dirty="0"/>
          </a:p>
          <a:p>
            <a:pPr marL="228580" indent="-228580" algn="just">
              <a:buFontTx/>
              <a:buChar char="•"/>
            </a:pPr>
            <a:endParaRPr lang="en-US" dirty="0"/>
          </a:p>
          <a:p>
            <a:pPr marL="228580" indent="-228580" algn="just">
              <a:buFont typeface="Wingdings" pitchFamily="2" charset="2"/>
              <a:buChar char="Ø"/>
            </a:pPr>
            <a:r>
              <a:rPr lang="en-US" dirty="0"/>
              <a:t>As the business environment has become increasingly competitive, the need to use corporate data as a strategic resource has intensified. However, most of the organizations in technology based businesses are </a:t>
            </a:r>
            <a:r>
              <a:rPr lang="en-US" b="1" dirty="0"/>
              <a:t>data rich</a:t>
            </a:r>
            <a:r>
              <a:rPr lang="en-US" dirty="0"/>
              <a:t> and are </a:t>
            </a:r>
            <a:r>
              <a:rPr lang="en-US" b="1" dirty="0"/>
              <a:t>information poor</a:t>
            </a:r>
            <a:r>
              <a:rPr lang="en-US" dirty="0"/>
              <a:t>. Much of the essential information that is needed to anticipate changing market conditions and customer preferences is locked in various transactional systems, spread sheets, and log files. So without the ability to deliver the right information to the right people at the right time, companies cannot stay competitive in this fast changing economy. So the </a:t>
            </a:r>
            <a:br>
              <a:rPr lang="en-US" dirty="0"/>
            </a:br>
            <a:r>
              <a:rPr lang="en-US" b="1" dirty="0"/>
              <a:t>BI value proposition</a:t>
            </a:r>
            <a:r>
              <a:rPr lang="en-US" dirty="0"/>
              <a:t> is a term for the ability to navigate complex sales channels by maximizing knowledge about the customer base and developing strategies that leverage that knowledge from decision to action.</a:t>
            </a:r>
          </a:p>
          <a:p>
            <a:pPr marL="228580" indent="-228580" algn="just">
              <a:buFont typeface="Wingdings" pitchFamily="2" charset="2"/>
              <a:buChar char="Ø"/>
            </a:pPr>
            <a:endParaRPr lang="en-US" dirty="0"/>
          </a:p>
          <a:p>
            <a:pPr marL="228580" indent="-228580" algn="just">
              <a:buFont typeface="Wingdings" pitchFamily="2" charset="2"/>
              <a:buChar char="Ø"/>
            </a:pPr>
            <a:r>
              <a:rPr lang="en-US" b="1" dirty="0"/>
              <a:t>BI applications </a:t>
            </a:r>
            <a:r>
              <a:rPr lang="en-US" dirty="0"/>
              <a:t>are decision support tools that enable real-time, interactive access, analysis, and manipulation of mission-critical corporate information.</a:t>
            </a:r>
          </a:p>
        </p:txBody>
      </p:sp>
      <p:sp>
        <p:nvSpPr>
          <p:cNvPr id="259087" name="Rectangle 15"/>
          <p:cNvSpPr>
            <a:spLocks noChangeArrowheads="1"/>
          </p:cNvSpPr>
          <p:nvPr/>
        </p:nvSpPr>
        <p:spPr bwMode="auto">
          <a:xfrm>
            <a:off x="2362200" y="5078376"/>
            <a:ext cx="4810125" cy="40537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lIns="96654" tIns="48326" rIns="96654" bIns="48326" anchor="ctr">
            <a:spAutoFit/>
          </a:bodyPr>
          <a:lstStyle/>
          <a:p>
            <a:pPr defTabSz="966702"/>
            <a:r>
              <a:rPr lang="en-US" sz="1000" dirty="0">
                <a:latin typeface="Arial" panose="020B0604020202020204" pitchFamily="34" charset="0"/>
                <a:cs typeface="Arial" panose="020B0604020202020204" pitchFamily="34" charset="0"/>
              </a:rPr>
              <a:t>BI is an important component in today’s business information systems environment.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6" name="Rectangle 6"/>
          <p:cNvSpPr>
            <a:spLocks noGrp="1" noRot="1" noChangeAspect="1" noChangeArrowheads="1" noTextEdit="1"/>
          </p:cNvSpPr>
          <p:nvPr>
            <p:ph type="sldImg"/>
          </p:nvPr>
        </p:nvSpPr>
        <p:spPr>
          <a:xfrm>
            <a:off x="2195513" y="720725"/>
            <a:ext cx="4800600" cy="3600450"/>
          </a:xfrm>
          <a:ln/>
        </p:spPr>
      </p:sp>
      <p:sp>
        <p:nvSpPr>
          <p:cNvPr id="261127" name="Rectangle 7"/>
          <p:cNvSpPr>
            <a:spLocks noGrp="1" noChangeArrowheads="1"/>
          </p:cNvSpPr>
          <p:nvPr>
            <p:ph type="body" idx="1"/>
          </p:nvPr>
        </p:nvSpPr>
        <p:spPr/>
        <p:txBody>
          <a:bodyPr/>
          <a:lstStyle/>
          <a:p>
            <a:pPr marL="228580" indent="-228580" algn="just"/>
            <a:r>
              <a:rPr lang="en-US" b="1" u="sng" dirty="0"/>
              <a:t>Business Intelligence</a:t>
            </a:r>
            <a:r>
              <a:rPr lang="en-US" b="1" dirty="0"/>
              <a:t>:</a:t>
            </a:r>
          </a:p>
          <a:p>
            <a:pPr marL="228580" indent="-228580" algn="just">
              <a:buFont typeface="Wingdings" pitchFamily="2" charset="2"/>
              <a:buChar char="Ø"/>
            </a:pPr>
            <a:r>
              <a:rPr lang="en-US" dirty="0"/>
              <a:t>Business Intelligence gives answers to the questions such as given below:</a:t>
            </a:r>
          </a:p>
          <a:p>
            <a:pPr marL="685739" lvl="1" indent="-228580" algn="just">
              <a:buFont typeface="Arial" pitchFamily="34" charset="0"/>
              <a:buChar char="-"/>
            </a:pPr>
            <a:r>
              <a:rPr lang="en-US" dirty="0"/>
              <a:t>Who are my top ten customers?</a:t>
            </a:r>
          </a:p>
          <a:p>
            <a:pPr marL="685739" lvl="1" indent="-228580" algn="just">
              <a:buFont typeface="Arial" pitchFamily="34" charset="0"/>
              <a:buChar char="-"/>
            </a:pPr>
            <a:r>
              <a:rPr lang="en-US" dirty="0"/>
              <a:t>How effective was my last sales campaign?</a:t>
            </a:r>
          </a:p>
          <a:p>
            <a:pPr marL="685739" lvl="1" indent="-228580" algn="just">
              <a:buFont typeface="Arial" pitchFamily="34" charset="0"/>
              <a:buChar char="-"/>
            </a:pPr>
            <a:r>
              <a:rPr lang="en-US" dirty="0"/>
              <a:t>Who is my best sales person by volume, and by dollar revenue, per region, during the last week of each month?  How does that compare with last year?</a:t>
            </a:r>
          </a:p>
          <a:p>
            <a:pPr marL="685739" lvl="1" indent="-228580" algn="just">
              <a:buFont typeface="Arial" pitchFamily="34" charset="0"/>
              <a:buChar char="-"/>
            </a:pPr>
            <a:r>
              <a:rPr lang="en-US" dirty="0"/>
              <a:t>How much more intelligent can you make your business processes?</a:t>
            </a:r>
          </a:p>
          <a:p>
            <a:pPr marL="685739" lvl="1" indent="-228580" algn="just">
              <a:buFont typeface="Arial" pitchFamily="34" charset="0"/>
              <a:buChar char="-"/>
            </a:pPr>
            <a:r>
              <a:rPr lang="en-US" dirty="0"/>
              <a:t>How much more insight can you gain into your business?</a:t>
            </a:r>
          </a:p>
          <a:p>
            <a:pPr marL="685739" lvl="1" indent="-228580" algn="just">
              <a:buFont typeface="Arial" pitchFamily="34" charset="0"/>
              <a:buChar char="-"/>
            </a:pPr>
            <a:r>
              <a:rPr lang="en-US" dirty="0"/>
              <a:t>How much more integrated can your business processes be?</a:t>
            </a:r>
          </a:p>
          <a:p>
            <a:pPr marL="685739" lvl="1" indent="-228580" algn="just">
              <a:buFont typeface="Arial" pitchFamily="34" charset="0"/>
              <a:buChar char="-"/>
            </a:pPr>
            <a:r>
              <a:rPr lang="en-US" dirty="0"/>
              <a:t>How much more interactive can your business be with customers, partners, employees and managers?</a:t>
            </a:r>
          </a:p>
          <a:p>
            <a:pPr marL="685739" lvl="1" indent="-228580" algn="just">
              <a:buFont typeface="Arial" pitchFamily="34" charset="0"/>
              <a:buChar char="-"/>
            </a:pPr>
            <a:r>
              <a:rPr lang="en-US" dirty="0"/>
              <a:t>BI solutions answer all these questions.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3"/>
          <p:cNvSpPr>
            <a:spLocks noGrp="1" noChangeArrowheads="1"/>
          </p:cNvSpPr>
          <p:nvPr>
            <p:ph type="body" idx="1"/>
          </p:nvPr>
        </p:nvSpPr>
        <p:spPr>
          <a:xfrm>
            <a:off x="2012964" y="4356108"/>
            <a:ext cx="4892673" cy="4189614"/>
          </a:xfrm>
        </p:spPr>
        <p:txBody>
          <a:bodyPr>
            <a:noAutofit/>
          </a:bodyPr>
          <a:lstStyle/>
          <a:p>
            <a:r>
              <a:rPr lang="en-US" sz="1000" dirty="0"/>
              <a:t>Figure 1 illustrates the major components of a BI system and the process of generating business results from raw data (the operational data that is used to run the business). </a:t>
            </a:r>
          </a:p>
          <a:p>
            <a:endParaRPr lang="en-US" sz="1000" dirty="0"/>
          </a:p>
          <a:p>
            <a:r>
              <a:rPr lang="en-US" sz="1000" dirty="0"/>
              <a:t>The BIDW process can be broken down into the following steps:</a:t>
            </a:r>
          </a:p>
          <a:p>
            <a:r>
              <a:rPr lang="en-US" sz="1000" dirty="0"/>
              <a:t>• Raw data is stored: Raw data is typically stored, retrieved, and updated by an organization’s on-line transaction</a:t>
            </a:r>
          </a:p>
          <a:p>
            <a:r>
              <a:rPr lang="en-US" sz="1000" dirty="0"/>
              <a:t>processing (OLTP) system. Additional data that feeds into the data warehouse may include</a:t>
            </a:r>
          </a:p>
          <a:p>
            <a:r>
              <a:rPr lang="en-US" sz="1000" dirty="0"/>
              <a:t>external and legacy data that is useful to analyze the business.</a:t>
            </a:r>
          </a:p>
          <a:p>
            <a:r>
              <a:rPr lang="en-US" sz="1000" dirty="0"/>
              <a:t>• Information is cleansed and optimized: The information is then cleansed (for example, all duplicate items are removed) and optimized for decision support applications (i.e. structured for queries and analysis vs. structured for transactions). It is usually “read only” (meaning no updates allowed) and stored on separate systems to lessen the impact on the operational systems.</a:t>
            </a:r>
          </a:p>
          <a:p>
            <a:endParaRPr lang="en-US" sz="1000" dirty="0"/>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67149" y="1021976"/>
            <a:ext cx="4892673" cy="7665984"/>
          </a:xfrm>
        </p:spPr>
        <p:txBody>
          <a:bodyPr/>
          <a:lstStyle/>
          <a:p>
            <a:r>
              <a:rPr lang="en-US" dirty="0"/>
              <a:t>• Data mining, query and analytical tools generate intelligence: Various data mining, query and analytical tools generate the intelligence that enables companies to spot trends, enhance business relationships, and create new opportunities.</a:t>
            </a:r>
          </a:p>
          <a:p>
            <a:endParaRPr lang="en-US" dirty="0"/>
          </a:p>
          <a:p>
            <a:r>
              <a:rPr lang="en-US" dirty="0"/>
              <a:t>• Organizations use intelligence to make strategic business decisions: With this intelligence, organizations can make effective decisions, and create strategies and programs for competitive advantage.</a:t>
            </a:r>
          </a:p>
          <a:p>
            <a:endParaRPr lang="en-US" dirty="0"/>
          </a:p>
          <a:p>
            <a:r>
              <a:rPr lang="en-US" dirty="0"/>
              <a:t>• The system is regulated by an overall corporate security policy o Information in a data warehouse is typically confidential and critical to a company's business operations. Consequently, access to all functions and contents of a data</a:t>
            </a:r>
          </a:p>
          <a:p>
            <a:r>
              <a:rPr lang="en-US" dirty="0"/>
              <a:t>warehouse environment must be secure from both external as well as internal threats and should be regulated by an overall, corporate security policy. </a:t>
            </a:r>
          </a:p>
          <a:p>
            <a:endParaRPr lang="en-US" dirty="0"/>
          </a:p>
          <a:p>
            <a:r>
              <a:rPr lang="en-US" dirty="0"/>
              <a:t>• Business performance management applications track results:  A well-run BIDW operation also includes Business Performance Management (BPM) applications, which help track the results of the decisions made and the performance of the programs created.</a:t>
            </a:r>
          </a:p>
          <a:p>
            <a:endParaRPr lang="en-US" dirty="0"/>
          </a:p>
          <a:p>
            <a:endParaRPr lang="en-US" dirty="0"/>
          </a:p>
        </p:txBody>
      </p:sp>
      <p:sp>
        <p:nvSpPr>
          <p:cNvPr id="4" name="Rectangle 6"/>
          <p:cNvSpPr txBox="1">
            <a:spLocks noGrp="1" noChangeArrowheads="1"/>
          </p:cNvSpPr>
          <p:nvPr/>
        </p:nvSpPr>
        <p:spPr bwMode="auto">
          <a:xfrm>
            <a:off x="2314359" y="4943262"/>
            <a:ext cx="3169076" cy="239374"/>
          </a:xfrm>
          <a:prstGeom prst="rect">
            <a:avLst/>
          </a:prstGeom>
          <a:noFill/>
          <a:ln w="9525">
            <a:noFill/>
            <a:miter lim="800000"/>
            <a:headEnd/>
            <a:tailEnd/>
          </a:ln>
        </p:spPr>
        <p:txBody>
          <a:bodyPr lIns="102173" tIns="51086" rIns="102173" bIns="51086" anchor="b"/>
          <a:lstStyle/>
          <a:p>
            <a:pPr defTabSz="1022973"/>
            <a:r>
              <a:rPr lang="en-US" sz="1400" dirty="0" err="1">
                <a:latin typeface="Arial" panose="020B0604020202020204" pitchFamily="34" charset="0"/>
                <a:cs typeface="Arial" panose="020B0604020202020204" pitchFamily="34" charset="0"/>
              </a:rPr>
              <a:t>integration.intelligence.insight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348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p:txBody>
          <a:bodyPr/>
          <a:lstStyle/>
          <a:p>
            <a:r>
              <a:rPr lang="en-US" smtClean="0"/>
              <a:t>If u see some of the top management questions such as </a:t>
            </a:r>
          </a:p>
          <a:p>
            <a:r>
              <a:rPr lang="en-US" smtClean="0"/>
              <a:t>what is the most effective distribution chennel? Or </a:t>
            </a:r>
          </a:p>
          <a:p>
            <a:r>
              <a:rPr lang="en-US" smtClean="0"/>
              <a:t>who are our customers and what products are they buying. </a:t>
            </a:r>
          </a:p>
          <a:p>
            <a:endParaRPr lang="en-US" smtClean="0"/>
          </a:p>
          <a:p>
            <a:r>
              <a:rPr lang="en-US" smtClean="0"/>
              <a:t>These questions will help top management to take long range decision. Hence, regular operational system does not answer above questions because of regular database consists of only current information. So if at all we need to answer above question we need to have huge amount of historical and detailed data in the database which is integrated from several sources.</a:t>
            </a:r>
          </a:p>
          <a:p>
            <a:endParaRPr lang="en-US" smtClean="0"/>
          </a:p>
          <a:p>
            <a:endParaRPr lang="en-US" smtClean="0"/>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body" idx="1"/>
          </p:nvPr>
        </p:nvSpPr>
        <p:spPr/>
        <p:txBody>
          <a:bodyPr>
            <a:normAutofit fontScale="92500" lnSpcReduction="10000"/>
          </a:bodyPr>
          <a:lstStyle/>
          <a:p>
            <a:r>
              <a:rPr lang="en-US" smtClean="0"/>
              <a:t>In most of the organization either it is big or small some of the problems are common such as;</a:t>
            </a:r>
          </a:p>
          <a:p>
            <a:endParaRPr lang="en-US" smtClean="0"/>
          </a:p>
          <a:p>
            <a:r>
              <a:rPr lang="en-US" smtClean="0"/>
              <a:t>May not be able to find required data since the data which is maintained are geographically scattered and whatever they are available it is in different version or format.</a:t>
            </a:r>
          </a:p>
          <a:p>
            <a:r>
              <a:rPr lang="en-US" smtClean="0"/>
              <a:t>  eg: The data might be maintained in excell sheet. Or The data might be maintained using any database such as oracle, db-2 or sql etc or It might be in just word documents.</a:t>
            </a:r>
          </a:p>
          <a:p>
            <a:endParaRPr lang="en-US" smtClean="0"/>
          </a:p>
          <a:p>
            <a:r>
              <a:rPr lang="en-US" smtClean="0"/>
              <a:t>2. May not be able to analyze the  data due to lack of expertise in the organization</a:t>
            </a:r>
          </a:p>
          <a:p>
            <a:endParaRPr lang="en-US" smtClean="0"/>
          </a:p>
          <a:p>
            <a:r>
              <a:rPr lang="en-US" smtClean="0"/>
              <a:t>3. May not be able to fetch properly because of data is maintained poorly (Might be maintained in unstructured way eg. using note pad or word document)</a:t>
            </a:r>
          </a:p>
          <a:p>
            <a:endParaRPr lang="en-US" smtClean="0"/>
          </a:p>
          <a:p>
            <a:r>
              <a:rPr lang="en-US" smtClean="0"/>
              <a:t>4. The result of all problems leads unexpected results hence these unstructured data, maintained in different formats need to transform into single format so that it will help top management to take strategic decision.</a:t>
            </a:r>
          </a:p>
          <a:p>
            <a:endParaRPr lang="en-US" smtClean="0"/>
          </a:p>
          <a:p>
            <a:r>
              <a:rPr lang="en-US" smtClean="0"/>
              <a:t>In order to resolve above problems the only solution is DataWarehouse. The Data warehouse is called single version of truth in which different sources of data is captured and stored in a single place. </a:t>
            </a:r>
          </a:p>
          <a:p>
            <a:endParaRPr lang="en-US" smtClean="0"/>
          </a:p>
          <a:p>
            <a:r>
              <a:rPr lang="en-US" smtClean="0"/>
              <a:t> For this, The Data Warehouse Motivation is </a:t>
            </a:r>
          </a:p>
          <a:p>
            <a:r>
              <a:rPr lang="en-US" smtClean="0"/>
              <a:t>Huge amounts of data need to be summarized in various forms to enable data creators and data users to get quick overviews and dig into details as needed with high performance and flexibility</a:t>
            </a:r>
          </a:p>
          <a:p>
            <a:endParaRPr lang="en-US" dirty="0"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Rot="1" noChangeAspect="1" noChangeArrowheads="1" noTextEdit="1"/>
          </p:cNvSpPr>
          <p:nvPr>
            <p:ph type="sldImg"/>
          </p:nvPr>
        </p:nvSpPr>
        <p:spPr>
          <a:xfrm>
            <a:off x="2195513" y="720725"/>
            <a:ext cx="4800600" cy="3600450"/>
          </a:xfrm>
          <a:ln/>
        </p:spPr>
      </p:sp>
      <p:sp>
        <p:nvSpPr>
          <p:cNvPr id="263174" name="Rectangle 6"/>
          <p:cNvSpPr>
            <a:spLocks noGrp="1" noChangeArrowheads="1"/>
          </p:cNvSpPr>
          <p:nvPr>
            <p:ph type="body" idx="1"/>
          </p:nvPr>
        </p:nvSpPr>
        <p:spPr/>
        <p:txBody>
          <a:bodyPr/>
          <a:lstStyle/>
          <a:p>
            <a:pPr marL="228580" indent="-228580" algn="just"/>
            <a:r>
              <a:rPr lang="en-US" b="1" u="sng" dirty="0"/>
              <a:t>Need for Business Intelligence</a:t>
            </a:r>
            <a:r>
              <a:rPr lang="en-US" b="1" dirty="0"/>
              <a:t>:</a:t>
            </a:r>
          </a:p>
          <a:p>
            <a:pPr marL="228580" indent="-228580" algn="just">
              <a:buFont typeface="Wingdings" pitchFamily="2" charset="2"/>
              <a:buChar char="Ø"/>
            </a:pPr>
            <a:r>
              <a:rPr lang="en-US" b="1" dirty="0"/>
              <a:t>BI exhibits the following utility features:</a:t>
            </a:r>
          </a:p>
          <a:p>
            <a:pPr marL="685739" lvl="1" indent="-228580" algn="just">
              <a:buFont typeface="Arial" pitchFamily="34" charset="0"/>
              <a:buChar char="-"/>
            </a:pPr>
            <a:r>
              <a:rPr lang="en-US" dirty="0"/>
              <a:t>BI is a general term for applications, platforms, tools and technologies that support the process of exploring data, relationships existing within data, and trends.</a:t>
            </a:r>
          </a:p>
          <a:p>
            <a:pPr marL="685739" lvl="1" indent="-228580" algn="just">
              <a:buFont typeface="Arial" pitchFamily="34" charset="0"/>
              <a:buChar char="-"/>
            </a:pPr>
            <a:r>
              <a:rPr lang="en-US" dirty="0"/>
              <a:t>BI is important in helping organizations to stay ahead of the competition by providing the means for quicker, more accurate, and more informed decision making. </a:t>
            </a:r>
          </a:p>
          <a:p>
            <a:pPr marL="685739" lvl="1" indent="-228580" algn="just">
              <a:buFont typeface="Arial" pitchFamily="34" charset="0"/>
              <a:buChar char="-"/>
            </a:pPr>
            <a:r>
              <a:rPr lang="en-US" dirty="0"/>
              <a:t>BI provides timely and accurate information to better understand the organization and to make more informed, real-time decisions.</a:t>
            </a:r>
          </a:p>
          <a:p>
            <a:pPr marL="228580" indent="-228580" algn="just">
              <a:buFontTx/>
              <a:buChar char="•"/>
            </a:pPr>
            <a:endParaRPr lang="en-US" dirty="0"/>
          </a:p>
          <a:p>
            <a:pPr marL="228580" indent="-228580" algn="just">
              <a:buFont typeface="Wingdings" pitchFamily="2" charset="2"/>
              <a:buChar char="Ø"/>
            </a:pPr>
            <a:r>
              <a:rPr lang="en-US" b="1" dirty="0"/>
              <a:t>But why do you need Business Intelligence?</a:t>
            </a:r>
          </a:p>
          <a:p>
            <a:pPr marL="685739" lvl="1" indent="-228580" algn="just">
              <a:buFont typeface="Arial" pitchFamily="34" charset="0"/>
              <a:buChar char="-"/>
            </a:pPr>
            <a:r>
              <a:rPr lang="en-US" dirty="0"/>
              <a:t>For many years, database vendors have focused on getting data into a database. The emphasis has led to great achievements in </a:t>
            </a:r>
            <a:r>
              <a:rPr lang="en-US" b="1" dirty="0"/>
              <a:t>online transaction processing </a:t>
            </a:r>
            <a:r>
              <a:rPr lang="en-US" dirty="0"/>
              <a:t>and capacity. Many companies have accumulated data that can be measured in gigabytes, terabytes, and even petabytes. </a:t>
            </a:r>
          </a:p>
          <a:p>
            <a:pPr marL="685739" lvl="1" indent="-228580" algn="just">
              <a:buFont typeface="Arial" pitchFamily="34" charset="0"/>
              <a:buChar char="-"/>
            </a:pPr>
            <a:r>
              <a:rPr lang="en-US" b="1" dirty="0"/>
              <a:t>Transactional data,</a:t>
            </a:r>
            <a:r>
              <a:rPr lang="en-US" dirty="0"/>
              <a:t> which is the data that is used to run the business, is good for keeping track of what is happening in an organization. However, it is not well suited to finding out why things are happening or predicting future performance.</a:t>
            </a:r>
          </a:p>
          <a:p>
            <a:pPr marL="685739" lvl="1" indent="-228580" algn="just">
              <a:buFont typeface="Arial" pitchFamily="34" charset="0"/>
              <a:buChar char="-"/>
            </a:pPr>
            <a:r>
              <a:rPr lang="en-US" dirty="0"/>
              <a:t>Hence there arises a strong need for BI applications.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410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7777130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61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722907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234953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433152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915890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064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67758295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291690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225355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521069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699159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791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8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24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8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4214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078"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027891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1"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Warehousing Concepts</a:t>
            </a:r>
          </a:p>
        </p:txBody>
      </p:sp>
      <p:sp>
        <p:nvSpPr>
          <p:cNvPr id="4" name="Subtitle 3"/>
          <p:cNvSpPr>
            <a:spLocks noGrp="1"/>
          </p:cNvSpPr>
          <p:nvPr>
            <p:ph type="subTitle" idx="1"/>
          </p:nvPr>
        </p:nvSpPr>
        <p:spPr/>
        <p:txBody>
          <a:bodyPr/>
          <a:lstStyle/>
          <a:p>
            <a:r>
              <a:rPr lang="en-US" dirty="0"/>
              <a:t>Lesson 1: Business Intelligence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Business Intelligence? </a:t>
            </a:r>
          </a:p>
        </p:txBody>
      </p:sp>
      <p:sp>
        <p:nvSpPr>
          <p:cNvPr id="4" name="Content Placeholder 3"/>
          <p:cNvSpPr>
            <a:spLocks noGrp="1"/>
          </p:cNvSpPr>
          <p:nvPr>
            <p:ph idx="1"/>
          </p:nvPr>
        </p:nvSpPr>
        <p:spPr/>
        <p:txBody>
          <a:bodyPr/>
          <a:lstStyle/>
          <a:p>
            <a:r>
              <a:rPr lang="en-US" dirty="0"/>
              <a:t>Data Analysis is a huge and crucial part of Business Intelligence.</a:t>
            </a:r>
          </a:p>
          <a:p>
            <a:endParaRPr lang="en-US" dirty="0"/>
          </a:p>
          <a:p>
            <a:r>
              <a:rPr lang="en-US" dirty="0"/>
              <a:t>Many organizations need to know the overall performance and the way its business is functioning.</a:t>
            </a:r>
          </a:p>
          <a:p>
            <a:endParaRPr lang="en-US" dirty="0"/>
          </a:p>
          <a:p>
            <a:r>
              <a:rPr lang="en-US" dirty="0"/>
              <a:t>BI is used to gather past as well as present data.</a:t>
            </a:r>
          </a:p>
          <a:p>
            <a:endParaRPr lang="en-US" dirty="0"/>
          </a:p>
          <a:p>
            <a:r>
              <a:rPr lang="en-US" dirty="0"/>
              <a:t>Modern BI systems are capable of managing large amount of unstructured data.</a:t>
            </a:r>
          </a:p>
          <a:p>
            <a:endParaRPr lang="en-US" dirty="0"/>
          </a:p>
        </p:txBody>
      </p:sp>
    </p:spTree>
    <p:extLst>
      <p:ext uri="{BB962C8B-B14F-4D97-AF65-F5344CB8AC3E}">
        <p14:creationId xmlns:p14="http://schemas.microsoft.com/office/powerpoint/2010/main" val="2969474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Terms used in BI</a:t>
            </a:r>
            <a:br>
              <a:rPr lang="en-US" sz="1200" dirty="0"/>
            </a:br>
            <a:r>
              <a:rPr lang="en-US" dirty="0"/>
              <a:t>Frequently used BI </a:t>
            </a:r>
            <a:r>
              <a:rPr lang="en-US" dirty="0" smtClean="0"/>
              <a:t>Terms</a:t>
            </a:r>
            <a:endParaRPr lang="en-US" dirty="0"/>
          </a:p>
        </p:txBody>
      </p:sp>
      <p:sp>
        <p:nvSpPr>
          <p:cNvPr id="4" name="Content Placeholder 3"/>
          <p:cNvSpPr>
            <a:spLocks noGrp="1"/>
          </p:cNvSpPr>
          <p:nvPr>
            <p:ph idx="1"/>
          </p:nvPr>
        </p:nvSpPr>
        <p:spPr/>
        <p:txBody>
          <a:bodyPr/>
          <a:lstStyle/>
          <a:p>
            <a:r>
              <a:rPr lang="en-US" dirty="0"/>
              <a:t>Let us discuss some of the frequently used BI terms:</a:t>
            </a:r>
          </a:p>
          <a:p>
            <a:pPr lvl="1"/>
            <a:r>
              <a:rPr lang="en-US" dirty="0"/>
              <a:t>Relational Database (RDB)</a:t>
            </a:r>
          </a:p>
          <a:p>
            <a:pPr lvl="1"/>
            <a:r>
              <a:rPr lang="en-US" dirty="0"/>
              <a:t>Relational Database Management System (RDBMS)</a:t>
            </a:r>
          </a:p>
          <a:p>
            <a:pPr lvl="1"/>
            <a:r>
              <a:rPr lang="en-US" dirty="0"/>
              <a:t>Example: Informix, Microsoft SQL Server, Oracle.</a:t>
            </a:r>
          </a:p>
          <a:p>
            <a:pPr lvl="1"/>
            <a:r>
              <a:rPr lang="en-US" dirty="0"/>
              <a:t>Online Transaction Processing (OLTP)</a:t>
            </a:r>
          </a:p>
          <a:p>
            <a:pPr lvl="1"/>
            <a:r>
              <a:rPr lang="en-US" dirty="0"/>
              <a:t>Online Analytical Processing (OLAP)</a:t>
            </a:r>
          </a:p>
          <a:p>
            <a:endParaRPr lang="en-US" dirty="0"/>
          </a:p>
        </p:txBody>
      </p:sp>
    </p:spTree>
    <p:extLst>
      <p:ext uri="{BB962C8B-B14F-4D97-AF65-F5344CB8AC3E}">
        <p14:creationId xmlns:p14="http://schemas.microsoft.com/office/powerpoint/2010/main" val="369068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200" dirty="0"/>
              <a:t>1.4: Components of BI </a:t>
            </a:r>
            <a:br>
              <a:rPr lang="en-US" sz="1200" dirty="0"/>
            </a:br>
            <a:r>
              <a:rPr lang="en-US" dirty="0"/>
              <a:t>Diagrammatic </a:t>
            </a:r>
            <a:r>
              <a:rPr lang="en-US" dirty="0" smtClean="0"/>
              <a:t>Representation</a:t>
            </a:r>
            <a:endParaRPr lang="en-US" dirty="0"/>
          </a:p>
        </p:txBody>
      </p:sp>
      <p:sp>
        <p:nvSpPr>
          <p:cNvPr id="39" name="AutoShape 5"/>
          <p:cNvSpPr>
            <a:spLocks noChangeArrowheads="1"/>
          </p:cNvSpPr>
          <p:nvPr/>
        </p:nvSpPr>
        <p:spPr bwMode="auto">
          <a:xfrm>
            <a:off x="3885482" y="1830526"/>
            <a:ext cx="1605123" cy="1308008"/>
          </a:xfrm>
          <a:prstGeom prst="flowChartMagneticDisk">
            <a:avLst/>
          </a:prstGeom>
          <a:gradFill rotWithShape="0">
            <a:gsLst>
              <a:gs pos="0">
                <a:srgbClr val="FF99CC"/>
              </a:gs>
              <a:gs pos="100000">
                <a:schemeClr val="hlink"/>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mj-lt"/>
                <a:cs typeface="Arial" pitchFamily="34" charset="0"/>
              </a:rPr>
              <a:t>Data </a:t>
            </a:r>
          </a:p>
          <a:p>
            <a:pPr algn="ctr"/>
            <a:r>
              <a:rPr lang="en-US">
                <a:latin typeface="+mj-lt"/>
                <a:cs typeface="Arial" pitchFamily="34" charset="0"/>
              </a:rPr>
              <a:t>Warehouse</a:t>
            </a:r>
          </a:p>
        </p:txBody>
      </p:sp>
      <p:sp>
        <p:nvSpPr>
          <p:cNvPr id="40" name="Line 6"/>
          <p:cNvSpPr>
            <a:spLocks noChangeShapeType="1"/>
          </p:cNvSpPr>
          <p:nvPr/>
        </p:nvSpPr>
        <p:spPr bwMode="auto">
          <a:xfrm flipV="1">
            <a:off x="5475294" y="2418568"/>
            <a:ext cx="1143235" cy="39296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sp>
        <p:nvSpPr>
          <p:cNvPr id="41" name="Line 7"/>
          <p:cNvSpPr>
            <a:spLocks noChangeShapeType="1"/>
          </p:cNvSpPr>
          <p:nvPr/>
        </p:nvSpPr>
        <p:spPr bwMode="auto">
          <a:xfrm flipH="1" flipV="1">
            <a:off x="2932361" y="2418568"/>
            <a:ext cx="962053" cy="39296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sp>
        <p:nvSpPr>
          <p:cNvPr id="42" name="Text Box 8"/>
          <p:cNvSpPr txBox="1">
            <a:spLocks noChangeArrowheads="1"/>
          </p:cNvSpPr>
          <p:nvPr/>
        </p:nvSpPr>
        <p:spPr bwMode="auto">
          <a:xfrm>
            <a:off x="3863791" y="4120943"/>
            <a:ext cx="1921554" cy="369332"/>
          </a:xfrm>
          <a:prstGeom prst="rect">
            <a:avLst/>
          </a:prstGeom>
          <a:gradFill rotWithShape="0">
            <a:gsLst>
              <a:gs pos="0">
                <a:srgbClr val="FF9999"/>
              </a:gs>
              <a:gs pos="100000">
                <a:schemeClr val="bg1"/>
              </a:gs>
            </a:gsLst>
            <a:lin ang="27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mj-lt"/>
                <a:cs typeface="Arial" pitchFamily="34" charset="0"/>
              </a:rPr>
              <a:t>TRANSFORM</a:t>
            </a:r>
          </a:p>
        </p:txBody>
      </p:sp>
      <p:sp>
        <p:nvSpPr>
          <p:cNvPr id="43" name="Text Box 9"/>
          <p:cNvSpPr txBox="1">
            <a:spLocks noChangeArrowheads="1"/>
          </p:cNvSpPr>
          <p:nvPr/>
        </p:nvSpPr>
        <p:spPr bwMode="auto">
          <a:xfrm>
            <a:off x="3863791" y="3531497"/>
            <a:ext cx="1921554" cy="369332"/>
          </a:xfrm>
          <a:prstGeom prst="rect">
            <a:avLst/>
          </a:prstGeom>
          <a:gradFill rotWithShape="0">
            <a:gsLst>
              <a:gs pos="0">
                <a:srgbClr val="FF9999"/>
              </a:gs>
              <a:gs pos="100000">
                <a:srgbClr val="FEE7F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b="1">
                <a:latin typeface="+mj-lt"/>
                <a:cs typeface="Arial" pitchFamily="34" charset="0"/>
              </a:rPr>
              <a:t>LOAD</a:t>
            </a:r>
          </a:p>
        </p:txBody>
      </p:sp>
      <p:sp>
        <p:nvSpPr>
          <p:cNvPr id="44" name="Text Box 10"/>
          <p:cNvSpPr txBox="1">
            <a:spLocks noChangeArrowheads="1"/>
          </p:cNvSpPr>
          <p:nvPr/>
        </p:nvSpPr>
        <p:spPr bwMode="auto">
          <a:xfrm>
            <a:off x="3863791" y="4710389"/>
            <a:ext cx="1921554" cy="400110"/>
          </a:xfrm>
          <a:prstGeom prst="rect">
            <a:avLst/>
          </a:prstGeom>
          <a:gradFill rotWithShape="0">
            <a:gsLst>
              <a:gs pos="0">
                <a:srgbClr val="FF9999"/>
              </a:gs>
              <a:gs pos="100000">
                <a:schemeClr val="bg1"/>
              </a:gs>
            </a:gsLst>
            <a:lin ang="27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000" b="1">
                <a:latin typeface="+mj-lt"/>
                <a:cs typeface="Arial" pitchFamily="34" charset="0"/>
              </a:rPr>
              <a:t>EXTRACT</a:t>
            </a:r>
          </a:p>
        </p:txBody>
      </p:sp>
      <p:grpSp>
        <p:nvGrpSpPr>
          <p:cNvPr id="45" name="Group 11"/>
          <p:cNvGrpSpPr>
            <a:grpSpLocks/>
          </p:cNvGrpSpPr>
          <p:nvPr/>
        </p:nvGrpSpPr>
        <p:grpSpPr bwMode="auto">
          <a:xfrm>
            <a:off x="3428698" y="5103352"/>
            <a:ext cx="902084" cy="785928"/>
            <a:chOff x="2208" y="3600"/>
            <a:chExt cx="720" cy="576"/>
          </a:xfrm>
        </p:grpSpPr>
        <p:sp>
          <p:nvSpPr>
            <p:cNvPr id="46" name="AutoShape 12"/>
            <p:cNvSpPr>
              <a:spLocks noChangeArrowheads="1"/>
            </p:cNvSpPr>
            <p:nvPr/>
          </p:nvSpPr>
          <p:spPr bwMode="auto">
            <a:xfrm>
              <a:off x="2208" y="3696"/>
              <a:ext cx="432" cy="480"/>
            </a:xfrm>
            <a:prstGeom prst="flowChartMagneticDisk">
              <a:avLst/>
            </a:prstGeom>
            <a:gradFill rotWithShape="0">
              <a:gsLst>
                <a:gs pos="0">
                  <a:srgbClr val="F9DB9F"/>
                </a:gs>
                <a:gs pos="100000">
                  <a:schemeClr val="accent1"/>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j-lt"/>
                <a:cs typeface="Arial" pitchFamily="34" charset="0"/>
              </a:endParaRPr>
            </a:p>
          </p:txBody>
        </p:sp>
        <p:sp>
          <p:nvSpPr>
            <p:cNvPr id="47" name="Line 13"/>
            <p:cNvSpPr>
              <a:spLocks noChangeShapeType="1"/>
            </p:cNvSpPr>
            <p:nvPr/>
          </p:nvSpPr>
          <p:spPr bwMode="auto">
            <a:xfrm flipV="1">
              <a:off x="2640" y="3600"/>
              <a:ext cx="288" cy="24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grpSp>
      <p:grpSp>
        <p:nvGrpSpPr>
          <p:cNvPr id="48" name="Group 14"/>
          <p:cNvGrpSpPr>
            <a:grpSpLocks/>
          </p:cNvGrpSpPr>
          <p:nvPr/>
        </p:nvGrpSpPr>
        <p:grpSpPr bwMode="auto">
          <a:xfrm>
            <a:off x="4483894" y="5103352"/>
            <a:ext cx="540995" cy="916448"/>
            <a:chOff x="3024" y="3600"/>
            <a:chExt cx="432" cy="672"/>
          </a:xfrm>
        </p:grpSpPr>
        <p:sp>
          <p:nvSpPr>
            <p:cNvPr id="49" name="AutoShape 15"/>
            <p:cNvSpPr>
              <a:spLocks noChangeArrowheads="1"/>
            </p:cNvSpPr>
            <p:nvPr/>
          </p:nvSpPr>
          <p:spPr bwMode="auto">
            <a:xfrm>
              <a:off x="3024" y="3792"/>
              <a:ext cx="432" cy="480"/>
            </a:xfrm>
            <a:prstGeom prst="flowChartMagneticDisk">
              <a:avLst/>
            </a:prstGeom>
            <a:gradFill rotWithShape="0">
              <a:gsLst>
                <a:gs pos="0">
                  <a:schemeClr val="accent1"/>
                </a:gs>
                <a:gs pos="100000">
                  <a:srgbClr val="F9DB9F"/>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j-lt"/>
                <a:cs typeface="Arial" pitchFamily="34" charset="0"/>
              </a:endParaRPr>
            </a:p>
          </p:txBody>
        </p:sp>
        <p:sp>
          <p:nvSpPr>
            <p:cNvPr id="50" name="Line 16"/>
            <p:cNvSpPr>
              <a:spLocks noChangeShapeType="1"/>
            </p:cNvSpPr>
            <p:nvPr/>
          </p:nvSpPr>
          <p:spPr bwMode="auto">
            <a:xfrm flipV="1">
              <a:off x="3216" y="3600"/>
              <a:ext cx="0" cy="19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grpSp>
      <p:grpSp>
        <p:nvGrpSpPr>
          <p:cNvPr id="51" name="Group 17"/>
          <p:cNvGrpSpPr>
            <a:grpSpLocks/>
          </p:cNvGrpSpPr>
          <p:nvPr/>
        </p:nvGrpSpPr>
        <p:grpSpPr bwMode="auto">
          <a:xfrm>
            <a:off x="5351528" y="5103352"/>
            <a:ext cx="720902" cy="850486"/>
            <a:chOff x="3696" y="3600"/>
            <a:chExt cx="576" cy="624"/>
          </a:xfrm>
        </p:grpSpPr>
        <p:sp>
          <p:nvSpPr>
            <p:cNvPr id="52" name="AutoShape 18"/>
            <p:cNvSpPr>
              <a:spLocks noChangeArrowheads="1"/>
            </p:cNvSpPr>
            <p:nvPr/>
          </p:nvSpPr>
          <p:spPr bwMode="auto">
            <a:xfrm>
              <a:off x="3840" y="3744"/>
              <a:ext cx="432" cy="480"/>
            </a:xfrm>
            <a:prstGeom prst="flowChartMagneticDisk">
              <a:avLst/>
            </a:prstGeom>
            <a:gradFill rotWithShape="0">
              <a:gsLst>
                <a:gs pos="0">
                  <a:schemeClr val="accent1"/>
                </a:gs>
                <a:gs pos="100000">
                  <a:srgbClr val="F9DB9F"/>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j-lt"/>
                <a:cs typeface="Arial" pitchFamily="34" charset="0"/>
              </a:endParaRPr>
            </a:p>
          </p:txBody>
        </p:sp>
        <p:sp>
          <p:nvSpPr>
            <p:cNvPr id="53" name="Line 19"/>
            <p:cNvSpPr>
              <a:spLocks noChangeShapeType="1"/>
            </p:cNvSpPr>
            <p:nvPr/>
          </p:nvSpPr>
          <p:spPr bwMode="auto">
            <a:xfrm flipH="1" flipV="1">
              <a:off x="3696" y="3600"/>
              <a:ext cx="240" cy="144"/>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grpSp>
      <p:sp>
        <p:nvSpPr>
          <p:cNvPr id="54" name="computr1"/>
          <p:cNvSpPr>
            <a:spLocks noEditPoints="1" noChangeArrowheads="1"/>
          </p:cNvSpPr>
          <p:nvPr/>
        </p:nvSpPr>
        <p:spPr bwMode="auto">
          <a:xfrm>
            <a:off x="6034152" y="1371600"/>
            <a:ext cx="1261897" cy="1046968"/>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sz="1600">
              <a:latin typeface="+mj-lt"/>
              <a:cs typeface="Arial" pitchFamily="34" charset="0"/>
            </a:endParaRPr>
          </a:p>
        </p:txBody>
      </p:sp>
      <p:sp>
        <p:nvSpPr>
          <p:cNvPr id="55" name="Text Box 21"/>
          <p:cNvSpPr txBox="1">
            <a:spLocks noChangeArrowheads="1"/>
          </p:cNvSpPr>
          <p:nvPr/>
        </p:nvSpPr>
        <p:spPr bwMode="auto">
          <a:xfrm>
            <a:off x="7336879" y="1634044"/>
            <a:ext cx="1141959" cy="369332"/>
          </a:xfrm>
          <a:prstGeom prst="rect">
            <a:avLst/>
          </a:prstGeom>
          <a:gradFill rotWithShape="0">
            <a:gsLst>
              <a:gs pos="0">
                <a:srgbClr val="5E9EFF"/>
              </a:gs>
              <a:gs pos="39999">
                <a:srgbClr val="85C2FF"/>
              </a:gs>
              <a:gs pos="70000">
                <a:srgbClr val="C4D6EB"/>
              </a:gs>
              <a:gs pos="100000">
                <a:srgbClr val="FFEBFA"/>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latin typeface="+mj-lt"/>
                <a:cs typeface="Arial" pitchFamily="34" charset="0"/>
              </a:rPr>
              <a:t>  OLAP</a:t>
            </a:r>
          </a:p>
        </p:txBody>
      </p:sp>
      <p:sp>
        <p:nvSpPr>
          <p:cNvPr id="56" name="computr1"/>
          <p:cNvSpPr>
            <a:spLocks noEditPoints="1" noChangeArrowheads="1"/>
          </p:cNvSpPr>
          <p:nvPr/>
        </p:nvSpPr>
        <p:spPr bwMode="auto">
          <a:xfrm>
            <a:off x="2312258" y="1371600"/>
            <a:ext cx="1263173" cy="1046968"/>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sz="1600">
              <a:latin typeface="+mj-lt"/>
              <a:cs typeface="Arial" pitchFamily="34" charset="0"/>
            </a:endParaRPr>
          </a:p>
        </p:txBody>
      </p:sp>
      <p:sp>
        <p:nvSpPr>
          <p:cNvPr id="57" name="Text Box 23"/>
          <p:cNvSpPr txBox="1">
            <a:spLocks noChangeArrowheads="1"/>
          </p:cNvSpPr>
          <p:nvPr/>
        </p:nvSpPr>
        <p:spPr bwMode="auto">
          <a:xfrm>
            <a:off x="824521" y="1438965"/>
            <a:ext cx="1321866" cy="646331"/>
          </a:xfrm>
          <a:prstGeom prst="rect">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mj-lt"/>
                <a:cs typeface="Arial" pitchFamily="34" charset="0"/>
              </a:rPr>
              <a:t>  DATA MINING</a:t>
            </a:r>
          </a:p>
        </p:txBody>
      </p:sp>
      <p:sp>
        <p:nvSpPr>
          <p:cNvPr id="58" name="Text Box 24"/>
          <p:cNvSpPr txBox="1">
            <a:spLocks noChangeArrowheads="1"/>
          </p:cNvSpPr>
          <p:nvPr/>
        </p:nvSpPr>
        <p:spPr bwMode="auto">
          <a:xfrm>
            <a:off x="762000" y="5365796"/>
            <a:ext cx="2342612" cy="369332"/>
          </a:xfrm>
          <a:prstGeom prst="rect">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mj-lt"/>
                <a:cs typeface="Arial" pitchFamily="34" charset="0"/>
              </a:rPr>
              <a:t>Operational Data</a:t>
            </a:r>
          </a:p>
        </p:txBody>
      </p:sp>
      <p:sp>
        <p:nvSpPr>
          <p:cNvPr id="59" name="AutoShape 25"/>
          <p:cNvSpPr>
            <a:spLocks noChangeArrowheads="1"/>
          </p:cNvSpPr>
          <p:nvPr/>
        </p:nvSpPr>
        <p:spPr bwMode="auto">
          <a:xfrm>
            <a:off x="4545139" y="4513907"/>
            <a:ext cx="361089" cy="196482"/>
          </a:xfrm>
          <a:prstGeom prst="upArrow">
            <a:avLst>
              <a:gd name="adj1" fmla="val 50000"/>
              <a:gd name="adj2" fmla="val 25000"/>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endParaRPr lang="en-US" sz="2000" b="1">
              <a:latin typeface="+mj-lt"/>
              <a:cs typeface="Arial" pitchFamily="34" charset="0"/>
            </a:endParaRPr>
          </a:p>
        </p:txBody>
      </p:sp>
      <p:sp>
        <p:nvSpPr>
          <p:cNvPr id="60" name="AutoShape 26"/>
          <p:cNvSpPr>
            <a:spLocks noChangeArrowheads="1"/>
          </p:cNvSpPr>
          <p:nvPr/>
        </p:nvSpPr>
        <p:spPr bwMode="auto">
          <a:xfrm>
            <a:off x="4545139" y="3924461"/>
            <a:ext cx="361089" cy="196482"/>
          </a:xfrm>
          <a:prstGeom prst="upArrow">
            <a:avLst>
              <a:gd name="adj1" fmla="val 50000"/>
              <a:gd name="adj2" fmla="val 25000"/>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endParaRPr lang="en-US" sz="2000" b="1">
              <a:latin typeface="+mj-lt"/>
              <a:cs typeface="Arial" pitchFamily="34" charset="0"/>
            </a:endParaRPr>
          </a:p>
        </p:txBody>
      </p:sp>
      <p:sp>
        <p:nvSpPr>
          <p:cNvPr id="61" name="AutoShape 27"/>
          <p:cNvSpPr>
            <a:spLocks noChangeArrowheads="1"/>
          </p:cNvSpPr>
          <p:nvPr/>
        </p:nvSpPr>
        <p:spPr bwMode="auto">
          <a:xfrm>
            <a:off x="4545139" y="3138534"/>
            <a:ext cx="361089" cy="392964"/>
          </a:xfrm>
          <a:prstGeom prst="upArrow">
            <a:avLst>
              <a:gd name="adj1" fmla="val 50000"/>
              <a:gd name="adj2" fmla="val 25000"/>
            </a:avLst>
          </a:prstGeom>
          <a:gradFill rotWithShape="0">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ct val="50000"/>
              </a:spcBef>
            </a:pPr>
            <a:endParaRPr lang="en-US" sz="2000" b="1">
              <a:latin typeface="+mj-lt"/>
              <a:cs typeface="Arial" pitchFamily="34" charset="0"/>
            </a:endParaRPr>
          </a:p>
        </p:txBody>
      </p:sp>
      <p:grpSp>
        <p:nvGrpSpPr>
          <p:cNvPr id="62" name="Group 28"/>
          <p:cNvGrpSpPr>
            <a:grpSpLocks/>
          </p:cNvGrpSpPr>
          <p:nvPr/>
        </p:nvGrpSpPr>
        <p:grpSpPr bwMode="auto">
          <a:xfrm>
            <a:off x="824521" y="2681011"/>
            <a:ext cx="1982799" cy="1309411"/>
            <a:chOff x="2544" y="1008"/>
            <a:chExt cx="1584" cy="960"/>
          </a:xfrm>
        </p:grpSpPr>
        <p:sp>
          <p:nvSpPr>
            <p:cNvPr id="63" name="AutoShape 29"/>
            <p:cNvSpPr>
              <a:spLocks noChangeArrowheads="1"/>
            </p:cNvSpPr>
            <p:nvPr/>
          </p:nvSpPr>
          <p:spPr bwMode="auto">
            <a:xfrm>
              <a:off x="3360" y="1536"/>
              <a:ext cx="528" cy="432"/>
            </a:xfrm>
            <a:prstGeom prst="flowChartMagneticDisk">
              <a:avLst/>
            </a:prstGeom>
            <a:gradFill rotWithShape="0">
              <a:gsLst>
                <a:gs pos="0">
                  <a:srgbClr val="FFCC00"/>
                </a:gs>
                <a:gs pos="100000">
                  <a:schemeClr val="accent1"/>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j-lt"/>
                <a:cs typeface="Arial" pitchFamily="34" charset="0"/>
              </a:endParaRPr>
            </a:p>
          </p:txBody>
        </p:sp>
        <p:sp>
          <p:nvSpPr>
            <p:cNvPr id="64" name="AutoShape 30"/>
            <p:cNvSpPr>
              <a:spLocks noChangeArrowheads="1"/>
            </p:cNvSpPr>
            <p:nvPr/>
          </p:nvSpPr>
          <p:spPr bwMode="auto">
            <a:xfrm>
              <a:off x="2544" y="1536"/>
              <a:ext cx="528" cy="432"/>
            </a:xfrm>
            <a:prstGeom prst="flowChartMagneticDisk">
              <a:avLst/>
            </a:prstGeom>
            <a:gradFill rotWithShape="0">
              <a:gsLst>
                <a:gs pos="0">
                  <a:srgbClr val="FFCC00"/>
                </a:gs>
                <a:gs pos="100000">
                  <a:schemeClr val="accent1"/>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j-lt"/>
                <a:cs typeface="Arial" pitchFamily="34" charset="0"/>
              </a:endParaRPr>
            </a:p>
          </p:txBody>
        </p:sp>
        <p:sp>
          <p:nvSpPr>
            <p:cNvPr id="65" name="Text Box 31"/>
            <p:cNvSpPr txBox="1">
              <a:spLocks noChangeArrowheads="1"/>
            </p:cNvSpPr>
            <p:nvPr/>
          </p:nvSpPr>
          <p:spPr bwMode="auto">
            <a:xfrm>
              <a:off x="2592" y="1008"/>
              <a:ext cx="1536" cy="271"/>
            </a:xfrm>
            <a:prstGeom prst="rect">
              <a:avLst/>
            </a:prstGeom>
            <a:gradFill rotWithShape="0">
              <a:gsLst>
                <a:gs pos="0">
                  <a:srgbClr val="FFCC00"/>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mj-lt"/>
                  <a:cs typeface="Arial" pitchFamily="34" charset="0"/>
                </a:rPr>
                <a:t>      Data Marts</a:t>
              </a:r>
            </a:p>
          </p:txBody>
        </p:sp>
      </p:grpSp>
      <p:sp>
        <p:nvSpPr>
          <p:cNvPr id="66" name="Line 32"/>
          <p:cNvSpPr>
            <a:spLocks noChangeShapeType="1"/>
          </p:cNvSpPr>
          <p:nvPr/>
        </p:nvSpPr>
        <p:spPr bwMode="auto">
          <a:xfrm flipH="1">
            <a:off x="1630910" y="2943455"/>
            <a:ext cx="2102736" cy="39156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sp>
        <p:nvSpPr>
          <p:cNvPr id="67" name="Line 33"/>
          <p:cNvSpPr>
            <a:spLocks noChangeShapeType="1"/>
          </p:cNvSpPr>
          <p:nvPr/>
        </p:nvSpPr>
        <p:spPr bwMode="auto">
          <a:xfrm flipH="1">
            <a:off x="2684830" y="3008013"/>
            <a:ext cx="1141959" cy="58944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sp>
        <p:nvSpPr>
          <p:cNvPr id="68" name="Text Box 34"/>
          <p:cNvSpPr txBox="1">
            <a:spLocks noChangeArrowheads="1"/>
          </p:cNvSpPr>
          <p:nvPr/>
        </p:nvSpPr>
        <p:spPr bwMode="auto">
          <a:xfrm>
            <a:off x="6335584" y="3190461"/>
            <a:ext cx="1653408" cy="369332"/>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a:latin typeface="+mj-lt"/>
                <a:cs typeface="Arial" pitchFamily="34" charset="0"/>
              </a:rPr>
              <a:t>Pivot Table</a:t>
            </a:r>
          </a:p>
        </p:txBody>
      </p:sp>
      <p:sp>
        <p:nvSpPr>
          <p:cNvPr id="69" name="Line 35"/>
          <p:cNvSpPr>
            <a:spLocks noChangeShapeType="1"/>
          </p:cNvSpPr>
          <p:nvPr/>
        </p:nvSpPr>
        <p:spPr bwMode="auto">
          <a:xfrm>
            <a:off x="5539759" y="2921000"/>
            <a:ext cx="917936" cy="2020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j-lt"/>
              <a:cs typeface="Arial" pitchFamily="34" charset="0"/>
            </a:endParaRPr>
          </a:p>
        </p:txBody>
      </p:sp>
    </p:spTree>
    <p:extLst>
      <p:ext uri="{BB962C8B-B14F-4D97-AF65-F5344CB8AC3E}">
        <p14:creationId xmlns:p14="http://schemas.microsoft.com/office/powerpoint/2010/main" val="3210692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Diagrammatic </a:t>
            </a:r>
            <a:r>
              <a:rPr lang="en-US" dirty="0" smtClean="0"/>
              <a:t>Representation</a:t>
            </a:r>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7804174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lesson, you have learnt:</a:t>
            </a:r>
          </a:p>
          <a:p>
            <a:pPr lvl="1"/>
            <a:r>
              <a:rPr lang="en-US" dirty="0"/>
              <a:t>BI helps to extract information from data.</a:t>
            </a:r>
          </a:p>
          <a:p>
            <a:pPr lvl="1"/>
            <a:r>
              <a:rPr lang="en-US" dirty="0"/>
              <a:t>BI helps organizations in making real time decisions.</a:t>
            </a:r>
          </a:p>
          <a:p>
            <a:pPr lvl="1"/>
            <a:r>
              <a:rPr lang="en-US" dirty="0"/>
              <a:t>Components of BI are given below:</a:t>
            </a:r>
          </a:p>
          <a:p>
            <a:pPr lvl="2"/>
            <a:r>
              <a:rPr lang="en-US" dirty="0"/>
              <a:t>Data Warehouse</a:t>
            </a:r>
          </a:p>
          <a:p>
            <a:pPr lvl="2"/>
            <a:r>
              <a:rPr lang="en-US" dirty="0"/>
              <a:t>OLTP</a:t>
            </a:r>
          </a:p>
          <a:p>
            <a:pPr lvl="2"/>
            <a:r>
              <a:rPr lang="en-US" dirty="0"/>
              <a:t>OLAP</a:t>
            </a:r>
          </a:p>
          <a:p>
            <a:pPr lvl="2"/>
            <a:r>
              <a:rPr lang="en-US" dirty="0"/>
              <a:t>ETL tools</a:t>
            </a:r>
          </a:p>
          <a:p>
            <a:pPr lvl="2"/>
            <a:r>
              <a:rPr lang="en-US" dirty="0"/>
              <a:t>Data marts</a:t>
            </a:r>
          </a:p>
          <a:p>
            <a:pPr lvl="2"/>
            <a:r>
              <a:rPr lang="en-US" dirty="0"/>
              <a:t>Reports</a:t>
            </a:r>
          </a:p>
          <a:p>
            <a:pPr lvl="2"/>
            <a:r>
              <a:rPr lang="en-US" dirty="0"/>
              <a:t>Pivot table</a:t>
            </a:r>
          </a:p>
          <a:p>
            <a:endParaRPr lang="en-US" dirty="0"/>
          </a:p>
        </p:txBody>
      </p:sp>
    </p:spTree>
    <p:extLst>
      <p:ext uri="{BB962C8B-B14F-4D97-AF65-F5344CB8AC3E}">
        <p14:creationId xmlns:p14="http://schemas.microsoft.com/office/powerpoint/2010/main" val="4108608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p:txBody>
          <a:bodyPr/>
          <a:lstStyle/>
          <a:p>
            <a:r>
              <a:rPr lang="en-US" dirty="0"/>
              <a:t>Question 1: This a huge and crucial part of Business Intelligence.</a:t>
            </a:r>
          </a:p>
          <a:p>
            <a:pPr lvl="1"/>
            <a:r>
              <a:rPr lang="en-US" dirty="0"/>
              <a:t>Option 1: Data collection</a:t>
            </a:r>
          </a:p>
          <a:p>
            <a:pPr lvl="1"/>
            <a:r>
              <a:rPr lang="en-US" dirty="0"/>
              <a:t>Option 2: Data analysis</a:t>
            </a:r>
          </a:p>
          <a:p>
            <a:pPr lvl="1"/>
            <a:r>
              <a:rPr lang="en-US" dirty="0"/>
              <a:t>Option 3: Data </a:t>
            </a:r>
            <a:r>
              <a:rPr lang="en-US" dirty="0" smtClean="0"/>
              <a:t>availability</a:t>
            </a:r>
          </a:p>
          <a:p>
            <a:pPr lvl="1"/>
            <a:endParaRPr lang="en-US" dirty="0"/>
          </a:p>
          <a:p>
            <a:r>
              <a:rPr lang="en-US" dirty="0"/>
              <a:t>Question 2: OLAP Analysis is not the part of BI presentation.</a:t>
            </a:r>
          </a:p>
          <a:p>
            <a:pPr lvl="1"/>
            <a:r>
              <a:rPr lang="en-US" dirty="0"/>
              <a:t>True / </a:t>
            </a:r>
            <a:r>
              <a:rPr lang="en-US" dirty="0" smtClean="0"/>
              <a:t>False</a:t>
            </a:r>
          </a:p>
          <a:p>
            <a:pPr lvl="1"/>
            <a:endParaRPr lang="en-US" dirty="0"/>
          </a:p>
          <a:p>
            <a:r>
              <a:rPr lang="en-US" dirty="0"/>
              <a:t>Question 3: ___ operation converts data to format required by data warehouse.</a:t>
            </a:r>
          </a:p>
          <a:p>
            <a:endParaRPr lang="en-US" dirty="0"/>
          </a:p>
        </p:txBody>
      </p:sp>
    </p:spTree>
    <p:extLst>
      <p:ext uri="{BB962C8B-B14F-4D97-AF65-F5344CB8AC3E}">
        <p14:creationId xmlns:p14="http://schemas.microsoft.com/office/powerpoint/2010/main" val="3745719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13" name="Group 115"/>
          <p:cNvGraphicFramePr>
            <a:graphicFrameLocks/>
          </p:cNvGraphicFramePr>
          <p:nvPr>
            <p:extLst>
              <p:ext uri="{D42A27DB-BD31-4B8C-83A1-F6EECF244321}">
                <p14:modId xmlns:p14="http://schemas.microsoft.com/office/powerpoint/2010/main" val="2010460367"/>
              </p:ext>
            </p:extLst>
          </p:nvPr>
        </p:nvGraphicFramePr>
        <p:xfrm>
          <a:off x="457200" y="1600200"/>
          <a:ext cx="2819400" cy="3787775"/>
        </p:xfrm>
        <a:graphic>
          <a:graphicData uri="http://schemas.openxmlformats.org/drawingml/2006/table">
            <a:tbl>
              <a:tblPr/>
              <a:tblGrid>
                <a:gridCol w="2819400"/>
              </a:tblGrid>
              <a:tr h="15240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1. pulling the data from external  and operational data sources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mj-lt"/>
                        </a:rPr>
                        <a:t>2. part of BI 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3. Software for relational database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US" sz="20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 name="Group 110"/>
          <p:cNvGraphicFramePr>
            <a:graphicFrameLocks/>
          </p:cNvGraphicFramePr>
          <p:nvPr>
            <p:extLst>
              <p:ext uri="{D42A27DB-BD31-4B8C-83A1-F6EECF244321}">
                <p14:modId xmlns:p14="http://schemas.microsoft.com/office/powerpoint/2010/main" val="1368987183"/>
              </p:ext>
            </p:extLst>
          </p:nvPr>
        </p:nvGraphicFramePr>
        <p:xfrm>
          <a:off x="3581400" y="1600200"/>
          <a:ext cx="2514600" cy="3770313"/>
        </p:xfrm>
        <a:graphic>
          <a:graphicData uri="http://schemas.openxmlformats.org/drawingml/2006/table">
            <a:tbl>
              <a:tblPr/>
              <a:tblGrid>
                <a:gridCol w="2514600"/>
              </a:tblGrid>
              <a:tr h="755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A. OLAP Analysis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B. RDB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smtClean="0">
                          <a:ln>
                            <a:noFill/>
                          </a:ln>
                          <a:solidFill>
                            <a:schemeClr val="tx1"/>
                          </a:solidFill>
                          <a:effectLst/>
                          <a:latin typeface="+mj-lt"/>
                        </a:rPr>
                        <a:t>C. Extract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D. OLTP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2000" b="0" i="0" u="none" strike="noStrike" cap="none" normalizeH="0" baseline="0" dirty="0" smtClean="0">
                          <a:ln>
                            <a:noFill/>
                          </a:ln>
                          <a:solidFill>
                            <a:schemeClr val="tx1"/>
                          </a:solidFill>
                          <a:effectLst/>
                          <a:latin typeface="+mj-lt"/>
                        </a:rPr>
                        <a:t>E. RDBMS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77019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In this lesson, you will learn:</a:t>
            </a:r>
          </a:p>
          <a:p>
            <a:pPr lvl="1"/>
            <a:r>
              <a:rPr lang="en-US" dirty="0"/>
              <a:t>What is Business Intelligence?</a:t>
            </a:r>
          </a:p>
          <a:p>
            <a:pPr lvl="1"/>
            <a:r>
              <a:rPr lang="en-US" dirty="0"/>
              <a:t>Need of Business Intelligence</a:t>
            </a:r>
          </a:p>
          <a:p>
            <a:pPr lvl="1"/>
            <a:r>
              <a:rPr lang="en-US" dirty="0"/>
              <a:t>Terms used in Business Intelligence</a:t>
            </a:r>
          </a:p>
          <a:p>
            <a:pPr lvl="1"/>
            <a:r>
              <a:rPr lang="en-US" dirty="0"/>
              <a:t>Components of Business Intelligence</a:t>
            </a:r>
          </a:p>
          <a:p>
            <a:endParaRPr lang="en-US" dirty="0"/>
          </a:p>
        </p:txBody>
      </p:sp>
    </p:spTree>
    <p:extLst>
      <p:ext uri="{BB962C8B-B14F-4D97-AF65-F5344CB8AC3E}">
        <p14:creationId xmlns:p14="http://schemas.microsoft.com/office/powerpoint/2010/main" val="2274182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Business Intelligence </a:t>
            </a:r>
            <a:br>
              <a:rPr lang="en-US" sz="1200" dirty="0"/>
            </a:br>
            <a:r>
              <a:rPr lang="en-US" dirty="0"/>
              <a:t>What is Business Intelligence (BI</a:t>
            </a:r>
            <a:r>
              <a:rPr lang="en-US" dirty="0" smtClean="0"/>
              <a:t>)?</a:t>
            </a:r>
            <a:endParaRPr lang="en-US" dirty="0"/>
          </a:p>
        </p:txBody>
      </p:sp>
      <p:sp>
        <p:nvSpPr>
          <p:cNvPr id="4" name="Content Placeholder 3"/>
          <p:cNvSpPr>
            <a:spLocks noGrp="1"/>
          </p:cNvSpPr>
          <p:nvPr>
            <p:ph idx="1"/>
          </p:nvPr>
        </p:nvSpPr>
        <p:spPr/>
        <p:txBody>
          <a:bodyPr/>
          <a:lstStyle/>
          <a:p>
            <a:r>
              <a:rPr lang="en-US" dirty="0"/>
              <a:t>The term BI was coined by Gartner group in 1993.</a:t>
            </a:r>
          </a:p>
          <a:p>
            <a:r>
              <a:rPr lang="en-US" dirty="0"/>
              <a:t>It is an important component in today’s business information systems environment.</a:t>
            </a:r>
          </a:p>
          <a:p>
            <a:r>
              <a:rPr lang="en-US" dirty="0"/>
              <a:t>It is the process of turning data into knowledge and knowledge into business gains.</a:t>
            </a:r>
          </a:p>
          <a:p>
            <a:r>
              <a:rPr lang="en-US" dirty="0"/>
              <a:t>It collects and stores data into meaningful information in order to achieve better and timelier business decisions.</a:t>
            </a:r>
          </a:p>
          <a:p>
            <a:r>
              <a:rPr lang="en-US" dirty="0"/>
              <a:t>It is an end user’s activity supported by various analytical and collaborative tools.</a:t>
            </a:r>
          </a:p>
          <a:p>
            <a:endParaRPr lang="en-US" dirty="0"/>
          </a:p>
        </p:txBody>
      </p:sp>
    </p:spTree>
    <p:extLst>
      <p:ext uri="{BB962C8B-B14F-4D97-AF65-F5344CB8AC3E}">
        <p14:creationId xmlns:p14="http://schemas.microsoft.com/office/powerpoint/2010/main" val="3309971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Business Intelligence (BI</a:t>
            </a:r>
            <a:r>
              <a:rPr lang="en-US" dirty="0" smtClean="0"/>
              <a:t>)?</a:t>
            </a:r>
            <a:endParaRPr lang="en-US" dirty="0"/>
          </a:p>
        </p:txBody>
      </p:sp>
      <p:sp>
        <p:nvSpPr>
          <p:cNvPr id="4" name="Content Placeholder 3"/>
          <p:cNvSpPr>
            <a:spLocks noGrp="1"/>
          </p:cNvSpPr>
          <p:nvPr>
            <p:ph idx="1"/>
          </p:nvPr>
        </p:nvSpPr>
        <p:spPr/>
        <p:txBody>
          <a:bodyPr/>
          <a:lstStyle/>
          <a:p>
            <a:r>
              <a:rPr lang="en-US" dirty="0"/>
              <a:t>BI is used for enhancement and optimization of organizational performance and operation.</a:t>
            </a:r>
          </a:p>
          <a:p>
            <a:endParaRPr lang="en-US" dirty="0"/>
          </a:p>
          <a:p>
            <a:r>
              <a:rPr lang="en-US" dirty="0"/>
              <a:t>It delivers critical business information to end-users.</a:t>
            </a:r>
          </a:p>
          <a:p>
            <a:endParaRPr lang="en-US" dirty="0"/>
          </a:p>
          <a:p>
            <a:r>
              <a:rPr lang="en-US" dirty="0"/>
              <a:t>It supports internal enterprise users in the assessment.</a:t>
            </a:r>
          </a:p>
          <a:p>
            <a:endParaRPr lang="en-US" dirty="0"/>
          </a:p>
          <a:p>
            <a:r>
              <a:rPr lang="en-US" dirty="0"/>
              <a:t>It is applied across disciplines, namely Finance, CRM, and SCM</a:t>
            </a:r>
          </a:p>
          <a:p>
            <a:endParaRPr lang="en-US" dirty="0"/>
          </a:p>
          <a:p>
            <a:r>
              <a:rPr lang="en-US" dirty="0"/>
              <a:t>It encompasses all types of data such as RDBMS, text, hierarchical, audio, and video.</a:t>
            </a:r>
          </a:p>
          <a:p>
            <a:endParaRPr lang="en-US" dirty="0"/>
          </a:p>
        </p:txBody>
      </p:sp>
    </p:spTree>
    <p:extLst>
      <p:ext uri="{BB962C8B-B14F-4D97-AF65-F5344CB8AC3E}">
        <p14:creationId xmlns:p14="http://schemas.microsoft.com/office/powerpoint/2010/main" val="1699463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 Nutshell</a:t>
            </a:r>
          </a:p>
        </p:txBody>
      </p:sp>
      <p:pic>
        <p:nvPicPr>
          <p:cNvPr id="9" name="Picture 4"/>
          <p:cNvPicPr>
            <a:picLocks noChangeAspect="1" noChangeArrowheads="1"/>
          </p:cNvPicPr>
          <p:nvPr/>
        </p:nvPicPr>
        <p:blipFill>
          <a:blip r:embed="rId3" cstate="print"/>
          <a:srcRect/>
          <a:stretch>
            <a:fillRect/>
          </a:stretch>
        </p:blipFill>
        <p:spPr>
          <a:xfrm>
            <a:off x="661989" y="1576388"/>
            <a:ext cx="7413625" cy="4162425"/>
          </a:xfrm>
          <a:prstGeom prst="rect">
            <a:avLst/>
          </a:prstGeom>
          <a:noFill/>
        </p:spPr>
      </p:pic>
      <p:sp>
        <p:nvSpPr>
          <p:cNvPr id="10" name="Text Box 6"/>
          <p:cNvSpPr txBox="1">
            <a:spLocks noChangeArrowheads="1"/>
          </p:cNvSpPr>
          <p:nvPr/>
        </p:nvSpPr>
        <p:spPr bwMode="auto">
          <a:xfrm>
            <a:off x="1291776" y="4572002"/>
            <a:ext cx="1066800" cy="276999"/>
          </a:xfrm>
          <a:prstGeom prst="rect">
            <a:avLst/>
          </a:prstGeom>
          <a:noFill/>
          <a:ln w="0" algn="ctr">
            <a:noFill/>
            <a:miter lim="800000"/>
            <a:headEnd/>
            <a:tailEnd/>
          </a:ln>
        </p:spPr>
        <p:txBody>
          <a:bodyPr lIns="0" tIns="0" rIns="0" bIns="0">
            <a:spAutoFit/>
          </a:bodyPr>
          <a:lstStyle/>
          <a:p>
            <a:pPr defTabSz="1019175">
              <a:spcBef>
                <a:spcPct val="50000"/>
              </a:spcBef>
            </a:pPr>
            <a:r>
              <a:rPr lang="en-US" dirty="0"/>
              <a:t>Raw Data</a:t>
            </a:r>
          </a:p>
        </p:txBody>
      </p:sp>
    </p:spTree>
    <p:extLst>
      <p:ext uri="{BB962C8B-B14F-4D97-AF65-F5344CB8AC3E}">
        <p14:creationId xmlns:p14="http://schemas.microsoft.com/office/powerpoint/2010/main" val="250355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82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extLst>
              <p:ext uri="{D42A27DB-BD31-4B8C-83A1-F6EECF244321}">
                <p14:modId xmlns:p14="http://schemas.microsoft.com/office/powerpoint/2010/main" val="2461425100"/>
              </p:ext>
            </p:extLst>
          </p:nvPr>
        </p:nvGraphicFramePr>
        <p:xfrm>
          <a:off x="3173752" y="2495775"/>
          <a:ext cx="2622550" cy="2263775"/>
        </p:xfrm>
        <a:graphic>
          <a:graphicData uri="http://schemas.openxmlformats.org/presentationml/2006/ole">
            <mc:AlternateContent xmlns:mc="http://schemas.openxmlformats.org/markup-compatibility/2006">
              <mc:Choice xmlns:v="urn:schemas-microsoft-com:vml" Requires="v">
                <p:oleObj spid="_x0000_s2058" name="Clip" r:id="rId4" imgW="3946320" imgH="3970080" progId="">
                  <p:embed/>
                </p:oleObj>
              </mc:Choice>
              <mc:Fallback>
                <p:oleObj name="Clip" r:id="rId4" imgW="3946320" imgH="397008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3752" y="2495775"/>
                        <a:ext cx="2622550"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
          <p:cNvGrpSpPr>
            <a:grpSpLocks/>
          </p:cNvGrpSpPr>
          <p:nvPr/>
        </p:nvGrpSpPr>
        <p:grpSpPr bwMode="auto">
          <a:xfrm>
            <a:off x="3097552" y="1250380"/>
            <a:ext cx="2819400" cy="1423988"/>
            <a:chOff x="1920" y="1008"/>
            <a:chExt cx="1545" cy="897"/>
          </a:xfrm>
        </p:grpSpPr>
        <p:sp>
          <p:nvSpPr>
            <p:cNvPr id="1150980" name="Oval 4"/>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r>
                <a:rPr lang="en-US" dirty="0">
                  <a:latin typeface="Tahoma" pitchFamily="34" charset="0"/>
                </a:rPr>
                <a:t>Which are our</a:t>
              </a:r>
            </a:p>
            <a:p>
              <a:pPr>
                <a:defRPr/>
              </a:pPr>
              <a:r>
                <a:rPr lang="en-US" dirty="0">
                  <a:latin typeface="Tahoma" pitchFamily="34" charset="0"/>
                </a:rPr>
                <a:t>lowest/highest margin </a:t>
              </a:r>
              <a:br>
                <a:rPr lang="en-US" dirty="0">
                  <a:latin typeface="Tahoma" pitchFamily="34" charset="0"/>
                </a:rPr>
              </a:br>
              <a:r>
                <a:rPr lang="en-US" dirty="0">
                  <a:latin typeface="Tahoma" pitchFamily="34" charset="0"/>
                </a:rPr>
                <a:t>customers ?</a:t>
              </a:r>
              <a:endParaRPr lang="en-US" sz="1400" dirty="0">
                <a:latin typeface="Arial" pitchFamily="34" charset="0"/>
              </a:endParaRPr>
            </a:p>
          </p:txBody>
        </p:sp>
        <p:sp>
          <p:nvSpPr>
            <p:cNvPr id="1045" name="Line 5"/>
            <p:cNvSpPr>
              <a:spLocks noChangeShapeType="1"/>
            </p:cNvSpPr>
            <p:nvPr/>
          </p:nvSpPr>
          <p:spPr bwMode="auto">
            <a:xfrm>
              <a:off x="2688" y="1680"/>
              <a:ext cx="0" cy="225"/>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3" name="Group 6"/>
          <p:cNvGrpSpPr>
            <a:grpSpLocks/>
          </p:cNvGrpSpPr>
          <p:nvPr/>
        </p:nvGrpSpPr>
        <p:grpSpPr bwMode="auto">
          <a:xfrm>
            <a:off x="5535952" y="1936180"/>
            <a:ext cx="3276600" cy="1447800"/>
            <a:chOff x="3456" y="1440"/>
            <a:chExt cx="1920" cy="912"/>
          </a:xfrm>
        </p:grpSpPr>
        <p:sp>
          <p:nvSpPr>
            <p:cNvPr id="1150983" name="Oval 7"/>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r>
                <a:rPr lang="en-US" dirty="0">
                  <a:latin typeface="Tahoma" pitchFamily="34" charset="0"/>
                </a:rPr>
                <a:t>Who are my customers </a:t>
              </a:r>
              <a:br>
                <a:rPr lang="en-US" dirty="0">
                  <a:latin typeface="Tahoma" pitchFamily="34" charset="0"/>
                </a:rPr>
              </a:br>
              <a:r>
                <a:rPr lang="en-US" dirty="0">
                  <a:latin typeface="Tahoma" pitchFamily="34" charset="0"/>
                </a:rPr>
                <a:t>and what products </a:t>
              </a:r>
              <a:br>
                <a:rPr lang="en-US" dirty="0">
                  <a:latin typeface="Tahoma" pitchFamily="34" charset="0"/>
                </a:rPr>
              </a:br>
              <a:r>
                <a:rPr lang="en-US" dirty="0">
                  <a:latin typeface="Tahoma" pitchFamily="34" charset="0"/>
                </a:rPr>
                <a:t>are they buying?</a:t>
              </a:r>
              <a:endParaRPr lang="en-US" sz="1400" dirty="0">
                <a:latin typeface="Arial" pitchFamily="34" charset="0"/>
              </a:endParaRPr>
            </a:p>
          </p:txBody>
        </p:sp>
        <p:sp>
          <p:nvSpPr>
            <p:cNvPr id="1043" name="Line 8"/>
            <p:cNvSpPr>
              <a:spLocks noChangeShapeType="1"/>
            </p:cNvSpPr>
            <p:nvPr/>
          </p:nvSpPr>
          <p:spPr bwMode="auto">
            <a:xfrm flipH="1">
              <a:off x="3456" y="2112"/>
              <a:ext cx="254" cy="96"/>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4" name="Group 9"/>
          <p:cNvGrpSpPr>
            <a:grpSpLocks/>
          </p:cNvGrpSpPr>
          <p:nvPr/>
        </p:nvGrpSpPr>
        <p:grpSpPr bwMode="auto">
          <a:xfrm>
            <a:off x="5383553" y="3917380"/>
            <a:ext cx="3554413" cy="1239838"/>
            <a:chOff x="3360" y="2688"/>
            <a:chExt cx="2239" cy="781"/>
          </a:xfrm>
        </p:grpSpPr>
        <p:sp>
          <p:nvSpPr>
            <p:cNvPr id="1150986" name="Oval 10"/>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r>
                <a:rPr lang="en-US">
                  <a:latin typeface="Tahoma" pitchFamily="34" charset="0"/>
                </a:rPr>
                <a:t>Which customers</a:t>
              </a:r>
              <a:br>
                <a:rPr lang="en-US">
                  <a:latin typeface="Tahoma" pitchFamily="34" charset="0"/>
                </a:rPr>
              </a:br>
              <a:r>
                <a:rPr lang="en-US">
                  <a:latin typeface="Tahoma" pitchFamily="34" charset="0"/>
                </a:rPr>
                <a:t> are most likely to go </a:t>
              </a:r>
              <a:br>
                <a:rPr lang="en-US">
                  <a:latin typeface="Tahoma" pitchFamily="34" charset="0"/>
                </a:rPr>
              </a:br>
              <a:r>
                <a:rPr lang="en-US">
                  <a:latin typeface="Tahoma" pitchFamily="34" charset="0"/>
                </a:rPr>
                <a:t>to the competition ?</a:t>
              </a:r>
              <a:r>
                <a:rPr lang="en-US" sz="1400">
                  <a:latin typeface="Arial" pitchFamily="34" charset="0"/>
                </a:rPr>
                <a:t> </a:t>
              </a:r>
            </a:p>
          </p:txBody>
        </p:sp>
        <p:sp>
          <p:nvSpPr>
            <p:cNvPr id="1041" name="Line 11"/>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5" name="Group 12"/>
          <p:cNvGrpSpPr>
            <a:grpSpLocks/>
          </p:cNvGrpSpPr>
          <p:nvPr/>
        </p:nvGrpSpPr>
        <p:grpSpPr bwMode="auto">
          <a:xfrm>
            <a:off x="3173752" y="4679380"/>
            <a:ext cx="2895600" cy="1670050"/>
            <a:chOff x="1968" y="3168"/>
            <a:chExt cx="1619" cy="956"/>
          </a:xfrm>
        </p:grpSpPr>
        <p:sp>
          <p:nvSpPr>
            <p:cNvPr id="1150989" name="Oval 13"/>
            <p:cNvSpPr>
              <a:spLocks noChangeArrowheads="1"/>
            </p:cNvSpPr>
            <p:nvPr/>
          </p:nvSpPr>
          <p:spPr bwMode="auto">
            <a:xfrm>
              <a:off x="1968" y="3360"/>
              <a:ext cx="1619" cy="7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r>
                <a:rPr lang="en-US" dirty="0">
                  <a:latin typeface="Tahoma" pitchFamily="34" charset="0"/>
                </a:rPr>
                <a:t>What impact will </a:t>
              </a:r>
              <a:br>
                <a:rPr lang="en-US" dirty="0">
                  <a:latin typeface="Tahoma" pitchFamily="34" charset="0"/>
                </a:rPr>
              </a:br>
              <a:r>
                <a:rPr lang="en-US" dirty="0">
                  <a:latin typeface="Tahoma" pitchFamily="34" charset="0"/>
                </a:rPr>
                <a:t>new products/services </a:t>
              </a:r>
            </a:p>
            <a:p>
              <a:pPr>
                <a:defRPr/>
              </a:pPr>
              <a:r>
                <a:rPr lang="en-US" dirty="0">
                  <a:latin typeface="Tahoma" pitchFamily="34" charset="0"/>
                </a:rPr>
                <a:t>have on revenue </a:t>
              </a:r>
              <a:br>
                <a:rPr lang="en-US" dirty="0">
                  <a:latin typeface="Tahoma" pitchFamily="34" charset="0"/>
                </a:rPr>
              </a:br>
              <a:r>
                <a:rPr lang="en-US" dirty="0">
                  <a:latin typeface="Tahoma" pitchFamily="34" charset="0"/>
                </a:rPr>
                <a:t>and margins?</a:t>
              </a:r>
              <a:endParaRPr lang="en-US" sz="1400" dirty="0">
                <a:latin typeface="Arial" pitchFamily="34" charset="0"/>
              </a:endParaRPr>
            </a:p>
          </p:txBody>
        </p:sp>
        <p:sp>
          <p:nvSpPr>
            <p:cNvPr id="1039" name="Line 14"/>
            <p:cNvSpPr>
              <a:spLocks noChangeShapeType="1"/>
            </p:cNvSpPr>
            <p:nvPr/>
          </p:nvSpPr>
          <p:spPr bwMode="auto">
            <a:xfrm flipV="1">
              <a:off x="2784" y="3168"/>
              <a:ext cx="0" cy="192"/>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6" name="Group 15"/>
          <p:cNvGrpSpPr>
            <a:grpSpLocks/>
          </p:cNvGrpSpPr>
          <p:nvPr/>
        </p:nvGrpSpPr>
        <p:grpSpPr bwMode="auto">
          <a:xfrm>
            <a:off x="49553" y="3841180"/>
            <a:ext cx="3306763" cy="1371600"/>
            <a:chOff x="0" y="2640"/>
            <a:chExt cx="2083" cy="864"/>
          </a:xfrm>
        </p:grpSpPr>
        <p:sp>
          <p:nvSpPr>
            <p:cNvPr id="1150992" name="Oval 16"/>
            <p:cNvSpPr>
              <a:spLocks noChangeArrowheads="1"/>
            </p:cNvSpPr>
            <p:nvPr/>
          </p:nvSpPr>
          <p:spPr bwMode="auto">
            <a:xfrm>
              <a:off x="0" y="2640"/>
              <a:ext cx="1776"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r>
                <a:rPr lang="en-US" dirty="0">
                  <a:latin typeface="Tahoma" pitchFamily="34" charset="0"/>
                </a:rPr>
                <a:t>What product prom-</a:t>
              </a:r>
              <a:br>
                <a:rPr lang="en-US" dirty="0">
                  <a:latin typeface="Tahoma" pitchFamily="34" charset="0"/>
                </a:rPr>
              </a:br>
              <a:r>
                <a:rPr lang="en-US" dirty="0">
                  <a:latin typeface="Tahoma" pitchFamily="34" charset="0"/>
                </a:rPr>
                <a:t>-</a:t>
              </a:r>
              <a:r>
                <a:rPr lang="en-US" dirty="0" err="1">
                  <a:latin typeface="Tahoma" pitchFamily="34" charset="0"/>
                </a:rPr>
                <a:t>otions</a:t>
              </a:r>
              <a:r>
                <a:rPr lang="en-US" dirty="0">
                  <a:latin typeface="Tahoma" pitchFamily="34" charset="0"/>
                </a:rPr>
                <a:t> have the biggest </a:t>
              </a:r>
              <a:br>
                <a:rPr lang="en-US" dirty="0">
                  <a:latin typeface="Tahoma" pitchFamily="34" charset="0"/>
                </a:rPr>
              </a:br>
              <a:r>
                <a:rPr lang="en-US" dirty="0">
                  <a:latin typeface="Tahoma" pitchFamily="34" charset="0"/>
                </a:rPr>
                <a:t>impact on revenue?</a:t>
              </a:r>
              <a:endParaRPr lang="en-US" sz="1400" dirty="0">
                <a:latin typeface="Arial" pitchFamily="34" charset="0"/>
              </a:endParaRPr>
            </a:p>
          </p:txBody>
        </p:sp>
        <p:sp>
          <p:nvSpPr>
            <p:cNvPr id="1037" name="Line 17"/>
            <p:cNvSpPr>
              <a:spLocks noChangeShapeType="1"/>
            </p:cNvSpPr>
            <p:nvPr/>
          </p:nvSpPr>
          <p:spPr bwMode="auto">
            <a:xfrm flipV="1">
              <a:off x="1728" y="3024"/>
              <a:ext cx="355" cy="0"/>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7" name="Group 18"/>
          <p:cNvGrpSpPr>
            <a:grpSpLocks/>
          </p:cNvGrpSpPr>
          <p:nvPr/>
        </p:nvGrpSpPr>
        <p:grpSpPr bwMode="auto">
          <a:xfrm>
            <a:off x="201952" y="2387032"/>
            <a:ext cx="3124200" cy="1196975"/>
            <a:chOff x="96" y="1724"/>
            <a:chExt cx="1968" cy="754"/>
          </a:xfrm>
        </p:grpSpPr>
        <p:sp>
          <p:nvSpPr>
            <p:cNvPr id="1150995" name="Oval 19"/>
            <p:cNvSpPr>
              <a:spLocks noChangeArrowheads="1"/>
            </p:cNvSpPr>
            <p:nvPr/>
          </p:nvSpPr>
          <p:spPr bwMode="auto">
            <a:xfrm>
              <a:off x="96" y="1724"/>
              <a:ext cx="1680"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defRPr/>
              </a:pPr>
              <a:r>
                <a:rPr lang="en-US" dirty="0">
                  <a:latin typeface="Tahoma" pitchFamily="34" charset="0"/>
                </a:rPr>
                <a:t>What is the most </a:t>
              </a:r>
              <a:br>
                <a:rPr lang="en-US" dirty="0">
                  <a:latin typeface="Tahoma" pitchFamily="34" charset="0"/>
                </a:rPr>
              </a:br>
              <a:r>
                <a:rPr lang="en-US" dirty="0">
                  <a:latin typeface="Tahoma" pitchFamily="34" charset="0"/>
                </a:rPr>
                <a:t>effective distribution </a:t>
              </a:r>
              <a:br>
                <a:rPr lang="en-US" dirty="0">
                  <a:latin typeface="Tahoma" pitchFamily="34" charset="0"/>
                </a:rPr>
              </a:br>
              <a:r>
                <a:rPr lang="en-US" dirty="0">
                  <a:latin typeface="Tahoma" pitchFamily="34" charset="0"/>
                </a:rPr>
                <a:t>channel?</a:t>
              </a:r>
              <a:endParaRPr lang="en-US" sz="1400" dirty="0">
                <a:latin typeface="Arial" pitchFamily="34" charset="0"/>
              </a:endParaRPr>
            </a:p>
          </p:txBody>
        </p:sp>
        <p:sp>
          <p:nvSpPr>
            <p:cNvPr id="1035" name="Line 20"/>
            <p:cNvSpPr>
              <a:spLocks noChangeShapeType="1"/>
            </p:cNvSpPr>
            <p:nvPr/>
          </p:nvSpPr>
          <p:spPr bwMode="auto">
            <a:xfrm>
              <a:off x="1824" y="2160"/>
              <a:ext cx="240" cy="48"/>
            </a:xfrm>
            <a:prstGeom prst="line">
              <a:avLst/>
            </a:prstGeom>
            <a:noFill/>
            <a:ln w="38100">
              <a:solidFill>
                <a:schemeClr val="tx1"/>
              </a:solidFill>
              <a:round/>
              <a:headEnd/>
              <a:tailEnd type="triangle" w="med" len="med"/>
            </a:ln>
          </p:spPr>
          <p:txBody>
            <a:bodyPr wrap="none" anchor="ctr"/>
            <a:lstStyle/>
            <a:p>
              <a:endParaRPr lang="en-US"/>
            </a:p>
          </p:txBody>
        </p:sp>
      </p:grpSp>
      <p:sp>
        <p:nvSpPr>
          <p:cNvPr id="1150997" name="Rectangle 21"/>
          <p:cNvSpPr>
            <a:spLocks noGrp="1" noChangeArrowheads="1"/>
          </p:cNvSpPr>
          <p:nvPr>
            <p:ph type="title"/>
          </p:nvPr>
        </p:nvSpPr>
        <p:spPr/>
        <p:txBody>
          <a:bodyPr/>
          <a:lstStyle/>
          <a:p>
            <a:pPr>
              <a:defRPr/>
            </a:pPr>
            <a:r>
              <a:rPr lang="en-US" sz="3200" cap="all" dirty="0" smtClean="0"/>
              <a:t>Need For BI ….</a:t>
            </a:r>
          </a:p>
        </p:txBody>
      </p:sp>
      <p:sp>
        <p:nvSpPr>
          <p:cNvPr id="8" name="TextBox 7"/>
          <p:cNvSpPr txBox="1"/>
          <p:nvPr/>
        </p:nvSpPr>
        <p:spPr>
          <a:xfrm>
            <a:off x="21224" y="1428770"/>
            <a:ext cx="5838092" cy="338554"/>
          </a:xfrm>
          <a:prstGeom prst="rect">
            <a:avLst/>
          </a:prstGeom>
          <a:noFill/>
        </p:spPr>
        <p:txBody>
          <a:bodyPr wrap="square" rtlCol="0">
            <a:spAutoFit/>
          </a:bodyPr>
          <a:lstStyle/>
          <a:p>
            <a:r>
              <a:rPr lang="en-US" sz="1600" b="1" dirty="0" smtClean="0">
                <a:solidFill>
                  <a:schemeClr val="tx2">
                    <a:lumMod val="50000"/>
                  </a:schemeClr>
                </a:solidFill>
              </a:rPr>
              <a:t>PRODUCER WANTS TO KNOW ………..</a:t>
            </a:r>
          </a:p>
        </p:txBody>
      </p:sp>
    </p:spTree>
    <p:extLst>
      <p:ext uri="{BB962C8B-B14F-4D97-AF65-F5344CB8AC3E}">
        <p14:creationId xmlns:p14="http://schemas.microsoft.com/office/powerpoint/2010/main" val="1932228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IN"/>
          </a:p>
        </p:txBody>
      </p:sp>
      <p:sp>
        <p:nvSpPr>
          <p:cNvPr id="39939"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IN"/>
          </a:p>
        </p:txBody>
      </p:sp>
      <p:grpSp>
        <p:nvGrpSpPr>
          <p:cNvPr id="2" name="Group 6"/>
          <p:cNvGrpSpPr>
            <a:grpSpLocks/>
          </p:cNvGrpSpPr>
          <p:nvPr/>
        </p:nvGrpSpPr>
        <p:grpSpPr bwMode="auto">
          <a:xfrm>
            <a:off x="7609229" y="2992438"/>
            <a:ext cx="450850" cy="831850"/>
            <a:chOff x="1286" y="2177"/>
            <a:chExt cx="284" cy="524"/>
          </a:xfrm>
        </p:grpSpPr>
        <p:sp>
          <p:nvSpPr>
            <p:cNvPr id="40045" name="Freeform 7"/>
            <p:cNvSpPr>
              <a:spLocks/>
            </p:cNvSpPr>
            <p:nvPr/>
          </p:nvSpPr>
          <p:spPr bwMode="auto">
            <a:xfrm>
              <a:off x="1426" y="2391"/>
              <a:ext cx="144" cy="273"/>
            </a:xfrm>
            <a:custGeom>
              <a:avLst/>
              <a:gdLst>
                <a:gd name="T0" fmla="*/ 6 w 287"/>
                <a:gd name="T1" fmla="*/ 1 h 547"/>
                <a:gd name="T2" fmla="*/ 4 w 287"/>
                <a:gd name="T3" fmla="*/ 0 h 547"/>
                <a:gd name="T4" fmla="*/ 1 w 287"/>
                <a:gd name="T5" fmla="*/ 0 h 547"/>
                <a:gd name="T6" fmla="*/ 0 w 287"/>
                <a:gd name="T7" fmla="*/ 1 h 547"/>
                <a:gd name="T8" fmla="*/ 1 w 287"/>
                <a:gd name="T9" fmla="*/ 4 h 547"/>
                <a:gd name="T10" fmla="*/ 3 w 287"/>
                <a:gd name="T11" fmla="*/ 7 h 547"/>
                <a:gd name="T12" fmla="*/ 8 w 287"/>
                <a:gd name="T13" fmla="*/ 9 h 547"/>
                <a:gd name="T14" fmla="*/ 14 w 287"/>
                <a:gd name="T15" fmla="*/ 15 h 547"/>
                <a:gd name="T16" fmla="*/ 15 w 287"/>
                <a:gd name="T17" fmla="*/ 17 h 547"/>
                <a:gd name="T18" fmla="*/ 15 w 287"/>
                <a:gd name="T19" fmla="*/ 18 h 547"/>
                <a:gd name="T20" fmla="*/ 10 w 287"/>
                <a:gd name="T21" fmla="*/ 22 h 547"/>
                <a:gd name="T22" fmla="*/ 5 w 287"/>
                <a:gd name="T23" fmla="*/ 26 h 547"/>
                <a:gd name="T24" fmla="*/ 4 w 287"/>
                <a:gd name="T25" fmla="*/ 28 h 547"/>
                <a:gd name="T26" fmla="*/ 4 w 287"/>
                <a:gd name="T27" fmla="*/ 29 h 547"/>
                <a:gd name="T28" fmla="*/ 8 w 287"/>
                <a:gd name="T29" fmla="*/ 31 h 547"/>
                <a:gd name="T30" fmla="*/ 14 w 287"/>
                <a:gd name="T31" fmla="*/ 34 h 547"/>
                <a:gd name="T32" fmla="*/ 16 w 287"/>
                <a:gd name="T33" fmla="*/ 34 h 547"/>
                <a:gd name="T34" fmla="*/ 18 w 287"/>
                <a:gd name="T35" fmla="*/ 32 h 547"/>
                <a:gd name="T36" fmla="*/ 18 w 287"/>
                <a:gd name="T37" fmla="*/ 31 h 547"/>
                <a:gd name="T38" fmla="*/ 17 w 287"/>
                <a:gd name="T39" fmla="*/ 30 h 547"/>
                <a:gd name="T40" fmla="*/ 9 w 287"/>
                <a:gd name="T41" fmla="*/ 29 h 547"/>
                <a:gd name="T42" fmla="*/ 6 w 287"/>
                <a:gd name="T43" fmla="*/ 29 h 547"/>
                <a:gd name="T44" fmla="*/ 6 w 287"/>
                <a:gd name="T45" fmla="*/ 27 h 547"/>
                <a:gd name="T46" fmla="*/ 11 w 287"/>
                <a:gd name="T47" fmla="*/ 23 h 547"/>
                <a:gd name="T48" fmla="*/ 16 w 287"/>
                <a:gd name="T49" fmla="*/ 20 h 547"/>
                <a:gd name="T50" fmla="*/ 17 w 287"/>
                <a:gd name="T51" fmla="*/ 18 h 547"/>
                <a:gd name="T52" fmla="*/ 18 w 287"/>
                <a:gd name="T53" fmla="*/ 17 h 547"/>
                <a:gd name="T54" fmla="*/ 17 w 287"/>
                <a:gd name="T55" fmla="*/ 14 h 547"/>
                <a:gd name="T56" fmla="*/ 16 w 287"/>
                <a:gd name="T57" fmla="*/ 12 h 547"/>
                <a:gd name="T58" fmla="*/ 10 w 287"/>
                <a:gd name="T59" fmla="*/ 5 h 547"/>
                <a:gd name="T60" fmla="*/ 6 w 287"/>
                <a:gd name="T61" fmla="*/ 1 h 5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7"/>
                <a:gd name="T94" fmla="*/ 0 h 547"/>
                <a:gd name="T95" fmla="*/ 287 w 287"/>
                <a:gd name="T96" fmla="*/ 547 h 5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7" h="547">
                  <a:moveTo>
                    <a:pt x="96" y="22"/>
                  </a:moveTo>
                  <a:lnTo>
                    <a:pt x="61" y="0"/>
                  </a:lnTo>
                  <a:lnTo>
                    <a:pt x="16" y="0"/>
                  </a:lnTo>
                  <a:lnTo>
                    <a:pt x="0" y="29"/>
                  </a:lnTo>
                  <a:lnTo>
                    <a:pt x="7" y="74"/>
                  </a:lnTo>
                  <a:lnTo>
                    <a:pt x="46" y="118"/>
                  </a:lnTo>
                  <a:lnTo>
                    <a:pt x="127" y="157"/>
                  </a:lnTo>
                  <a:lnTo>
                    <a:pt x="220" y="242"/>
                  </a:lnTo>
                  <a:lnTo>
                    <a:pt x="235" y="279"/>
                  </a:lnTo>
                  <a:lnTo>
                    <a:pt x="228" y="297"/>
                  </a:lnTo>
                  <a:lnTo>
                    <a:pt x="157" y="353"/>
                  </a:lnTo>
                  <a:lnTo>
                    <a:pt x="74" y="420"/>
                  </a:lnTo>
                  <a:lnTo>
                    <a:pt x="53" y="449"/>
                  </a:lnTo>
                  <a:lnTo>
                    <a:pt x="53" y="479"/>
                  </a:lnTo>
                  <a:lnTo>
                    <a:pt x="117" y="510"/>
                  </a:lnTo>
                  <a:lnTo>
                    <a:pt x="216" y="547"/>
                  </a:lnTo>
                  <a:lnTo>
                    <a:pt x="250" y="547"/>
                  </a:lnTo>
                  <a:lnTo>
                    <a:pt x="287" y="522"/>
                  </a:lnTo>
                  <a:lnTo>
                    <a:pt x="287" y="503"/>
                  </a:lnTo>
                  <a:lnTo>
                    <a:pt x="260" y="492"/>
                  </a:lnTo>
                  <a:lnTo>
                    <a:pt x="135" y="479"/>
                  </a:lnTo>
                  <a:lnTo>
                    <a:pt x="89" y="466"/>
                  </a:lnTo>
                  <a:lnTo>
                    <a:pt x="83" y="445"/>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40046" name="Freeform 8"/>
            <p:cNvSpPr>
              <a:spLocks/>
            </p:cNvSpPr>
            <p:nvPr/>
          </p:nvSpPr>
          <p:spPr bwMode="auto">
            <a:xfrm>
              <a:off x="1350" y="2428"/>
              <a:ext cx="144" cy="273"/>
            </a:xfrm>
            <a:custGeom>
              <a:avLst/>
              <a:gdLst>
                <a:gd name="T0" fmla="*/ 6 w 287"/>
                <a:gd name="T1" fmla="*/ 1 h 547"/>
                <a:gd name="T2" fmla="*/ 4 w 287"/>
                <a:gd name="T3" fmla="*/ 0 h 547"/>
                <a:gd name="T4" fmla="*/ 1 w 287"/>
                <a:gd name="T5" fmla="*/ 0 h 547"/>
                <a:gd name="T6" fmla="*/ 0 w 287"/>
                <a:gd name="T7" fmla="*/ 1 h 547"/>
                <a:gd name="T8" fmla="*/ 1 w 287"/>
                <a:gd name="T9" fmla="*/ 4 h 547"/>
                <a:gd name="T10" fmla="*/ 3 w 287"/>
                <a:gd name="T11" fmla="*/ 7 h 547"/>
                <a:gd name="T12" fmla="*/ 8 w 287"/>
                <a:gd name="T13" fmla="*/ 9 h 547"/>
                <a:gd name="T14" fmla="*/ 14 w 287"/>
                <a:gd name="T15" fmla="*/ 15 h 547"/>
                <a:gd name="T16" fmla="*/ 15 w 287"/>
                <a:gd name="T17" fmla="*/ 17 h 547"/>
                <a:gd name="T18" fmla="*/ 15 w 287"/>
                <a:gd name="T19" fmla="*/ 18 h 547"/>
                <a:gd name="T20" fmla="*/ 10 w 287"/>
                <a:gd name="T21" fmla="*/ 22 h 547"/>
                <a:gd name="T22" fmla="*/ 5 w 287"/>
                <a:gd name="T23" fmla="*/ 26 h 547"/>
                <a:gd name="T24" fmla="*/ 4 w 287"/>
                <a:gd name="T25" fmla="*/ 28 h 547"/>
                <a:gd name="T26" fmla="*/ 4 w 287"/>
                <a:gd name="T27" fmla="*/ 29 h 547"/>
                <a:gd name="T28" fmla="*/ 8 w 287"/>
                <a:gd name="T29" fmla="*/ 31 h 547"/>
                <a:gd name="T30" fmla="*/ 14 w 287"/>
                <a:gd name="T31" fmla="*/ 34 h 547"/>
                <a:gd name="T32" fmla="*/ 16 w 287"/>
                <a:gd name="T33" fmla="*/ 34 h 547"/>
                <a:gd name="T34" fmla="*/ 18 w 287"/>
                <a:gd name="T35" fmla="*/ 32 h 547"/>
                <a:gd name="T36" fmla="*/ 18 w 287"/>
                <a:gd name="T37" fmla="*/ 31 h 547"/>
                <a:gd name="T38" fmla="*/ 17 w 287"/>
                <a:gd name="T39" fmla="*/ 30 h 547"/>
                <a:gd name="T40" fmla="*/ 9 w 287"/>
                <a:gd name="T41" fmla="*/ 29 h 547"/>
                <a:gd name="T42" fmla="*/ 6 w 287"/>
                <a:gd name="T43" fmla="*/ 29 h 547"/>
                <a:gd name="T44" fmla="*/ 6 w 287"/>
                <a:gd name="T45" fmla="*/ 27 h 547"/>
                <a:gd name="T46" fmla="*/ 11 w 287"/>
                <a:gd name="T47" fmla="*/ 23 h 547"/>
                <a:gd name="T48" fmla="*/ 16 w 287"/>
                <a:gd name="T49" fmla="*/ 20 h 547"/>
                <a:gd name="T50" fmla="*/ 17 w 287"/>
                <a:gd name="T51" fmla="*/ 18 h 547"/>
                <a:gd name="T52" fmla="*/ 18 w 287"/>
                <a:gd name="T53" fmla="*/ 17 h 547"/>
                <a:gd name="T54" fmla="*/ 17 w 287"/>
                <a:gd name="T55" fmla="*/ 14 h 547"/>
                <a:gd name="T56" fmla="*/ 16 w 287"/>
                <a:gd name="T57" fmla="*/ 12 h 547"/>
                <a:gd name="T58" fmla="*/ 10 w 287"/>
                <a:gd name="T59" fmla="*/ 5 h 547"/>
                <a:gd name="T60" fmla="*/ 6 w 287"/>
                <a:gd name="T61" fmla="*/ 1 h 5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7"/>
                <a:gd name="T94" fmla="*/ 0 h 547"/>
                <a:gd name="T95" fmla="*/ 287 w 287"/>
                <a:gd name="T96" fmla="*/ 547 h 5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7" h="547">
                  <a:moveTo>
                    <a:pt x="96" y="22"/>
                  </a:moveTo>
                  <a:lnTo>
                    <a:pt x="62" y="0"/>
                  </a:lnTo>
                  <a:lnTo>
                    <a:pt x="16" y="0"/>
                  </a:lnTo>
                  <a:lnTo>
                    <a:pt x="0" y="29"/>
                  </a:lnTo>
                  <a:lnTo>
                    <a:pt x="7" y="74"/>
                  </a:lnTo>
                  <a:lnTo>
                    <a:pt x="46" y="118"/>
                  </a:lnTo>
                  <a:lnTo>
                    <a:pt x="127" y="157"/>
                  </a:lnTo>
                  <a:lnTo>
                    <a:pt x="220" y="242"/>
                  </a:lnTo>
                  <a:lnTo>
                    <a:pt x="235" y="279"/>
                  </a:lnTo>
                  <a:lnTo>
                    <a:pt x="228" y="297"/>
                  </a:lnTo>
                  <a:lnTo>
                    <a:pt x="157" y="353"/>
                  </a:lnTo>
                  <a:lnTo>
                    <a:pt x="74" y="420"/>
                  </a:lnTo>
                  <a:lnTo>
                    <a:pt x="53" y="448"/>
                  </a:lnTo>
                  <a:lnTo>
                    <a:pt x="53" y="479"/>
                  </a:lnTo>
                  <a:lnTo>
                    <a:pt x="118" y="510"/>
                  </a:lnTo>
                  <a:lnTo>
                    <a:pt x="216" y="547"/>
                  </a:lnTo>
                  <a:lnTo>
                    <a:pt x="250" y="547"/>
                  </a:lnTo>
                  <a:lnTo>
                    <a:pt x="287" y="522"/>
                  </a:lnTo>
                  <a:lnTo>
                    <a:pt x="287" y="503"/>
                  </a:lnTo>
                  <a:lnTo>
                    <a:pt x="260" y="492"/>
                  </a:lnTo>
                  <a:lnTo>
                    <a:pt x="135" y="479"/>
                  </a:lnTo>
                  <a:lnTo>
                    <a:pt x="89" y="466"/>
                  </a:lnTo>
                  <a:lnTo>
                    <a:pt x="83" y="444"/>
                  </a:lnTo>
                  <a:lnTo>
                    <a:pt x="164" y="383"/>
                  </a:lnTo>
                  <a:lnTo>
                    <a:pt x="253" y="324"/>
                  </a:lnTo>
                  <a:lnTo>
                    <a:pt x="272" y="302"/>
                  </a:lnTo>
                  <a:lnTo>
                    <a:pt x="280" y="272"/>
                  </a:lnTo>
                  <a:lnTo>
                    <a:pt x="272" y="231"/>
                  </a:lnTo>
                  <a:lnTo>
                    <a:pt x="245" y="198"/>
                  </a:lnTo>
                  <a:lnTo>
                    <a:pt x="157" y="90"/>
                  </a:lnTo>
                  <a:lnTo>
                    <a:pt x="96" y="22"/>
                  </a:lnTo>
                  <a:close/>
                </a:path>
              </a:pathLst>
            </a:custGeom>
            <a:solidFill>
              <a:srgbClr val="000000"/>
            </a:solidFill>
            <a:ln w="9525">
              <a:noFill/>
              <a:round/>
              <a:headEnd/>
              <a:tailEnd/>
            </a:ln>
          </p:spPr>
          <p:txBody>
            <a:bodyPr/>
            <a:lstStyle/>
            <a:p>
              <a:endParaRPr lang="en-US"/>
            </a:p>
          </p:txBody>
        </p:sp>
        <p:sp>
          <p:nvSpPr>
            <p:cNvPr id="40047" name="Freeform 9"/>
            <p:cNvSpPr>
              <a:spLocks/>
            </p:cNvSpPr>
            <p:nvPr/>
          </p:nvSpPr>
          <p:spPr bwMode="auto">
            <a:xfrm>
              <a:off x="1286" y="2177"/>
              <a:ext cx="169" cy="261"/>
            </a:xfrm>
            <a:custGeom>
              <a:avLst/>
              <a:gdLst>
                <a:gd name="T0" fmla="*/ 3 w 338"/>
                <a:gd name="T1" fmla="*/ 10 h 523"/>
                <a:gd name="T2" fmla="*/ 3 w 338"/>
                <a:gd name="T3" fmla="*/ 4 h 523"/>
                <a:gd name="T4" fmla="*/ 9 w 338"/>
                <a:gd name="T5" fmla="*/ 0 h 523"/>
                <a:gd name="T6" fmla="*/ 11 w 338"/>
                <a:gd name="T7" fmla="*/ 0 h 523"/>
                <a:gd name="T8" fmla="*/ 13 w 338"/>
                <a:gd name="T9" fmla="*/ 0 h 523"/>
                <a:gd name="T10" fmla="*/ 15 w 338"/>
                <a:gd name="T11" fmla="*/ 2 h 523"/>
                <a:gd name="T12" fmla="*/ 17 w 338"/>
                <a:gd name="T13" fmla="*/ 5 h 523"/>
                <a:gd name="T14" fmla="*/ 18 w 338"/>
                <a:gd name="T15" fmla="*/ 7 h 523"/>
                <a:gd name="T16" fmla="*/ 17 w 338"/>
                <a:gd name="T17" fmla="*/ 10 h 523"/>
                <a:gd name="T18" fmla="*/ 17 w 338"/>
                <a:gd name="T19" fmla="*/ 13 h 523"/>
                <a:gd name="T20" fmla="*/ 14 w 338"/>
                <a:gd name="T21" fmla="*/ 15 h 523"/>
                <a:gd name="T22" fmla="*/ 14 w 338"/>
                <a:gd name="T23" fmla="*/ 18 h 523"/>
                <a:gd name="T24" fmla="*/ 15 w 338"/>
                <a:gd name="T25" fmla="*/ 20 h 523"/>
                <a:gd name="T26" fmla="*/ 19 w 338"/>
                <a:gd name="T27" fmla="*/ 21 h 523"/>
                <a:gd name="T28" fmla="*/ 21 w 338"/>
                <a:gd name="T29" fmla="*/ 23 h 523"/>
                <a:gd name="T30" fmla="*/ 21 w 338"/>
                <a:gd name="T31" fmla="*/ 28 h 523"/>
                <a:gd name="T32" fmla="*/ 20 w 338"/>
                <a:gd name="T33" fmla="*/ 30 h 523"/>
                <a:gd name="T34" fmla="*/ 14 w 338"/>
                <a:gd name="T35" fmla="*/ 32 h 523"/>
                <a:gd name="T36" fmla="*/ 10 w 338"/>
                <a:gd name="T37" fmla="*/ 32 h 523"/>
                <a:gd name="T38" fmla="*/ 6 w 338"/>
                <a:gd name="T39" fmla="*/ 31 h 523"/>
                <a:gd name="T40" fmla="*/ 3 w 338"/>
                <a:gd name="T41" fmla="*/ 27 h 523"/>
                <a:gd name="T42" fmla="*/ 1 w 338"/>
                <a:gd name="T43" fmla="*/ 23 h 523"/>
                <a:gd name="T44" fmla="*/ 0 w 338"/>
                <a:gd name="T45" fmla="*/ 19 h 523"/>
                <a:gd name="T46" fmla="*/ 1 w 338"/>
                <a:gd name="T47" fmla="*/ 14 h 523"/>
                <a:gd name="T48" fmla="*/ 1 w 338"/>
                <a:gd name="T49" fmla="*/ 12 h 523"/>
                <a:gd name="T50" fmla="*/ 3 w 338"/>
                <a:gd name="T51" fmla="*/ 10 h 5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38"/>
                <a:gd name="T79" fmla="*/ 0 h 523"/>
                <a:gd name="T80" fmla="*/ 338 w 338"/>
                <a:gd name="T81" fmla="*/ 523 h 5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38" h="523">
                  <a:moveTo>
                    <a:pt x="41" y="168"/>
                  </a:moveTo>
                  <a:lnTo>
                    <a:pt x="59" y="71"/>
                  </a:lnTo>
                  <a:lnTo>
                    <a:pt x="129" y="9"/>
                  </a:lnTo>
                  <a:lnTo>
                    <a:pt x="166" y="0"/>
                  </a:lnTo>
                  <a:lnTo>
                    <a:pt x="212" y="11"/>
                  </a:lnTo>
                  <a:lnTo>
                    <a:pt x="249" y="47"/>
                  </a:lnTo>
                  <a:lnTo>
                    <a:pt x="266" y="91"/>
                  </a:lnTo>
                  <a:lnTo>
                    <a:pt x="275" y="126"/>
                  </a:lnTo>
                  <a:lnTo>
                    <a:pt x="266" y="174"/>
                  </a:lnTo>
                  <a:lnTo>
                    <a:pt x="264" y="215"/>
                  </a:lnTo>
                  <a:lnTo>
                    <a:pt x="237" y="253"/>
                  </a:lnTo>
                  <a:lnTo>
                    <a:pt x="236" y="298"/>
                  </a:lnTo>
                  <a:lnTo>
                    <a:pt x="249" y="330"/>
                  </a:lnTo>
                  <a:lnTo>
                    <a:pt x="301" y="341"/>
                  </a:lnTo>
                  <a:lnTo>
                    <a:pt x="333" y="376"/>
                  </a:lnTo>
                  <a:lnTo>
                    <a:pt x="338" y="450"/>
                  </a:lnTo>
                  <a:lnTo>
                    <a:pt x="316" y="495"/>
                  </a:lnTo>
                  <a:lnTo>
                    <a:pt x="237" y="518"/>
                  </a:lnTo>
                  <a:lnTo>
                    <a:pt x="159" y="523"/>
                  </a:lnTo>
                  <a:lnTo>
                    <a:pt x="96" y="499"/>
                  </a:lnTo>
                  <a:lnTo>
                    <a:pt x="33" y="441"/>
                  </a:lnTo>
                  <a:lnTo>
                    <a:pt x="11" y="383"/>
                  </a:lnTo>
                  <a:lnTo>
                    <a:pt x="0" y="313"/>
                  </a:lnTo>
                  <a:lnTo>
                    <a:pt x="9" y="238"/>
                  </a:lnTo>
                  <a:lnTo>
                    <a:pt x="28" y="193"/>
                  </a:lnTo>
                  <a:lnTo>
                    <a:pt x="41" y="168"/>
                  </a:lnTo>
                  <a:close/>
                </a:path>
              </a:pathLst>
            </a:custGeom>
            <a:solidFill>
              <a:srgbClr val="000000"/>
            </a:solidFill>
            <a:ln w="9525">
              <a:noFill/>
              <a:round/>
              <a:headEnd/>
              <a:tailEnd/>
            </a:ln>
          </p:spPr>
          <p:txBody>
            <a:bodyPr/>
            <a:lstStyle/>
            <a:p>
              <a:endParaRPr lang="en-US"/>
            </a:p>
          </p:txBody>
        </p:sp>
      </p:grpSp>
      <p:grpSp>
        <p:nvGrpSpPr>
          <p:cNvPr id="3" name="Group 10"/>
          <p:cNvGrpSpPr>
            <a:grpSpLocks/>
          </p:cNvGrpSpPr>
          <p:nvPr/>
        </p:nvGrpSpPr>
        <p:grpSpPr bwMode="auto">
          <a:xfrm>
            <a:off x="6736104" y="2936877"/>
            <a:ext cx="2193925" cy="1808163"/>
            <a:chOff x="736" y="2142"/>
            <a:chExt cx="1382" cy="1139"/>
          </a:xfrm>
        </p:grpSpPr>
        <p:grpSp>
          <p:nvGrpSpPr>
            <p:cNvPr id="4" name="Group 11"/>
            <p:cNvGrpSpPr>
              <a:grpSpLocks/>
            </p:cNvGrpSpPr>
            <p:nvPr/>
          </p:nvGrpSpPr>
          <p:grpSpPr bwMode="auto">
            <a:xfrm>
              <a:off x="736" y="2142"/>
              <a:ext cx="1382" cy="1139"/>
              <a:chOff x="736" y="2142"/>
              <a:chExt cx="1382" cy="1139"/>
            </a:xfrm>
          </p:grpSpPr>
          <p:sp>
            <p:nvSpPr>
              <p:cNvPr id="40043" name="Freeform 12"/>
              <p:cNvSpPr>
                <a:spLocks/>
              </p:cNvSpPr>
              <p:nvPr/>
            </p:nvSpPr>
            <p:spPr bwMode="auto">
              <a:xfrm>
                <a:off x="736" y="2142"/>
                <a:ext cx="1382" cy="1139"/>
              </a:xfrm>
              <a:custGeom>
                <a:avLst/>
                <a:gdLst>
                  <a:gd name="T0" fmla="*/ 0 w 2765"/>
                  <a:gd name="T1" fmla="*/ 90 h 2279"/>
                  <a:gd name="T2" fmla="*/ 2 w 2765"/>
                  <a:gd name="T3" fmla="*/ 73 h 2279"/>
                  <a:gd name="T4" fmla="*/ 0 w 2765"/>
                  <a:gd name="T5" fmla="*/ 55 h 2279"/>
                  <a:gd name="T6" fmla="*/ 2 w 2765"/>
                  <a:gd name="T7" fmla="*/ 42 h 2279"/>
                  <a:gd name="T8" fmla="*/ 13 w 2765"/>
                  <a:gd name="T9" fmla="*/ 34 h 2279"/>
                  <a:gd name="T10" fmla="*/ 44 w 2765"/>
                  <a:gd name="T11" fmla="*/ 25 h 2279"/>
                  <a:gd name="T12" fmla="*/ 68 w 2765"/>
                  <a:gd name="T13" fmla="*/ 22 h 2279"/>
                  <a:gd name="T14" fmla="*/ 88 w 2765"/>
                  <a:gd name="T15" fmla="*/ 17 h 2279"/>
                  <a:gd name="T16" fmla="*/ 100 w 2765"/>
                  <a:gd name="T17" fmla="*/ 12 h 2279"/>
                  <a:gd name="T18" fmla="*/ 112 w 2765"/>
                  <a:gd name="T19" fmla="*/ 4 h 2279"/>
                  <a:gd name="T20" fmla="*/ 128 w 2765"/>
                  <a:gd name="T21" fmla="*/ 0 h 2279"/>
                  <a:gd name="T22" fmla="*/ 136 w 2765"/>
                  <a:gd name="T23" fmla="*/ 3 h 2279"/>
                  <a:gd name="T24" fmla="*/ 159 w 2765"/>
                  <a:gd name="T25" fmla="*/ 25 h 2279"/>
                  <a:gd name="T26" fmla="*/ 172 w 2765"/>
                  <a:gd name="T27" fmla="*/ 39 h 2279"/>
                  <a:gd name="T28" fmla="*/ 170 w 2765"/>
                  <a:gd name="T29" fmla="*/ 45 h 2279"/>
                  <a:gd name="T30" fmla="*/ 169 w 2765"/>
                  <a:gd name="T31" fmla="*/ 67 h 2279"/>
                  <a:gd name="T32" fmla="*/ 166 w 2765"/>
                  <a:gd name="T33" fmla="*/ 87 h 2279"/>
                  <a:gd name="T34" fmla="*/ 160 w 2765"/>
                  <a:gd name="T35" fmla="*/ 95 h 2279"/>
                  <a:gd name="T36" fmla="*/ 159 w 2765"/>
                  <a:gd name="T37" fmla="*/ 90 h 2279"/>
                  <a:gd name="T38" fmla="*/ 149 w 2765"/>
                  <a:gd name="T39" fmla="*/ 87 h 2279"/>
                  <a:gd name="T40" fmla="*/ 136 w 2765"/>
                  <a:gd name="T41" fmla="*/ 92 h 2279"/>
                  <a:gd name="T42" fmla="*/ 122 w 2765"/>
                  <a:gd name="T43" fmla="*/ 100 h 2279"/>
                  <a:gd name="T44" fmla="*/ 105 w 2765"/>
                  <a:gd name="T45" fmla="*/ 108 h 2279"/>
                  <a:gd name="T46" fmla="*/ 88 w 2765"/>
                  <a:gd name="T47" fmla="*/ 115 h 2279"/>
                  <a:gd name="T48" fmla="*/ 68 w 2765"/>
                  <a:gd name="T49" fmla="*/ 120 h 2279"/>
                  <a:gd name="T50" fmla="*/ 54 w 2765"/>
                  <a:gd name="T51" fmla="*/ 125 h 2279"/>
                  <a:gd name="T52" fmla="*/ 52 w 2765"/>
                  <a:gd name="T53" fmla="*/ 136 h 2279"/>
                  <a:gd name="T54" fmla="*/ 46 w 2765"/>
                  <a:gd name="T55" fmla="*/ 142 h 2279"/>
                  <a:gd name="T56" fmla="*/ 38 w 2765"/>
                  <a:gd name="T57" fmla="*/ 133 h 2279"/>
                  <a:gd name="T58" fmla="*/ 39 w 2765"/>
                  <a:gd name="T59" fmla="*/ 125 h 2279"/>
                  <a:gd name="T60" fmla="*/ 18 w 2765"/>
                  <a:gd name="T61" fmla="*/ 104 h 2279"/>
                  <a:gd name="T62" fmla="*/ 7 w 2765"/>
                  <a:gd name="T63" fmla="*/ 95 h 2279"/>
                  <a:gd name="T64" fmla="*/ 7 w 2765"/>
                  <a:gd name="T65" fmla="*/ 104 h 22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5"/>
                  <a:gd name="T100" fmla="*/ 0 h 2279"/>
                  <a:gd name="T101" fmla="*/ 2765 w 2765"/>
                  <a:gd name="T102" fmla="*/ 2279 h 22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5" h="2279">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w="7938">
                <a:solidFill>
                  <a:srgbClr val="000000"/>
                </a:solidFill>
                <a:round/>
                <a:headEnd/>
                <a:tailEnd/>
              </a:ln>
            </p:spPr>
            <p:txBody>
              <a:bodyPr/>
              <a:lstStyle/>
              <a:p>
                <a:endParaRPr lang="en-US"/>
              </a:p>
            </p:txBody>
          </p:sp>
          <p:sp>
            <p:nvSpPr>
              <p:cNvPr id="40044" name="Freeform 13"/>
              <p:cNvSpPr>
                <a:spLocks/>
              </p:cNvSpPr>
              <p:nvPr/>
            </p:nvSpPr>
            <p:spPr bwMode="auto">
              <a:xfrm>
                <a:off x="755" y="2474"/>
                <a:ext cx="1356" cy="805"/>
              </a:xfrm>
              <a:custGeom>
                <a:avLst/>
                <a:gdLst>
                  <a:gd name="T0" fmla="*/ 43 w 2713"/>
                  <a:gd name="T1" fmla="*/ 98 h 1611"/>
                  <a:gd name="T2" fmla="*/ 43 w 2713"/>
                  <a:gd name="T3" fmla="*/ 89 h 1611"/>
                  <a:gd name="T4" fmla="*/ 43 w 2713"/>
                  <a:gd name="T5" fmla="*/ 68 h 1611"/>
                  <a:gd name="T6" fmla="*/ 43 w 2713"/>
                  <a:gd name="T7" fmla="*/ 52 h 1611"/>
                  <a:gd name="T8" fmla="*/ 40 w 2713"/>
                  <a:gd name="T9" fmla="*/ 48 h 1611"/>
                  <a:gd name="T10" fmla="*/ 23 w 2713"/>
                  <a:gd name="T11" fmla="*/ 30 h 1611"/>
                  <a:gd name="T12" fmla="*/ 12 w 2713"/>
                  <a:gd name="T13" fmla="*/ 19 h 1611"/>
                  <a:gd name="T14" fmla="*/ 3 w 2713"/>
                  <a:gd name="T15" fmla="*/ 11 h 1611"/>
                  <a:gd name="T16" fmla="*/ 0 w 2713"/>
                  <a:gd name="T17" fmla="*/ 7 h 1611"/>
                  <a:gd name="T18" fmla="*/ 0 w 2713"/>
                  <a:gd name="T19" fmla="*/ 5 h 1611"/>
                  <a:gd name="T20" fmla="*/ 2 w 2713"/>
                  <a:gd name="T21" fmla="*/ 5 h 1611"/>
                  <a:gd name="T22" fmla="*/ 8 w 2713"/>
                  <a:gd name="T23" fmla="*/ 11 h 1611"/>
                  <a:gd name="T24" fmla="*/ 17 w 2713"/>
                  <a:gd name="T25" fmla="*/ 18 h 1611"/>
                  <a:gd name="T26" fmla="*/ 25 w 2713"/>
                  <a:gd name="T27" fmla="*/ 29 h 1611"/>
                  <a:gd name="T28" fmla="*/ 33 w 2713"/>
                  <a:gd name="T29" fmla="*/ 38 h 1611"/>
                  <a:gd name="T30" fmla="*/ 40 w 2713"/>
                  <a:gd name="T31" fmla="*/ 43 h 1611"/>
                  <a:gd name="T32" fmla="*/ 45 w 2713"/>
                  <a:gd name="T33" fmla="*/ 47 h 1611"/>
                  <a:gd name="T34" fmla="*/ 48 w 2713"/>
                  <a:gd name="T35" fmla="*/ 46 h 1611"/>
                  <a:gd name="T36" fmla="*/ 51 w 2713"/>
                  <a:gd name="T37" fmla="*/ 44 h 1611"/>
                  <a:gd name="T38" fmla="*/ 62 w 2713"/>
                  <a:gd name="T39" fmla="*/ 42 h 1611"/>
                  <a:gd name="T40" fmla="*/ 80 w 2713"/>
                  <a:gd name="T41" fmla="*/ 37 h 1611"/>
                  <a:gd name="T42" fmla="*/ 91 w 2713"/>
                  <a:gd name="T43" fmla="*/ 31 h 1611"/>
                  <a:gd name="T44" fmla="*/ 104 w 2713"/>
                  <a:gd name="T45" fmla="*/ 25 h 1611"/>
                  <a:gd name="T46" fmla="*/ 117 w 2713"/>
                  <a:gd name="T47" fmla="*/ 20 h 1611"/>
                  <a:gd name="T48" fmla="*/ 131 w 2713"/>
                  <a:gd name="T49" fmla="*/ 14 h 1611"/>
                  <a:gd name="T50" fmla="*/ 141 w 2713"/>
                  <a:gd name="T51" fmla="*/ 11 h 1611"/>
                  <a:gd name="T52" fmla="*/ 152 w 2713"/>
                  <a:gd name="T53" fmla="*/ 6 h 1611"/>
                  <a:gd name="T54" fmla="*/ 161 w 2713"/>
                  <a:gd name="T55" fmla="*/ 4 h 1611"/>
                  <a:gd name="T56" fmla="*/ 169 w 2713"/>
                  <a:gd name="T57" fmla="*/ 0 h 1611"/>
                  <a:gd name="T58" fmla="*/ 166 w 2713"/>
                  <a:gd name="T59" fmla="*/ 7 h 1611"/>
                  <a:gd name="T60" fmla="*/ 162 w 2713"/>
                  <a:gd name="T61" fmla="*/ 7 h 1611"/>
                  <a:gd name="T62" fmla="*/ 156 w 2713"/>
                  <a:gd name="T63" fmla="*/ 8 h 1611"/>
                  <a:gd name="T64" fmla="*/ 145 w 2713"/>
                  <a:gd name="T65" fmla="*/ 11 h 1611"/>
                  <a:gd name="T66" fmla="*/ 137 w 2713"/>
                  <a:gd name="T67" fmla="*/ 15 h 1611"/>
                  <a:gd name="T68" fmla="*/ 128 w 2713"/>
                  <a:gd name="T69" fmla="*/ 18 h 1611"/>
                  <a:gd name="T70" fmla="*/ 121 w 2713"/>
                  <a:gd name="T71" fmla="*/ 21 h 1611"/>
                  <a:gd name="T72" fmla="*/ 111 w 2713"/>
                  <a:gd name="T73" fmla="*/ 25 h 1611"/>
                  <a:gd name="T74" fmla="*/ 104 w 2713"/>
                  <a:gd name="T75" fmla="*/ 25 h 1611"/>
                  <a:gd name="T76" fmla="*/ 94 w 2713"/>
                  <a:gd name="T77" fmla="*/ 33 h 1611"/>
                  <a:gd name="T78" fmla="*/ 87 w 2713"/>
                  <a:gd name="T79" fmla="*/ 36 h 1611"/>
                  <a:gd name="T80" fmla="*/ 78 w 2713"/>
                  <a:gd name="T81" fmla="*/ 39 h 1611"/>
                  <a:gd name="T82" fmla="*/ 67 w 2713"/>
                  <a:gd name="T83" fmla="*/ 43 h 1611"/>
                  <a:gd name="T84" fmla="*/ 58 w 2713"/>
                  <a:gd name="T85" fmla="*/ 45 h 1611"/>
                  <a:gd name="T86" fmla="*/ 52 w 2713"/>
                  <a:gd name="T87" fmla="*/ 48 h 1611"/>
                  <a:gd name="T88" fmla="*/ 47 w 2713"/>
                  <a:gd name="T89" fmla="*/ 51 h 1611"/>
                  <a:gd name="T90" fmla="*/ 46 w 2713"/>
                  <a:gd name="T91" fmla="*/ 58 h 1611"/>
                  <a:gd name="T92" fmla="*/ 46 w 2713"/>
                  <a:gd name="T93" fmla="*/ 75 h 1611"/>
                  <a:gd name="T94" fmla="*/ 46 w 2713"/>
                  <a:gd name="T95" fmla="*/ 87 h 1611"/>
                  <a:gd name="T96" fmla="*/ 46 w 2713"/>
                  <a:gd name="T97" fmla="*/ 97 h 1611"/>
                  <a:gd name="T98" fmla="*/ 44 w 2713"/>
                  <a:gd name="T99" fmla="*/ 100 h 1611"/>
                  <a:gd name="T100" fmla="*/ 43 w 2713"/>
                  <a:gd name="T101" fmla="*/ 98 h 16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13"/>
                  <a:gd name="T154" fmla="*/ 0 h 1611"/>
                  <a:gd name="T155" fmla="*/ 2713 w 2713"/>
                  <a:gd name="T156" fmla="*/ 1611 h 16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13" h="1611">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w="9525">
                <a:noFill/>
                <a:round/>
                <a:headEnd/>
                <a:tailEnd/>
              </a:ln>
            </p:spPr>
            <p:txBody>
              <a:bodyPr/>
              <a:lstStyle/>
              <a:p>
                <a:endParaRPr lang="en-US"/>
              </a:p>
            </p:txBody>
          </p:sp>
        </p:grpSp>
        <p:sp>
          <p:nvSpPr>
            <p:cNvPr id="40041" name="Freeform 14"/>
            <p:cNvSpPr>
              <a:spLocks/>
            </p:cNvSpPr>
            <p:nvPr/>
          </p:nvSpPr>
          <p:spPr bwMode="auto">
            <a:xfrm>
              <a:off x="1309" y="2326"/>
              <a:ext cx="328" cy="227"/>
            </a:xfrm>
            <a:custGeom>
              <a:avLst/>
              <a:gdLst>
                <a:gd name="T0" fmla="*/ 1 w 655"/>
                <a:gd name="T1" fmla="*/ 8 h 456"/>
                <a:gd name="T2" fmla="*/ 11 w 655"/>
                <a:gd name="T3" fmla="*/ 6 h 456"/>
                <a:gd name="T4" fmla="*/ 17 w 655"/>
                <a:gd name="T5" fmla="*/ 3 h 456"/>
                <a:gd name="T6" fmla="*/ 21 w 655"/>
                <a:gd name="T7" fmla="*/ 0 h 456"/>
                <a:gd name="T8" fmla="*/ 25 w 655"/>
                <a:gd name="T9" fmla="*/ 4 h 456"/>
                <a:gd name="T10" fmla="*/ 32 w 655"/>
                <a:gd name="T11" fmla="*/ 10 h 456"/>
                <a:gd name="T12" fmla="*/ 37 w 655"/>
                <a:gd name="T13" fmla="*/ 13 h 456"/>
                <a:gd name="T14" fmla="*/ 41 w 655"/>
                <a:gd name="T15" fmla="*/ 17 h 456"/>
                <a:gd name="T16" fmla="*/ 39 w 655"/>
                <a:gd name="T17" fmla="*/ 21 h 456"/>
                <a:gd name="T18" fmla="*/ 31 w 655"/>
                <a:gd name="T19" fmla="*/ 24 h 456"/>
                <a:gd name="T20" fmla="*/ 23 w 655"/>
                <a:gd name="T21" fmla="*/ 28 h 456"/>
                <a:gd name="T22" fmla="*/ 19 w 655"/>
                <a:gd name="T23" fmla="*/ 28 h 456"/>
                <a:gd name="T24" fmla="*/ 14 w 655"/>
                <a:gd name="T25" fmla="*/ 22 h 456"/>
                <a:gd name="T26" fmla="*/ 9 w 655"/>
                <a:gd name="T27" fmla="*/ 17 h 456"/>
                <a:gd name="T28" fmla="*/ 4 w 655"/>
                <a:gd name="T29" fmla="*/ 15 h 456"/>
                <a:gd name="T30" fmla="*/ 0 w 655"/>
                <a:gd name="T31" fmla="*/ 10 h 456"/>
                <a:gd name="T32" fmla="*/ 1 w 655"/>
                <a:gd name="T33" fmla="*/ 8 h 4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5"/>
                <a:gd name="T52" fmla="*/ 0 h 456"/>
                <a:gd name="T53" fmla="*/ 655 w 655"/>
                <a:gd name="T54" fmla="*/ 456 h 4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5" h="456">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w="7938">
              <a:solidFill>
                <a:srgbClr val="000000"/>
              </a:solidFill>
              <a:round/>
              <a:headEnd/>
              <a:tailEnd/>
            </a:ln>
          </p:spPr>
          <p:txBody>
            <a:bodyPr/>
            <a:lstStyle/>
            <a:p>
              <a:endParaRPr lang="en-US"/>
            </a:p>
          </p:txBody>
        </p:sp>
        <p:sp>
          <p:nvSpPr>
            <p:cNvPr id="40042" name="Freeform 15"/>
            <p:cNvSpPr>
              <a:spLocks/>
            </p:cNvSpPr>
            <p:nvPr/>
          </p:nvSpPr>
          <p:spPr bwMode="auto">
            <a:xfrm>
              <a:off x="1372" y="2326"/>
              <a:ext cx="70" cy="115"/>
            </a:xfrm>
            <a:custGeom>
              <a:avLst/>
              <a:gdLst>
                <a:gd name="T0" fmla="*/ 8 w 141"/>
                <a:gd name="T1" fmla="*/ 12 h 228"/>
                <a:gd name="T2" fmla="*/ 1 w 141"/>
                <a:gd name="T3" fmla="*/ 0 h 228"/>
                <a:gd name="T4" fmla="*/ 0 w 141"/>
                <a:gd name="T5" fmla="*/ 1 h 228"/>
                <a:gd name="T6" fmla="*/ 0 w 141"/>
                <a:gd name="T7" fmla="*/ 3 h 228"/>
                <a:gd name="T8" fmla="*/ 7 w 141"/>
                <a:gd name="T9" fmla="*/ 14 h 228"/>
                <a:gd name="T10" fmla="*/ 8 w 141"/>
                <a:gd name="T11" fmla="*/ 15 h 228"/>
                <a:gd name="T12" fmla="*/ 8 w 141"/>
                <a:gd name="T13" fmla="*/ 12 h 228"/>
                <a:gd name="T14" fmla="*/ 0 60000 65536"/>
                <a:gd name="T15" fmla="*/ 0 60000 65536"/>
                <a:gd name="T16" fmla="*/ 0 60000 65536"/>
                <a:gd name="T17" fmla="*/ 0 60000 65536"/>
                <a:gd name="T18" fmla="*/ 0 60000 65536"/>
                <a:gd name="T19" fmla="*/ 0 60000 65536"/>
                <a:gd name="T20" fmla="*/ 0 60000 65536"/>
                <a:gd name="T21" fmla="*/ 0 w 141"/>
                <a:gd name="T22" fmla="*/ 0 h 228"/>
                <a:gd name="T23" fmla="*/ 141 w 141"/>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 h="228">
                  <a:moveTo>
                    <a:pt x="134" y="191"/>
                  </a:moveTo>
                  <a:lnTo>
                    <a:pt x="24" y="0"/>
                  </a:lnTo>
                  <a:lnTo>
                    <a:pt x="0" y="15"/>
                  </a:lnTo>
                  <a:lnTo>
                    <a:pt x="9" y="37"/>
                  </a:lnTo>
                  <a:lnTo>
                    <a:pt x="113" y="221"/>
                  </a:lnTo>
                  <a:lnTo>
                    <a:pt x="141" y="228"/>
                  </a:lnTo>
                  <a:lnTo>
                    <a:pt x="134" y="191"/>
                  </a:lnTo>
                  <a:close/>
                </a:path>
              </a:pathLst>
            </a:custGeom>
            <a:solidFill>
              <a:srgbClr val="000000"/>
            </a:solidFill>
            <a:ln w="9525">
              <a:noFill/>
              <a:round/>
              <a:headEnd/>
              <a:tailEnd/>
            </a:ln>
          </p:spPr>
          <p:txBody>
            <a:bodyPr/>
            <a:lstStyle/>
            <a:p>
              <a:endParaRPr lang="en-US"/>
            </a:p>
          </p:txBody>
        </p:sp>
      </p:grpSp>
      <p:grpSp>
        <p:nvGrpSpPr>
          <p:cNvPr id="5" name="Group 16"/>
          <p:cNvGrpSpPr>
            <a:grpSpLocks/>
          </p:cNvGrpSpPr>
          <p:nvPr/>
        </p:nvGrpSpPr>
        <p:grpSpPr bwMode="auto">
          <a:xfrm>
            <a:off x="7494930" y="2690813"/>
            <a:ext cx="514350" cy="781050"/>
            <a:chOff x="1214" y="1987"/>
            <a:chExt cx="324" cy="492"/>
          </a:xfrm>
        </p:grpSpPr>
        <p:sp>
          <p:nvSpPr>
            <p:cNvPr id="40037" name="Freeform 17"/>
            <p:cNvSpPr>
              <a:spLocks/>
            </p:cNvSpPr>
            <p:nvPr/>
          </p:nvSpPr>
          <p:spPr bwMode="auto">
            <a:xfrm>
              <a:off x="1327" y="1987"/>
              <a:ext cx="145" cy="199"/>
            </a:xfrm>
            <a:custGeom>
              <a:avLst/>
              <a:gdLst>
                <a:gd name="T0" fmla="*/ 1 w 290"/>
                <a:gd name="T1" fmla="*/ 6 h 398"/>
                <a:gd name="T2" fmla="*/ 2 w 290"/>
                <a:gd name="T3" fmla="*/ 3 h 398"/>
                <a:gd name="T4" fmla="*/ 5 w 290"/>
                <a:gd name="T5" fmla="*/ 2 h 398"/>
                <a:gd name="T6" fmla="*/ 9 w 290"/>
                <a:gd name="T7" fmla="*/ 1 h 398"/>
                <a:gd name="T8" fmla="*/ 10 w 290"/>
                <a:gd name="T9" fmla="*/ 0 h 398"/>
                <a:gd name="T10" fmla="*/ 13 w 290"/>
                <a:gd name="T11" fmla="*/ 2 h 398"/>
                <a:gd name="T12" fmla="*/ 14 w 290"/>
                <a:gd name="T13" fmla="*/ 5 h 398"/>
                <a:gd name="T14" fmla="*/ 15 w 290"/>
                <a:gd name="T15" fmla="*/ 7 h 398"/>
                <a:gd name="T16" fmla="*/ 15 w 290"/>
                <a:gd name="T17" fmla="*/ 11 h 398"/>
                <a:gd name="T18" fmla="*/ 14 w 290"/>
                <a:gd name="T19" fmla="*/ 13 h 398"/>
                <a:gd name="T20" fmla="*/ 13 w 290"/>
                <a:gd name="T21" fmla="*/ 17 h 398"/>
                <a:gd name="T22" fmla="*/ 13 w 290"/>
                <a:gd name="T23" fmla="*/ 18 h 398"/>
                <a:gd name="T24" fmla="*/ 15 w 290"/>
                <a:gd name="T25" fmla="*/ 21 h 398"/>
                <a:gd name="T26" fmla="*/ 18 w 290"/>
                <a:gd name="T27" fmla="*/ 23 h 398"/>
                <a:gd name="T28" fmla="*/ 18 w 290"/>
                <a:gd name="T29" fmla="*/ 24 h 398"/>
                <a:gd name="T30" fmla="*/ 18 w 290"/>
                <a:gd name="T31" fmla="*/ 25 h 398"/>
                <a:gd name="T32" fmla="*/ 17 w 290"/>
                <a:gd name="T33" fmla="*/ 25 h 398"/>
                <a:gd name="T34" fmla="*/ 14 w 290"/>
                <a:gd name="T35" fmla="*/ 22 h 398"/>
                <a:gd name="T36" fmla="*/ 12 w 290"/>
                <a:gd name="T37" fmla="*/ 19 h 398"/>
                <a:gd name="T38" fmla="*/ 11 w 290"/>
                <a:gd name="T39" fmla="*/ 21 h 398"/>
                <a:gd name="T40" fmla="*/ 10 w 290"/>
                <a:gd name="T41" fmla="*/ 23 h 398"/>
                <a:gd name="T42" fmla="*/ 7 w 290"/>
                <a:gd name="T43" fmla="*/ 24 h 398"/>
                <a:gd name="T44" fmla="*/ 5 w 290"/>
                <a:gd name="T45" fmla="*/ 25 h 398"/>
                <a:gd name="T46" fmla="*/ 2 w 290"/>
                <a:gd name="T47" fmla="*/ 24 h 398"/>
                <a:gd name="T48" fmla="*/ 1 w 290"/>
                <a:gd name="T49" fmla="*/ 20 h 398"/>
                <a:gd name="T50" fmla="*/ 0 w 290"/>
                <a:gd name="T51" fmla="*/ 13 h 398"/>
                <a:gd name="T52" fmla="*/ 1 w 290"/>
                <a:gd name="T53" fmla="*/ 9 h 398"/>
                <a:gd name="T54" fmla="*/ 1 w 290"/>
                <a:gd name="T55" fmla="*/ 6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0"/>
                <a:gd name="T85" fmla="*/ 0 h 398"/>
                <a:gd name="T86" fmla="*/ 290 w 290"/>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0" h="398">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rgbClr val="000000"/>
            </a:solidFill>
            <a:ln w="9525">
              <a:noFill/>
              <a:round/>
              <a:headEnd/>
              <a:tailEnd/>
            </a:ln>
          </p:spPr>
          <p:txBody>
            <a:bodyPr/>
            <a:lstStyle/>
            <a:p>
              <a:endParaRPr lang="en-US"/>
            </a:p>
          </p:txBody>
        </p:sp>
        <p:sp>
          <p:nvSpPr>
            <p:cNvPr id="40038" name="Freeform 18"/>
            <p:cNvSpPr>
              <a:spLocks/>
            </p:cNvSpPr>
            <p:nvPr/>
          </p:nvSpPr>
          <p:spPr bwMode="auto">
            <a:xfrm>
              <a:off x="1214" y="2205"/>
              <a:ext cx="277" cy="274"/>
            </a:xfrm>
            <a:custGeom>
              <a:avLst/>
              <a:gdLst>
                <a:gd name="T0" fmla="*/ 11 w 553"/>
                <a:gd name="T1" fmla="*/ 1 h 548"/>
                <a:gd name="T2" fmla="*/ 14 w 553"/>
                <a:gd name="T3" fmla="*/ 1 h 548"/>
                <a:gd name="T4" fmla="*/ 17 w 553"/>
                <a:gd name="T5" fmla="*/ 0 h 548"/>
                <a:gd name="T6" fmla="*/ 18 w 553"/>
                <a:gd name="T7" fmla="*/ 1 h 548"/>
                <a:gd name="T8" fmla="*/ 19 w 553"/>
                <a:gd name="T9" fmla="*/ 1 h 548"/>
                <a:gd name="T10" fmla="*/ 19 w 553"/>
                <a:gd name="T11" fmla="*/ 3 h 548"/>
                <a:gd name="T12" fmla="*/ 16 w 553"/>
                <a:gd name="T13" fmla="*/ 4 h 548"/>
                <a:gd name="T14" fmla="*/ 12 w 553"/>
                <a:gd name="T15" fmla="*/ 4 h 548"/>
                <a:gd name="T16" fmla="*/ 9 w 553"/>
                <a:gd name="T17" fmla="*/ 5 h 548"/>
                <a:gd name="T18" fmla="*/ 6 w 553"/>
                <a:gd name="T19" fmla="*/ 6 h 548"/>
                <a:gd name="T20" fmla="*/ 3 w 553"/>
                <a:gd name="T21" fmla="*/ 9 h 548"/>
                <a:gd name="T22" fmla="*/ 3 w 553"/>
                <a:gd name="T23" fmla="*/ 11 h 548"/>
                <a:gd name="T24" fmla="*/ 4 w 553"/>
                <a:gd name="T25" fmla="*/ 14 h 548"/>
                <a:gd name="T26" fmla="*/ 7 w 553"/>
                <a:gd name="T27" fmla="*/ 17 h 548"/>
                <a:gd name="T28" fmla="*/ 11 w 553"/>
                <a:gd name="T29" fmla="*/ 18 h 548"/>
                <a:gd name="T30" fmla="*/ 17 w 553"/>
                <a:gd name="T31" fmla="*/ 20 h 548"/>
                <a:gd name="T32" fmla="*/ 22 w 553"/>
                <a:gd name="T33" fmla="*/ 21 h 548"/>
                <a:gd name="T34" fmla="*/ 26 w 553"/>
                <a:gd name="T35" fmla="*/ 23 h 548"/>
                <a:gd name="T36" fmla="*/ 28 w 553"/>
                <a:gd name="T37" fmla="*/ 23 h 548"/>
                <a:gd name="T38" fmla="*/ 27 w 553"/>
                <a:gd name="T39" fmla="*/ 25 h 548"/>
                <a:gd name="T40" fmla="*/ 28 w 553"/>
                <a:gd name="T41" fmla="*/ 28 h 548"/>
                <a:gd name="T42" fmla="*/ 31 w 553"/>
                <a:gd name="T43" fmla="*/ 30 h 548"/>
                <a:gd name="T44" fmla="*/ 35 w 553"/>
                <a:gd name="T45" fmla="*/ 32 h 548"/>
                <a:gd name="T46" fmla="*/ 35 w 553"/>
                <a:gd name="T47" fmla="*/ 34 h 548"/>
                <a:gd name="T48" fmla="*/ 31 w 553"/>
                <a:gd name="T49" fmla="*/ 33 h 548"/>
                <a:gd name="T50" fmla="*/ 26 w 553"/>
                <a:gd name="T51" fmla="*/ 30 h 548"/>
                <a:gd name="T52" fmla="*/ 25 w 553"/>
                <a:gd name="T53" fmla="*/ 27 h 548"/>
                <a:gd name="T54" fmla="*/ 25 w 553"/>
                <a:gd name="T55" fmla="*/ 25 h 548"/>
                <a:gd name="T56" fmla="*/ 22 w 553"/>
                <a:gd name="T57" fmla="*/ 23 h 548"/>
                <a:gd name="T58" fmla="*/ 16 w 553"/>
                <a:gd name="T59" fmla="*/ 21 h 548"/>
                <a:gd name="T60" fmla="*/ 11 w 553"/>
                <a:gd name="T61" fmla="*/ 20 h 548"/>
                <a:gd name="T62" fmla="*/ 5 w 553"/>
                <a:gd name="T63" fmla="*/ 17 h 548"/>
                <a:gd name="T64" fmla="*/ 1 w 553"/>
                <a:gd name="T65" fmla="*/ 14 h 548"/>
                <a:gd name="T66" fmla="*/ 1 w 553"/>
                <a:gd name="T67" fmla="*/ 12 h 548"/>
                <a:gd name="T68" fmla="*/ 0 w 553"/>
                <a:gd name="T69" fmla="*/ 10 h 548"/>
                <a:gd name="T70" fmla="*/ 1 w 553"/>
                <a:gd name="T71" fmla="*/ 7 h 548"/>
                <a:gd name="T72" fmla="*/ 3 w 553"/>
                <a:gd name="T73" fmla="*/ 5 h 548"/>
                <a:gd name="T74" fmla="*/ 6 w 553"/>
                <a:gd name="T75" fmla="*/ 3 h 548"/>
                <a:gd name="T76" fmla="*/ 9 w 553"/>
                <a:gd name="T77" fmla="*/ 2 h 548"/>
                <a:gd name="T78" fmla="*/ 11 w 553"/>
                <a:gd name="T79" fmla="*/ 1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53"/>
                <a:gd name="T121" fmla="*/ 0 h 548"/>
                <a:gd name="T122" fmla="*/ 553 w 553"/>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53" h="548">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rgbClr val="000000"/>
            </a:solidFill>
            <a:ln w="9525">
              <a:noFill/>
              <a:round/>
              <a:headEnd/>
              <a:tailEnd/>
            </a:ln>
          </p:spPr>
          <p:txBody>
            <a:bodyPr/>
            <a:lstStyle/>
            <a:p>
              <a:endParaRPr lang="en-US"/>
            </a:p>
          </p:txBody>
        </p:sp>
        <p:sp>
          <p:nvSpPr>
            <p:cNvPr id="40039" name="Freeform 19"/>
            <p:cNvSpPr>
              <a:spLocks/>
            </p:cNvSpPr>
            <p:nvPr/>
          </p:nvSpPr>
          <p:spPr bwMode="auto">
            <a:xfrm>
              <a:off x="1386" y="2202"/>
              <a:ext cx="152" cy="162"/>
            </a:xfrm>
            <a:custGeom>
              <a:avLst/>
              <a:gdLst>
                <a:gd name="T0" fmla="*/ 9 w 304"/>
                <a:gd name="T1" fmla="*/ 1 h 324"/>
                <a:gd name="T2" fmla="*/ 5 w 304"/>
                <a:gd name="T3" fmla="*/ 1 h 324"/>
                <a:gd name="T4" fmla="*/ 2 w 304"/>
                <a:gd name="T5" fmla="*/ 0 h 324"/>
                <a:gd name="T6" fmla="*/ 1 w 304"/>
                <a:gd name="T7" fmla="*/ 1 h 324"/>
                <a:gd name="T8" fmla="*/ 0 w 304"/>
                <a:gd name="T9" fmla="*/ 1 h 324"/>
                <a:gd name="T10" fmla="*/ 1 w 304"/>
                <a:gd name="T11" fmla="*/ 3 h 324"/>
                <a:gd name="T12" fmla="*/ 5 w 304"/>
                <a:gd name="T13" fmla="*/ 3 h 324"/>
                <a:gd name="T14" fmla="*/ 7 w 304"/>
                <a:gd name="T15" fmla="*/ 5 h 324"/>
                <a:gd name="T16" fmla="*/ 10 w 304"/>
                <a:gd name="T17" fmla="*/ 5 h 324"/>
                <a:gd name="T18" fmla="*/ 13 w 304"/>
                <a:gd name="T19" fmla="*/ 6 h 324"/>
                <a:gd name="T20" fmla="*/ 17 w 304"/>
                <a:gd name="T21" fmla="*/ 9 h 324"/>
                <a:gd name="T22" fmla="*/ 17 w 304"/>
                <a:gd name="T23" fmla="*/ 11 h 324"/>
                <a:gd name="T24" fmla="*/ 15 w 304"/>
                <a:gd name="T25" fmla="*/ 14 h 324"/>
                <a:gd name="T26" fmla="*/ 12 w 304"/>
                <a:gd name="T27" fmla="*/ 17 h 324"/>
                <a:gd name="T28" fmla="*/ 9 w 304"/>
                <a:gd name="T29" fmla="*/ 19 h 324"/>
                <a:gd name="T30" fmla="*/ 9 w 304"/>
                <a:gd name="T31" fmla="*/ 20 h 324"/>
                <a:gd name="T32" fmla="*/ 14 w 304"/>
                <a:gd name="T33" fmla="*/ 18 h 324"/>
                <a:gd name="T34" fmla="*/ 19 w 304"/>
                <a:gd name="T35" fmla="*/ 15 h 324"/>
                <a:gd name="T36" fmla="*/ 19 w 304"/>
                <a:gd name="T37" fmla="*/ 12 h 324"/>
                <a:gd name="T38" fmla="*/ 19 w 304"/>
                <a:gd name="T39" fmla="*/ 10 h 324"/>
                <a:gd name="T40" fmla="*/ 19 w 304"/>
                <a:gd name="T41" fmla="*/ 7 h 324"/>
                <a:gd name="T42" fmla="*/ 17 w 304"/>
                <a:gd name="T43" fmla="*/ 5 h 324"/>
                <a:gd name="T44" fmla="*/ 13 w 304"/>
                <a:gd name="T45" fmla="*/ 3 h 324"/>
                <a:gd name="T46" fmla="*/ 10 w 304"/>
                <a:gd name="T47" fmla="*/ 3 h 324"/>
                <a:gd name="T48" fmla="*/ 9 w 304"/>
                <a:gd name="T49" fmla="*/ 1 h 3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4"/>
                <a:gd name="T76" fmla="*/ 0 h 324"/>
                <a:gd name="T77" fmla="*/ 304 w 304"/>
                <a:gd name="T78" fmla="*/ 324 h 3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4" h="32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rgbClr val="000000"/>
            </a:solidFill>
            <a:ln w="9525">
              <a:noFill/>
              <a:round/>
              <a:headEnd/>
              <a:tailEnd/>
            </a:ln>
          </p:spPr>
          <p:txBody>
            <a:bodyPr/>
            <a:lstStyle/>
            <a:p>
              <a:endParaRPr lang="en-US"/>
            </a:p>
          </p:txBody>
        </p:sp>
      </p:grpSp>
      <p:grpSp>
        <p:nvGrpSpPr>
          <p:cNvPr id="6" name="Group 20"/>
          <p:cNvGrpSpPr>
            <a:grpSpLocks/>
          </p:cNvGrpSpPr>
          <p:nvPr/>
        </p:nvGrpSpPr>
        <p:grpSpPr bwMode="auto">
          <a:xfrm>
            <a:off x="6902793" y="2052640"/>
            <a:ext cx="1927225" cy="1754187"/>
            <a:chOff x="841" y="1585"/>
            <a:chExt cx="1214" cy="1105"/>
          </a:xfrm>
        </p:grpSpPr>
        <p:grpSp>
          <p:nvGrpSpPr>
            <p:cNvPr id="7" name="Group 21"/>
            <p:cNvGrpSpPr>
              <a:grpSpLocks/>
            </p:cNvGrpSpPr>
            <p:nvPr/>
          </p:nvGrpSpPr>
          <p:grpSpPr bwMode="auto">
            <a:xfrm>
              <a:off x="1651" y="1585"/>
              <a:ext cx="404" cy="911"/>
              <a:chOff x="1651" y="1585"/>
              <a:chExt cx="404" cy="911"/>
            </a:xfrm>
          </p:grpSpPr>
          <p:sp>
            <p:nvSpPr>
              <p:cNvPr id="40020" name="Freeform 22"/>
              <p:cNvSpPr>
                <a:spLocks/>
              </p:cNvSpPr>
              <p:nvPr/>
            </p:nvSpPr>
            <p:spPr bwMode="auto">
              <a:xfrm>
                <a:off x="1660" y="1625"/>
                <a:ext cx="211" cy="859"/>
              </a:xfrm>
              <a:custGeom>
                <a:avLst/>
                <a:gdLst>
                  <a:gd name="T0" fmla="*/ 26 w 424"/>
                  <a:gd name="T1" fmla="*/ 20 h 1717"/>
                  <a:gd name="T2" fmla="*/ 26 w 424"/>
                  <a:gd name="T3" fmla="*/ 24 h 1717"/>
                  <a:gd name="T4" fmla="*/ 26 w 424"/>
                  <a:gd name="T5" fmla="*/ 45 h 1717"/>
                  <a:gd name="T6" fmla="*/ 24 w 424"/>
                  <a:gd name="T7" fmla="*/ 74 h 1717"/>
                  <a:gd name="T8" fmla="*/ 24 w 424"/>
                  <a:gd name="T9" fmla="*/ 92 h 1717"/>
                  <a:gd name="T10" fmla="*/ 25 w 424"/>
                  <a:gd name="T11" fmla="*/ 104 h 1717"/>
                  <a:gd name="T12" fmla="*/ 24 w 424"/>
                  <a:gd name="T13" fmla="*/ 108 h 1717"/>
                  <a:gd name="T14" fmla="*/ 23 w 424"/>
                  <a:gd name="T15" fmla="*/ 107 h 1717"/>
                  <a:gd name="T16" fmla="*/ 14 w 424"/>
                  <a:gd name="T17" fmla="*/ 100 h 1717"/>
                  <a:gd name="T18" fmla="*/ 12 w 424"/>
                  <a:gd name="T19" fmla="*/ 99 h 1717"/>
                  <a:gd name="T20" fmla="*/ 10 w 424"/>
                  <a:gd name="T21" fmla="*/ 97 h 1717"/>
                  <a:gd name="T22" fmla="*/ 8 w 424"/>
                  <a:gd name="T23" fmla="*/ 94 h 1717"/>
                  <a:gd name="T24" fmla="*/ 5 w 424"/>
                  <a:gd name="T25" fmla="*/ 91 h 1717"/>
                  <a:gd name="T26" fmla="*/ 3 w 424"/>
                  <a:gd name="T27" fmla="*/ 88 h 1717"/>
                  <a:gd name="T28" fmla="*/ 0 w 424"/>
                  <a:gd name="T29" fmla="*/ 85 h 1717"/>
                  <a:gd name="T30" fmla="*/ 0 w 424"/>
                  <a:gd name="T31" fmla="*/ 83 h 1717"/>
                  <a:gd name="T32" fmla="*/ 2 w 424"/>
                  <a:gd name="T33" fmla="*/ 80 h 1717"/>
                  <a:gd name="T34" fmla="*/ 2 w 424"/>
                  <a:gd name="T35" fmla="*/ 77 h 1717"/>
                  <a:gd name="T36" fmla="*/ 2 w 424"/>
                  <a:gd name="T37" fmla="*/ 75 h 1717"/>
                  <a:gd name="T38" fmla="*/ 1 w 424"/>
                  <a:gd name="T39" fmla="*/ 73 h 1717"/>
                  <a:gd name="T40" fmla="*/ 1 w 424"/>
                  <a:gd name="T41" fmla="*/ 71 h 1717"/>
                  <a:gd name="T42" fmla="*/ 2 w 424"/>
                  <a:gd name="T43" fmla="*/ 68 h 1717"/>
                  <a:gd name="T44" fmla="*/ 2 w 424"/>
                  <a:gd name="T45" fmla="*/ 65 h 1717"/>
                  <a:gd name="T46" fmla="*/ 0 w 424"/>
                  <a:gd name="T47" fmla="*/ 61 h 1717"/>
                  <a:gd name="T48" fmla="*/ 0 w 424"/>
                  <a:gd name="T49" fmla="*/ 59 h 1717"/>
                  <a:gd name="T50" fmla="*/ 1 w 424"/>
                  <a:gd name="T51" fmla="*/ 57 h 1717"/>
                  <a:gd name="T52" fmla="*/ 3 w 424"/>
                  <a:gd name="T53" fmla="*/ 55 h 1717"/>
                  <a:gd name="T54" fmla="*/ 3 w 424"/>
                  <a:gd name="T55" fmla="*/ 51 h 1717"/>
                  <a:gd name="T56" fmla="*/ 2 w 424"/>
                  <a:gd name="T57" fmla="*/ 48 h 1717"/>
                  <a:gd name="T58" fmla="*/ 3 w 424"/>
                  <a:gd name="T59" fmla="*/ 45 h 1717"/>
                  <a:gd name="T60" fmla="*/ 4 w 424"/>
                  <a:gd name="T61" fmla="*/ 44 h 1717"/>
                  <a:gd name="T62" fmla="*/ 3 w 424"/>
                  <a:gd name="T63" fmla="*/ 41 h 1717"/>
                  <a:gd name="T64" fmla="*/ 1 w 424"/>
                  <a:gd name="T65" fmla="*/ 37 h 1717"/>
                  <a:gd name="T66" fmla="*/ 0 w 424"/>
                  <a:gd name="T67" fmla="*/ 35 h 1717"/>
                  <a:gd name="T68" fmla="*/ 1 w 424"/>
                  <a:gd name="T69" fmla="*/ 33 h 1717"/>
                  <a:gd name="T70" fmla="*/ 3 w 424"/>
                  <a:gd name="T71" fmla="*/ 31 h 1717"/>
                  <a:gd name="T72" fmla="*/ 3 w 424"/>
                  <a:gd name="T73" fmla="*/ 30 h 1717"/>
                  <a:gd name="T74" fmla="*/ 1 w 424"/>
                  <a:gd name="T75" fmla="*/ 25 h 1717"/>
                  <a:gd name="T76" fmla="*/ 0 w 424"/>
                  <a:gd name="T77" fmla="*/ 21 h 1717"/>
                  <a:gd name="T78" fmla="*/ 0 w 424"/>
                  <a:gd name="T79" fmla="*/ 19 h 1717"/>
                  <a:gd name="T80" fmla="*/ 3 w 424"/>
                  <a:gd name="T81" fmla="*/ 17 h 1717"/>
                  <a:gd name="T82" fmla="*/ 2 w 424"/>
                  <a:gd name="T83" fmla="*/ 15 h 1717"/>
                  <a:gd name="T84" fmla="*/ 1 w 424"/>
                  <a:gd name="T85" fmla="*/ 13 h 1717"/>
                  <a:gd name="T86" fmla="*/ 1 w 424"/>
                  <a:gd name="T87" fmla="*/ 11 h 1717"/>
                  <a:gd name="T88" fmla="*/ 3 w 424"/>
                  <a:gd name="T89" fmla="*/ 10 h 1717"/>
                  <a:gd name="T90" fmla="*/ 5 w 424"/>
                  <a:gd name="T91" fmla="*/ 8 h 1717"/>
                  <a:gd name="T92" fmla="*/ 2 w 424"/>
                  <a:gd name="T93" fmla="*/ 5 h 1717"/>
                  <a:gd name="T94" fmla="*/ 2 w 424"/>
                  <a:gd name="T95" fmla="*/ 3 h 1717"/>
                  <a:gd name="T96" fmla="*/ 5 w 424"/>
                  <a:gd name="T97" fmla="*/ 2 h 1717"/>
                  <a:gd name="T98" fmla="*/ 5 w 424"/>
                  <a:gd name="T99" fmla="*/ 0 h 1717"/>
                  <a:gd name="T100" fmla="*/ 8 w 424"/>
                  <a:gd name="T101" fmla="*/ 5 h 1717"/>
                  <a:gd name="T102" fmla="*/ 12 w 424"/>
                  <a:gd name="T103" fmla="*/ 10 h 1717"/>
                  <a:gd name="T104" fmla="*/ 16 w 424"/>
                  <a:gd name="T105" fmla="*/ 13 h 1717"/>
                  <a:gd name="T106" fmla="*/ 20 w 424"/>
                  <a:gd name="T107" fmla="*/ 16 h 1717"/>
                  <a:gd name="T108" fmla="*/ 24 w 424"/>
                  <a:gd name="T109" fmla="*/ 18 h 1717"/>
                  <a:gd name="T110" fmla="*/ 26 w 424"/>
                  <a:gd name="T111" fmla="*/ 20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40021" name="Freeform 23"/>
              <p:cNvSpPr>
                <a:spLocks/>
              </p:cNvSpPr>
              <p:nvPr/>
            </p:nvSpPr>
            <p:spPr bwMode="auto">
              <a:xfrm>
                <a:off x="1651" y="1638"/>
                <a:ext cx="62" cy="654"/>
              </a:xfrm>
              <a:custGeom>
                <a:avLst/>
                <a:gdLst>
                  <a:gd name="T0" fmla="*/ 6 w 123"/>
                  <a:gd name="T1" fmla="*/ 3 h 1308"/>
                  <a:gd name="T2" fmla="*/ 8 w 123"/>
                  <a:gd name="T3" fmla="*/ 5 h 1308"/>
                  <a:gd name="T4" fmla="*/ 7 w 123"/>
                  <a:gd name="T5" fmla="*/ 7 h 1308"/>
                  <a:gd name="T6" fmla="*/ 3 w 123"/>
                  <a:gd name="T7" fmla="*/ 10 h 1308"/>
                  <a:gd name="T8" fmla="*/ 5 w 123"/>
                  <a:gd name="T9" fmla="*/ 11 h 1308"/>
                  <a:gd name="T10" fmla="*/ 6 w 123"/>
                  <a:gd name="T11" fmla="*/ 14 h 1308"/>
                  <a:gd name="T12" fmla="*/ 4 w 123"/>
                  <a:gd name="T13" fmla="*/ 17 h 1308"/>
                  <a:gd name="T14" fmla="*/ 3 w 123"/>
                  <a:gd name="T15" fmla="*/ 19 h 1308"/>
                  <a:gd name="T16" fmla="*/ 4 w 123"/>
                  <a:gd name="T17" fmla="*/ 23 h 1308"/>
                  <a:gd name="T18" fmla="*/ 6 w 123"/>
                  <a:gd name="T19" fmla="*/ 26 h 1308"/>
                  <a:gd name="T20" fmla="*/ 6 w 123"/>
                  <a:gd name="T21" fmla="*/ 30 h 1308"/>
                  <a:gd name="T22" fmla="*/ 3 w 123"/>
                  <a:gd name="T23" fmla="*/ 33 h 1308"/>
                  <a:gd name="T24" fmla="*/ 6 w 123"/>
                  <a:gd name="T25" fmla="*/ 39 h 1308"/>
                  <a:gd name="T26" fmla="*/ 7 w 123"/>
                  <a:gd name="T27" fmla="*/ 42 h 1308"/>
                  <a:gd name="T28" fmla="*/ 5 w 123"/>
                  <a:gd name="T29" fmla="*/ 44 h 1308"/>
                  <a:gd name="T30" fmla="*/ 5 w 123"/>
                  <a:gd name="T31" fmla="*/ 49 h 1308"/>
                  <a:gd name="T32" fmla="*/ 7 w 123"/>
                  <a:gd name="T33" fmla="*/ 53 h 1308"/>
                  <a:gd name="T34" fmla="*/ 5 w 123"/>
                  <a:gd name="T35" fmla="*/ 55 h 1308"/>
                  <a:gd name="T36" fmla="*/ 3 w 123"/>
                  <a:gd name="T37" fmla="*/ 58 h 1308"/>
                  <a:gd name="T38" fmla="*/ 5 w 123"/>
                  <a:gd name="T39" fmla="*/ 63 h 1308"/>
                  <a:gd name="T40" fmla="*/ 6 w 123"/>
                  <a:gd name="T41" fmla="*/ 67 h 1308"/>
                  <a:gd name="T42" fmla="*/ 4 w 123"/>
                  <a:gd name="T43" fmla="*/ 68 h 1308"/>
                  <a:gd name="T44" fmla="*/ 5 w 123"/>
                  <a:gd name="T45" fmla="*/ 73 h 1308"/>
                  <a:gd name="T46" fmla="*/ 6 w 123"/>
                  <a:gd name="T47" fmla="*/ 76 h 1308"/>
                  <a:gd name="T48" fmla="*/ 4 w 123"/>
                  <a:gd name="T49" fmla="*/ 80 h 1308"/>
                  <a:gd name="T50" fmla="*/ 1 w 123"/>
                  <a:gd name="T51" fmla="*/ 81 h 1308"/>
                  <a:gd name="T52" fmla="*/ 3 w 123"/>
                  <a:gd name="T53" fmla="*/ 76 h 1308"/>
                  <a:gd name="T54" fmla="*/ 2 w 123"/>
                  <a:gd name="T55" fmla="*/ 71 h 1308"/>
                  <a:gd name="T56" fmla="*/ 2 w 123"/>
                  <a:gd name="T57" fmla="*/ 67 h 1308"/>
                  <a:gd name="T58" fmla="*/ 3 w 123"/>
                  <a:gd name="T59" fmla="*/ 65 h 1308"/>
                  <a:gd name="T60" fmla="*/ 1 w 123"/>
                  <a:gd name="T61" fmla="*/ 59 h 1308"/>
                  <a:gd name="T62" fmla="*/ 1 w 123"/>
                  <a:gd name="T63" fmla="*/ 54 h 1308"/>
                  <a:gd name="T64" fmla="*/ 4 w 123"/>
                  <a:gd name="T65" fmla="*/ 52 h 1308"/>
                  <a:gd name="T66" fmla="*/ 3 w 123"/>
                  <a:gd name="T67" fmla="*/ 48 h 1308"/>
                  <a:gd name="T68" fmla="*/ 2 w 123"/>
                  <a:gd name="T69" fmla="*/ 44 h 1308"/>
                  <a:gd name="T70" fmla="*/ 5 w 123"/>
                  <a:gd name="T71" fmla="*/ 41 h 1308"/>
                  <a:gd name="T72" fmla="*/ 4 w 123"/>
                  <a:gd name="T73" fmla="*/ 39 h 1308"/>
                  <a:gd name="T74" fmla="*/ 1 w 123"/>
                  <a:gd name="T75" fmla="*/ 34 h 1308"/>
                  <a:gd name="T76" fmla="*/ 2 w 123"/>
                  <a:gd name="T77" fmla="*/ 30 h 1308"/>
                  <a:gd name="T78" fmla="*/ 4 w 123"/>
                  <a:gd name="T79" fmla="*/ 28 h 1308"/>
                  <a:gd name="T80" fmla="*/ 1 w 123"/>
                  <a:gd name="T81" fmla="*/ 22 h 1308"/>
                  <a:gd name="T82" fmla="*/ 0 w 123"/>
                  <a:gd name="T83" fmla="*/ 19 h 1308"/>
                  <a:gd name="T84" fmla="*/ 2 w 123"/>
                  <a:gd name="T85" fmla="*/ 15 h 1308"/>
                  <a:gd name="T86" fmla="*/ 3 w 123"/>
                  <a:gd name="T87" fmla="*/ 13 h 1308"/>
                  <a:gd name="T88" fmla="*/ 1 w 123"/>
                  <a:gd name="T89" fmla="*/ 11 h 1308"/>
                  <a:gd name="T90" fmla="*/ 2 w 123"/>
                  <a:gd name="T91" fmla="*/ 9 h 1308"/>
                  <a:gd name="T92" fmla="*/ 5 w 123"/>
                  <a:gd name="T93" fmla="*/ 6 h 1308"/>
                  <a:gd name="T94" fmla="*/ 5 w 123"/>
                  <a:gd name="T95" fmla="*/ 5 h 1308"/>
                  <a:gd name="T96" fmla="*/ 3 w 123"/>
                  <a:gd name="T97" fmla="*/ 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endParaRPr lang="en-US"/>
              </a:p>
            </p:txBody>
          </p:sp>
          <p:sp>
            <p:nvSpPr>
              <p:cNvPr id="40022" name="Freeform 24"/>
              <p:cNvSpPr>
                <a:spLocks/>
              </p:cNvSpPr>
              <p:nvPr/>
            </p:nvSpPr>
            <p:spPr bwMode="auto">
              <a:xfrm>
                <a:off x="1817" y="1797"/>
                <a:ext cx="58" cy="529"/>
              </a:xfrm>
              <a:custGeom>
                <a:avLst/>
                <a:gdLst>
                  <a:gd name="T0" fmla="*/ 7 w 115"/>
                  <a:gd name="T1" fmla="*/ 1 h 1058"/>
                  <a:gd name="T2" fmla="*/ 7 w 115"/>
                  <a:gd name="T3" fmla="*/ 6 h 1058"/>
                  <a:gd name="T4" fmla="*/ 4 w 115"/>
                  <a:gd name="T5" fmla="*/ 8 h 1058"/>
                  <a:gd name="T6" fmla="*/ 5 w 115"/>
                  <a:gd name="T7" fmla="*/ 13 h 1058"/>
                  <a:gd name="T8" fmla="*/ 6 w 115"/>
                  <a:gd name="T9" fmla="*/ 18 h 1058"/>
                  <a:gd name="T10" fmla="*/ 5 w 115"/>
                  <a:gd name="T11" fmla="*/ 20 h 1058"/>
                  <a:gd name="T12" fmla="*/ 5 w 115"/>
                  <a:gd name="T13" fmla="*/ 24 h 1058"/>
                  <a:gd name="T14" fmla="*/ 6 w 115"/>
                  <a:gd name="T15" fmla="*/ 29 h 1058"/>
                  <a:gd name="T16" fmla="*/ 6 w 115"/>
                  <a:gd name="T17" fmla="*/ 33 h 1058"/>
                  <a:gd name="T18" fmla="*/ 4 w 115"/>
                  <a:gd name="T19" fmla="*/ 35 h 1058"/>
                  <a:gd name="T20" fmla="*/ 6 w 115"/>
                  <a:gd name="T21" fmla="*/ 41 h 1058"/>
                  <a:gd name="T22" fmla="*/ 6 w 115"/>
                  <a:gd name="T23" fmla="*/ 45 h 1058"/>
                  <a:gd name="T24" fmla="*/ 3 w 115"/>
                  <a:gd name="T25" fmla="*/ 47 h 1058"/>
                  <a:gd name="T26" fmla="*/ 4 w 115"/>
                  <a:gd name="T27" fmla="*/ 53 h 1058"/>
                  <a:gd name="T28" fmla="*/ 5 w 115"/>
                  <a:gd name="T29" fmla="*/ 58 h 1058"/>
                  <a:gd name="T30" fmla="*/ 3 w 115"/>
                  <a:gd name="T31" fmla="*/ 61 h 1058"/>
                  <a:gd name="T32" fmla="*/ 2 w 115"/>
                  <a:gd name="T33" fmla="*/ 66 h 1058"/>
                  <a:gd name="T34" fmla="*/ 1 w 115"/>
                  <a:gd name="T35" fmla="*/ 63 h 1058"/>
                  <a:gd name="T36" fmla="*/ 3 w 115"/>
                  <a:gd name="T37" fmla="*/ 59 h 1058"/>
                  <a:gd name="T38" fmla="*/ 2 w 115"/>
                  <a:gd name="T39" fmla="*/ 52 h 1058"/>
                  <a:gd name="T40" fmla="*/ 2 w 115"/>
                  <a:gd name="T41" fmla="*/ 47 h 1058"/>
                  <a:gd name="T42" fmla="*/ 4 w 115"/>
                  <a:gd name="T43" fmla="*/ 43 h 1058"/>
                  <a:gd name="T44" fmla="*/ 2 w 115"/>
                  <a:gd name="T45" fmla="*/ 39 h 1058"/>
                  <a:gd name="T46" fmla="*/ 2 w 115"/>
                  <a:gd name="T47" fmla="*/ 34 h 1058"/>
                  <a:gd name="T48" fmla="*/ 4 w 115"/>
                  <a:gd name="T49" fmla="*/ 30 h 1058"/>
                  <a:gd name="T50" fmla="*/ 4 w 115"/>
                  <a:gd name="T51" fmla="*/ 28 h 1058"/>
                  <a:gd name="T52" fmla="*/ 3 w 115"/>
                  <a:gd name="T53" fmla="*/ 23 h 1058"/>
                  <a:gd name="T54" fmla="*/ 3 w 115"/>
                  <a:gd name="T55" fmla="*/ 19 h 1058"/>
                  <a:gd name="T56" fmla="*/ 4 w 115"/>
                  <a:gd name="T57" fmla="*/ 17 h 1058"/>
                  <a:gd name="T58" fmla="*/ 3 w 115"/>
                  <a:gd name="T59" fmla="*/ 12 h 1058"/>
                  <a:gd name="T60" fmla="*/ 2 w 115"/>
                  <a:gd name="T61" fmla="*/ 8 h 1058"/>
                  <a:gd name="T62" fmla="*/ 4 w 115"/>
                  <a:gd name="T63" fmla="*/ 5 h 1058"/>
                  <a:gd name="T64" fmla="*/ 5 w 115"/>
                  <a:gd name="T65" fmla="*/ 2 h 1058"/>
                  <a:gd name="T66" fmla="*/ 6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endParaRPr lang="en-US"/>
              </a:p>
            </p:txBody>
          </p:sp>
          <p:sp>
            <p:nvSpPr>
              <p:cNvPr id="40023" name="Freeform 25"/>
              <p:cNvSpPr>
                <a:spLocks/>
              </p:cNvSpPr>
              <p:nvPr/>
            </p:nvSpPr>
            <p:spPr bwMode="auto">
              <a:xfrm>
                <a:off x="1725" y="1734"/>
                <a:ext cx="132" cy="114"/>
              </a:xfrm>
              <a:custGeom>
                <a:avLst/>
                <a:gdLst>
                  <a:gd name="T0" fmla="*/ 17 w 264"/>
                  <a:gd name="T1" fmla="*/ 12 h 227"/>
                  <a:gd name="T2" fmla="*/ 11 w 264"/>
                  <a:gd name="T3" fmla="*/ 8 h 227"/>
                  <a:gd name="T4" fmla="*/ 7 w 264"/>
                  <a:gd name="T5" fmla="*/ 4 h 227"/>
                  <a:gd name="T6" fmla="*/ 3 w 264"/>
                  <a:gd name="T7" fmla="*/ 0 h 227"/>
                  <a:gd name="T8" fmla="*/ 0 w 264"/>
                  <a:gd name="T9" fmla="*/ 0 h 227"/>
                  <a:gd name="T10" fmla="*/ 8 w 264"/>
                  <a:gd name="T11" fmla="*/ 6 h 227"/>
                  <a:gd name="T12" fmla="*/ 12 w 264"/>
                  <a:gd name="T13" fmla="*/ 10 h 227"/>
                  <a:gd name="T14" fmla="*/ 15 w 264"/>
                  <a:gd name="T15" fmla="*/ 15 h 227"/>
                  <a:gd name="T16" fmla="*/ 17 w 264"/>
                  <a:gd name="T17" fmla="*/ 1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endParaRPr lang="en-US"/>
              </a:p>
            </p:txBody>
          </p:sp>
          <p:sp>
            <p:nvSpPr>
              <p:cNvPr id="40024" name="Freeform 26"/>
              <p:cNvSpPr>
                <a:spLocks/>
              </p:cNvSpPr>
              <p:nvPr/>
            </p:nvSpPr>
            <p:spPr bwMode="auto">
              <a:xfrm>
                <a:off x="1724" y="1799"/>
                <a:ext cx="114" cy="94"/>
              </a:xfrm>
              <a:custGeom>
                <a:avLst/>
                <a:gdLst>
                  <a:gd name="T0" fmla="*/ 14 w 228"/>
                  <a:gd name="T1" fmla="*/ 8 h 187"/>
                  <a:gd name="T2" fmla="*/ 11 w 228"/>
                  <a:gd name="T3" fmla="*/ 6 h 187"/>
                  <a:gd name="T4" fmla="*/ 7 w 228"/>
                  <a:gd name="T5" fmla="*/ 4 h 187"/>
                  <a:gd name="T6" fmla="*/ 3 w 228"/>
                  <a:gd name="T7" fmla="*/ 0 h 187"/>
                  <a:gd name="T8" fmla="*/ 0 w 228"/>
                  <a:gd name="T9" fmla="*/ 0 h 187"/>
                  <a:gd name="T10" fmla="*/ 7 w 228"/>
                  <a:gd name="T11" fmla="*/ 4 h 187"/>
                  <a:gd name="T12" fmla="*/ 9 w 228"/>
                  <a:gd name="T13" fmla="*/ 7 h 187"/>
                  <a:gd name="T14" fmla="*/ 14 w 228"/>
                  <a:gd name="T15" fmla="*/ 12 h 187"/>
                  <a:gd name="T16" fmla="*/ 14 w 228"/>
                  <a:gd name="T17" fmla="*/ 9 h 187"/>
                  <a:gd name="T18" fmla="*/ 14 w 228"/>
                  <a:gd name="T19" fmla="*/ 8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endParaRPr lang="en-US"/>
              </a:p>
            </p:txBody>
          </p:sp>
          <p:sp>
            <p:nvSpPr>
              <p:cNvPr id="40025" name="Freeform 27"/>
              <p:cNvSpPr>
                <a:spLocks/>
              </p:cNvSpPr>
              <p:nvPr/>
            </p:nvSpPr>
            <p:spPr bwMode="auto">
              <a:xfrm>
                <a:off x="1707" y="1855"/>
                <a:ext cx="134" cy="145"/>
              </a:xfrm>
              <a:custGeom>
                <a:avLst/>
                <a:gdLst>
                  <a:gd name="T0" fmla="*/ 16 w 270"/>
                  <a:gd name="T1" fmla="*/ 13 h 290"/>
                  <a:gd name="T2" fmla="*/ 11 w 270"/>
                  <a:gd name="T3" fmla="*/ 9 h 290"/>
                  <a:gd name="T4" fmla="*/ 10 w 270"/>
                  <a:gd name="T5" fmla="*/ 6 h 290"/>
                  <a:gd name="T6" fmla="*/ 6 w 270"/>
                  <a:gd name="T7" fmla="*/ 3 h 290"/>
                  <a:gd name="T8" fmla="*/ 3 w 270"/>
                  <a:gd name="T9" fmla="*/ 1 h 290"/>
                  <a:gd name="T10" fmla="*/ 0 w 270"/>
                  <a:gd name="T11" fmla="*/ 0 h 290"/>
                  <a:gd name="T12" fmla="*/ 0 w 270"/>
                  <a:gd name="T13" fmla="*/ 0 h 290"/>
                  <a:gd name="T14" fmla="*/ 0 w 270"/>
                  <a:gd name="T15" fmla="*/ 1 h 290"/>
                  <a:gd name="T16" fmla="*/ 2 w 270"/>
                  <a:gd name="T17" fmla="*/ 3 h 290"/>
                  <a:gd name="T18" fmla="*/ 7 w 270"/>
                  <a:gd name="T19" fmla="*/ 6 h 290"/>
                  <a:gd name="T20" fmla="*/ 11 w 270"/>
                  <a:gd name="T21" fmla="*/ 10 h 290"/>
                  <a:gd name="T22" fmla="*/ 14 w 270"/>
                  <a:gd name="T23" fmla="*/ 14 h 290"/>
                  <a:gd name="T24" fmla="*/ 16 w 270"/>
                  <a:gd name="T25" fmla="*/ 18 h 290"/>
                  <a:gd name="T26" fmla="*/ 16 w 270"/>
                  <a:gd name="T27" fmla="*/ 13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endParaRPr lang="en-US"/>
              </a:p>
            </p:txBody>
          </p:sp>
          <p:sp>
            <p:nvSpPr>
              <p:cNvPr id="40026" name="Freeform 28"/>
              <p:cNvSpPr>
                <a:spLocks/>
              </p:cNvSpPr>
              <p:nvPr/>
            </p:nvSpPr>
            <p:spPr bwMode="auto">
              <a:xfrm>
                <a:off x="1720" y="1973"/>
                <a:ext cx="104" cy="85"/>
              </a:xfrm>
              <a:custGeom>
                <a:avLst/>
                <a:gdLst>
                  <a:gd name="T0" fmla="*/ 13 w 210"/>
                  <a:gd name="T1" fmla="*/ 9 h 169"/>
                  <a:gd name="T2" fmla="*/ 9 w 210"/>
                  <a:gd name="T3" fmla="*/ 5 h 169"/>
                  <a:gd name="T4" fmla="*/ 5 w 210"/>
                  <a:gd name="T5" fmla="*/ 3 h 169"/>
                  <a:gd name="T6" fmla="*/ 2 w 210"/>
                  <a:gd name="T7" fmla="*/ 1 h 169"/>
                  <a:gd name="T8" fmla="*/ 0 w 210"/>
                  <a:gd name="T9" fmla="*/ 0 h 169"/>
                  <a:gd name="T10" fmla="*/ 1 w 210"/>
                  <a:gd name="T11" fmla="*/ 3 h 169"/>
                  <a:gd name="T12" fmla="*/ 5 w 210"/>
                  <a:gd name="T13" fmla="*/ 5 h 169"/>
                  <a:gd name="T14" fmla="*/ 8 w 210"/>
                  <a:gd name="T15" fmla="*/ 8 h 169"/>
                  <a:gd name="T16" fmla="*/ 10 w 210"/>
                  <a:gd name="T17" fmla="*/ 11 h 169"/>
                  <a:gd name="T18" fmla="*/ 11 w 210"/>
                  <a:gd name="T19" fmla="*/ 11 h 169"/>
                  <a:gd name="T20" fmla="*/ 12 w 210"/>
                  <a:gd name="T21" fmla="*/ 10 h 169"/>
                  <a:gd name="T22" fmla="*/ 13 w 210"/>
                  <a:gd name="T23" fmla="*/ 9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endParaRPr lang="en-US"/>
              </a:p>
            </p:txBody>
          </p:sp>
          <p:sp>
            <p:nvSpPr>
              <p:cNvPr id="40027" name="Freeform 29"/>
              <p:cNvSpPr>
                <a:spLocks/>
              </p:cNvSpPr>
              <p:nvPr/>
            </p:nvSpPr>
            <p:spPr bwMode="auto">
              <a:xfrm>
                <a:off x="1707" y="2032"/>
                <a:ext cx="116" cy="106"/>
              </a:xfrm>
              <a:custGeom>
                <a:avLst/>
                <a:gdLst>
                  <a:gd name="T0" fmla="*/ 15 w 231"/>
                  <a:gd name="T1" fmla="*/ 13 h 210"/>
                  <a:gd name="T2" fmla="*/ 11 w 231"/>
                  <a:gd name="T3" fmla="*/ 9 h 210"/>
                  <a:gd name="T4" fmla="*/ 7 w 231"/>
                  <a:gd name="T5" fmla="*/ 4 h 210"/>
                  <a:gd name="T6" fmla="*/ 4 w 231"/>
                  <a:gd name="T7" fmla="*/ 2 h 210"/>
                  <a:gd name="T8" fmla="*/ 2 w 231"/>
                  <a:gd name="T9" fmla="*/ 0 h 210"/>
                  <a:gd name="T10" fmla="*/ 0 w 231"/>
                  <a:gd name="T11" fmla="*/ 1 h 210"/>
                  <a:gd name="T12" fmla="*/ 3 w 231"/>
                  <a:gd name="T13" fmla="*/ 3 h 210"/>
                  <a:gd name="T14" fmla="*/ 7 w 231"/>
                  <a:gd name="T15" fmla="*/ 7 h 210"/>
                  <a:gd name="T16" fmla="*/ 11 w 231"/>
                  <a:gd name="T17" fmla="*/ 12 h 210"/>
                  <a:gd name="T18" fmla="*/ 13 w 231"/>
                  <a:gd name="T19" fmla="*/ 14 h 210"/>
                  <a:gd name="T20" fmla="*/ 14 w 231"/>
                  <a:gd name="T21" fmla="*/ 14 h 210"/>
                  <a:gd name="T22" fmla="*/ 15 w 231"/>
                  <a:gd name="T23" fmla="*/ 13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endParaRPr lang="en-US"/>
              </a:p>
            </p:txBody>
          </p:sp>
          <p:sp>
            <p:nvSpPr>
              <p:cNvPr id="40028" name="Freeform 30"/>
              <p:cNvSpPr>
                <a:spLocks/>
              </p:cNvSpPr>
              <p:nvPr/>
            </p:nvSpPr>
            <p:spPr bwMode="auto">
              <a:xfrm>
                <a:off x="1721" y="2121"/>
                <a:ext cx="81" cy="83"/>
              </a:xfrm>
              <a:custGeom>
                <a:avLst/>
                <a:gdLst>
                  <a:gd name="T0" fmla="*/ 10 w 163"/>
                  <a:gd name="T1" fmla="*/ 8 h 167"/>
                  <a:gd name="T2" fmla="*/ 5 w 163"/>
                  <a:gd name="T3" fmla="*/ 2 h 167"/>
                  <a:gd name="T4" fmla="*/ 1 w 163"/>
                  <a:gd name="T5" fmla="*/ 0 h 167"/>
                  <a:gd name="T6" fmla="*/ 0 w 163"/>
                  <a:gd name="T7" fmla="*/ 0 h 167"/>
                  <a:gd name="T8" fmla="*/ 0 w 163"/>
                  <a:gd name="T9" fmla="*/ 1 h 167"/>
                  <a:gd name="T10" fmla="*/ 5 w 163"/>
                  <a:gd name="T11" fmla="*/ 4 h 167"/>
                  <a:gd name="T12" fmla="*/ 9 w 163"/>
                  <a:gd name="T13" fmla="*/ 10 h 167"/>
                  <a:gd name="T14" fmla="*/ 10 w 163"/>
                  <a:gd name="T15" fmla="*/ 10 h 167"/>
                  <a:gd name="T16" fmla="*/ 10 w 163"/>
                  <a:gd name="T17" fmla="*/ 8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endParaRPr lang="en-US"/>
              </a:p>
            </p:txBody>
          </p:sp>
          <p:sp>
            <p:nvSpPr>
              <p:cNvPr id="40029" name="Freeform 31"/>
              <p:cNvSpPr>
                <a:spLocks/>
              </p:cNvSpPr>
              <p:nvPr/>
            </p:nvSpPr>
            <p:spPr bwMode="auto">
              <a:xfrm>
                <a:off x="1724" y="2202"/>
                <a:ext cx="55" cy="63"/>
              </a:xfrm>
              <a:custGeom>
                <a:avLst/>
                <a:gdLst>
                  <a:gd name="T0" fmla="*/ 7 w 109"/>
                  <a:gd name="T1" fmla="*/ 6 h 126"/>
                  <a:gd name="T2" fmla="*/ 4 w 109"/>
                  <a:gd name="T3" fmla="*/ 2 h 126"/>
                  <a:gd name="T4" fmla="*/ 1 w 109"/>
                  <a:gd name="T5" fmla="*/ 0 h 126"/>
                  <a:gd name="T6" fmla="*/ 0 w 109"/>
                  <a:gd name="T7" fmla="*/ 2 h 126"/>
                  <a:gd name="T8" fmla="*/ 2 w 109"/>
                  <a:gd name="T9" fmla="*/ 4 h 126"/>
                  <a:gd name="T10" fmla="*/ 6 w 109"/>
                  <a:gd name="T11" fmla="*/ 7 h 126"/>
                  <a:gd name="T12" fmla="*/ 7 w 109"/>
                  <a:gd name="T13" fmla="*/ 8 h 126"/>
                  <a:gd name="T14" fmla="*/ 7 w 109"/>
                  <a:gd name="T15" fmla="*/ 8 h 126"/>
                  <a:gd name="T16" fmla="*/ 7 w 109"/>
                  <a:gd name="T17" fmla="*/ 6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endParaRPr lang="en-US"/>
              </a:p>
            </p:txBody>
          </p:sp>
          <p:sp>
            <p:nvSpPr>
              <p:cNvPr id="40030" name="Freeform 32"/>
              <p:cNvSpPr>
                <a:spLocks/>
              </p:cNvSpPr>
              <p:nvPr/>
            </p:nvSpPr>
            <p:spPr bwMode="auto">
              <a:xfrm>
                <a:off x="1728" y="2285"/>
                <a:ext cx="70" cy="71"/>
              </a:xfrm>
              <a:custGeom>
                <a:avLst/>
                <a:gdLst>
                  <a:gd name="T0" fmla="*/ 9 w 139"/>
                  <a:gd name="T1" fmla="*/ 8 h 143"/>
                  <a:gd name="T2" fmla="*/ 8 w 139"/>
                  <a:gd name="T3" fmla="*/ 7 h 143"/>
                  <a:gd name="T4" fmla="*/ 6 w 139"/>
                  <a:gd name="T5" fmla="*/ 3 h 143"/>
                  <a:gd name="T6" fmla="*/ 2 w 139"/>
                  <a:gd name="T7" fmla="*/ 0 h 143"/>
                  <a:gd name="T8" fmla="*/ 0 w 139"/>
                  <a:gd name="T9" fmla="*/ 0 h 143"/>
                  <a:gd name="T10" fmla="*/ 1 w 139"/>
                  <a:gd name="T11" fmla="*/ 1 h 143"/>
                  <a:gd name="T12" fmla="*/ 4 w 139"/>
                  <a:gd name="T13" fmla="*/ 5 h 143"/>
                  <a:gd name="T14" fmla="*/ 7 w 139"/>
                  <a:gd name="T15" fmla="*/ 8 h 143"/>
                  <a:gd name="T16" fmla="*/ 9 w 139"/>
                  <a:gd name="T17" fmla="*/ 8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endParaRPr lang="en-US"/>
              </a:p>
            </p:txBody>
          </p:sp>
          <p:sp>
            <p:nvSpPr>
              <p:cNvPr id="40031" name="Freeform 33"/>
              <p:cNvSpPr>
                <a:spLocks/>
              </p:cNvSpPr>
              <p:nvPr/>
            </p:nvSpPr>
            <p:spPr bwMode="auto">
              <a:xfrm>
                <a:off x="1823" y="1693"/>
                <a:ext cx="213" cy="791"/>
              </a:xfrm>
              <a:custGeom>
                <a:avLst/>
                <a:gdLst>
                  <a:gd name="T0" fmla="*/ 3 w 427"/>
                  <a:gd name="T1" fmla="*/ 12 h 1582"/>
                  <a:gd name="T2" fmla="*/ 4 w 427"/>
                  <a:gd name="T3" fmla="*/ 18 h 1582"/>
                  <a:gd name="T4" fmla="*/ 2 w 427"/>
                  <a:gd name="T5" fmla="*/ 22 h 1582"/>
                  <a:gd name="T6" fmla="*/ 2 w 427"/>
                  <a:gd name="T7" fmla="*/ 26 h 1582"/>
                  <a:gd name="T8" fmla="*/ 4 w 427"/>
                  <a:gd name="T9" fmla="*/ 30 h 1582"/>
                  <a:gd name="T10" fmla="*/ 1 w 427"/>
                  <a:gd name="T11" fmla="*/ 35 h 1582"/>
                  <a:gd name="T12" fmla="*/ 4 w 427"/>
                  <a:gd name="T13" fmla="*/ 42 h 1582"/>
                  <a:gd name="T14" fmla="*/ 1 w 427"/>
                  <a:gd name="T15" fmla="*/ 48 h 1582"/>
                  <a:gd name="T16" fmla="*/ 2 w 427"/>
                  <a:gd name="T17" fmla="*/ 53 h 1582"/>
                  <a:gd name="T18" fmla="*/ 3 w 427"/>
                  <a:gd name="T19" fmla="*/ 57 h 1582"/>
                  <a:gd name="T20" fmla="*/ 0 w 427"/>
                  <a:gd name="T21" fmla="*/ 61 h 1582"/>
                  <a:gd name="T22" fmla="*/ 2 w 427"/>
                  <a:gd name="T23" fmla="*/ 70 h 1582"/>
                  <a:gd name="T24" fmla="*/ 2 w 427"/>
                  <a:gd name="T25" fmla="*/ 74 h 1582"/>
                  <a:gd name="T26" fmla="*/ 0 w 427"/>
                  <a:gd name="T27" fmla="*/ 79 h 1582"/>
                  <a:gd name="T28" fmla="*/ 1 w 427"/>
                  <a:gd name="T29" fmla="*/ 83 h 1582"/>
                  <a:gd name="T30" fmla="*/ 1 w 427"/>
                  <a:gd name="T31" fmla="*/ 87 h 1582"/>
                  <a:gd name="T32" fmla="*/ 1 w 427"/>
                  <a:gd name="T33" fmla="*/ 91 h 1582"/>
                  <a:gd name="T34" fmla="*/ 3 w 427"/>
                  <a:gd name="T35" fmla="*/ 95 h 1582"/>
                  <a:gd name="T36" fmla="*/ 4 w 427"/>
                  <a:gd name="T37" fmla="*/ 99 h 1582"/>
                  <a:gd name="T38" fmla="*/ 10 w 427"/>
                  <a:gd name="T39" fmla="*/ 96 h 1582"/>
                  <a:gd name="T40" fmla="*/ 17 w 427"/>
                  <a:gd name="T41" fmla="*/ 95 h 1582"/>
                  <a:gd name="T42" fmla="*/ 22 w 427"/>
                  <a:gd name="T43" fmla="*/ 93 h 1582"/>
                  <a:gd name="T44" fmla="*/ 23 w 427"/>
                  <a:gd name="T45" fmla="*/ 90 h 1582"/>
                  <a:gd name="T46" fmla="*/ 24 w 427"/>
                  <a:gd name="T47" fmla="*/ 84 h 1582"/>
                  <a:gd name="T48" fmla="*/ 23 w 427"/>
                  <a:gd name="T49" fmla="*/ 77 h 1582"/>
                  <a:gd name="T50" fmla="*/ 21 w 427"/>
                  <a:gd name="T51" fmla="*/ 73 h 1582"/>
                  <a:gd name="T52" fmla="*/ 22 w 427"/>
                  <a:gd name="T53" fmla="*/ 69 h 1582"/>
                  <a:gd name="T54" fmla="*/ 20 w 427"/>
                  <a:gd name="T55" fmla="*/ 63 h 1582"/>
                  <a:gd name="T56" fmla="*/ 23 w 427"/>
                  <a:gd name="T57" fmla="*/ 59 h 1582"/>
                  <a:gd name="T58" fmla="*/ 21 w 427"/>
                  <a:gd name="T59" fmla="*/ 53 h 1582"/>
                  <a:gd name="T60" fmla="*/ 19 w 427"/>
                  <a:gd name="T61" fmla="*/ 49 h 1582"/>
                  <a:gd name="T62" fmla="*/ 24 w 427"/>
                  <a:gd name="T63" fmla="*/ 45 h 1582"/>
                  <a:gd name="T64" fmla="*/ 23 w 427"/>
                  <a:gd name="T65" fmla="*/ 42 h 1582"/>
                  <a:gd name="T66" fmla="*/ 23 w 427"/>
                  <a:gd name="T67" fmla="*/ 37 h 1582"/>
                  <a:gd name="T68" fmla="*/ 20 w 427"/>
                  <a:gd name="T69" fmla="*/ 33 h 1582"/>
                  <a:gd name="T70" fmla="*/ 22 w 427"/>
                  <a:gd name="T71" fmla="*/ 29 h 1582"/>
                  <a:gd name="T72" fmla="*/ 21 w 427"/>
                  <a:gd name="T73" fmla="*/ 25 h 1582"/>
                  <a:gd name="T74" fmla="*/ 21 w 427"/>
                  <a:gd name="T75" fmla="*/ 24 h 1582"/>
                  <a:gd name="T76" fmla="*/ 22 w 427"/>
                  <a:gd name="T77" fmla="*/ 21 h 1582"/>
                  <a:gd name="T78" fmla="*/ 20 w 427"/>
                  <a:gd name="T79" fmla="*/ 18 h 1582"/>
                  <a:gd name="T80" fmla="*/ 20 w 427"/>
                  <a:gd name="T81" fmla="*/ 12 h 1582"/>
                  <a:gd name="T82" fmla="*/ 25 w 427"/>
                  <a:gd name="T83" fmla="*/ 7 h 1582"/>
                  <a:gd name="T84" fmla="*/ 26 w 427"/>
                  <a:gd name="T85" fmla="*/ 1 h 1582"/>
                  <a:gd name="T86" fmla="*/ 23 w 427"/>
                  <a:gd name="T87" fmla="*/ 1 h 1582"/>
                  <a:gd name="T88" fmla="*/ 14 w 427"/>
                  <a:gd name="T89" fmla="*/ 6 h 1582"/>
                  <a:gd name="T90" fmla="*/ 7 w 427"/>
                  <a:gd name="T91" fmla="*/ 9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endParaRPr lang="en-US"/>
              </a:p>
            </p:txBody>
          </p:sp>
          <p:sp>
            <p:nvSpPr>
              <p:cNvPr id="40032" name="Freeform 34"/>
              <p:cNvSpPr>
                <a:spLocks/>
              </p:cNvSpPr>
              <p:nvPr/>
            </p:nvSpPr>
            <p:spPr bwMode="auto">
              <a:xfrm>
                <a:off x="1674" y="1687"/>
                <a:ext cx="381" cy="809"/>
              </a:xfrm>
              <a:custGeom>
                <a:avLst/>
                <a:gdLst>
                  <a:gd name="T0" fmla="*/ 31 w 763"/>
                  <a:gd name="T1" fmla="*/ 95 h 1619"/>
                  <a:gd name="T2" fmla="*/ 21 w 763"/>
                  <a:gd name="T3" fmla="*/ 98 h 1619"/>
                  <a:gd name="T4" fmla="*/ 3 w 763"/>
                  <a:gd name="T5" fmla="*/ 81 h 1619"/>
                  <a:gd name="T6" fmla="*/ 2 w 763"/>
                  <a:gd name="T7" fmla="*/ 84 h 1619"/>
                  <a:gd name="T8" fmla="*/ 22 w 763"/>
                  <a:gd name="T9" fmla="*/ 101 h 1619"/>
                  <a:gd name="T10" fmla="*/ 32 w 763"/>
                  <a:gd name="T11" fmla="*/ 96 h 1619"/>
                  <a:gd name="T12" fmla="*/ 45 w 763"/>
                  <a:gd name="T13" fmla="*/ 91 h 1619"/>
                  <a:gd name="T14" fmla="*/ 44 w 763"/>
                  <a:gd name="T15" fmla="*/ 84 h 1619"/>
                  <a:gd name="T16" fmla="*/ 41 w 763"/>
                  <a:gd name="T17" fmla="*/ 76 h 1619"/>
                  <a:gd name="T18" fmla="*/ 43 w 763"/>
                  <a:gd name="T19" fmla="*/ 70 h 1619"/>
                  <a:gd name="T20" fmla="*/ 40 w 763"/>
                  <a:gd name="T21" fmla="*/ 64 h 1619"/>
                  <a:gd name="T22" fmla="*/ 41 w 763"/>
                  <a:gd name="T23" fmla="*/ 56 h 1619"/>
                  <a:gd name="T24" fmla="*/ 42 w 763"/>
                  <a:gd name="T25" fmla="*/ 49 h 1619"/>
                  <a:gd name="T26" fmla="*/ 43 w 763"/>
                  <a:gd name="T27" fmla="*/ 40 h 1619"/>
                  <a:gd name="T28" fmla="*/ 41 w 763"/>
                  <a:gd name="T29" fmla="*/ 32 h 1619"/>
                  <a:gd name="T30" fmla="*/ 40 w 763"/>
                  <a:gd name="T31" fmla="*/ 26 h 1619"/>
                  <a:gd name="T32" fmla="*/ 42 w 763"/>
                  <a:gd name="T33" fmla="*/ 20 h 1619"/>
                  <a:gd name="T34" fmla="*/ 41 w 763"/>
                  <a:gd name="T35" fmla="*/ 11 h 1619"/>
                  <a:gd name="T36" fmla="*/ 47 w 763"/>
                  <a:gd name="T37" fmla="*/ 1 h 1619"/>
                  <a:gd name="T38" fmla="*/ 44 w 763"/>
                  <a:gd name="T39" fmla="*/ 3 h 1619"/>
                  <a:gd name="T40" fmla="*/ 38 w 763"/>
                  <a:gd name="T41" fmla="*/ 13 h 1619"/>
                  <a:gd name="T42" fmla="*/ 29 w 763"/>
                  <a:gd name="T43" fmla="*/ 21 h 1619"/>
                  <a:gd name="T44" fmla="*/ 38 w 763"/>
                  <a:gd name="T45" fmla="*/ 18 h 1619"/>
                  <a:gd name="T46" fmla="*/ 38 w 763"/>
                  <a:gd name="T47" fmla="*/ 24 h 1619"/>
                  <a:gd name="T48" fmla="*/ 33 w 763"/>
                  <a:gd name="T49" fmla="*/ 30 h 1619"/>
                  <a:gd name="T50" fmla="*/ 40 w 763"/>
                  <a:gd name="T51" fmla="*/ 29 h 1619"/>
                  <a:gd name="T52" fmla="*/ 38 w 763"/>
                  <a:gd name="T53" fmla="*/ 33 h 1619"/>
                  <a:gd name="T54" fmla="*/ 38 w 763"/>
                  <a:gd name="T55" fmla="*/ 38 h 1619"/>
                  <a:gd name="T56" fmla="*/ 28 w 763"/>
                  <a:gd name="T57" fmla="*/ 45 h 1619"/>
                  <a:gd name="T58" fmla="*/ 39 w 763"/>
                  <a:gd name="T59" fmla="*/ 40 h 1619"/>
                  <a:gd name="T60" fmla="*/ 42 w 763"/>
                  <a:gd name="T61" fmla="*/ 45 h 1619"/>
                  <a:gd name="T62" fmla="*/ 36 w 763"/>
                  <a:gd name="T63" fmla="*/ 49 h 1619"/>
                  <a:gd name="T64" fmla="*/ 25 w 763"/>
                  <a:gd name="T65" fmla="*/ 55 h 1619"/>
                  <a:gd name="T66" fmla="*/ 38 w 763"/>
                  <a:gd name="T67" fmla="*/ 53 h 1619"/>
                  <a:gd name="T68" fmla="*/ 40 w 763"/>
                  <a:gd name="T69" fmla="*/ 61 h 1619"/>
                  <a:gd name="T70" fmla="*/ 25 w 763"/>
                  <a:gd name="T71" fmla="*/ 65 h 1619"/>
                  <a:gd name="T72" fmla="*/ 33 w 763"/>
                  <a:gd name="T73" fmla="*/ 65 h 1619"/>
                  <a:gd name="T74" fmla="*/ 39 w 763"/>
                  <a:gd name="T75" fmla="*/ 67 h 1619"/>
                  <a:gd name="T76" fmla="*/ 38 w 763"/>
                  <a:gd name="T77" fmla="*/ 73 h 1619"/>
                  <a:gd name="T78" fmla="*/ 24 w 763"/>
                  <a:gd name="T79" fmla="*/ 75 h 1619"/>
                  <a:gd name="T80" fmla="*/ 31 w 763"/>
                  <a:gd name="T81" fmla="*/ 75 h 1619"/>
                  <a:gd name="T82" fmla="*/ 39 w 763"/>
                  <a:gd name="T83" fmla="*/ 74 h 1619"/>
                  <a:gd name="T84" fmla="*/ 32 w 763"/>
                  <a:gd name="T85" fmla="*/ 81 h 1619"/>
                  <a:gd name="T86" fmla="*/ 24 w 763"/>
                  <a:gd name="T87" fmla="*/ 85 h 1619"/>
                  <a:gd name="T88" fmla="*/ 34 w 763"/>
                  <a:gd name="T89" fmla="*/ 81 h 1619"/>
                  <a:gd name="T90" fmla="*/ 40 w 763"/>
                  <a:gd name="T91" fmla="*/ 80 h 1619"/>
                  <a:gd name="T92" fmla="*/ 40 w 763"/>
                  <a:gd name="T93" fmla="*/ 86 h 1619"/>
                  <a:gd name="T94" fmla="*/ 41 w 763"/>
                  <a:gd name="T95" fmla="*/ 9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endParaRPr lang="en-US"/>
              </a:p>
            </p:txBody>
          </p:sp>
          <p:sp>
            <p:nvSpPr>
              <p:cNvPr id="40033" name="Freeform 35"/>
              <p:cNvSpPr>
                <a:spLocks/>
              </p:cNvSpPr>
              <p:nvPr/>
            </p:nvSpPr>
            <p:spPr bwMode="auto">
              <a:xfrm>
                <a:off x="1876" y="2381"/>
                <a:ext cx="110" cy="36"/>
              </a:xfrm>
              <a:custGeom>
                <a:avLst/>
                <a:gdLst>
                  <a:gd name="T0" fmla="*/ 0 w 220"/>
                  <a:gd name="T1" fmla="*/ 3 h 73"/>
                  <a:gd name="T2" fmla="*/ 6 w 220"/>
                  <a:gd name="T3" fmla="*/ 3 h 73"/>
                  <a:gd name="T4" fmla="*/ 7 w 220"/>
                  <a:gd name="T5" fmla="*/ 2 h 73"/>
                  <a:gd name="T6" fmla="*/ 10 w 220"/>
                  <a:gd name="T7" fmla="*/ 0 h 73"/>
                  <a:gd name="T8" fmla="*/ 13 w 220"/>
                  <a:gd name="T9" fmla="*/ 0 h 73"/>
                  <a:gd name="T10" fmla="*/ 14 w 220"/>
                  <a:gd name="T11" fmla="*/ 0 h 73"/>
                  <a:gd name="T12" fmla="*/ 13 w 220"/>
                  <a:gd name="T13" fmla="*/ 1 h 73"/>
                  <a:gd name="T14" fmla="*/ 10 w 220"/>
                  <a:gd name="T15" fmla="*/ 2 h 73"/>
                  <a:gd name="T16" fmla="*/ 9 w 220"/>
                  <a:gd name="T17" fmla="*/ 3 h 73"/>
                  <a:gd name="T18" fmla="*/ 7 w 220"/>
                  <a:gd name="T19" fmla="*/ 4 h 73"/>
                  <a:gd name="T20" fmla="*/ 3 w 220"/>
                  <a:gd name="T21" fmla="*/ 4 h 73"/>
                  <a:gd name="T22" fmla="*/ 1 w 220"/>
                  <a:gd name="T23" fmla="*/ 4 h 73"/>
                  <a:gd name="T24" fmla="*/ 0 w 220"/>
                  <a:gd name="T25" fmla="*/ 3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40034" name="Freeform 36"/>
              <p:cNvSpPr>
                <a:spLocks/>
              </p:cNvSpPr>
              <p:nvPr/>
            </p:nvSpPr>
            <p:spPr bwMode="auto">
              <a:xfrm>
                <a:off x="1707" y="1590"/>
                <a:ext cx="320" cy="174"/>
              </a:xfrm>
              <a:custGeom>
                <a:avLst/>
                <a:gdLst>
                  <a:gd name="T0" fmla="*/ 1 w 640"/>
                  <a:gd name="T1" fmla="*/ 3 h 348"/>
                  <a:gd name="T2" fmla="*/ 6 w 640"/>
                  <a:gd name="T3" fmla="*/ 3 h 348"/>
                  <a:gd name="T4" fmla="*/ 11 w 640"/>
                  <a:gd name="T5" fmla="*/ 3 h 348"/>
                  <a:gd name="T6" fmla="*/ 14 w 640"/>
                  <a:gd name="T7" fmla="*/ 3 h 348"/>
                  <a:gd name="T8" fmla="*/ 17 w 640"/>
                  <a:gd name="T9" fmla="*/ 3 h 348"/>
                  <a:gd name="T10" fmla="*/ 21 w 640"/>
                  <a:gd name="T11" fmla="*/ 1 h 348"/>
                  <a:gd name="T12" fmla="*/ 23 w 640"/>
                  <a:gd name="T13" fmla="*/ 0 h 348"/>
                  <a:gd name="T14" fmla="*/ 25 w 640"/>
                  <a:gd name="T15" fmla="*/ 1 h 348"/>
                  <a:gd name="T16" fmla="*/ 30 w 640"/>
                  <a:gd name="T17" fmla="*/ 5 h 348"/>
                  <a:gd name="T18" fmla="*/ 34 w 640"/>
                  <a:gd name="T19" fmla="*/ 6 h 348"/>
                  <a:gd name="T20" fmla="*/ 38 w 640"/>
                  <a:gd name="T21" fmla="*/ 10 h 348"/>
                  <a:gd name="T22" fmla="*/ 40 w 640"/>
                  <a:gd name="T23" fmla="*/ 12 h 348"/>
                  <a:gd name="T24" fmla="*/ 38 w 640"/>
                  <a:gd name="T25" fmla="*/ 13 h 348"/>
                  <a:gd name="T26" fmla="*/ 36 w 640"/>
                  <a:gd name="T27" fmla="*/ 17 h 348"/>
                  <a:gd name="T28" fmla="*/ 31 w 640"/>
                  <a:gd name="T29" fmla="*/ 18 h 348"/>
                  <a:gd name="T30" fmla="*/ 27 w 640"/>
                  <a:gd name="T31" fmla="*/ 20 h 348"/>
                  <a:gd name="T32" fmla="*/ 24 w 640"/>
                  <a:gd name="T33" fmla="*/ 21 h 348"/>
                  <a:gd name="T34" fmla="*/ 21 w 640"/>
                  <a:gd name="T35" fmla="*/ 22 h 348"/>
                  <a:gd name="T36" fmla="*/ 18 w 640"/>
                  <a:gd name="T37" fmla="*/ 22 h 348"/>
                  <a:gd name="T38" fmla="*/ 13 w 640"/>
                  <a:gd name="T39" fmla="*/ 19 h 348"/>
                  <a:gd name="T40" fmla="*/ 10 w 640"/>
                  <a:gd name="T41" fmla="*/ 17 h 348"/>
                  <a:gd name="T42" fmla="*/ 6 w 640"/>
                  <a:gd name="T43" fmla="*/ 13 h 348"/>
                  <a:gd name="T44" fmla="*/ 3 w 640"/>
                  <a:gd name="T45" fmla="*/ 10 h 348"/>
                  <a:gd name="T46" fmla="*/ 1 w 640"/>
                  <a:gd name="T47" fmla="*/ 7 h 348"/>
                  <a:gd name="T48" fmla="*/ 0 w 640"/>
                  <a:gd name="T49" fmla="*/ 5 h 348"/>
                  <a:gd name="T50" fmla="*/ 1 w 640"/>
                  <a:gd name="T51" fmla="*/ 3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endParaRPr lang="en-US"/>
              </a:p>
            </p:txBody>
          </p:sp>
          <p:sp>
            <p:nvSpPr>
              <p:cNvPr id="40035" name="Freeform 37"/>
              <p:cNvSpPr>
                <a:spLocks/>
              </p:cNvSpPr>
              <p:nvPr/>
            </p:nvSpPr>
            <p:spPr bwMode="auto">
              <a:xfrm>
                <a:off x="1699" y="1585"/>
                <a:ext cx="345" cy="202"/>
              </a:xfrm>
              <a:custGeom>
                <a:avLst/>
                <a:gdLst>
                  <a:gd name="T0" fmla="*/ 21 w 691"/>
                  <a:gd name="T1" fmla="*/ 21 h 405"/>
                  <a:gd name="T2" fmla="*/ 28 w 691"/>
                  <a:gd name="T3" fmla="*/ 19 h 405"/>
                  <a:gd name="T4" fmla="*/ 33 w 691"/>
                  <a:gd name="T5" fmla="*/ 17 h 405"/>
                  <a:gd name="T6" fmla="*/ 37 w 691"/>
                  <a:gd name="T7" fmla="*/ 14 h 405"/>
                  <a:gd name="T8" fmla="*/ 39 w 691"/>
                  <a:gd name="T9" fmla="*/ 12 h 405"/>
                  <a:gd name="T10" fmla="*/ 33 w 691"/>
                  <a:gd name="T11" fmla="*/ 7 h 405"/>
                  <a:gd name="T12" fmla="*/ 28 w 691"/>
                  <a:gd name="T13" fmla="*/ 4 h 405"/>
                  <a:gd name="T14" fmla="*/ 24 w 691"/>
                  <a:gd name="T15" fmla="*/ 2 h 405"/>
                  <a:gd name="T16" fmla="*/ 23 w 691"/>
                  <a:gd name="T17" fmla="*/ 2 h 405"/>
                  <a:gd name="T18" fmla="*/ 20 w 691"/>
                  <a:gd name="T19" fmla="*/ 3 h 405"/>
                  <a:gd name="T20" fmla="*/ 16 w 691"/>
                  <a:gd name="T21" fmla="*/ 4 h 405"/>
                  <a:gd name="T22" fmla="*/ 10 w 691"/>
                  <a:gd name="T23" fmla="*/ 4 h 405"/>
                  <a:gd name="T24" fmla="*/ 3 w 691"/>
                  <a:gd name="T25" fmla="*/ 4 h 405"/>
                  <a:gd name="T26" fmla="*/ 2 w 691"/>
                  <a:gd name="T27" fmla="*/ 4 h 405"/>
                  <a:gd name="T28" fmla="*/ 2 w 691"/>
                  <a:gd name="T29" fmla="*/ 5 h 405"/>
                  <a:gd name="T30" fmla="*/ 3 w 691"/>
                  <a:gd name="T31" fmla="*/ 7 h 405"/>
                  <a:gd name="T32" fmla="*/ 6 w 691"/>
                  <a:gd name="T33" fmla="*/ 11 h 405"/>
                  <a:gd name="T34" fmla="*/ 9 w 691"/>
                  <a:gd name="T35" fmla="*/ 13 h 405"/>
                  <a:gd name="T36" fmla="*/ 13 w 691"/>
                  <a:gd name="T37" fmla="*/ 17 h 405"/>
                  <a:gd name="T38" fmla="*/ 17 w 691"/>
                  <a:gd name="T39" fmla="*/ 20 h 405"/>
                  <a:gd name="T40" fmla="*/ 20 w 691"/>
                  <a:gd name="T41" fmla="*/ 22 h 405"/>
                  <a:gd name="T42" fmla="*/ 20 w 691"/>
                  <a:gd name="T43" fmla="*/ 24 h 405"/>
                  <a:gd name="T44" fmla="*/ 20 w 691"/>
                  <a:gd name="T45" fmla="*/ 25 h 405"/>
                  <a:gd name="T46" fmla="*/ 18 w 691"/>
                  <a:gd name="T47" fmla="*/ 24 h 405"/>
                  <a:gd name="T48" fmla="*/ 14 w 691"/>
                  <a:gd name="T49" fmla="*/ 21 h 405"/>
                  <a:gd name="T50" fmla="*/ 9 w 691"/>
                  <a:gd name="T51" fmla="*/ 16 h 405"/>
                  <a:gd name="T52" fmla="*/ 5 w 691"/>
                  <a:gd name="T53" fmla="*/ 13 h 405"/>
                  <a:gd name="T54" fmla="*/ 3 w 691"/>
                  <a:gd name="T55" fmla="*/ 11 h 405"/>
                  <a:gd name="T56" fmla="*/ 1 w 691"/>
                  <a:gd name="T57" fmla="*/ 8 h 405"/>
                  <a:gd name="T58" fmla="*/ 0 w 691"/>
                  <a:gd name="T59" fmla="*/ 6 h 405"/>
                  <a:gd name="T60" fmla="*/ 0 w 691"/>
                  <a:gd name="T61" fmla="*/ 4 h 405"/>
                  <a:gd name="T62" fmla="*/ 0 w 691"/>
                  <a:gd name="T63" fmla="*/ 2 h 405"/>
                  <a:gd name="T64" fmla="*/ 2 w 691"/>
                  <a:gd name="T65" fmla="*/ 2 h 405"/>
                  <a:gd name="T66" fmla="*/ 4 w 691"/>
                  <a:gd name="T67" fmla="*/ 2 h 405"/>
                  <a:gd name="T68" fmla="*/ 10 w 691"/>
                  <a:gd name="T69" fmla="*/ 3 h 405"/>
                  <a:gd name="T70" fmla="*/ 14 w 691"/>
                  <a:gd name="T71" fmla="*/ 3 h 405"/>
                  <a:gd name="T72" fmla="*/ 17 w 691"/>
                  <a:gd name="T73" fmla="*/ 2 h 405"/>
                  <a:gd name="T74" fmla="*/ 21 w 691"/>
                  <a:gd name="T75" fmla="*/ 1 h 405"/>
                  <a:gd name="T76" fmla="*/ 22 w 691"/>
                  <a:gd name="T77" fmla="*/ 0 h 405"/>
                  <a:gd name="T78" fmla="*/ 24 w 691"/>
                  <a:gd name="T79" fmla="*/ 0 h 405"/>
                  <a:gd name="T80" fmla="*/ 28 w 691"/>
                  <a:gd name="T81" fmla="*/ 2 h 405"/>
                  <a:gd name="T82" fmla="*/ 32 w 691"/>
                  <a:gd name="T83" fmla="*/ 5 h 405"/>
                  <a:gd name="T84" fmla="*/ 37 w 691"/>
                  <a:gd name="T85" fmla="*/ 8 h 405"/>
                  <a:gd name="T86" fmla="*/ 39 w 691"/>
                  <a:gd name="T87" fmla="*/ 10 h 405"/>
                  <a:gd name="T88" fmla="*/ 42 w 691"/>
                  <a:gd name="T89" fmla="*/ 11 h 405"/>
                  <a:gd name="T90" fmla="*/ 43 w 691"/>
                  <a:gd name="T91" fmla="*/ 12 h 405"/>
                  <a:gd name="T92" fmla="*/ 42 w 691"/>
                  <a:gd name="T93" fmla="*/ 13 h 405"/>
                  <a:gd name="T94" fmla="*/ 40 w 691"/>
                  <a:gd name="T95" fmla="*/ 14 h 405"/>
                  <a:gd name="T96" fmla="*/ 38 w 691"/>
                  <a:gd name="T97" fmla="*/ 16 h 405"/>
                  <a:gd name="T98" fmla="*/ 36 w 691"/>
                  <a:gd name="T99" fmla="*/ 17 h 405"/>
                  <a:gd name="T100" fmla="*/ 32 w 691"/>
                  <a:gd name="T101" fmla="*/ 18 h 405"/>
                  <a:gd name="T102" fmla="*/ 30 w 691"/>
                  <a:gd name="T103" fmla="*/ 20 h 405"/>
                  <a:gd name="T104" fmla="*/ 27 w 691"/>
                  <a:gd name="T105" fmla="*/ 21 h 405"/>
                  <a:gd name="T106" fmla="*/ 24 w 691"/>
                  <a:gd name="T107" fmla="*/ 22 h 405"/>
                  <a:gd name="T108" fmla="*/ 21 w 691"/>
                  <a:gd name="T109" fmla="*/ 22 h 405"/>
                  <a:gd name="T110" fmla="*/ 21 w 691"/>
                  <a:gd name="T111" fmla="*/ 21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endParaRPr lang="en-US"/>
              </a:p>
            </p:txBody>
          </p:sp>
          <p:sp>
            <p:nvSpPr>
              <p:cNvPr id="40036" name="Freeform 38"/>
              <p:cNvSpPr>
                <a:spLocks/>
              </p:cNvSpPr>
              <p:nvPr/>
            </p:nvSpPr>
            <p:spPr bwMode="auto">
              <a:xfrm>
                <a:off x="1895" y="1738"/>
                <a:ext cx="109" cy="70"/>
              </a:xfrm>
              <a:custGeom>
                <a:avLst/>
                <a:gdLst>
                  <a:gd name="T0" fmla="*/ 11 w 219"/>
                  <a:gd name="T1" fmla="*/ 1 h 139"/>
                  <a:gd name="T2" fmla="*/ 8 w 219"/>
                  <a:gd name="T3" fmla="*/ 4 h 139"/>
                  <a:gd name="T4" fmla="*/ 6 w 219"/>
                  <a:gd name="T5" fmla="*/ 6 h 139"/>
                  <a:gd name="T6" fmla="*/ 2 w 219"/>
                  <a:gd name="T7" fmla="*/ 7 h 139"/>
                  <a:gd name="T8" fmla="*/ 0 w 219"/>
                  <a:gd name="T9" fmla="*/ 8 h 139"/>
                  <a:gd name="T10" fmla="*/ 1 w 219"/>
                  <a:gd name="T11" fmla="*/ 9 h 139"/>
                  <a:gd name="T12" fmla="*/ 4 w 219"/>
                  <a:gd name="T13" fmla="*/ 9 h 139"/>
                  <a:gd name="T14" fmla="*/ 8 w 219"/>
                  <a:gd name="T15" fmla="*/ 6 h 139"/>
                  <a:gd name="T16" fmla="*/ 13 w 219"/>
                  <a:gd name="T17" fmla="*/ 0 h 139"/>
                  <a:gd name="T18" fmla="*/ 11 w 219"/>
                  <a:gd name="T19" fmla="*/ 1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8" name="Group 39"/>
            <p:cNvGrpSpPr>
              <a:grpSpLocks/>
            </p:cNvGrpSpPr>
            <p:nvPr/>
          </p:nvGrpSpPr>
          <p:grpSpPr bwMode="auto">
            <a:xfrm>
              <a:off x="841" y="1779"/>
              <a:ext cx="403" cy="911"/>
              <a:chOff x="841" y="1779"/>
              <a:chExt cx="403" cy="911"/>
            </a:xfrm>
          </p:grpSpPr>
          <p:sp>
            <p:nvSpPr>
              <p:cNvPr id="40003" name="Freeform 40"/>
              <p:cNvSpPr>
                <a:spLocks/>
              </p:cNvSpPr>
              <p:nvPr/>
            </p:nvSpPr>
            <p:spPr bwMode="auto">
              <a:xfrm>
                <a:off x="849" y="1819"/>
                <a:ext cx="212" cy="859"/>
              </a:xfrm>
              <a:custGeom>
                <a:avLst/>
                <a:gdLst>
                  <a:gd name="T0" fmla="*/ 27 w 424"/>
                  <a:gd name="T1" fmla="*/ 20 h 1717"/>
                  <a:gd name="T2" fmla="*/ 27 w 424"/>
                  <a:gd name="T3" fmla="*/ 24 h 1717"/>
                  <a:gd name="T4" fmla="*/ 27 w 424"/>
                  <a:gd name="T5" fmla="*/ 45 h 1717"/>
                  <a:gd name="T6" fmla="*/ 25 w 424"/>
                  <a:gd name="T7" fmla="*/ 74 h 1717"/>
                  <a:gd name="T8" fmla="*/ 25 w 424"/>
                  <a:gd name="T9" fmla="*/ 92 h 1717"/>
                  <a:gd name="T10" fmla="*/ 26 w 424"/>
                  <a:gd name="T11" fmla="*/ 104 h 1717"/>
                  <a:gd name="T12" fmla="*/ 25 w 424"/>
                  <a:gd name="T13" fmla="*/ 108 h 1717"/>
                  <a:gd name="T14" fmla="*/ 24 w 424"/>
                  <a:gd name="T15" fmla="*/ 107 h 1717"/>
                  <a:gd name="T16" fmla="*/ 14 w 424"/>
                  <a:gd name="T17" fmla="*/ 100 h 1717"/>
                  <a:gd name="T18" fmla="*/ 12 w 424"/>
                  <a:gd name="T19" fmla="*/ 99 h 1717"/>
                  <a:gd name="T20" fmla="*/ 11 w 424"/>
                  <a:gd name="T21" fmla="*/ 97 h 1717"/>
                  <a:gd name="T22" fmla="*/ 9 w 424"/>
                  <a:gd name="T23" fmla="*/ 94 h 1717"/>
                  <a:gd name="T24" fmla="*/ 6 w 424"/>
                  <a:gd name="T25" fmla="*/ 91 h 1717"/>
                  <a:gd name="T26" fmla="*/ 3 w 424"/>
                  <a:gd name="T27" fmla="*/ 88 h 1717"/>
                  <a:gd name="T28" fmla="*/ 0 w 424"/>
                  <a:gd name="T29" fmla="*/ 85 h 1717"/>
                  <a:gd name="T30" fmla="*/ 0 w 424"/>
                  <a:gd name="T31" fmla="*/ 83 h 1717"/>
                  <a:gd name="T32" fmla="*/ 2 w 424"/>
                  <a:gd name="T33" fmla="*/ 80 h 1717"/>
                  <a:gd name="T34" fmla="*/ 3 w 424"/>
                  <a:gd name="T35" fmla="*/ 77 h 1717"/>
                  <a:gd name="T36" fmla="*/ 3 w 424"/>
                  <a:gd name="T37" fmla="*/ 75 h 1717"/>
                  <a:gd name="T38" fmla="*/ 2 w 424"/>
                  <a:gd name="T39" fmla="*/ 73 h 1717"/>
                  <a:gd name="T40" fmla="*/ 2 w 424"/>
                  <a:gd name="T41" fmla="*/ 71 h 1717"/>
                  <a:gd name="T42" fmla="*/ 3 w 424"/>
                  <a:gd name="T43" fmla="*/ 68 h 1717"/>
                  <a:gd name="T44" fmla="*/ 3 w 424"/>
                  <a:gd name="T45" fmla="*/ 66 h 1717"/>
                  <a:gd name="T46" fmla="*/ 1 w 424"/>
                  <a:gd name="T47" fmla="*/ 61 h 1717"/>
                  <a:gd name="T48" fmla="*/ 1 w 424"/>
                  <a:gd name="T49" fmla="*/ 59 h 1717"/>
                  <a:gd name="T50" fmla="*/ 2 w 424"/>
                  <a:gd name="T51" fmla="*/ 57 h 1717"/>
                  <a:gd name="T52" fmla="*/ 3 w 424"/>
                  <a:gd name="T53" fmla="*/ 55 h 1717"/>
                  <a:gd name="T54" fmla="*/ 3 w 424"/>
                  <a:gd name="T55" fmla="*/ 51 h 1717"/>
                  <a:gd name="T56" fmla="*/ 3 w 424"/>
                  <a:gd name="T57" fmla="*/ 49 h 1717"/>
                  <a:gd name="T58" fmla="*/ 3 w 424"/>
                  <a:gd name="T59" fmla="*/ 45 h 1717"/>
                  <a:gd name="T60" fmla="*/ 5 w 424"/>
                  <a:gd name="T61" fmla="*/ 44 h 1717"/>
                  <a:gd name="T62" fmla="*/ 3 w 424"/>
                  <a:gd name="T63" fmla="*/ 41 h 1717"/>
                  <a:gd name="T64" fmla="*/ 2 w 424"/>
                  <a:gd name="T65" fmla="*/ 37 h 1717"/>
                  <a:gd name="T66" fmla="*/ 1 w 424"/>
                  <a:gd name="T67" fmla="*/ 35 h 1717"/>
                  <a:gd name="T68" fmla="*/ 2 w 424"/>
                  <a:gd name="T69" fmla="*/ 33 h 1717"/>
                  <a:gd name="T70" fmla="*/ 3 w 424"/>
                  <a:gd name="T71" fmla="*/ 31 h 1717"/>
                  <a:gd name="T72" fmla="*/ 3 w 424"/>
                  <a:gd name="T73" fmla="*/ 30 h 1717"/>
                  <a:gd name="T74" fmla="*/ 2 w 424"/>
                  <a:gd name="T75" fmla="*/ 25 h 1717"/>
                  <a:gd name="T76" fmla="*/ 1 w 424"/>
                  <a:gd name="T77" fmla="*/ 21 h 1717"/>
                  <a:gd name="T78" fmla="*/ 1 w 424"/>
                  <a:gd name="T79" fmla="*/ 19 h 1717"/>
                  <a:gd name="T80" fmla="*/ 3 w 424"/>
                  <a:gd name="T81" fmla="*/ 17 h 1717"/>
                  <a:gd name="T82" fmla="*/ 3 w 424"/>
                  <a:gd name="T83" fmla="*/ 15 h 1717"/>
                  <a:gd name="T84" fmla="*/ 2 w 424"/>
                  <a:gd name="T85" fmla="*/ 13 h 1717"/>
                  <a:gd name="T86" fmla="*/ 2 w 424"/>
                  <a:gd name="T87" fmla="*/ 11 h 1717"/>
                  <a:gd name="T88" fmla="*/ 3 w 424"/>
                  <a:gd name="T89" fmla="*/ 10 h 1717"/>
                  <a:gd name="T90" fmla="*/ 6 w 424"/>
                  <a:gd name="T91" fmla="*/ 8 h 1717"/>
                  <a:gd name="T92" fmla="*/ 3 w 424"/>
                  <a:gd name="T93" fmla="*/ 5 h 1717"/>
                  <a:gd name="T94" fmla="*/ 3 w 424"/>
                  <a:gd name="T95" fmla="*/ 3 h 1717"/>
                  <a:gd name="T96" fmla="*/ 6 w 424"/>
                  <a:gd name="T97" fmla="*/ 2 h 1717"/>
                  <a:gd name="T98" fmla="*/ 6 w 424"/>
                  <a:gd name="T99" fmla="*/ 0 h 1717"/>
                  <a:gd name="T100" fmla="*/ 9 w 424"/>
                  <a:gd name="T101" fmla="*/ 5 h 1717"/>
                  <a:gd name="T102" fmla="*/ 13 w 424"/>
                  <a:gd name="T103" fmla="*/ 10 h 1717"/>
                  <a:gd name="T104" fmla="*/ 17 w 424"/>
                  <a:gd name="T105" fmla="*/ 13 h 1717"/>
                  <a:gd name="T106" fmla="*/ 21 w 424"/>
                  <a:gd name="T107" fmla="*/ 16 h 1717"/>
                  <a:gd name="T108" fmla="*/ 25 w 424"/>
                  <a:gd name="T109" fmla="*/ 18 h 1717"/>
                  <a:gd name="T110" fmla="*/ 27 w 424"/>
                  <a:gd name="T111" fmla="*/ 20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40004" name="Freeform 41"/>
              <p:cNvSpPr>
                <a:spLocks/>
              </p:cNvSpPr>
              <p:nvPr/>
            </p:nvSpPr>
            <p:spPr bwMode="auto">
              <a:xfrm>
                <a:off x="841" y="1832"/>
                <a:ext cx="61" cy="654"/>
              </a:xfrm>
              <a:custGeom>
                <a:avLst/>
                <a:gdLst>
                  <a:gd name="T0" fmla="*/ 6 w 122"/>
                  <a:gd name="T1" fmla="*/ 2 h 1309"/>
                  <a:gd name="T2" fmla="*/ 8 w 122"/>
                  <a:gd name="T3" fmla="*/ 5 h 1309"/>
                  <a:gd name="T4" fmla="*/ 7 w 122"/>
                  <a:gd name="T5" fmla="*/ 7 h 1309"/>
                  <a:gd name="T6" fmla="*/ 3 w 122"/>
                  <a:gd name="T7" fmla="*/ 9 h 1309"/>
                  <a:gd name="T8" fmla="*/ 5 w 122"/>
                  <a:gd name="T9" fmla="*/ 11 h 1309"/>
                  <a:gd name="T10" fmla="*/ 6 w 122"/>
                  <a:gd name="T11" fmla="*/ 14 h 1309"/>
                  <a:gd name="T12" fmla="*/ 4 w 122"/>
                  <a:gd name="T13" fmla="*/ 16 h 1309"/>
                  <a:gd name="T14" fmla="*/ 3 w 122"/>
                  <a:gd name="T15" fmla="*/ 19 h 1309"/>
                  <a:gd name="T16" fmla="*/ 4 w 122"/>
                  <a:gd name="T17" fmla="*/ 23 h 1309"/>
                  <a:gd name="T18" fmla="*/ 6 w 122"/>
                  <a:gd name="T19" fmla="*/ 26 h 1309"/>
                  <a:gd name="T20" fmla="*/ 6 w 122"/>
                  <a:gd name="T21" fmla="*/ 30 h 1309"/>
                  <a:gd name="T22" fmla="*/ 3 w 122"/>
                  <a:gd name="T23" fmla="*/ 32 h 1309"/>
                  <a:gd name="T24" fmla="*/ 6 w 122"/>
                  <a:gd name="T25" fmla="*/ 38 h 1309"/>
                  <a:gd name="T26" fmla="*/ 7 w 122"/>
                  <a:gd name="T27" fmla="*/ 42 h 1309"/>
                  <a:gd name="T28" fmla="*/ 5 w 122"/>
                  <a:gd name="T29" fmla="*/ 44 h 1309"/>
                  <a:gd name="T30" fmla="*/ 5 w 122"/>
                  <a:gd name="T31" fmla="*/ 49 h 1309"/>
                  <a:gd name="T32" fmla="*/ 7 w 122"/>
                  <a:gd name="T33" fmla="*/ 53 h 1309"/>
                  <a:gd name="T34" fmla="*/ 5 w 122"/>
                  <a:gd name="T35" fmla="*/ 55 h 1309"/>
                  <a:gd name="T36" fmla="*/ 3 w 122"/>
                  <a:gd name="T37" fmla="*/ 58 h 1309"/>
                  <a:gd name="T38" fmla="*/ 5 w 122"/>
                  <a:gd name="T39" fmla="*/ 63 h 1309"/>
                  <a:gd name="T40" fmla="*/ 6 w 122"/>
                  <a:gd name="T41" fmla="*/ 66 h 1309"/>
                  <a:gd name="T42" fmla="*/ 4 w 122"/>
                  <a:gd name="T43" fmla="*/ 67 h 1309"/>
                  <a:gd name="T44" fmla="*/ 5 w 122"/>
                  <a:gd name="T45" fmla="*/ 73 h 1309"/>
                  <a:gd name="T46" fmla="*/ 6 w 122"/>
                  <a:gd name="T47" fmla="*/ 75 h 1309"/>
                  <a:gd name="T48" fmla="*/ 4 w 122"/>
                  <a:gd name="T49" fmla="*/ 79 h 1309"/>
                  <a:gd name="T50" fmla="*/ 1 w 122"/>
                  <a:gd name="T51" fmla="*/ 80 h 1309"/>
                  <a:gd name="T52" fmla="*/ 3 w 122"/>
                  <a:gd name="T53" fmla="*/ 75 h 1309"/>
                  <a:gd name="T54" fmla="*/ 2 w 122"/>
                  <a:gd name="T55" fmla="*/ 70 h 1309"/>
                  <a:gd name="T56" fmla="*/ 2 w 122"/>
                  <a:gd name="T57" fmla="*/ 66 h 1309"/>
                  <a:gd name="T58" fmla="*/ 3 w 122"/>
                  <a:gd name="T59" fmla="*/ 64 h 1309"/>
                  <a:gd name="T60" fmla="*/ 1 w 122"/>
                  <a:gd name="T61" fmla="*/ 59 h 1309"/>
                  <a:gd name="T62" fmla="*/ 1 w 122"/>
                  <a:gd name="T63" fmla="*/ 54 h 1309"/>
                  <a:gd name="T64" fmla="*/ 4 w 122"/>
                  <a:gd name="T65" fmla="*/ 52 h 1309"/>
                  <a:gd name="T66" fmla="*/ 3 w 122"/>
                  <a:gd name="T67" fmla="*/ 48 h 1309"/>
                  <a:gd name="T68" fmla="*/ 2 w 122"/>
                  <a:gd name="T69" fmla="*/ 44 h 1309"/>
                  <a:gd name="T70" fmla="*/ 5 w 122"/>
                  <a:gd name="T71" fmla="*/ 41 h 1309"/>
                  <a:gd name="T72" fmla="*/ 4 w 122"/>
                  <a:gd name="T73" fmla="*/ 38 h 1309"/>
                  <a:gd name="T74" fmla="*/ 1 w 122"/>
                  <a:gd name="T75" fmla="*/ 33 h 1309"/>
                  <a:gd name="T76" fmla="*/ 2 w 122"/>
                  <a:gd name="T77" fmla="*/ 30 h 1309"/>
                  <a:gd name="T78" fmla="*/ 4 w 122"/>
                  <a:gd name="T79" fmla="*/ 28 h 1309"/>
                  <a:gd name="T80" fmla="*/ 1 w 122"/>
                  <a:gd name="T81" fmla="*/ 22 h 1309"/>
                  <a:gd name="T82" fmla="*/ 0 w 122"/>
                  <a:gd name="T83" fmla="*/ 18 h 1309"/>
                  <a:gd name="T84" fmla="*/ 2 w 122"/>
                  <a:gd name="T85" fmla="*/ 15 h 1309"/>
                  <a:gd name="T86" fmla="*/ 3 w 122"/>
                  <a:gd name="T87" fmla="*/ 13 h 1309"/>
                  <a:gd name="T88" fmla="*/ 1 w 122"/>
                  <a:gd name="T89" fmla="*/ 11 h 1309"/>
                  <a:gd name="T90" fmla="*/ 2 w 122"/>
                  <a:gd name="T91" fmla="*/ 8 h 1309"/>
                  <a:gd name="T92" fmla="*/ 5 w 122"/>
                  <a:gd name="T93" fmla="*/ 6 h 1309"/>
                  <a:gd name="T94" fmla="*/ 5 w 122"/>
                  <a:gd name="T95" fmla="*/ 4 h 1309"/>
                  <a:gd name="T96" fmla="*/ 3 w 122"/>
                  <a:gd name="T97" fmla="*/ 1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endParaRPr lang="en-US"/>
              </a:p>
            </p:txBody>
          </p:sp>
          <p:sp>
            <p:nvSpPr>
              <p:cNvPr id="40005" name="Freeform 42"/>
              <p:cNvSpPr>
                <a:spLocks/>
              </p:cNvSpPr>
              <p:nvPr/>
            </p:nvSpPr>
            <p:spPr bwMode="auto">
              <a:xfrm>
                <a:off x="1006" y="1991"/>
                <a:ext cx="58" cy="529"/>
              </a:xfrm>
              <a:custGeom>
                <a:avLst/>
                <a:gdLst>
                  <a:gd name="T0" fmla="*/ 7 w 116"/>
                  <a:gd name="T1" fmla="*/ 1 h 1058"/>
                  <a:gd name="T2" fmla="*/ 7 w 116"/>
                  <a:gd name="T3" fmla="*/ 6 h 1058"/>
                  <a:gd name="T4" fmla="*/ 4 w 116"/>
                  <a:gd name="T5" fmla="*/ 8 h 1058"/>
                  <a:gd name="T6" fmla="*/ 5 w 116"/>
                  <a:gd name="T7" fmla="*/ 13 h 1058"/>
                  <a:gd name="T8" fmla="*/ 7 w 116"/>
                  <a:gd name="T9" fmla="*/ 18 h 1058"/>
                  <a:gd name="T10" fmla="*/ 5 w 116"/>
                  <a:gd name="T11" fmla="*/ 20 h 1058"/>
                  <a:gd name="T12" fmla="*/ 5 w 116"/>
                  <a:gd name="T13" fmla="*/ 24 h 1058"/>
                  <a:gd name="T14" fmla="*/ 7 w 116"/>
                  <a:gd name="T15" fmla="*/ 29 h 1058"/>
                  <a:gd name="T16" fmla="*/ 6 w 116"/>
                  <a:gd name="T17" fmla="*/ 33 h 1058"/>
                  <a:gd name="T18" fmla="*/ 4 w 116"/>
                  <a:gd name="T19" fmla="*/ 35 h 1058"/>
                  <a:gd name="T20" fmla="*/ 6 w 116"/>
                  <a:gd name="T21" fmla="*/ 41 h 1058"/>
                  <a:gd name="T22" fmla="*/ 7 w 116"/>
                  <a:gd name="T23" fmla="*/ 45 h 1058"/>
                  <a:gd name="T24" fmla="*/ 3 w 116"/>
                  <a:gd name="T25" fmla="*/ 47 h 1058"/>
                  <a:gd name="T26" fmla="*/ 4 w 116"/>
                  <a:gd name="T27" fmla="*/ 53 h 1058"/>
                  <a:gd name="T28" fmla="*/ 5 w 116"/>
                  <a:gd name="T29" fmla="*/ 58 h 1058"/>
                  <a:gd name="T30" fmla="*/ 3 w 116"/>
                  <a:gd name="T31" fmla="*/ 61 h 1058"/>
                  <a:gd name="T32" fmla="*/ 2 w 116"/>
                  <a:gd name="T33" fmla="*/ 66 h 1058"/>
                  <a:gd name="T34" fmla="*/ 1 w 116"/>
                  <a:gd name="T35" fmla="*/ 63 h 1058"/>
                  <a:gd name="T36" fmla="*/ 3 w 116"/>
                  <a:gd name="T37" fmla="*/ 59 h 1058"/>
                  <a:gd name="T38" fmla="*/ 2 w 116"/>
                  <a:gd name="T39" fmla="*/ 52 h 1058"/>
                  <a:gd name="T40" fmla="*/ 2 w 116"/>
                  <a:gd name="T41" fmla="*/ 47 h 1058"/>
                  <a:gd name="T42" fmla="*/ 4 w 116"/>
                  <a:gd name="T43" fmla="*/ 43 h 1058"/>
                  <a:gd name="T44" fmla="*/ 2 w 116"/>
                  <a:gd name="T45" fmla="*/ 39 h 1058"/>
                  <a:gd name="T46" fmla="*/ 2 w 116"/>
                  <a:gd name="T47" fmla="*/ 34 h 1058"/>
                  <a:gd name="T48" fmla="*/ 4 w 116"/>
                  <a:gd name="T49" fmla="*/ 30 h 1058"/>
                  <a:gd name="T50" fmla="*/ 4 w 116"/>
                  <a:gd name="T51" fmla="*/ 28 h 1058"/>
                  <a:gd name="T52" fmla="*/ 3 w 116"/>
                  <a:gd name="T53" fmla="*/ 23 h 1058"/>
                  <a:gd name="T54" fmla="*/ 3 w 116"/>
                  <a:gd name="T55" fmla="*/ 19 h 1058"/>
                  <a:gd name="T56" fmla="*/ 4 w 116"/>
                  <a:gd name="T57" fmla="*/ 17 h 1058"/>
                  <a:gd name="T58" fmla="*/ 3 w 116"/>
                  <a:gd name="T59" fmla="*/ 12 h 1058"/>
                  <a:gd name="T60" fmla="*/ 2 w 116"/>
                  <a:gd name="T61" fmla="*/ 8 h 1058"/>
                  <a:gd name="T62" fmla="*/ 4 w 116"/>
                  <a:gd name="T63" fmla="*/ 5 h 1058"/>
                  <a:gd name="T64" fmla="*/ 5 w 116"/>
                  <a:gd name="T65" fmla="*/ 2 h 1058"/>
                  <a:gd name="T66" fmla="*/ 6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40006" name="Freeform 43"/>
              <p:cNvSpPr>
                <a:spLocks/>
              </p:cNvSpPr>
              <p:nvPr/>
            </p:nvSpPr>
            <p:spPr bwMode="auto">
              <a:xfrm>
                <a:off x="914" y="1927"/>
                <a:ext cx="133" cy="114"/>
              </a:xfrm>
              <a:custGeom>
                <a:avLst/>
                <a:gdLst>
                  <a:gd name="T0" fmla="*/ 17 w 265"/>
                  <a:gd name="T1" fmla="*/ 11 h 229"/>
                  <a:gd name="T2" fmla="*/ 12 w 265"/>
                  <a:gd name="T3" fmla="*/ 7 h 229"/>
                  <a:gd name="T4" fmla="*/ 8 w 265"/>
                  <a:gd name="T5" fmla="*/ 3 h 229"/>
                  <a:gd name="T6" fmla="*/ 4 w 265"/>
                  <a:gd name="T7" fmla="*/ 0 h 229"/>
                  <a:gd name="T8" fmla="*/ 0 w 265"/>
                  <a:gd name="T9" fmla="*/ 0 h 229"/>
                  <a:gd name="T10" fmla="*/ 9 w 265"/>
                  <a:gd name="T11" fmla="*/ 6 h 229"/>
                  <a:gd name="T12" fmla="*/ 13 w 265"/>
                  <a:gd name="T13" fmla="*/ 9 h 229"/>
                  <a:gd name="T14" fmla="*/ 16 w 265"/>
                  <a:gd name="T15" fmla="*/ 14 h 229"/>
                  <a:gd name="T16" fmla="*/ 17 w 265"/>
                  <a:gd name="T17" fmla="*/ 11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endParaRPr lang="en-US"/>
              </a:p>
            </p:txBody>
          </p:sp>
          <p:sp>
            <p:nvSpPr>
              <p:cNvPr id="40007" name="Freeform 44"/>
              <p:cNvSpPr>
                <a:spLocks/>
              </p:cNvSpPr>
              <p:nvPr/>
            </p:nvSpPr>
            <p:spPr bwMode="auto">
              <a:xfrm>
                <a:off x="913" y="1993"/>
                <a:ext cx="114" cy="93"/>
              </a:xfrm>
              <a:custGeom>
                <a:avLst/>
                <a:gdLst>
                  <a:gd name="T0" fmla="*/ 14 w 228"/>
                  <a:gd name="T1" fmla="*/ 7 h 186"/>
                  <a:gd name="T2" fmla="*/ 11 w 228"/>
                  <a:gd name="T3" fmla="*/ 6 h 186"/>
                  <a:gd name="T4" fmla="*/ 7 w 228"/>
                  <a:gd name="T5" fmla="*/ 3 h 186"/>
                  <a:gd name="T6" fmla="*/ 3 w 228"/>
                  <a:gd name="T7" fmla="*/ 0 h 186"/>
                  <a:gd name="T8" fmla="*/ 0 w 228"/>
                  <a:gd name="T9" fmla="*/ 0 h 186"/>
                  <a:gd name="T10" fmla="*/ 7 w 228"/>
                  <a:gd name="T11" fmla="*/ 3 h 186"/>
                  <a:gd name="T12" fmla="*/ 9 w 228"/>
                  <a:gd name="T13" fmla="*/ 6 h 186"/>
                  <a:gd name="T14" fmla="*/ 14 w 228"/>
                  <a:gd name="T15" fmla="*/ 12 h 186"/>
                  <a:gd name="T16" fmla="*/ 14 w 228"/>
                  <a:gd name="T17" fmla="*/ 9 h 186"/>
                  <a:gd name="T18" fmla="*/ 14 w 228"/>
                  <a:gd name="T19" fmla="*/ 7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40008" name="Freeform 45"/>
              <p:cNvSpPr>
                <a:spLocks/>
              </p:cNvSpPr>
              <p:nvPr/>
            </p:nvSpPr>
            <p:spPr bwMode="auto">
              <a:xfrm>
                <a:off x="896" y="2048"/>
                <a:ext cx="135" cy="144"/>
              </a:xfrm>
              <a:custGeom>
                <a:avLst/>
                <a:gdLst>
                  <a:gd name="T0" fmla="*/ 17 w 269"/>
                  <a:gd name="T1" fmla="*/ 13 h 289"/>
                  <a:gd name="T2" fmla="*/ 12 w 269"/>
                  <a:gd name="T3" fmla="*/ 9 h 289"/>
                  <a:gd name="T4" fmla="*/ 11 w 269"/>
                  <a:gd name="T5" fmla="*/ 6 h 289"/>
                  <a:gd name="T6" fmla="*/ 7 w 269"/>
                  <a:gd name="T7" fmla="*/ 3 h 289"/>
                  <a:gd name="T8" fmla="*/ 4 w 269"/>
                  <a:gd name="T9" fmla="*/ 1 h 289"/>
                  <a:gd name="T10" fmla="*/ 1 w 269"/>
                  <a:gd name="T11" fmla="*/ 0 h 289"/>
                  <a:gd name="T12" fmla="*/ 0 w 269"/>
                  <a:gd name="T13" fmla="*/ 0 h 289"/>
                  <a:gd name="T14" fmla="*/ 0 w 269"/>
                  <a:gd name="T15" fmla="*/ 1 h 289"/>
                  <a:gd name="T16" fmla="*/ 3 w 269"/>
                  <a:gd name="T17" fmla="*/ 3 h 289"/>
                  <a:gd name="T18" fmla="*/ 8 w 269"/>
                  <a:gd name="T19" fmla="*/ 6 h 289"/>
                  <a:gd name="T20" fmla="*/ 12 w 269"/>
                  <a:gd name="T21" fmla="*/ 10 h 289"/>
                  <a:gd name="T22" fmla="*/ 14 w 269"/>
                  <a:gd name="T23" fmla="*/ 14 h 289"/>
                  <a:gd name="T24" fmla="*/ 17 w 269"/>
                  <a:gd name="T25" fmla="*/ 18 h 289"/>
                  <a:gd name="T26" fmla="*/ 17 w 269"/>
                  <a:gd name="T27" fmla="*/ 13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endParaRPr lang="en-US"/>
              </a:p>
            </p:txBody>
          </p:sp>
          <p:sp>
            <p:nvSpPr>
              <p:cNvPr id="40009" name="Freeform 46"/>
              <p:cNvSpPr>
                <a:spLocks/>
              </p:cNvSpPr>
              <p:nvPr/>
            </p:nvSpPr>
            <p:spPr bwMode="auto">
              <a:xfrm>
                <a:off x="910" y="2167"/>
                <a:ext cx="104" cy="85"/>
              </a:xfrm>
              <a:custGeom>
                <a:avLst/>
                <a:gdLst>
                  <a:gd name="T0" fmla="*/ 13 w 208"/>
                  <a:gd name="T1" fmla="*/ 9 h 170"/>
                  <a:gd name="T2" fmla="*/ 10 w 208"/>
                  <a:gd name="T3" fmla="*/ 5 h 170"/>
                  <a:gd name="T4" fmla="*/ 6 w 208"/>
                  <a:gd name="T5" fmla="*/ 3 h 170"/>
                  <a:gd name="T6" fmla="*/ 3 w 208"/>
                  <a:gd name="T7" fmla="*/ 1 h 170"/>
                  <a:gd name="T8" fmla="*/ 0 w 208"/>
                  <a:gd name="T9" fmla="*/ 0 h 170"/>
                  <a:gd name="T10" fmla="*/ 2 w 208"/>
                  <a:gd name="T11" fmla="*/ 3 h 170"/>
                  <a:gd name="T12" fmla="*/ 6 w 208"/>
                  <a:gd name="T13" fmla="*/ 5 h 170"/>
                  <a:gd name="T14" fmla="*/ 9 w 208"/>
                  <a:gd name="T15" fmla="*/ 7 h 170"/>
                  <a:gd name="T16" fmla="*/ 11 w 208"/>
                  <a:gd name="T17" fmla="*/ 11 h 170"/>
                  <a:gd name="T18" fmla="*/ 12 w 208"/>
                  <a:gd name="T19" fmla="*/ 11 h 170"/>
                  <a:gd name="T20" fmla="*/ 13 w 208"/>
                  <a:gd name="T21" fmla="*/ 10 h 170"/>
                  <a:gd name="T22" fmla="*/ 13 w 208"/>
                  <a:gd name="T23" fmla="*/ 9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40010" name="Freeform 47"/>
              <p:cNvSpPr>
                <a:spLocks/>
              </p:cNvSpPr>
              <p:nvPr/>
            </p:nvSpPr>
            <p:spPr bwMode="auto">
              <a:xfrm>
                <a:off x="897" y="2227"/>
                <a:ext cx="115" cy="105"/>
              </a:xfrm>
              <a:custGeom>
                <a:avLst/>
                <a:gdLst>
                  <a:gd name="T0" fmla="*/ 14 w 230"/>
                  <a:gd name="T1" fmla="*/ 12 h 211"/>
                  <a:gd name="T2" fmla="*/ 11 w 230"/>
                  <a:gd name="T3" fmla="*/ 8 h 211"/>
                  <a:gd name="T4" fmla="*/ 7 w 230"/>
                  <a:gd name="T5" fmla="*/ 3 h 211"/>
                  <a:gd name="T6" fmla="*/ 4 w 230"/>
                  <a:gd name="T7" fmla="*/ 1 h 211"/>
                  <a:gd name="T8" fmla="*/ 2 w 230"/>
                  <a:gd name="T9" fmla="*/ 0 h 211"/>
                  <a:gd name="T10" fmla="*/ 0 w 230"/>
                  <a:gd name="T11" fmla="*/ 0 h 211"/>
                  <a:gd name="T12" fmla="*/ 3 w 230"/>
                  <a:gd name="T13" fmla="*/ 2 h 211"/>
                  <a:gd name="T14" fmla="*/ 7 w 230"/>
                  <a:gd name="T15" fmla="*/ 6 h 211"/>
                  <a:gd name="T16" fmla="*/ 11 w 230"/>
                  <a:gd name="T17" fmla="*/ 11 h 211"/>
                  <a:gd name="T18" fmla="*/ 13 w 230"/>
                  <a:gd name="T19" fmla="*/ 13 h 211"/>
                  <a:gd name="T20" fmla="*/ 14 w 230"/>
                  <a:gd name="T21" fmla="*/ 13 h 211"/>
                  <a:gd name="T22" fmla="*/ 14 w 230"/>
                  <a:gd name="T23" fmla="*/ 12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40011" name="Freeform 48"/>
              <p:cNvSpPr>
                <a:spLocks/>
              </p:cNvSpPr>
              <p:nvPr/>
            </p:nvSpPr>
            <p:spPr bwMode="auto">
              <a:xfrm>
                <a:off x="911" y="2315"/>
                <a:ext cx="81" cy="83"/>
              </a:xfrm>
              <a:custGeom>
                <a:avLst/>
                <a:gdLst>
                  <a:gd name="T0" fmla="*/ 10 w 161"/>
                  <a:gd name="T1" fmla="*/ 8 h 167"/>
                  <a:gd name="T2" fmla="*/ 6 w 161"/>
                  <a:gd name="T3" fmla="*/ 2 h 167"/>
                  <a:gd name="T4" fmla="*/ 2 w 161"/>
                  <a:gd name="T5" fmla="*/ 0 h 167"/>
                  <a:gd name="T6" fmla="*/ 0 w 161"/>
                  <a:gd name="T7" fmla="*/ 0 h 167"/>
                  <a:gd name="T8" fmla="*/ 1 w 161"/>
                  <a:gd name="T9" fmla="*/ 1 h 167"/>
                  <a:gd name="T10" fmla="*/ 5 w 161"/>
                  <a:gd name="T11" fmla="*/ 4 h 167"/>
                  <a:gd name="T12" fmla="*/ 10 w 161"/>
                  <a:gd name="T13" fmla="*/ 10 h 167"/>
                  <a:gd name="T14" fmla="*/ 11 w 161"/>
                  <a:gd name="T15" fmla="*/ 10 h 167"/>
                  <a:gd name="T16" fmla="*/ 10 w 161"/>
                  <a:gd name="T17" fmla="*/ 8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endParaRPr lang="en-US"/>
              </a:p>
            </p:txBody>
          </p:sp>
          <p:sp>
            <p:nvSpPr>
              <p:cNvPr id="40012" name="Freeform 49"/>
              <p:cNvSpPr>
                <a:spLocks/>
              </p:cNvSpPr>
              <p:nvPr/>
            </p:nvSpPr>
            <p:spPr bwMode="auto">
              <a:xfrm>
                <a:off x="913" y="2396"/>
                <a:ext cx="55" cy="63"/>
              </a:xfrm>
              <a:custGeom>
                <a:avLst/>
                <a:gdLst>
                  <a:gd name="T0" fmla="*/ 6 w 111"/>
                  <a:gd name="T1" fmla="*/ 6 h 126"/>
                  <a:gd name="T2" fmla="*/ 3 w 111"/>
                  <a:gd name="T3" fmla="*/ 2 h 126"/>
                  <a:gd name="T4" fmla="*/ 0 w 111"/>
                  <a:gd name="T5" fmla="*/ 0 h 126"/>
                  <a:gd name="T6" fmla="*/ 0 w 111"/>
                  <a:gd name="T7" fmla="*/ 2 h 126"/>
                  <a:gd name="T8" fmla="*/ 1 w 111"/>
                  <a:gd name="T9" fmla="*/ 4 h 126"/>
                  <a:gd name="T10" fmla="*/ 5 w 111"/>
                  <a:gd name="T11" fmla="*/ 7 h 126"/>
                  <a:gd name="T12" fmla="*/ 6 w 111"/>
                  <a:gd name="T13" fmla="*/ 8 h 126"/>
                  <a:gd name="T14" fmla="*/ 6 w 111"/>
                  <a:gd name="T15" fmla="*/ 8 h 126"/>
                  <a:gd name="T16" fmla="*/ 6 w 111"/>
                  <a:gd name="T17" fmla="*/ 6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endParaRPr lang="en-US"/>
              </a:p>
            </p:txBody>
          </p:sp>
          <p:sp>
            <p:nvSpPr>
              <p:cNvPr id="40013" name="Freeform 50"/>
              <p:cNvSpPr>
                <a:spLocks/>
              </p:cNvSpPr>
              <p:nvPr/>
            </p:nvSpPr>
            <p:spPr bwMode="auto">
              <a:xfrm>
                <a:off x="918" y="2479"/>
                <a:ext cx="69" cy="71"/>
              </a:xfrm>
              <a:custGeom>
                <a:avLst/>
                <a:gdLst>
                  <a:gd name="T0" fmla="*/ 8 w 140"/>
                  <a:gd name="T1" fmla="*/ 9 h 142"/>
                  <a:gd name="T2" fmla="*/ 7 w 140"/>
                  <a:gd name="T3" fmla="*/ 7 h 142"/>
                  <a:gd name="T4" fmla="*/ 5 w 140"/>
                  <a:gd name="T5" fmla="*/ 3 h 142"/>
                  <a:gd name="T6" fmla="*/ 1 w 140"/>
                  <a:gd name="T7" fmla="*/ 0 h 142"/>
                  <a:gd name="T8" fmla="*/ 0 w 140"/>
                  <a:gd name="T9" fmla="*/ 0 h 142"/>
                  <a:gd name="T10" fmla="*/ 0 w 140"/>
                  <a:gd name="T11" fmla="*/ 1 h 142"/>
                  <a:gd name="T12" fmla="*/ 3 w 140"/>
                  <a:gd name="T13" fmla="*/ 5 h 142"/>
                  <a:gd name="T14" fmla="*/ 6 w 140"/>
                  <a:gd name="T15" fmla="*/ 9 h 142"/>
                  <a:gd name="T16" fmla="*/ 8 w 140"/>
                  <a:gd name="T17" fmla="*/ 9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endParaRPr lang="en-US"/>
              </a:p>
            </p:txBody>
          </p:sp>
          <p:sp>
            <p:nvSpPr>
              <p:cNvPr id="40014" name="Freeform 51"/>
              <p:cNvSpPr>
                <a:spLocks/>
              </p:cNvSpPr>
              <p:nvPr/>
            </p:nvSpPr>
            <p:spPr bwMode="auto">
              <a:xfrm>
                <a:off x="1012" y="1887"/>
                <a:ext cx="213" cy="791"/>
              </a:xfrm>
              <a:custGeom>
                <a:avLst/>
                <a:gdLst>
                  <a:gd name="T0" fmla="*/ 3 w 427"/>
                  <a:gd name="T1" fmla="*/ 12 h 1583"/>
                  <a:gd name="T2" fmla="*/ 4 w 427"/>
                  <a:gd name="T3" fmla="*/ 17 h 1583"/>
                  <a:gd name="T4" fmla="*/ 2 w 427"/>
                  <a:gd name="T5" fmla="*/ 21 h 1583"/>
                  <a:gd name="T6" fmla="*/ 2 w 427"/>
                  <a:gd name="T7" fmla="*/ 26 h 1583"/>
                  <a:gd name="T8" fmla="*/ 4 w 427"/>
                  <a:gd name="T9" fmla="*/ 30 h 1583"/>
                  <a:gd name="T10" fmla="*/ 2 w 427"/>
                  <a:gd name="T11" fmla="*/ 34 h 1583"/>
                  <a:gd name="T12" fmla="*/ 4 w 427"/>
                  <a:gd name="T13" fmla="*/ 41 h 1583"/>
                  <a:gd name="T14" fmla="*/ 1 w 427"/>
                  <a:gd name="T15" fmla="*/ 47 h 1583"/>
                  <a:gd name="T16" fmla="*/ 2 w 427"/>
                  <a:gd name="T17" fmla="*/ 53 h 1583"/>
                  <a:gd name="T18" fmla="*/ 3 w 427"/>
                  <a:gd name="T19" fmla="*/ 58 h 1583"/>
                  <a:gd name="T20" fmla="*/ 0 w 427"/>
                  <a:gd name="T21" fmla="*/ 61 h 1583"/>
                  <a:gd name="T22" fmla="*/ 2 w 427"/>
                  <a:gd name="T23" fmla="*/ 69 h 1583"/>
                  <a:gd name="T24" fmla="*/ 2 w 427"/>
                  <a:gd name="T25" fmla="*/ 73 h 1583"/>
                  <a:gd name="T26" fmla="*/ 0 w 427"/>
                  <a:gd name="T27" fmla="*/ 78 h 1583"/>
                  <a:gd name="T28" fmla="*/ 1 w 427"/>
                  <a:gd name="T29" fmla="*/ 82 h 1583"/>
                  <a:gd name="T30" fmla="*/ 1 w 427"/>
                  <a:gd name="T31" fmla="*/ 86 h 1583"/>
                  <a:gd name="T32" fmla="*/ 2 w 427"/>
                  <a:gd name="T33" fmla="*/ 91 h 1583"/>
                  <a:gd name="T34" fmla="*/ 3 w 427"/>
                  <a:gd name="T35" fmla="*/ 94 h 1583"/>
                  <a:gd name="T36" fmla="*/ 4 w 427"/>
                  <a:gd name="T37" fmla="*/ 98 h 1583"/>
                  <a:gd name="T38" fmla="*/ 10 w 427"/>
                  <a:gd name="T39" fmla="*/ 95 h 1583"/>
                  <a:gd name="T40" fmla="*/ 17 w 427"/>
                  <a:gd name="T41" fmla="*/ 94 h 1583"/>
                  <a:gd name="T42" fmla="*/ 22 w 427"/>
                  <a:gd name="T43" fmla="*/ 92 h 1583"/>
                  <a:gd name="T44" fmla="*/ 23 w 427"/>
                  <a:gd name="T45" fmla="*/ 89 h 1583"/>
                  <a:gd name="T46" fmla="*/ 24 w 427"/>
                  <a:gd name="T47" fmla="*/ 84 h 1583"/>
                  <a:gd name="T48" fmla="*/ 23 w 427"/>
                  <a:gd name="T49" fmla="*/ 76 h 1583"/>
                  <a:gd name="T50" fmla="*/ 21 w 427"/>
                  <a:gd name="T51" fmla="*/ 73 h 1583"/>
                  <a:gd name="T52" fmla="*/ 22 w 427"/>
                  <a:gd name="T53" fmla="*/ 68 h 1583"/>
                  <a:gd name="T54" fmla="*/ 20 w 427"/>
                  <a:gd name="T55" fmla="*/ 63 h 1583"/>
                  <a:gd name="T56" fmla="*/ 23 w 427"/>
                  <a:gd name="T57" fmla="*/ 59 h 1583"/>
                  <a:gd name="T58" fmla="*/ 21 w 427"/>
                  <a:gd name="T59" fmla="*/ 53 h 1583"/>
                  <a:gd name="T60" fmla="*/ 19 w 427"/>
                  <a:gd name="T61" fmla="*/ 48 h 1583"/>
                  <a:gd name="T62" fmla="*/ 24 w 427"/>
                  <a:gd name="T63" fmla="*/ 44 h 1583"/>
                  <a:gd name="T64" fmla="*/ 23 w 427"/>
                  <a:gd name="T65" fmla="*/ 41 h 1583"/>
                  <a:gd name="T66" fmla="*/ 23 w 427"/>
                  <a:gd name="T67" fmla="*/ 36 h 1583"/>
                  <a:gd name="T68" fmla="*/ 20 w 427"/>
                  <a:gd name="T69" fmla="*/ 33 h 1583"/>
                  <a:gd name="T70" fmla="*/ 22 w 427"/>
                  <a:gd name="T71" fmla="*/ 29 h 1583"/>
                  <a:gd name="T72" fmla="*/ 21 w 427"/>
                  <a:gd name="T73" fmla="*/ 25 h 1583"/>
                  <a:gd name="T74" fmla="*/ 21 w 427"/>
                  <a:gd name="T75" fmla="*/ 23 h 1583"/>
                  <a:gd name="T76" fmla="*/ 22 w 427"/>
                  <a:gd name="T77" fmla="*/ 20 h 1583"/>
                  <a:gd name="T78" fmla="*/ 20 w 427"/>
                  <a:gd name="T79" fmla="*/ 17 h 1583"/>
                  <a:gd name="T80" fmla="*/ 20 w 427"/>
                  <a:gd name="T81" fmla="*/ 12 h 1583"/>
                  <a:gd name="T82" fmla="*/ 25 w 427"/>
                  <a:gd name="T83" fmla="*/ 7 h 1583"/>
                  <a:gd name="T84" fmla="*/ 26 w 427"/>
                  <a:gd name="T85" fmla="*/ 0 h 1583"/>
                  <a:gd name="T86" fmla="*/ 23 w 427"/>
                  <a:gd name="T87" fmla="*/ 0 h 1583"/>
                  <a:gd name="T88" fmla="*/ 14 w 427"/>
                  <a:gd name="T89" fmla="*/ 5 h 1583"/>
                  <a:gd name="T90" fmla="*/ 7 w 427"/>
                  <a:gd name="T91" fmla="*/ 8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endParaRPr lang="en-US"/>
              </a:p>
            </p:txBody>
          </p:sp>
          <p:sp>
            <p:nvSpPr>
              <p:cNvPr id="40015" name="Freeform 52"/>
              <p:cNvSpPr>
                <a:spLocks/>
              </p:cNvSpPr>
              <p:nvPr/>
            </p:nvSpPr>
            <p:spPr bwMode="auto">
              <a:xfrm>
                <a:off x="863" y="1881"/>
                <a:ext cx="381" cy="809"/>
              </a:xfrm>
              <a:custGeom>
                <a:avLst/>
                <a:gdLst>
                  <a:gd name="T0" fmla="*/ 31 w 762"/>
                  <a:gd name="T1" fmla="*/ 95 h 1619"/>
                  <a:gd name="T2" fmla="*/ 22 w 762"/>
                  <a:gd name="T3" fmla="*/ 98 h 1619"/>
                  <a:gd name="T4" fmla="*/ 3 w 762"/>
                  <a:gd name="T5" fmla="*/ 81 h 1619"/>
                  <a:gd name="T6" fmla="*/ 3 w 762"/>
                  <a:gd name="T7" fmla="*/ 84 h 1619"/>
                  <a:gd name="T8" fmla="*/ 23 w 762"/>
                  <a:gd name="T9" fmla="*/ 101 h 1619"/>
                  <a:gd name="T10" fmla="*/ 33 w 762"/>
                  <a:gd name="T11" fmla="*/ 96 h 1619"/>
                  <a:gd name="T12" fmla="*/ 46 w 762"/>
                  <a:gd name="T13" fmla="*/ 91 h 1619"/>
                  <a:gd name="T14" fmla="*/ 45 w 762"/>
                  <a:gd name="T15" fmla="*/ 84 h 1619"/>
                  <a:gd name="T16" fmla="*/ 42 w 762"/>
                  <a:gd name="T17" fmla="*/ 76 h 1619"/>
                  <a:gd name="T18" fmla="*/ 44 w 762"/>
                  <a:gd name="T19" fmla="*/ 70 h 1619"/>
                  <a:gd name="T20" fmla="*/ 41 w 762"/>
                  <a:gd name="T21" fmla="*/ 64 h 1619"/>
                  <a:gd name="T22" fmla="*/ 42 w 762"/>
                  <a:gd name="T23" fmla="*/ 56 h 1619"/>
                  <a:gd name="T24" fmla="*/ 43 w 762"/>
                  <a:gd name="T25" fmla="*/ 49 h 1619"/>
                  <a:gd name="T26" fmla="*/ 44 w 762"/>
                  <a:gd name="T27" fmla="*/ 40 h 1619"/>
                  <a:gd name="T28" fmla="*/ 42 w 762"/>
                  <a:gd name="T29" fmla="*/ 32 h 1619"/>
                  <a:gd name="T30" fmla="*/ 41 w 762"/>
                  <a:gd name="T31" fmla="*/ 26 h 1619"/>
                  <a:gd name="T32" fmla="*/ 43 w 762"/>
                  <a:gd name="T33" fmla="*/ 20 h 1619"/>
                  <a:gd name="T34" fmla="*/ 42 w 762"/>
                  <a:gd name="T35" fmla="*/ 12 h 1619"/>
                  <a:gd name="T36" fmla="*/ 48 w 762"/>
                  <a:gd name="T37" fmla="*/ 1 h 1619"/>
                  <a:gd name="T38" fmla="*/ 45 w 762"/>
                  <a:gd name="T39" fmla="*/ 3 h 1619"/>
                  <a:gd name="T40" fmla="*/ 39 w 762"/>
                  <a:gd name="T41" fmla="*/ 13 h 1619"/>
                  <a:gd name="T42" fmla="*/ 29 w 762"/>
                  <a:gd name="T43" fmla="*/ 21 h 1619"/>
                  <a:gd name="T44" fmla="*/ 39 w 762"/>
                  <a:gd name="T45" fmla="*/ 18 h 1619"/>
                  <a:gd name="T46" fmla="*/ 39 w 762"/>
                  <a:gd name="T47" fmla="*/ 24 h 1619"/>
                  <a:gd name="T48" fmla="*/ 34 w 762"/>
                  <a:gd name="T49" fmla="*/ 30 h 1619"/>
                  <a:gd name="T50" fmla="*/ 40 w 762"/>
                  <a:gd name="T51" fmla="*/ 29 h 1619"/>
                  <a:gd name="T52" fmla="*/ 39 w 762"/>
                  <a:gd name="T53" fmla="*/ 33 h 1619"/>
                  <a:gd name="T54" fmla="*/ 39 w 762"/>
                  <a:gd name="T55" fmla="*/ 38 h 1619"/>
                  <a:gd name="T56" fmla="*/ 29 w 762"/>
                  <a:gd name="T57" fmla="*/ 45 h 1619"/>
                  <a:gd name="T58" fmla="*/ 40 w 762"/>
                  <a:gd name="T59" fmla="*/ 40 h 1619"/>
                  <a:gd name="T60" fmla="*/ 43 w 762"/>
                  <a:gd name="T61" fmla="*/ 45 h 1619"/>
                  <a:gd name="T62" fmla="*/ 37 w 762"/>
                  <a:gd name="T63" fmla="*/ 49 h 1619"/>
                  <a:gd name="T64" fmla="*/ 25 w 762"/>
                  <a:gd name="T65" fmla="*/ 55 h 1619"/>
                  <a:gd name="T66" fmla="*/ 39 w 762"/>
                  <a:gd name="T67" fmla="*/ 53 h 1619"/>
                  <a:gd name="T68" fmla="*/ 41 w 762"/>
                  <a:gd name="T69" fmla="*/ 61 h 1619"/>
                  <a:gd name="T70" fmla="*/ 25 w 762"/>
                  <a:gd name="T71" fmla="*/ 65 h 1619"/>
                  <a:gd name="T72" fmla="*/ 34 w 762"/>
                  <a:gd name="T73" fmla="*/ 65 h 1619"/>
                  <a:gd name="T74" fmla="*/ 40 w 762"/>
                  <a:gd name="T75" fmla="*/ 67 h 1619"/>
                  <a:gd name="T76" fmla="*/ 39 w 762"/>
                  <a:gd name="T77" fmla="*/ 73 h 1619"/>
                  <a:gd name="T78" fmla="*/ 24 w 762"/>
                  <a:gd name="T79" fmla="*/ 75 h 1619"/>
                  <a:gd name="T80" fmla="*/ 31 w 762"/>
                  <a:gd name="T81" fmla="*/ 75 h 1619"/>
                  <a:gd name="T82" fmla="*/ 40 w 762"/>
                  <a:gd name="T83" fmla="*/ 74 h 1619"/>
                  <a:gd name="T84" fmla="*/ 33 w 762"/>
                  <a:gd name="T85" fmla="*/ 81 h 1619"/>
                  <a:gd name="T86" fmla="*/ 24 w 762"/>
                  <a:gd name="T87" fmla="*/ 85 h 1619"/>
                  <a:gd name="T88" fmla="*/ 35 w 762"/>
                  <a:gd name="T89" fmla="*/ 81 h 1619"/>
                  <a:gd name="T90" fmla="*/ 41 w 762"/>
                  <a:gd name="T91" fmla="*/ 80 h 1619"/>
                  <a:gd name="T92" fmla="*/ 41 w 762"/>
                  <a:gd name="T93" fmla="*/ 86 h 1619"/>
                  <a:gd name="T94" fmla="*/ 42 w 762"/>
                  <a:gd name="T95" fmla="*/ 9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40016" name="Freeform 53"/>
              <p:cNvSpPr>
                <a:spLocks/>
              </p:cNvSpPr>
              <p:nvPr/>
            </p:nvSpPr>
            <p:spPr bwMode="auto">
              <a:xfrm>
                <a:off x="1065" y="2575"/>
                <a:ext cx="110" cy="36"/>
              </a:xfrm>
              <a:custGeom>
                <a:avLst/>
                <a:gdLst>
                  <a:gd name="T0" fmla="*/ 0 w 220"/>
                  <a:gd name="T1" fmla="*/ 3 h 73"/>
                  <a:gd name="T2" fmla="*/ 6 w 220"/>
                  <a:gd name="T3" fmla="*/ 3 h 73"/>
                  <a:gd name="T4" fmla="*/ 7 w 220"/>
                  <a:gd name="T5" fmla="*/ 2 h 73"/>
                  <a:gd name="T6" fmla="*/ 10 w 220"/>
                  <a:gd name="T7" fmla="*/ 0 h 73"/>
                  <a:gd name="T8" fmla="*/ 13 w 220"/>
                  <a:gd name="T9" fmla="*/ 0 h 73"/>
                  <a:gd name="T10" fmla="*/ 14 w 220"/>
                  <a:gd name="T11" fmla="*/ 0 h 73"/>
                  <a:gd name="T12" fmla="*/ 13 w 220"/>
                  <a:gd name="T13" fmla="*/ 1 h 73"/>
                  <a:gd name="T14" fmla="*/ 10 w 220"/>
                  <a:gd name="T15" fmla="*/ 2 h 73"/>
                  <a:gd name="T16" fmla="*/ 9 w 220"/>
                  <a:gd name="T17" fmla="*/ 3 h 73"/>
                  <a:gd name="T18" fmla="*/ 7 w 220"/>
                  <a:gd name="T19" fmla="*/ 4 h 73"/>
                  <a:gd name="T20" fmla="*/ 3 w 220"/>
                  <a:gd name="T21" fmla="*/ 4 h 73"/>
                  <a:gd name="T22" fmla="*/ 1 w 220"/>
                  <a:gd name="T23" fmla="*/ 4 h 73"/>
                  <a:gd name="T24" fmla="*/ 0 w 220"/>
                  <a:gd name="T25" fmla="*/ 3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endParaRPr lang="en-US"/>
              </a:p>
            </p:txBody>
          </p:sp>
          <p:sp>
            <p:nvSpPr>
              <p:cNvPr id="40017" name="Freeform 54"/>
              <p:cNvSpPr>
                <a:spLocks/>
              </p:cNvSpPr>
              <p:nvPr/>
            </p:nvSpPr>
            <p:spPr bwMode="auto">
              <a:xfrm>
                <a:off x="897" y="1784"/>
                <a:ext cx="319" cy="174"/>
              </a:xfrm>
              <a:custGeom>
                <a:avLst/>
                <a:gdLst>
                  <a:gd name="T0" fmla="*/ 1 w 640"/>
                  <a:gd name="T1" fmla="*/ 3 h 347"/>
                  <a:gd name="T2" fmla="*/ 6 w 640"/>
                  <a:gd name="T3" fmla="*/ 3 h 347"/>
                  <a:gd name="T4" fmla="*/ 11 w 640"/>
                  <a:gd name="T5" fmla="*/ 3 h 347"/>
                  <a:gd name="T6" fmla="*/ 14 w 640"/>
                  <a:gd name="T7" fmla="*/ 3 h 347"/>
                  <a:gd name="T8" fmla="*/ 16 w 640"/>
                  <a:gd name="T9" fmla="*/ 3 h 347"/>
                  <a:gd name="T10" fmla="*/ 20 w 640"/>
                  <a:gd name="T11" fmla="*/ 2 h 347"/>
                  <a:gd name="T12" fmla="*/ 22 w 640"/>
                  <a:gd name="T13" fmla="*/ 0 h 347"/>
                  <a:gd name="T14" fmla="*/ 25 w 640"/>
                  <a:gd name="T15" fmla="*/ 2 h 347"/>
                  <a:gd name="T16" fmla="*/ 30 w 640"/>
                  <a:gd name="T17" fmla="*/ 5 h 347"/>
                  <a:gd name="T18" fmla="*/ 33 w 640"/>
                  <a:gd name="T19" fmla="*/ 7 h 347"/>
                  <a:gd name="T20" fmla="*/ 37 w 640"/>
                  <a:gd name="T21" fmla="*/ 10 h 347"/>
                  <a:gd name="T22" fmla="*/ 39 w 640"/>
                  <a:gd name="T23" fmla="*/ 12 h 347"/>
                  <a:gd name="T24" fmla="*/ 37 w 640"/>
                  <a:gd name="T25" fmla="*/ 14 h 347"/>
                  <a:gd name="T26" fmla="*/ 35 w 640"/>
                  <a:gd name="T27" fmla="*/ 17 h 347"/>
                  <a:gd name="T28" fmla="*/ 31 w 640"/>
                  <a:gd name="T29" fmla="*/ 18 h 347"/>
                  <a:gd name="T30" fmla="*/ 27 w 640"/>
                  <a:gd name="T31" fmla="*/ 20 h 347"/>
                  <a:gd name="T32" fmla="*/ 24 w 640"/>
                  <a:gd name="T33" fmla="*/ 21 h 347"/>
                  <a:gd name="T34" fmla="*/ 21 w 640"/>
                  <a:gd name="T35" fmla="*/ 22 h 347"/>
                  <a:gd name="T36" fmla="*/ 17 w 640"/>
                  <a:gd name="T37" fmla="*/ 22 h 347"/>
                  <a:gd name="T38" fmla="*/ 13 w 640"/>
                  <a:gd name="T39" fmla="*/ 19 h 347"/>
                  <a:gd name="T40" fmla="*/ 10 w 640"/>
                  <a:gd name="T41" fmla="*/ 17 h 347"/>
                  <a:gd name="T42" fmla="*/ 6 w 640"/>
                  <a:gd name="T43" fmla="*/ 13 h 347"/>
                  <a:gd name="T44" fmla="*/ 3 w 640"/>
                  <a:gd name="T45" fmla="*/ 10 h 347"/>
                  <a:gd name="T46" fmla="*/ 1 w 640"/>
                  <a:gd name="T47" fmla="*/ 8 h 347"/>
                  <a:gd name="T48" fmla="*/ 0 w 640"/>
                  <a:gd name="T49" fmla="*/ 5 h 347"/>
                  <a:gd name="T50" fmla="*/ 1 w 640"/>
                  <a:gd name="T51" fmla="*/ 3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40018" name="Freeform 55"/>
              <p:cNvSpPr>
                <a:spLocks/>
              </p:cNvSpPr>
              <p:nvPr/>
            </p:nvSpPr>
            <p:spPr bwMode="auto">
              <a:xfrm>
                <a:off x="888" y="1779"/>
                <a:ext cx="346" cy="202"/>
              </a:xfrm>
              <a:custGeom>
                <a:avLst/>
                <a:gdLst>
                  <a:gd name="T0" fmla="*/ 22 w 692"/>
                  <a:gd name="T1" fmla="*/ 22 h 404"/>
                  <a:gd name="T2" fmla="*/ 28 w 692"/>
                  <a:gd name="T3" fmla="*/ 20 h 404"/>
                  <a:gd name="T4" fmla="*/ 34 w 692"/>
                  <a:gd name="T5" fmla="*/ 18 h 404"/>
                  <a:gd name="T6" fmla="*/ 38 w 692"/>
                  <a:gd name="T7" fmla="*/ 14 h 404"/>
                  <a:gd name="T8" fmla="*/ 40 w 692"/>
                  <a:gd name="T9" fmla="*/ 13 h 404"/>
                  <a:gd name="T10" fmla="*/ 34 w 692"/>
                  <a:gd name="T11" fmla="*/ 7 h 404"/>
                  <a:gd name="T12" fmla="*/ 28 w 692"/>
                  <a:gd name="T13" fmla="*/ 5 h 404"/>
                  <a:gd name="T14" fmla="*/ 24 w 692"/>
                  <a:gd name="T15" fmla="*/ 3 h 404"/>
                  <a:gd name="T16" fmla="*/ 23 w 692"/>
                  <a:gd name="T17" fmla="*/ 3 h 404"/>
                  <a:gd name="T18" fmla="*/ 21 w 692"/>
                  <a:gd name="T19" fmla="*/ 3 h 404"/>
                  <a:gd name="T20" fmla="*/ 17 w 692"/>
                  <a:gd name="T21" fmla="*/ 5 h 404"/>
                  <a:gd name="T22" fmla="*/ 11 w 692"/>
                  <a:gd name="T23" fmla="*/ 5 h 404"/>
                  <a:gd name="T24" fmla="*/ 4 w 692"/>
                  <a:gd name="T25" fmla="*/ 5 h 404"/>
                  <a:gd name="T26" fmla="*/ 3 w 692"/>
                  <a:gd name="T27" fmla="*/ 5 h 404"/>
                  <a:gd name="T28" fmla="*/ 3 w 692"/>
                  <a:gd name="T29" fmla="*/ 6 h 404"/>
                  <a:gd name="T30" fmla="*/ 3 w 692"/>
                  <a:gd name="T31" fmla="*/ 7 h 404"/>
                  <a:gd name="T32" fmla="*/ 6 w 692"/>
                  <a:gd name="T33" fmla="*/ 11 h 404"/>
                  <a:gd name="T34" fmla="*/ 10 w 692"/>
                  <a:gd name="T35" fmla="*/ 13 h 404"/>
                  <a:gd name="T36" fmla="*/ 13 w 692"/>
                  <a:gd name="T37" fmla="*/ 18 h 404"/>
                  <a:gd name="T38" fmla="*/ 18 w 692"/>
                  <a:gd name="T39" fmla="*/ 21 h 404"/>
                  <a:gd name="T40" fmla="*/ 21 w 692"/>
                  <a:gd name="T41" fmla="*/ 23 h 404"/>
                  <a:gd name="T42" fmla="*/ 21 w 692"/>
                  <a:gd name="T43" fmla="*/ 25 h 404"/>
                  <a:gd name="T44" fmla="*/ 21 w 692"/>
                  <a:gd name="T45" fmla="*/ 25 h 404"/>
                  <a:gd name="T46" fmla="*/ 19 w 692"/>
                  <a:gd name="T47" fmla="*/ 25 h 404"/>
                  <a:gd name="T48" fmla="*/ 14 w 692"/>
                  <a:gd name="T49" fmla="*/ 21 h 404"/>
                  <a:gd name="T50" fmla="*/ 10 w 692"/>
                  <a:gd name="T51" fmla="*/ 17 h 404"/>
                  <a:gd name="T52" fmla="*/ 5 w 692"/>
                  <a:gd name="T53" fmla="*/ 13 h 404"/>
                  <a:gd name="T54" fmla="*/ 3 w 692"/>
                  <a:gd name="T55" fmla="*/ 11 h 404"/>
                  <a:gd name="T56" fmla="*/ 1 w 692"/>
                  <a:gd name="T57" fmla="*/ 9 h 404"/>
                  <a:gd name="T58" fmla="*/ 1 w 692"/>
                  <a:gd name="T59" fmla="*/ 6 h 404"/>
                  <a:gd name="T60" fmla="*/ 0 w 692"/>
                  <a:gd name="T61" fmla="*/ 5 h 404"/>
                  <a:gd name="T62" fmla="*/ 1 w 692"/>
                  <a:gd name="T63" fmla="*/ 3 h 404"/>
                  <a:gd name="T64" fmla="*/ 3 w 692"/>
                  <a:gd name="T65" fmla="*/ 3 h 404"/>
                  <a:gd name="T66" fmla="*/ 5 w 692"/>
                  <a:gd name="T67" fmla="*/ 3 h 404"/>
                  <a:gd name="T68" fmla="*/ 11 w 692"/>
                  <a:gd name="T69" fmla="*/ 3 h 404"/>
                  <a:gd name="T70" fmla="*/ 14 w 692"/>
                  <a:gd name="T71" fmla="*/ 3 h 404"/>
                  <a:gd name="T72" fmla="*/ 18 w 692"/>
                  <a:gd name="T73" fmla="*/ 3 h 404"/>
                  <a:gd name="T74" fmla="*/ 22 w 692"/>
                  <a:gd name="T75" fmla="*/ 2 h 404"/>
                  <a:gd name="T76" fmla="*/ 22 w 692"/>
                  <a:gd name="T77" fmla="*/ 0 h 404"/>
                  <a:gd name="T78" fmla="*/ 24 w 692"/>
                  <a:gd name="T79" fmla="*/ 0 h 404"/>
                  <a:gd name="T80" fmla="*/ 28 w 692"/>
                  <a:gd name="T81" fmla="*/ 3 h 404"/>
                  <a:gd name="T82" fmla="*/ 33 w 692"/>
                  <a:gd name="T83" fmla="*/ 6 h 404"/>
                  <a:gd name="T84" fmla="*/ 38 w 692"/>
                  <a:gd name="T85" fmla="*/ 9 h 404"/>
                  <a:gd name="T86" fmla="*/ 40 w 692"/>
                  <a:gd name="T87" fmla="*/ 11 h 404"/>
                  <a:gd name="T88" fmla="*/ 43 w 692"/>
                  <a:gd name="T89" fmla="*/ 12 h 404"/>
                  <a:gd name="T90" fmla="*/ 43 w 692"/>
                  <a:gd name="T91" fmla="*/ 13 h 404"/>
                  <a:gd name="T92" fmla="*/ 43 w 692"/>
                  <a:gd name="T93" fmla="*/ 13 h 404"/>
                  <a:gd name="T94" fmla="*/ 41 w 692"/>
                  <a:gd name="T95" fmla="*/ 14 h 404"/>
                  <a:gd name="T96" fmla="*/ 39 w 692"/>
                  <a:gd name="T97" fmla="*/ 17 h 404"/>
                  <a:gd name="T98" fmla="*/ 37 w 692"/>
                  <a:gd name="T99" fmla="*/ 18 h 404"/>
                  <a:gd name="T100" fmla="*/ 33 w 692"/>
                  <a:gd name="T101" fmla="*/ 19 h 404"/>
                  <a:gd name="T102" fmla="*/ 30 w 692"/>
                  <a:gd name="T103" fmla="*/ 21 h 404"/>
                  <a:gd name="T104" fmla="*/ 27 w 692"/>
                  <a:gd name="T105" fmla="*/ 22 h 404"/>
                  <a:gd name="T106" fmla="*/ 24 w 692"/>
                  <a:gd name="T107" fmla="*/ 23 h 404"/>
                  <a:gd name="T108" fmla="*/ 22 w 692"/>
                  <a:gd name="T109" fmla="*/ 23 h 404"/>
                  <a:gd name="T110" fmla="*/ 22 w 692"/>
                  <a:gd name="T111" fmla="*/ 22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endParaRPr lang="en-US"/>
              </a:p>
            </p:txBody>
          </p:sp>
          <p:sp>
            <p:nvSpPr>
              <p:cNvPr id="40019" name="Freeform 56"/>
              <p:cNvSpPr>
                <a:spLocks/>
              </p:cNvSpPr>
              <p:nvPr/>
            </p:nvSpPr>
            <p:spPr bwMode="auto">
              <a:xfrm>
                <a:off x="1084" y="1932"/>
                <a:ext cx="109" cy="70"/>
              </a:xfrm>
              <a:custGeom>
                <a:avLst/>
                <a:gdLst>
                  <a:gd name="T0" fmla="*/ 12 w 218"/>
                  <a:gd name="T1" fmla="*/ 1 h 139"/>
                  <a:gd name="T2" fmla="*/ 9 w 218"/>
                  <a:gd name="T3" fmla="*/ 4 h 139"/>
                  <a:gd name="T4" fmla="*/ 6 w 218"/>
                  <a:gd name="T5" fmla="*/ 6 h 139"/>
                  <a:gd name="T6" fmla="*/ 3 w 218"/>
                  <a:gd name="T7" fmla="*/ 7 h 139"/>
                  <a:gd name="T8" fmla="*/ 0 w 218"/>
                  <a:gd name="T9" fmla="*/ 8 h 139"/>
                  <a:gd name="T10" fmla="*/ 2 w 218"/>
                  <a:gd name="T11" fmla="*/ 9 h 139"/>
                  <a:gd name="T12" fmla="*/ 5 w 218"/>
                  <a:gd name="T13" fmla="*/ 9 h 139"/>
                  <a:gd name="T14" fmla="*/ 9 w 218"/>
                  <a:gd name="T15" fmla="*/ 6 h 139"/>
                  <a:gd name="T16" fmla="*/ 14 w 218"/>
                  <a:gd name="T17" fmla="*/ 0 h 139"/>
                  <a:gd name="T18" fmla="*/ 12 w 218"/>
                  <a:gd name="T19" fmla="*/ 1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endParaRPr lang="en-US"/>
              </a:p>
            </p:txBody>
          </p:sp>
        </p:grpSp>
      </p:grpSp>
      <p:grpSp>
        <p:nvGrpSpPr>
          <p:cNvPr id="9" name="Group 57"/>
          <p:cNvGrpSpPr>
            <a:grpSpLocks/>
          </p:cNvGrpSpPr>
          <p:nvPr/>
        </p:nvGrpSpPr>
        <p:grpSpPr bwMode="auto">
          <a:xfrm>
            <a:off x="6023317" y="3303588"/>
            <a:ext cx="641350" cy="1446212"/>
            <a:chOff x="287" y="2373"/>
            <a:chExt cx="404" cy="911"/>
          </a:xfrm>
        </p:grpSpPr>
        <p:sp>
          <p:nvSpPr>
            <p:cNvPr id="39984" name="Freeform 58"/>
            <p:cNvSpPr>
              <a:spLocks/>
            </p:cNvSpPr>
            <p:nvPr/>
          </p:nvSpPr>
          <p:spPr bwMode="auto">
            <a:xfrm>
              <a:off x="296" y="2413"/>
              <a:ext cx="211" cy="859"/>
            </a:xfrm>
            <a:custGeom>
              <a:avLst/>
              <a:gdLst>
                <a:gd name="T0" fmla="*/ 26 w 424"/>
                <a:gd name="T1" fmla="*/ 20 h 1717"/>
                <a:gd name="T2" fmla="*/ 26 w 424"/>
                <a:gd name="T3" fmla="*/ 24 h 1717"/>
                <a:gd name="T4" fmla="*/ 26 w 424"/>
                <a:gd name="T5" fmla="*/ 45 h 1717"/>
                <a:gd name="T6" fmla="*/ 24 w 424"/>
                <a:gd name="T7" fmla="*/ 74 h 1717"/>
                <a:gd name="T8" fmla="*/ 24 w 424"/>
                <a:gd name="T9" fmla="*/ 92 h 1717"/>
                <a:gd name="T10" fmla="*/ 25 w 424"/>
                <a:gd name="T11" fmla="*/ 104 h 1717"/>
                <a:gd name="T12" fmla="*/ 24 w 424"/>
                <a:gd name="T13" fmla="*/ 108 h 1717"/>
                <a:gd name="T14" fmla="*/ 23 w 424"/>
                <a:gd name="T15" fmla="*/ 107 h 1717"/>
                <a:gd name="T16" fmla="*/ 14 w 424"/>
                <a:gd name="T17" fmla="*/ 100 h 1717"/>
                <a:gd name="T18" fmla="*/ 11 w 424"/>
                <a:gd name="T19" fmla="*/ 99 h 1717"/>
                <a:gd name="T20" fmla="*/ 10 w 424"/>
                <a:gd name="T21" fmla="*/ 97 h 1717"/>
                <a:gd name="T22" fmla="*/ 8 w 424"/>
                <a:gd name="T23" fmla="*/ 94 h 1717"/>
                <a:gd name="T24" fmla="*/ 5 w 424"/>
                <a:gd name="T25" fmla="*/ 91 h 1717"/>
                <a:gd name="T26" fmla="*/ 3 w 424"/>
                <a:gd name="T27" fmla="*/ 88 h 1717"/>
                <a:gd name="T28" fmla="*/ 0 w 424"/>
                <a:gd name="T29" fmla="*/ 85 h 1717"/>
                <a:gd name="T30" fmla="*/ 0 w 424"/>
                <a:gd name="T31" fmla="*/ 83 h 1717"/>
                <a:gd name="T32" fmla="*/ 1 w 424"/>
                <a:gd name="T33" fmla="*/ 80 h 1717"/>
                <a:gd name="T34" fmla="*/ 2 w 424"/>
                <a:gd name="T35" fmla="*/ 77 h 1717"/>
                <a:gd name="T36" fmla="*/ 2 w 424"/>
                <a:gd name="T37" fmla="*/ 75 h 1717"/>
                <a:gd name="T38" fmla="*/ 1 w 424"/>
                <a:gd name="T39" fmla="*/ 73 h 1717"/>
                <a:gd name="T40" fmla="*/ 1 w 424"/>
                <a:gd name="T41" fmla="*/ 71 h 1717"/>
                <a:gd name="T42" fmla="*/ 2 w 424"/>
                <a:gd name="T43" fmla="*/ 68 h 1717"/>
                <a:gd name="T44" fmla="*/ 2 w 424"/>
                <a:gd name="T45" fmla="*/ 66 h 1717"/>
                <a:gd name="T46" fmla="*/ 0 w 424"/>
                <a:gd name="T47" fmla="*/ 61 h 1717"/>
                <a:gd name="T48" fmla="*/ 0 w 424"/>
                <a:gd name="T49" fmla="*/ 59 h 1717"/>
                <a:gd name="T50" fmla="*/ 1 w 424"/>
                <a:gd name="T51" fmla="*/ 57 h 1717"/>
                <a:gd name="T52" fmla="*/ 3 w 424"/>
                <a:gd name="T53" fmla="*/ 55 h 1717"/>
                <a:gd name="T54" fmla="*/ 3 w 424"/>
                <a:gd name="T55" fmla="*/ 52 h 1717"/>
                <a:gd name="T56" fmla="*/ 2 w 424"/>
                <a:gd name="T57" fmla="*/ 49 h 1717"/>
                <a:gd name="T58" fmla="*/ 3 w 424"/>
                <a:gd name="T59" fmla="*/ 45 h 1717"/>
                <a:gd name="T60" fmla="*/ 4 w 424"/>
                <a:gd name="T61" fmla="*/ 44 h 1717"/>
                <a:gd name="T62" fmla="*/ 3 w 424"/>
                <a:gd name="T63" fmla="*/ 41 h 1717"/>
                <a:gd name="T64" fmla="*/ 1 w 424"/>
                <a:gd name="T65" fmla="*/ 37 h 1717"/>
                <a:gd name="T66" fmla="*/ 0 w 424"/>
                <a:gd name="T67" fmla="*/ 35 h 1717"/>
                <a:gd name="T68" fmla="*/ 1 w 424"/>
                <a:gd name="T69" fmla="*/ 33 h 1717"/>
                <a:gd name="T70" fmla="*/ 3 w 424"/>
                <a:gd name="T71" fmla="*/ 31 h 1717"/>
                <a:gd name="T72" fmla="*/ 3 w 424"/>
                <a:gd name="T73" fmla="*/ 30 h 1717"/>
                <a:gd name="T74" fmla="*/ 1 w 424"/>
                <a:gd name="T75" fmla="*/ 25 h 1717"/>
                <a:gd name="T76" fmla="*/ 0 w 424"/>
                <a:gd name="T77" fmla="*/ 21 h 1717"/>
                <a:gd name="T78" fmla="*/ 0 w 424"/>
                <a:gd name="T79" fmla="*/ 19 h 1717"/>
                <a:gd name="T80" fmla="*/ 3 w 424"/>
                <a:gd name="T81" fmla="*/ 17 h 1717"/>
                <a:gd name="T82" fmla="*/ 2 w 424"/>
                <a:gd name="T83" fmla="*/ 15 h 1717"/>
                <a:gd name="T84" fmla="*/ 1 w 424"/>
                <a:gd name="T85" fmla="*/ 13 h 1717"/>
                <a:gd name="T86" fmla="*/ 1 w 424"/>
                <a:gd name="T87" fmla="*/ 11 h 1717"/>
                <a:gd name="T88" fmla="*/ 3 w 424"/>
                <a:gd name="T89" fmla="*/ 10 h 1717"/>
                <a:gd name="T90" fmla="*/ 5 w 424"/>
                <a:gd name="T91" fmla="*/ 8 h 1717"/>
                <a:gd name="T92" fmla="*/ 2 w 424"/>
                <a:gd name="T93" fmla="*/ 5 h 1717"/>
                <a:gd name="T94" fmla="*/ 2 w 424"/>
                <a:gd name="T95" fmla="*/ 3 h 1717"/>
                <a:gd name="T96" fmla="*/ 5 w 424"/>
                <a:gd name="T97" fmla="*/ 2 h 1717"/>
                <a:gd name="T98" fmla="*/ 5 w 424"/>
                <a:gd name="T99" fmla="*/ 0 h 1717"/>
                <a:gd name="T100" fmla="*/ 8 w 424"/>
                <a:gd name="T101" fmla="*/ 5 h 1717"/>
                <a:gd name="T102" fmla="*/ 12 w 424"/>
                <a:gd name="T103" fmla="*/ 10 h 1717"/>
                <a:gd name="T104" fmla="*/ 16 w 424"/>
                <a:gd name="T105" fmla="*/ 13 h 1717"/>
                <a:gd name="T106" fmla="*/ 20 w 424"/>
                <a:gd name="T107" fmla="*/ 16 h 1717"/>
                <a:gd name="T108" fmla="*/ 24 w 424"/>
                <a:gd name="T109" fmla="*/ 18 h 1717"/>
                <a:gd name="T110" fmla="*/ 26 w 424"/>
                <a:gd name="T111" fmla="*/ 20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6"/>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7"/>
                  </a:lnTo>
                  <a:lnTo>
                    <a:pt x="37" y="769"/>
                  </a:lnTo>
                  <a:lnTo>
                    <a:pt x="52" y="713"/>
                  </a:lnTo>
                  <a:lnTo>
                    <a:pt x="66" y="699"/>
                  </a:lnTo>
                  <a:lnTo>
                    <a:pt x="53" y="647"/>
                  </a:lnTo>
                  <a:lnTo>
                    <a:pt x="22" y="592"/>
                  </a:lnTo>
                  <a:lnTo>
                    <a:pt x="15" y="557"/>
                  </a:lnTo>
                  <a:lnTo>
                    <a:pt x="22" y="523"/>
                  </a:lnTo>
                  <a:lnTo>
                    <a:pt x="62" y="493"/>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40" y="71"/>
                  </a:lnTo>
                  <a:lnTo>
                    <a:pt x="198" y="145"/>
                  </a:lnTo>
                  <a:lnTo>
                    <a:pt x="272" y="204"/>
                  </a:lnTo>
                  <a:lnTo>
                    <a:pt x="331" y="251"/>
                  </a:lnTo>
                  <a:lnTo>
                    <a:pt x="394" y="287"/>
                  </a:lnTo>
                  <a:lnTo>
                    <a:pt x="417" y="309"/>
                  </a:lnTo>
                  <a:close/>
                </a:path>
              </a:pathLst>
            </a:custGeom>
            <a:solidFill>
              <a:srgbClr val="DDDDDD"/>
            </a:solidFill>
            <a:ln w="9525">
              <a:noFill/>
              <a:round/>
              <a:headEnd/>
              <a:tailEnd/>
            </a:ln>
          </p:spPr>
          <p:txBody>
            <a:bodyPr/>
            <a:lstStyle/>
            <a:p>
              <a:endParaRPr lang="en-US"/>
            </a:p>
          </p:txBody>
        </p:sp>
        <p:sp>
          <p:nvSpPr>
            <p:cNvPr id="39985" name="Freeform 59"/>
            <p:cNvSpPr>
              <a:spLocks/>
            </p:cNvSpPr>
            <p:nvPr/>
          </p:nvSpPr>
          <p:spPr bwMode="auto">
            <a:xfrm>
              <a:off x="287" y="2426"/>
              <a:ext cx="61" cy="654"/>
            </a:xfrm>
            <a:custGeom>
              <a:avLst/>
              <a:gdLst>
                <a:gd name="T0" fmla="*/ 6 w 121"/>
                <a:gd name="T1" fmla="*/ 2 h 1309"/>
                <a:gd name="T2" fmla="*/ 8 w 121"/>
                <a:gd name="T3" fmla="*/ 5 h 1309"/>
                <a:gd name="T4" fmla="*/ 7 w 121"/>
                <a:gd name="T5" fmla="*/ 7 h 1309"/>
                <a:gd name="T6" fmla="*/ 3 w 121"/>
                <a:gd name="T7" fmla="*/ 9 h 1309"/>
                <a:gd name="T8" fmla="*/ 5 w 121"/>
                <a:gd name="T9" fmla="*/ 11 h 1309"/>
                <a:gd name="T10" fmla="*/ 6 w 121"/>
                <a:gd name="T11" fmla="*/ 14 h 1309"/>
                <a:gd name="T12" fmla="*/ 4 w 121"/>
                <a:gd name="T13" fmla="*/ 16 h 1309"/>
                <a:gd name="T14" fmla="*/ 3 w 121"/>
                <a:gd name="T15" fmla="*/ 19 h 1309"/>
                <a:gd name="T16" fmla="*/ 4 w 121"/>
                <a:gd name="T17" fmla="*/ 23 h 1309"/>
                <a:gd name="T18" fmla="*/ 6 w 121"/>
                <a:gd name="T19" fmla="*/ 26 h 1309"/>
                <a:gd name="T20" fmla="*/ 6 w 121"/>
                <a:gd name="T21" fmla="*/ 30 h 1309"/>
                <a:gd name="T22" fmla="*/ 3 w 121"/>
                <a:gd name="T23" fmla="*/ 32 h 1309"/>
                <a:gd name="T24" fmla="*/ 6 w 121"/>
                <a:gd name="T25" fmla="*/ 38 h 1309"/>
                <a:gd name="T26" fmla="*/ 7 w 121"/>
                <a:gd name="T27" fmla="*/ 42 h 1309"/>
                <a:gd name="T28" fmla="*/ 5 w 121"/>
                <a:gd name="T29" fmla="*/ 44 h 1309"/>
                <a:gd name="T30" fmla="*/ 5 w 121"/>
                <a:gd name="T31" fmla="*/ 49 h 1309"/>
                <a:gd name="T32" fmla="*/ 7 w 121"/>
                <a:gd name="T33" fmla="*/ 53 h 1309"/>
                <a:gd name="T34" fmla="*/ 5 w 121"/>
                <a:gd name="T35" fmla="*/ 55 h 1309"/>
                <a:gd name="T36" fmla="*/ 3 w 121"/>
                <a:gd name="T37" fmla="*/ 58 h 1309"/>
                <a:gd name="T38" fmla="*/ 5 w 121"/>
                <a:gd name="T39" fmla="*/ 63 h 1309"/>
                <a:gd name="T40" fmla="*/ 6 w 121"/>
                <a:gd name="T41" fmla="*/ 66 h 1309"/>
                <a:gd name="T42" fmla="*/ 4 w 121"/>
                <a:gd name="T43" fmla="*/ 67 h 1309"/>
                <a:gd name="T44" fmla="*/ 5 w 121"/>
                <a:gd name="T45" fmla="*/ 73 h 1309"/>
                <a:gd name="T46" fmla="*/ 6 w 121"/>
                <a:gd name="T47" fmla="*/ 75 h 1309"/>
                <a:gd name="T48" fmla="*/ 4 w 121"/>
                <a:gd name="T49" fmla="*/ 79 h 1309"/>
                <a:gd name="T50" fmla="*/ 1 w 121"/>
                <a:gd name="T51" fmla="*/ 80 h 1309"/>
                <a:gd name="T52" fmla="*/ 3 w 121"/>
                <a:gd name="T53" fmla="*/ 75 h 1309"/>
                <a:gd name="T54" fmla="*/ 2 w 121"/>
                <a:gd name="T55" fmla="*/ 70 h 1309"/>
                <a:gd name="T56" fmla="*/ 2 w 121"/>
                <a:gd name="T57" fmla="*/ 66 h 1309"/>
                <a:gd name="T58" fmla="*/ 3 w 121"/>
                <a:gd name="T59" fmla="*/ 64 h 1309"/>
                <a:gd name="T60" fmla="*/ 1 w 121"/>
                <a:gd name="T61" fmla="*/ 59 h 1309"/>
                <a:gd name="T62" fmla="*/ 1 w 121"/>
                <a:gd name="T63" fmla="*/ 54 h 1309"/>
                <a:gd name="T64" fmla="*/ 4 w 121"/>
                <a:gd name="T65" fmla="*/ 52 h 1309"/>
                <a:gd name="T66" fmla="*/ 3 w 121"/>
                <a:gd name="T67" fmla="*/ 48 h 1309"/>
                <a:gd name="T68" fmla="*/ 2 w 121"/>
                <a:gd name="T69" fmla="*/ 44 h 1309"/>
                <a:gd name="T70" fmla="*/ 5 w 121"/>
                <a:gd name="T71" fmla="*/ 41 h 1309"/>
                <a:gd name="T72" fmla="*/ 4 w 121"/>
                <a:gd name="T73" fmla="*/ 38 h 1309"/>
                <a:gd name="T74" fmla="*/ 1 w 121"/>
                <a:gd name="T75" fmla="*/ 33 h 1309"/>
                <a:gd name="T76" fmla="*/ 2 w 121"/>
                <a:gd name="T77" fmla="*/ 30 h 1309"/>
                <a:gd name="T78" fmla="*/ 4 w 121"/>
                <a:gd name="T79" fmla="*/ 28 h 1309"/>
                <a:gd name="T80" fmla="*/ 1 w 121"/>
                <a:gd name="T81" fmla="*/ 22 h 1309"/>
                <a:gd name="T82" fmla="*/ 0 w 121"/>
                <a:gd name="T83" fmla="*/ 18 h 1309"/>
                <a:gd name="T84" fmla="*/ 2 w 121"/>
                <a:gd name="T85" fmla="*/ 15 h 1309"/>
                <a:gd name="T86" fmla="*/ 3 w 121"/>
                <a:gd name="T87" fmla="*/ 13 h 1309"/>
                <a:gd name="T88" fmla="*/ 1 w 121"/>
                <a:gd name="T89" fmla="*/ 11 h 1309"/>
                <a:gd name="T90" fmla="*/ 2 w 121"/>
                <a:gd name="T91" fmla="*/ 8 h 1309"/>
                <a:gd name="T92" fmla="*/ 5 w 121"/>
                <a:gd name="T93" fmla="*/ 6 h 1309"/>
                <a:gd name="T94" fmla="*/ 5 w 121"/>
                <a:gd name="T95" fmla="*/ 4 h 1309"/>
                <a:gd name="T96" fmla="*/ 3 w 121"/>
                <a:gd name="T97" fmla="*/ 1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9" y="617"/>
                  </a:lnTo>
                  <a:lnTo>
                    <a:pt x="102" y="647"/>
                  </a:lnTo>
                  <a:lnTo>
                    <a:pt x="105" y="676"/>
                  </a:lnTo>
                  <a:lnTo>
                    <a:pt x="90" y="698"/>
                  </a:lnTo>
                  <a:lnTo>
                    <a:pt x="73" y="719"/>
                  </a:lnTo>
                  <a:lnTo>
                    <a:pt x="68" y="750"/>
                  </a:lnTo>
                  <a:lnTo>
                    <a:pt x="80" y="786"/>
                  </a:lnTo>
                  <a:lnTo>
                    <a:pt x="95" y="825"/>
                  </a:lnTo>
                  <a:lnTo>
                    <a:pt x="102" y="852"/>
                  </a:lnTo>
                  <a:lnTo>
                    <a:pt x="95" y="870"/>
                  </a:lnTo>
                  <a:lnTo>
                    <a:pt x="76" y="889"/>
                  </a:lnTo>
                  <a:lnTo>
                    <a:pt x="52" y="911"/>
                  </a:lnTo>
                  <a:lnTo>
                    <a:pt x="39" y="933"/>
                  </a:lnTo>
                  <a:lnTo>
                    <a:pt x="52" y="972"/>
                  </a:lnTo>
                  <a:lnTo>
                    <a:pt x="76" y="1013"/>
                  </a:lnTo>
                  <a:lnTo>
                    <a:pt x="89"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39986" name="Freeform 60"/>
            <p:cNvSpPr>
              <a:spLocks/>
            </p:cNvSpPr>
            <p:nvPr/>
          </p:nvSpPr>
          <p:spPr bwMode="auto">
            <a:xfrm>
              <a:off x="453" y="2585"/>
              <a:ext cx="58" cy="530"/>
            </a:xfrm>
            <a:custGeom>
              <a:avLst/>
              <a:gdLst>
                <a:gd name="T0" fmla="*/ 7 w 116"/>
                <a:gd name="T1" fmla="*/ 2 h 1058"/>
                <a:gd name="T2" fmla="*/ 7 w 116"/>
                <a:gd name="T3" fmla="*/ 7 h 1058"/>
                <a:gd name="T4" fmla="*/ 4 w 116"/>
                <a:gd name="T5" fmla="*/ 9 h 1058"/>
                <a:gd name="T6" fmla="*/ 5 w 116"/>
                <a:gd name="T7" fmla="*/ 14 h 1058"/>
                <a:gd name="T8" fmla="*/ 7 w 116"/>
                <a:gd name="T9" fmla="*/ 19 h 1058"/>
                <a:gd name="T10" fmla="*/ 5 w 116"/>
                <a:gd name="T11" fmla="*/ 21 h 1058"/>
                <a:gd name="T12" fmla="*/ 5 w 116"/>
                <a:gd name="T13" fmla="*/ 25 h 1058"/>
                <a:gd name="T14" fmla="*/ 7 w 116"/>
                <a:gd name="T15" fmla="*/ 30 h 1058"/>
                <a:gd name="T16" fmla="*/ 6 w 116"/>
                <a:gd name="T17" fmla="*/ 33 h 1058"/>
                <a:gd name="T18" fmla="*/ 4 w 116"/>
                <a:gd name="T19" fmla="*/ 36 h 1058"/>
                <a:gd name="T20" fmla="*/ 6 w 116"/>
                <a:gd name="T21" fmla="*/ 42 h 1058"/>
                <a:gd name="T22" fmla="*/ 7 w 116"/>
                <a:gd name="T23" fmla="*/ 46 h 1058"/>
                <a:gd name="T24" fmla="*/ 3 w 116"/>
                <a:gd name="T25" fmla="*/ 48 h 1058"/>
                <a:gd name="T26" fmla="*/ 4 w 116"/>
                <a:gd name="T27" fmla="*/ 54 h 1058"/>
                <a:gd name="T28" fmla="*/ 5 w 116"/>
                <a:gd name="T29" fmla="*/ 59 h 1058"/>
                <a:gd name="T30" fmla="*/ 3 w 116"/>
                <a:gd name="T31" fmla="*/ 62 h 1058"/>
                <a:gd name="T32" fmla="*/ 2 w 116"/>
                <a:gd name="T33" fmla="*/ 66 h 1058"/>
                <a:gd name="T34" fmla="*/ 1 w 116"/>
                <a:gd name="T35" fmla="*/ 64 h 1058"/>
                <a:gd name="T36" fmla="*/ 3 w 116"/>
                <a:gd name="T37" fmla="*/ 60 h 1058"/>
                <a:gd name="T38" fmla="*/ 2 w 116"/>
                <a:gd name="T39" fmla="*/ 53 h 1058"/>
                <a:gd name="T40" fmla="*/ 2 w 116"/>
                <a:gd name="T41" fmla="*/ 48 h 1058"/>
                <a:gd name="T42" fmla="*/ 4 w 116"/>
                <a:gd name="T43" fmla="*/ 44 h 1058"/>
                <a:gd name="T44" fmla="*/ 2 w 116"/>
                <a:gd name="T45" fmla="*/ 40 h 1058"/>
                <a:gd name="T46" fmla="*/ 2 w 116"/>
                <a:gd name="T47" fmla="*/ 35 h 1058"/>
                <a:gd name="T48" fmla="*/ 4 w 116"/>
                <a:gd name="T49" fmla="*/ 31 h 1058"/>
                <a:gd name="T50" fmla="*/ 4 w 116"/>
                <a:gd name="T51" fmla="*/ 28 h 1058"/>
                <a:gd name="T52" fmla="*/ 3 w 116"/>
                <a:gd name="T53" fmla="*/ 24 h 1058"/>
                <a:gd name="T54" fmla="*/ 3 w 116"/>
                <a:gd name="T55" fmla="*/ 20 h 1058"/>
                <a:gd name="T56" fmla="*/ 4 w 116"/>
                <a:gd name="T57" fmla="*/ 17 h 1058"/>
                <a:gd name="T58" fmla="*/ 3 w 116"/>
                <a:gd name="T59" fmla="*/ 13 h 1058"/>
                <a:gd name="T60" fmla="*/ 2 w 116"/>
                <a:gd name="T61" fmla="*/ 9 h 1058"/>
                <a:gd name="T62" fmla="*/ 4 w 116"/>
                <a:gd name="T63" fmla="*/ 6 h 1058"/>
                <a:gd name="T64" fmla="*/ 5 w 116"/>
                <a:gd name="T65" fmla="*/ 3 h 1058"/>
                <a:gd name="T66" fmla="*/ 6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29"/>
                  </a:lnTo>
                  <a:lnTo>
                    <a:pt x="116" y="81"/>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8"/>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9"/>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1"/>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39987" name="Freeform 61"/>
            <p:cNvSpPr>
              <a:spLocks/>
            </p:cNvSpPr>
            <p:nvPr/>
          </p:nvSpPr>
          <p:spPr bwMode="auto">
            <a:xfrm>
              <a:off x="361" y="2521"/>
              <a:ext cx="133" cy="114"/>
            </a:xfrm>
            <a:custGeom>
              <a:avLst/>
              <a:gdLst>
                <a:gd name="T0" fmla="*/ 17 w 266"/>
                <a:gd name="T1" fmla="*/ 11 h 229"/>
                <a:gd name="T2" fmla="*/ 11 w 266"/>
                <a:gd name="T3" fmla="*/ 7 h 229"/>
                <a:gd name="T4" fmla="*/ 7 w 266"/>
                <a:gd name="T5" fmla="*/ 3 h 229"/>
                <a:gd name="T6" fmla="*/ 3 w 266"/>
                <a:gd name="T7" fmla="*/ 0 h 229"/>
                <a:gd name="T8" fmla="*/ 0 w 266"/>
                <a:gd name="T9" fmla="*/ 0 h 229"/>
                <a:gd name="T10" fmla="*/ 8 w 266"/>
                <a:gd name="T11" fmla="*/ 6 h 229"/>
                <a:gd name="T12" fmla="*/ 12 w 266"/>
                <a:gd name="T13" fmla="*/ 9 h 229"/>
                <a:gd name="T14" fmla="*/ 15 w 266"/>
                <a:gd name="T15" fmla="*/ 14 h 229"/>
                <a:gd name="T16" fmla="*/ 17 w 266"/>
                <a:gd name="T17" fmla="*/ 11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39988" name="Freeform 62"/>
            <p:cNvSpPr>
              <a:spLocks/>
            </p:cNvSpPr>
            <p:nvPr/>
          </p:nvSpPr>
          <p:spPr bwMode="auto">
            <a:xfrm>
              <a:off x="360" y="2587"/>
              <a:ext cx="114" cy="93"/>
            </a:xfrm>
            <a:custGeom>
              <a:avLst/>
              <a:gdLst>
                <a:gd name="T0" fmla="*/ 14 w 228"/>
                <a:gd name="T1" fmla="*/ 7 h 186"/>
                <a:gd name="T2" fmla="*/ 11 w 228"/>
                <a:gd name="T3" fmla="*/ 6 h 186"/>
                <a:gd name="T4" fmla="*/ 7 w 228"/>
                <a:gd name="T5" fmla="*/ 3 h 186"/>
                <a:gd name="T6" fmla="*/ 3 w 228"/>
                <a:gd name="T7" fmla="*/ 0 h 186"/>
                <a:gd name="T8" fmla="*/ 0 w 228"/>
                <a:gd name="T9" fmla="*/ 0 h 186"/>
                <a:gd name="T10" fmla="*/ 7 w 228"/>
                <a:gd name="T11" fmla="*/ 3 h 186"/>
                <a:gd name="T12" fmla="*/ 9 w 228"/>
                <a:gd name="T13" fmla="*/ 6 h 186"/>
                <a:gd name="T14" fmla="*/ 14 w 228"/>
                <a:gd name="T15" fmla="*/ 12 h 186"/>
                <a:gd name="T16" fmla="*/ 14 w 228"/>
                <a:gd name="T17" fmla="*/ 9 h 186"/>
                <a:gd name="T18" fmla="*/ 14 w 228"/>
                <a:gd name="T19" fmla="*/ 7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8"/>
                  </a:moveTo>
                  <a:lnTo>
                    <a:pt x="169" y="96"/>
                  </a:lnTo>
                  <a:lnTo>
                    <a:pt x="125" y="59"/>
                  </a:lnTo>
                  <a:lnTo>
                    <a:pt x="45" y="0"/>
                  </a:lnTo>
                  <a:lnTo>
                    <a:pt x="0" y="0"/>
                  </a:lnTo>
                  <a:lnTo>
                    <a:pt x="104" y="59"/>
                  </a:lnTo>
                  <a:lnTo>
                    <a:pt x="143" y="98"/>
                  </a:lnTo>
                  <a:lnTo>
                    <a:pt x="228" y="186"/>
                  </a:lnTo>
                  <a:lnTo>
                    <a:pt x="224" y="133"/>
                  </a:lnTo>
                  <a:lnTo>
                    <a:pt x="228" y="118"/>
                  </a:lnTo>
                  <a:close/>
                </a:path>
              </a:pathLst>
            </a:custGeom>
            <a:solidFill>
              <a:srgbClr val="000000"/>
            </a:solidFill>
            <a:ln w="9525">
              <a:noFill/>
              <a:round/>
              <a:headEnd/>
              <a:tailEnd/>
            </a:ln>
          </p:spPr>
          <p:txBody>
            <a:bodyPr/>
            <a:lstStyle/>
            <a:p>
              <a:endParaRPr lang="en-US"/>
            </a:p>
          </p:txBody>
        </p:sp>
        <p:sp>
          <p:nvSpPr>
            <p:cNvPr id="39989" name="Freeform 63"/>
            <p:cNvSpPr>
              <a:spLocks/>
            </p:cNvSpPr>
            <p:nvPr/>
          </p:nvSpPr>
          <p:spPr bwMode="auto">
            <a:xfrm>
              <a:off x="342" y="2643"/>
              <a:ext cx="135" cy="144"/>
            </a:xfrm>
            <a:custGeom>
              <a:avLst/>
              <a:gdLst>
                <a:gd name="T0" fmla="*/ 17 w 269"/>
                <a:gd name="T1" fmla="*/ 13 h 288"/>
                <a:gd name="T2" fmla="*/ 12 w 269"/>
                <a:gd name="T3" fmla="*/ 9 h 288"/>
                <a:gd name="T4" fmla="*/ 11 w 269"/>
                <a:gd name="T5" fmla="*/ 6 h 288"/>
                <a:gd name="T6" fmla="*/ 7 w 269"/>
                <a:gd name="T7" fmla="*/ 3 h 288"/>
                <a:gd name="T8" fmla="*/ 4 w 269"/>
                <a:gd name="T9" fmla="*/ 1 h 288"/>
                <a:gd name="T10" fmla="*/ 1 w 269"/>
                <a:gd name="T11" fmla="*/ 0 h 288"/>
                <a:gd name="T12" fmla="*/ 0 w 269"/>
                <a:gd name="T13" fmla="*/ 0 h 288"/>
                <a:gd name="T14" fmla="*/ 0 w 269"/>
                <a:gd name="T15" fmla="*/ 1 h 288"/>
                <a:gd name="T16" fmla="*/ 3 w 269"/>
                <a:gd name="T17" fmla="*/ 3 h 288"/>
                <a:gd name="T18" fmla="*/ 8 w 269"/>
                <a:gd name="T19" fmla="*/ 6 h 288"/>
                <a:gd name="T20" fmla="*/ 12 w 269"/>
                <a:gd name="T21" fmla="*/ 10 h 288"/>
                <a:gd name="T22" fmla="*/ 15 w 269"/>
                <a:gd name="T23" fmla="*/ 14 h 288"/>
                <a:gd name="T24" fmla="*/ 17 w 269"/>
                <a:gd name="T25" fmla="*/ 18 h 288"/>
                <a:gd name="T26" fmla="*/ 17 w 269"/>
                <a:gd name="T27" fmla="*/ 13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8"/>
                <a:gd name="T44" fmla="*/ 269 w 269"/>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69" y="288"/>
                  </a:lnTo>
                  <a:lnTo>
                    <a:pt x="265" y="214"/>
                  </a:lnTo>
                  <a:close/>
                </a:path>
              </a:pathLst>
            </a:custGeom>
            <a:solidFill>
              <a:srgbClr val="000000"/>
            </a:solidFill>
            <a:ln w="9525">
              <a:noFill/>
              <a:round/>
              <a:headEnd/>
              <a:tailEnd/>
            </a:ln>
          </p:spPr>
          <p:txBody>
            <a:bodyPr/>
            <a:lstStyle/>
            <a:p>
              <a:endParaRPr lang="en-US"/>
            </a:p>
          </p:txBody>
        </p:sp>
        <p:sp>
          <p:nvSpPr>
            <p:cNvPr id="39990" name="Freeform 64"/>
            <p:cNvSpPr>
              <a:spLocks/>
            </p:cNvSpPr>
            <p:nvPr/>
          </p:nvSpPr>
          <p:spPr bwMode="auto">
            <a:xfrm>
              <a:off x="357" y="2761"/>
              <a:ext cx="104" cy="85"/>
            </a:xfrm>
            <a:custGeom>
              <a:avLst/>
              <a:gdLst>
                <a:gd name="T0" fmla="*/ 13 w 208"/>
                <a:gd name="T1" fmla="*/ 9 h 170"/>
                <a:gd name="T2" fmla="*/ 10 w 208"/>
                <a:gd name="T3" fmla="*/ 5 h 170"/>
                <a:gd name="T4" fmla="*/ 6 w 208"/>
                <a:gd name="T5" fmla="*/ 3 h 170"/>
                <a:gd name="T6" fmla="*/ 3 w 208"/>
                <a:gd name="T7" fmla="*/ 1 h 170"/>
                <a:gd name="T8" fmla="*/ 0 w 208"/>
                <a:gd name="T9" fmla="*/ 0 h 170"/>
                <a:gd name="T10" fmla="*/ 2 w 208"/>
                <a:gd name="T11" fmla="*/ 3 h 170"/>
                <a:gd name="T12" fmla="*/ 6 w 208"/>
                <a:gd name="T13" fmla="*/ 5 h 170"/>
                <a:gd name="T14" fmla="*/ 9 w 208"/>
                <a:gd name="T15" fmla="*/ 7 h 170"/>
                <a:gd name="T16" fmla="*/ 11 w 208"/>
                <a:gd name="T17" fmla="*/ 11 h 170"/>
                <a:gd name="T18" fmla="*/ 12 w 208"/>
                <a:gd name="T19" fmla="*/ 11 h 170"/>
                <a:gd name="T20" fmla="*/ 13 w 208"/>
                <a:gd name="T21" fmla="*/ 10 h 170"/>
                <a:gd name="T22" fmla="*/ 13 w 208"/>
                <a:gd name="T23" fmla="*/ 9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39991" name="Freeform 65"/>
            <p:cNvSpPr>
              <a:spLocks/>
            </p:cNvSpPr>
            <p:nvPr/>
          </p:nvSpPr>
          <p:spPr bwMode="auto">
            <a:xfrm>
              <a:off x="344" y="2821"/>
              <a:ext cx="115" cy="105"/>
            </a:xfrm>
            <a:custGeom>
              <a:avLst/>
              <a:gdLst>
                <a:gd name="T0" fmla="*/ 14 w 230"/>
                <a:gd name="T1" fmla="*/ 12 h 211"/>
                <a:gd name="T2" fmla="*/ 11 w 230"/>
                <a:gd name="T3" fmla="*/ 8 h 211"/>
                <a:gd name="T4" fmla="*/ 7 w 230"/>
                <a:gd name="T5" fmla="*/ 3 h 211"/>
                <a:gd name="T6" fmla="*/ 4 w 230"/>
                <a:gd name="T7" fmla="*/ 1 h 211"/>
                <a:gd name="T8" fmla="*/ 2 w 230"/>
                <a:gd name="T9" fmla="*/ 0 h 211"/>
                <a:gd name="T10" fmla="*/ 0 w 230"/>
                <a:gd name="T11" fmla="*/ 0 h 211"/>
                <a:gd name="T12" fmla="*/ 3 w 230"/>
                <a:gd name="T13" fmla="*/ 2 h 211"/>
                <a:gd name="T14" fmla="*/ 7 w 230"/>
                <a:gd name="T15" fmla="*/ 6 h 211"/>
                <a:gd name="T16" fmla="*/ 11 w 230"/>
                <a:gd name="T17" fmla="*/ 11 h 211"/>
                <a:gd name="T18" fmla="*/ 13 w 230"/>
                <a:gd name="T19" fmla="*/ 13 h 211"/>
                <a:gd name="T20" fmla="*/ 14 w 230"/>
                <a:gd name="T21" fmla="*/ 13 h 211"/>
                <a:gd name="T22" fmla="*/ 14 w 230"/>
                <a:gd name="T23" fmla="*/ 12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7"/>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39992" name="Freeform 66"/>
            <p:cNvSpPr>
              <a:spLocks/>
            </p:cNvSpPr>
            <p:nvPr/>
          </p:nvSpPr>
          <p:spPr bwMode="auto">
            <a:xfrm>
              <a:off x="358" y="2909"/>
              <a:ext cx="80" cy="83"/>
            </a:xfrm>
            <a:custGeom>
              <a:avLst/>
              <a:gdLst>
                <a:gd name="T0" fmla="*/ 9 w 162"/>
                <a:gd name="T1" fmla="*/ 9 h 166"/>
                <a:gd name="T2" fmla="*/ 5 w 162"/>
                <a:gd name="T3" fmla="*/ 3 h 166"/>
                <a:gd name="T4" fmla="*/ 1 w 162"/>
                <a:gd name="T5" fmla="*/ 1 h 166"/>
                <a:gd name="T6" fmla="*/ 0 w 162"/>
                <a:gd name="T7" fmla="*/ 0 h 166"/>
                <a:gd name="T8" fmla="*/ 0 w 162"/>
                <a:gd name="T9" fmla="*/ 1 h 166"/>
                <a:gd name="T10" fmla="*/ 5 w 162"/>
                <a:gd name="T11" fmla="*/ 5 h 166"/>
                <a:gd name="T12" fmla="*/ 9 w 162"/>
                <a:gd name="T13" fmla="*/ 10 h 166"/>
                <a:gd name="T14" fmla="*/ 10 w 162"/>
                <a:gd name="T15" fmla="*/ 10 h 166"/>
                <a:gd name="T16" fmla="*/ 9 w 162"/>
                <a:gd name="T17" fmla="*/ 9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6"/>
                <a:gd name="T29" fmla="*/ 162 w 162"/>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6">
                  <a:moveTo>
                    <a:pt x="159" y="139"/>
                  </a:moveTo>
                  <a:lnTo>
                    <a:pt x="93" y="42"/>
                  </a:lnTo>
                  <a:lnTo>
                    <a:pt x="29" y="5"/>
                  </a:lnTo>
                  <a:lnTo>
                    <a:pt x="0" y="0"/>
                  </a:lnTo>
                  <a:lnTo>
                    <a:pt x="7" y="19"/>
                  </a:lnTo>
                  <a:lnTo>
                    <a:pt x="81" y="73"/>
                  </a:lnTo>
                  <a:lnTo>
                    <a:pt x="152" y="159"/>
                  </a:lnTo>
                  <a:lnTo>
                    <a:pt x="162" y="166"/>
                  </a:lnTo>
                  <a:lnTo>
                    <a:pt x="159" y="139"/>
                  </a:lnTo>
                  <a:close/>
                </a:path>
              </a:pathLst>
            </a:custGeom>
            <a:solidFill>
              <a:srgbClr val="000000"/>
            </a:solidFill>
            <a:ln w="9525">
              <a:noFill/>
              <a:round/>
              <a:headEnd/>
              <a:tailEnd/>
            </a:ln>
          </p:spPr>
          <p:txBody>
            <a:bodyPr/>
            <a:lstStyle/>
            <a:p>
              <a:endParaRPr lang="en-US"/>
            </a:p>
          </p:txBody>
        </p:sp>
        <p:sp>
          <p:nvSpPr>
            <p:cNvPr id="39993" name="Freeform 67"/>
            <p:cNvSpPr>
              <a:spLocks/>
            </p:cNvSpPr>
            <p:nvPr/>
          </p:nvSpPr>
          <p:spPr bwMode="auto">
            <a:xfrm>
              <a:off x="360" y="2990"/>
              <a:ext cx="55" cy="63"/>
            </a:xfrm>
            <a:custGeom>
              <a:avLst/>
              <a:gdLst>
                <a:gd name="T0" fmla="*/ 7 w 110"/>
                <a:gd name="T1" fmla="*/ 6 h 126"/>
                <a:gd name="T2" fmla="*/ 3 w 110"/>
                <a:gd name="T3" fmla="*/ 2 h 126"/>
                <a:gd name="T4" fmla="*/ 1 w 110"/>
                <a:gd name="T5" fmla="*/ 0 h 126"/>
                <a:gd name="T6" fmla="*/ 0 w 110"/>
                <a:gd name="T7" fmla="*/ 2 h 126"/>
                <a:gd name="T8" fmla="*/ 2 w 110"/>
                <a:gd name="T9" fmla="*/ 4 h 126"/>
                <a:gd name="T10" fmla="*/ 6 w 110"/>
                <a:gd name="T11" fmla="*/ 7 h 126"/>
                <a:gd name="T12" fmla="*/ 7 w 110"/>
                <a:gd name="T13" fmla="*/ 8 h 126"/>
                <a:gd name="T14" fmla="*/ 7 w 110"/>
                <a:gd name="T15" fmla="*/ 8 h 126"/>
                <a:gd name="T16" fmla="*/ 7 w 110"/>
                <a:gd name="T17" fmla="*/ 6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39994" name="Freeform 68"/>
            <p:cNvSpPr>
              <a:spLocks/>
            </p:cNvSpPr>
            <p:nvPr/>
          </p:nvSpPr>
          <p:spPr bwMode="auto">
            <a:xfrm>
              <a:off x="365" y="3073"/>
              <a:ext cx="69" cy="71"/>
            </a:xfrm>
            <a:custGeom>
              <a:avLst/>
              <a:gdLst>
                <a:gd name="T0" fmla="*/ 8 w 140"/>
                <a:gd name="T1" fmla="*/ 9 h 142"/>
                <a:gd name="T2" fmla="*/ 7 w 140"/>
                <a:gd name="T3" fmla="*/ 7 h 142"/>
                <a:gd name="T4" fmla="*/ 5 w 140"/>
                <a:gd name="T5" fmla="*/ 3 h 142"/>
                <a:gd name="T6" fmla="*/ 1 w 140"/>
                <a:gd name="T7" fmla="*/ 0 h 142"/>
                <a:gd name="T8" fmla="*/ 0 w 140"/>
                <a:gd name="T9" fmla="*/ 0 h 142"/>
                <a:gd name="T10" fmla="*/ 0 w 140"/>
                <a:gd name="T11" fmla="*/ 1 h 142"/>
                <a:gd name="T12" fmla="*/ 3 w 140"/>
                <a:gd name="T13" fmla="*/ 5 h 142"/>
                <a:gd name="T14" fmla="*/ 6 w 140"/>
                <a:gd name="T15" fmla="*/ 9 h 142"/>
                <a:gd name="T16" fmla="*/ 8 w 140"/>
                <a:gd name="T17" fmla="*/ 9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2"/>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39995" name="Freeform 69"/>
            <p:cNvSpPr>
              <a:spLocks/>
            </p:cNvSpPr>
            <p:nvPr/>
          </p:nvSpPr>
          <p:spPr bwMode="auto">
            <a:xfrm>
              <a:off x="459" y="2481"/>
              <a:ext cx="213" cy="791"/>
            </a:xfrm>
            <a:custGeom>
              <a:avLst/>
              <a:gdLst>
                <a:gd name="T0" fmla="*/ 3 w 427"/>
                <a:gd name="T1" fmla="*/ 12 h 1583"/>
                <a:gd name="T2" fmla="*/ 4 w 427"/>
                <a:gd name="T3" fmla="*/ 17 h 1583"/>
                <a:gd name="T4" fmla="*/ 2 w 427"/>
                <a:gd name="T5" fmla="*/ 21 h 1583"/>
                <a:gd name="T6" fmla="*/ 2 w 427"/>
                <a:gd name="T7" fmla="*/ 26 h 1583"/>
                <a:gd name="T8" fmla="*/ 4 w 427"/>
                <a:gd name="T9" fmla="*/ 30 h 1583"/>
                <a:gd name="T10" fmla="*/ 1 w 427"/>
                <a:gd name="T11" fmla="*/ 34 h 1583"/>
                <a:gd name="T12" fmla="*/ 4 w 427"/>
                <a:gd name="T13" fmla="*/ 41 h 1583"/>
                <a:gd name="T14" fmla="*/ 1 w 427"/>
                <a:gd name="T15" fmla="*/ 47 h 1583"/>
                <a:gd name="T16" fmla="*/ 2 w 427"/>
                <a:gd name="T17" fmla="*/ 53 h 1583"/>
                <a:gd name="T18" fmla="*/ 3 w 427"/>
                <a:gd name="T19" fmla="*/ 58 h 1583"/>
                <a:gd name="T20" fmla="*/ 0 w 427"/>
                <a:gd name="T21" fmla="*/ 61 h 1583"/>
                <a:gd name="T22" fmla="*/ 2 w 427"/>
                <a:gd name="T23" fmla="*/ 69 h 1583"/>
                <a:gd name="T24" fmla="*/ 2 w 427"/>
                <a:gd name="T25" fmla="*/ 73 h 1583"/>
                <a:gd name="T26" fmla="*/ 0 w 427"/>
                <a:gd name="T27" fmla="*/ 78 h 1583"/>
                <a:gd name="T28" fmla="*/ 1 w 427"/>
                <a:gd name="T29" fmla="*/ 82 h 1583"/>
                <a:gd name="T30" fmla="*/ 1 w 427"/>
                <a:gd name="T31" fmla="*/ 86 h 1583"/>
                <a:gd name="T32" fmla="*/ 1 w 427"/>
                <a:gd name="T33" fmla="*/ 91 h 1583"/>
                <a:gd name="T34" fmla="*/ 3 w 427"/>
                <a:gd name="T35" fmla="*/ 94 h 1583"/>
                <a:gd name="T36" fmla="*/ 4 w 427"/>
                <a:gd name="T37" fmla="*/ 98 h 1583"/>
                <a:gd name="T38" fmla="*/ 10 w 427"/>
                <a:gd name="T39" fmla="*/ 95 h 1583"/>
                <a:gd name="T40" fmla="*/ 17 w 427"/>
                <a:gd name="T41" fmla="*/ 94 h 1583"/>
                <a:gd name="T42" fmla="*/ 22 w 427"/>
                <a:gd name="T43" fmla="*/ 92 h 1583"/>
                <a:gd name="T44" fmla="*/ 23 w 427"/>
                <a:gd name="T45" fmla="*/ 89 h 1583"/>
                <a:gd name="T46" fmla="*/ 24 w 427"/>
                <a:gd name="T47" fmla="*/ 84 h 1583"/>
                <a:gd name="T48" fmla="*/ 23 w 427"/>
                <a:gd name="T49" fmla="*/ 76 h 1583"/>
                <a:gd name="T50" fmla="*/ 21 w 427"/>
                <a:gd name="T51" fmla="*/ 73 h 1583"/>
                <a:gd name="T52" fmla="*/ 22 w 427"/>
                <a:gd name="T53" fmla="*/ 68 h 1583"/>
                <a:gd name="T54" fmla="*/ 20 w 427"/>
                <a:gd name="T55" fmla="*/ 63 h 1583"/>
                <a:gd name="T56" fmla="*/ 23 w 427"/>
                <a:gd name="T57" fmla="*/ 59 h 1583"/>
                <a:gd name="T58" fmla="*/ 21 w 427"/>
                <a:gd name="T59" fmla="*/ 53 h 1583"/>
                <a:gd name="T60" fmla="*/ 19 w 427"/>
                <a:gd name="T61" fmla="*/ 48 h 1583"/>
                <a:gd name="T62" fmla="*/ 24 w 427"/>
                <a:gd name="T63" fmla="*/ 44 h 1583"/>
                <a:gd name="T64" fmla="*/ 23 w 427"/>
                <a:gd name="T65" fmla="*/ 41 h 1583"/>
                <a:gd name="T66" fmla="*/ 23 w 427"/>
                <a:gd name="T67" fmla="*/ 36 h 1583"/>
                <a:gd name="T68" fmla="*/ 20 w 427"/>
                <a:gd name="T69" fmla="*/ 33 h 1583"/>
                <a:gd name="T70" fmla="*/ 22 w 427"/>
                <a:gd name="T71" fmla="*/ 29 h 1583"/>
                <a:gd name="T72" fmla="*/ 21 w 427"/>
                <a:gd name="T73" fmla="*/ 25 h 1583"/>
                <a:gd name="T74" fmla="*/ 21 w 427"/>
                <a:gd name="T75" fmla="*/ 23 h 1583"/>
                <a:gd name="T76" fmla="*/ 22 w 427"/>
                <a:gd name="T77" fmla="*/ 20 h 1583"/>
                <a:gd name="T78" fmla="*/ 20 w 427"/>
                <a:gd name="T79" fmla="*/ 17 h 1583"/>
                <a:gd name="T80" fmla="*/ 20 w 427"/>
                <a:gd name="T81" fmla="*/ 12 h 1583"/>
                <a:gd name="T82" fmla="*/ 25 w 427"/>
                <a:gd name="T83" fmla="*/ 7 h 1583"/>
                <a:gd name="T84" fmla="*/ 26 w 427"/>
                <a:gd name="T85" fmla="*/ 0 h 1583"/>
                <a:gd name="T86" fmla="*/ 23 w 427"/>
                <a:gd name="T87" fmla="*/ 0 h 1583"/>
                <a:gd name="T88" fmla="*/ 14 w 427"/>
                <a:gd name="T89" fmla="*/ 5 h 1583"/>
                <a:gd name="T90" fmla="*/ 7 w 427"/>
                <a:gd name="T91" fmla="*/ 8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6" y="149"/>
                  </a:moveTo>
                  <a:lnTo>
                    <a:pt x="61" y="194"/>
                  </a:lnTo>
                  <a:lnTo>
                    <a:pt x="74" y="238"/>
                  </a:lnTo>
                  <a:lnTo>
                    <a:pt x="76" y="281"/>
                  </a:lnTo>
                  <a:lnTo>
                    <a:pt x="61" y="309"/>
                  </a:lnTo>
                  <a:lnTo>
                    <a:pt x="40" y="340"/>
                  </a:lnTo>
                  <a:lnTo>
                    <a:pt x="30" y="389"/>
                  </a:lnTo>
                  <a:lnTo>
                    <a:pt x="44" y="421"/>
                  </a:lnTo>
                  <a:lnTo>
                    <a:pt x="65" y="458"/>
                  </a:lnTo>
                  <a:lnTo>
                    <a:pt x="65" y="488"/>
                  </a:lnTo>
                  <a:lnTo>
                    <a:pt x="52" y="516"/>
                  </a:lnTo>
                  <a:lnTo>
                    <a:pt x="31" y="553"/>
                  </a:lnTo>
                  <a:lnTo>
                    <a:pt x="40" y="590"/>
                  </a:lnTo>
                  <a:lnTo>
                    <a:pt x="68" y="668"/>
                  </a:lnTo>
                  <a:lnTo>
                    <a:pt x="65" y="701"/>
                  </a:lnTo>
                  <a:lnTo>
                    <a:pt x="24" y="764"/>
                  </a:lnTo>
                  <a:lnTo>
                    <a:pt x="24" y="819"/>
                  </a:lnTo>
                  <a:lnTo>
                    <a:pt x="46" y="860"/>
                  </a:lnTo>
                  <a:lnTo>
                    <a:pt x="61" y="897"/>
                  </a:lnTo>
                  <a:lnTo>
                    <a:pt x="59" y="928"/>
                  </a:lnTo>
                  <a:lnTo>
                    <a:pt x="22" y="962"/>
                  </a:lnTo>
                  <a:lnTo>
                    <a:pt x="15" y="987"/>
                  </a:lnTo>
                  <a:lnTo>
                    <a:pt x="22" y="1046"/>
                  </a:lnTo>
                  <a:lnTo>
                    <a:pt x="40" y="1110"/>
                  </a:lnTo>
                  <a:lnTo>
                    <a:pt x="40"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3"/>
                  </a:lnTo>
                  <a:lnTo>
                    <a:pt x="377" y="1434"/>
                  </a:lnTo>
                  <a:lnTo>
                    <a:pt x="368" y="1391"/>
                  </a:lnTo>
                  <a:lnTo>
                    <a:pt x="385" y="1345"/>
                  </a:lnTo>
                  <a:lnTo>
                    <a:pt x="383" y="1279"/>
                  </a:lnTo>
                  <a:lnTo>
                    <a:pt x="368" y="1230"/>
                  </a:lnTo>
                  <a:lnTo>
                    <a:pt x="353" y="1206"/>
                  </a:lnTo>
                  <a:lnTo>
                    <a:pt x="349" y="1169"/>
                  </a:lnTo>
                  <a:lnTo>
                    <a:pt x="368" y="1125"/>
                  </a:lnTo>
                  <a:lnTo>
                    <a:pt x="361" y="1095"/>
                  </a:lnTo>
                  <a:lnTo>
                    <a:pt x="324" y="1044"/>
                  </a:lnTo>
                  <a:lnTo>
                    <a:pt x="325" y="1014"/>
                  </a:lnTo>
                  <a:lnTo>
                    <a:pt x="340" y="987"/>
                  </a:lnTo>
                  <a:lnTo>
                    <a:pt x="375"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1"/>
                  </a:lnTo>
                  <a:lnTo>
                    <a:pt x="355" y="315"/>
                  </a:lnTo>
                  <a:lnTo>
                    <a:pt x="331" y="279"/>
                  </a:lnTo>
                  <a:lnTo>
                    <a:pt x="324" y="238"/>
                  </a:lnTo>
                  <a:lnTo>
                    <a:pt x="325" y="206"/>
                  </a:lnTo>
                  <a:lnTo>
                    <a:pt x="349" y="176"/>
                  </a:lnTo>
                  <a:lnTo>
                    <a:pt x="407" y="112"/>
                  </a:lnTo>
                  <a:lnTo>
                    <a:pt x="427" y="58"/>
                  </a:lnTo>
                  <a:lnTo>
                    <a:pt x="427"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39996" name="Freeform 70"/>
            <p:cNvSpPr>
              <a:spLocks/>
            </p:cNvSpPr>
            <p:nvPr/>
          </p:nvSpPr>
          <p:spPr bwMode="auto">
            <a:xfrm>
              <a:off x="310" y="2475"/>
              <a:ext cx="381" cy="809"/>
            </a:xfrm>
            <a:custGeom>
              <a:avLst/>
              <a:gdLst>
                <a:gd name="T0" fmla="*/ 32 w 761"/>
                <a:gd name="T1" fmla="*/ 95 h 1619"/>
                <a:gd name="T2" fmla="*/ 22 w 761"/>
                <a:gd name="T3" fmla="*/ 98 h 1619"/>
                <a:gd name="T4" fmla="*/ 4 w 761"/>
                <a:gd name="T5" fmla="*/ 81 h 1619"/>
                <a:gd name="T6" fmla="*/ 3 w 761"/>
                <a:gd name="T7" fmla="*/ 84 h 1619"/>
                <a:gd name="T8" fmla="*/ 23 w 761"/>
                <a:gd name="T9" fmla="*/ 101 h 1619"/>
                <a:gd name="T10" fmla="*/ 33 w 761"/>
                <a:gd name="T11" fmla="*/ 96 h 1619"/>
                <a:gd name="T12" fmla="*/ 45 w 761"/>
                <a:gd name="T13" fmla="*/ 91 h 1619"/>
                <a:gd name="T14" fmla="*/ 45 w 761"/>
                <a:gd name="T15" fmla="*/ 84 h 1619"/>
                <a:gd name="T16" fmla="*/ 42 w 761"/>
                <a:gd name="T17" fmla="*/ 76 h 1619"/>
                <a:gd name="T18" fmla="*/ 44 w 761"/>
                <a:gd name="T19" fmla="*/ 70 h 1619"/>
                <a:gd name="T20" fmla="*/ 41 w 761"/>
                <a:gd name="T21" fmla="*/ 64 h 1619"/>
                <a:gd name="T22" fmla="*/ 42 w 761"/>
                <a:gd name="T23" fmla="*/ 56 h 1619"/>
                <a:gd name="T24" fmla="*/ 43 w 761"/>
                <a:gd name="T25" fmla="*/ 49 h 1619"/>
                <a:gd name="T26" fmla="*/ 44 w 761"/>
                <a:gd name="T27" fmla="*/ 40 h 1619"/>
                <a:gd name="T28" fmla="*/ 42 w 761"/>
                <a:gd name="T29" fmla="*/ 32 h 1619"/>
                <a:gd name="T30" fmla="*/ 41 w 761"/>
                <a:gd name="T31" fmla="*/ 26 h 1619"/>
                <a:gd name="T32" fmla="*/ 43 w 761"/>
                <a:gd name="T33" fmla="*/ 20 h 1619"/>
                <a:gd name="T34" fmla="*/ 42 w 761"/>
                <a:gd name="T35" fmla="*/ 12 h 1619"/>
                <a:gd name="T36" fmla="*/ 48 w 761"/>
                <a:gd name="T37" fmla="*/ 1 h 1619"/>
                <a:gd name="T38" fmla="*/ 45 w 761"/>
                <a:gd name="T39" fmla="*/ 3 h 1619"/>
                <a:gd name="T40" fmla="*/ 39 w 761"/>
                <a:gd name="T41" fmla="*/ 13 h 1619"/>
                <a:gd name="T42" fmla="*/ 30 w 761"/>
                <a:gd name="T43" fmla="*/ 21 h 1619"/>
                <a:gd name="T44" fmla="*/ 39 w 761"/>
                <a:gd name="T45" fmla="*/ 18 h 1619"/>
                <a:gd name="T46" fmla="*/ 39 w 761"/>
                <a:gd name="T47" fmla="*/ 24 h 1619"/>
                <a:gd name="T48" fmla="*/ 34 w 761"/>
                <a:gd name="T49" fmla="*/ 30 h 1619"/>
                <a:gd name="T50" fmla="*/ 40 w 761"/>
                <a:gd name="T51" fmla="*/ 29 h 1619"/>
                <a:gd name="T52" fmla="*/ 39 w 761"/>
                <a:gd name="T53" fmla="*/ 33 h 1619"/>
                <a:gd name="T54" fmla="*/ 38 w 761"/>
                <a:gd name="T55" fmla="*/ 38 h 1619"/>
                <a:gd name="T56" fmla="*/ 29 w 761"/>
                <a:gd name="T57" fmla="*/ 45 h 1619"/>
                <a:gd name="T58" fmla="*/ 40 w 761"/>
                <a:gd name="T59" fmla="*/ 40 h 1619"/>
                <a:gd name="T60" fmla="*/ 43 w 761"/>
                <a:gd name="T61" fmla="*/ 45 h 1619"/>
                <a:gd name="T62" fmla="*/ 37 w 761"/>
                <a:gd name="T63" fmla="*/ 49 h 1619"/>
                <a:gd name="T64" fmla="*/ 26 w 761"/>
                <a:gd name="T65" fmla="*/ 55 h 1619"/>
                <a:gd name="T66" fmla="*/ 39 w 761"/>
                <a:gd name="T67" fmla="*/ 53 h 1619"/>
                <a:gd name="T68" fmla="*/ 41 w 761"/>
                <a:gd name="T69" fmla="*/ 61 h 1619"/>
                <a:gd name="T70" fmla="*/ 26 w 761"/>
                <a:gd name="T71" fmla="*/ 65 h 1619"/>
                <a:gd name="T72" fmla="*/ 34 w 761"/>
                <a:gd name="T73" fmla="*/ 65 h 1619"/>
                <a:gd name="T74" fmla="*/ 40 w 761"/>
                <a:gd name="T75" fmla="*/ 67 h 1619"/>
                <a:gd name="T76" fmla="*/ 39 w 761"/>
                <a:gd name="T77" fmla="*/ 73 h 1619"/>
                <a:gd name="T78" fmla="*/ 25 w 761"/>
                <a:gd name="T79" fmla="*/ 75 h 1619"/>
                <a:gd name="T80" fmla="*/ 32 w 761"/>
                <a:gd name="T81" fmla="*/ 75 h 1619"/>
                <a:gd name="T82" fmla="*/ 40 w 761"/>
                <a:gd name="T83" fmla="*/ 74 h 1619"/>
                <a:gd name="T84" fmla="*/ 33 w 761"/>
                <a:gd name="T85" fmla="*/ 81 h 1619"/>
                <a:gd name="T86" fmla="*/ 25 w 761"/>
                <a:gd name="T87" fmla="*/ 85 h 1619"/>
                <a:gd name="T88" fmla="*/ 35 w 761"/>
                <a:gd name="T89" fmla="*/ 81 h 1619"/>
                <a:gd name="T90" fmla="*/ 41 w 761"/>
                <a:gd name="T91" fmla="*/ 80 h 1619"/>
                <a:gd name="T92" fmla="*/ 41 w 761"/>
                <a:gd name="T93" fmla="*/ 86 h 1619"/>
                <a:gd name="T94" fmla="*/ 42 w 761"/>
                <a:gd name="T95" fmla="*/ 9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2"/>
                  </a:lnTo>
                  <a:lnTo>
                    <a:pt x="563" y="1514"/>
                  </a:lnTo>
                  <a:lnTo>
                    <a:pt x="498" y="1521"/>
                  </a:lnTo>
                  <a:lnTo>
                    <a:pt x="426" y="1536"/>
                  </a:lnTo>
                  <a:lnTo>
                    <a:pt x="380" y="1564"/>
                  </a:lnTo>
                  <a:lnTo>
                    <a:pt x="365" y="1579"/>
                  </a:lnTo>
                  <a:lnTo>
                    <a:pt x="351" y="1573"/>
                  </a:lnTo>
                  <a:lnTo>
                    <a:pt x="265" y="1508"/>
                  </a:lnTo>
                  <a:lnTo>
                    <a:pt x="154" y="1421"/>
                  </a:lnTo>
                  <a:lnTo>
                    <a:pt x="117" y="1366"/>
                  </a:lnTo>
                  <a:lnTo>
                    <a:pt x="61" y="1310"/>
                  </a:lnTo>
                  <a:lnTo>
                    <a:pt x="45" y="1266"/>
                  </a:lnTo>
                  <a:lnTo>
                    <a:pt x="0" y="1260"/>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9" y="610"/>
                  </a:lnTo>
                  <a:lnTo>
                    <a:pt x="674" y="573"/>
                  </a:lnTo>
                  <a:lnTo>
                    <a:pt x="652" y="539"/>
                  </a:lnTo>
                  <a:lnTo>
                    <a:pt x="659" y="517"/>
                  </a:lnTo>
                  <a:lnTo>
                    <a:pt x="674" y="495"/>
                  </a:lnTo>
                  <a:lnTo>
                    <a:pt x="674" y="458"/>
                  </a:lnTo>
                  <a:lnTo>
                    <a:pt x="659" y="437"/>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1" y="54"/>
                  </a:lnTo>
                  <a:lnTo>
                    <a:pt x="755" y="17"/>
                  </a:lnTo>
                  <a:lnTo>
                    <a:pt x="735" y="0"/>
                  </a:lnTo>
                  <a:lnTo>
                    <a:pt x="720" y="3"/>
                  </a:lnTo>
                  <a:lnTo>
                    <a:pt x="696" y="32"/>
                  </a:lnTo>
                  <a:lnTo>
                    <a:pt x="714" y="54"/>
                  </a:lnTo>
                  <a:lnTo>
                    <a:pt x="711" y="91"/>
                  </a:lnTo>
                  <a:lnTo>
                    <a:pt x="677" y="155"/>
                  </a:lnTo>
                  <a:lnTo>
                    <a:pt x="632" y="192"/>
                  </a:lnTo>
                  <a:lnTo>
                    <a:pt x="618" y="214"/>
                  </a:lnTo>
                  <a:lnTo>
                    <a:pt x="608" y="242"/>
                  </a:lnTo>
                  <a:lnTo>
                    <a:pt x="603" y="260"/>
                  </a:lnTo>
                  <a:lnTo>
                    <a:pt x="537" y="311"/>
                  </a:lnTo>
                  <a:lnTo>
                    <a:pt x="478" y="345"/>
                  </a:lnTo>
                  <a:lnTo>
                    <a:pt x="470" y="370"/>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5"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3"/>
                  </a:lnTo>
                  <a:lnTo>
                    <a:pt x="637" y="1193"/>
                  </a:lnTo>
                  <a:lnTo>
                    <a:pt x="637" y="1227"/>
                  </a:lnTo>
                  <a:lnTo>
                    <a:pt x="647" y="1244"/>
                  </a:lnTo>
                  <a:lnTo>
                    <a:pt x="581" y="1260"/>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39997" name="Freeform 71"/>
            <p:cNvSpPr>
              <a:spLocks/>
            </p:cNvSpPr>
            <p:nvPr/>
          </p:nvSpPr>
          <p:spPr bwMode="auto">
            <a:xfrm>
              <a:off x="512" y="3170"/>
              <a:ext cx="110" cy="36"/>
            </a:xfrm>
            <a:custGeom>
              <a:avLst/>
              <a:gdLst>
                <a:gd name="T0" fmla="*/ 0 w 222"/>
                <a:gd name="T1" fmla="*/ 3 h 72"/>
                <a:gd name="T2" fmla="*/ 5 w 222"/>
                <a:gd name="T3" fmla="*/ 3 h 72"/>
                <a:gd name="T4" fmla="*/ 7 w 222"/>
                <a:gd name="T5" fmla="*/ 2 h 72"/>
                <a:gd name="T6" fmla="*/ 9 w 222"/>
                <a:gd name="T7" fmla="*/ 1 h 72"/>
                <a:gd name="T8" fmla="*/ 12 w 222"/>
                <a:gd name="T9" fmla="*/ 0 h 72"/>
                <a:gd name="T10" fmla="*/ 13 w 222"/>
                <a:gd name="T11" fmla="*/ 1 h 72"/>
                <a:gd name="T12" fmla="*/ 12 w 222"/>
                <a:gd name="T13" fmla="*/ 1 h 72"/>
                <a:gd name="T14" fmla="*/ 9 w 222"/>
                <a:gd name="T15" fmla="*/ 2 h 72"/>
                <a:gd name="T16" fmla="*/ 8 w 222"/>
                <a:gd name="T17" fmla="*/ 3 h 72"/>
                <a:gd name="T18" fmla="*/ 6 w 222"/>
                <a:gd name="T19" fmla="*/ 4 h 72"/>
                <a:gd name="T20" fmla="*/ 3 w 222"/>
                <a:gd name="T21" fmla="*/ 5 h 72"/>
                <a:gd name="T22" fmla="*/ 0 w 222"/>
                <a:gd name="T23" fmla="*/ 5 h 72"/>
                <a:gd name="T24" fmla="*/ 0 w 222"/>
                <a:gd name="T25" fmla="*/ 3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2"/>
                <a:gd name="T40" fmla="*/ 0 h 72"/>
                <a:gd name="T41" fmla="*/ 222 w 22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2" h="72">
                  <a:moveTo>
                    <a:pt x="0" y="57"/>
                  </a:moveTo>
                  <a:lnTo>
                    <a:pt x="89" y="54"/>
                  </a:lnTo>
                  <a:lnTo>
                    <a:pt x="123" y="35"/>
                  </a:lnTo>
                  <a:lnTo>
                    <a:pt x="152" y="13"/>
                  </a:lnTo>
                  <a:lnTo>
                    <a:pt x="207" y="0"/>
                  </a:lnTo>
                  <a:lnTo>
                    <a:pt x="222" y="13"/>
                  </a:lnTo>
                  <a:lnTo>
                    <a:pt x="198" y="20"/>
                  </a:lnTo>
                  <a:lnTo>
                    <a:pt x="160" y="41"/>
                  </a:lnTo>
                  <a:lnTo>
                    <a:pt x="140" y="54"/>
                  </a:lnTo>
                  <a:lnTo>
                    <a:pt x="104" y="64"/>
                  </a:lnTo>
                  <a:lnTo>
                    <a:pt x="49" y="69"/>
                  </a:lnTo>
                  <a:lnTo>
                    <a:pt x="6" y="72"/>
                  </a:lnTo>
                  <a:lnTo>
                    <a:pt x="0" y="57"/>
                  </a:lnTo>
                  <a:close/>
                </a:path>
              </a:pathLst>
            </a:custGeom>
            <a:solidFill>
              <a:srgbClr val="000000"/>
            </a:solidFill>
            <a:ln w="9525">
              <a:noFill/>
              <a:round/>
              <a:headEnd/>
              <a:tailEnd/>
            </a:ln>
          </p:spPr>
          <p:txBody>
            <a:bodyPr/>
            <a:lstStyle/>
            <a:p>
              <a:endParaRPr lang="en-US"/>
            </a:p>
          </p:txBody>
        </p:sp>
        <p:sp>
          <p:nvSpPr>
            <p:cNvPr id="39998" name="Freeform 72"/>
            <p:cNvSpPr>
              <a:spLocks/>
            </p:cNvSpPr>
            <p:nvPr/>
          </p:nvSpPr>
          <p:spPr bwMode="auto">
            <a:xfrm>
              <a:off x="343" y="2378"/>
              <a:ext cx="320" cy="174"/>
            </a:xfrm>
            <a:custGeom>
              <a:avLst/>
              <a:gdLst>
                <a:gd name="T0" fmla="*/ 1 w 640"/>
                <a:gd name="T1" fmla="*/ 3 h 347"/>
                <a:gd name="T2" fmla="*/ 5 w 640"/>
                <a:gd name="T3" fmla="*/ 3 h 347"/>
                <a:gd name="T4" fmla="*/ 11 w 640"/>
                <a:gd name="T5" fmla="*/ 3 h 347"/>
                <a:gd name="T6" fmla="*/ 14 w 640"/>
                <a:gd name="T7" fmla="*/ 3 h 347"/>
                <a:gd name="T8" fmla="*/ 17 w 640"/>
                <a:gd name="T9" fmla="*/ 3 h 347"/>
                <a:gd name="T10" fmla="*/ 21 w 640"/>
                <a:gd name="T11" fmla="*/ 2 h 347"/>
                <a:gd name="T12" fmla="*/ 23 w 640"/>
                <a:gd name="T13" fmla="*/ 0 h 347"/>
                <a:gd name="T14" fmla="*/ 25 w 640"/>
                <a:gd name="T15" fmla="*/ 2 h 347"/>
                <a:gd name="T16" fmla="*/ 30 w 640"/>
                <a:gd name="T17" fmla="*/ 5 h 347"/>
                <a:gd name="T18" fmla="*/ 34 w 640"/>
                <a:gd name="T19" fmla="*/ 7 h 347"/>
                <a:gd name="T20" fmla="*/ 38 w 640"/>
                <a:gd name="T21" fmla="*/ 10 h 347"/>
                <a:gd name="T22" fmla="*/ 40 w 640"/>
                <a:gd name="T23" fmla="*/ 12 h 347"/>
                <a:gd name="T24" fmla="*/ 38 w 640"/>
                <a:gd name="T25" fmla="*/ 14 h 347"/>
                <a:gd name="T26" fmla="*/ 36 w 640"/>
                <a:gd name="T27" fmla="*/ 17 h 347"/>
                <a:gd name="T28" fmla="*/ 31 w 640"/>
                <a:gd name="T29" fmla="*/ 18 h 347"/>
                <a:gd name="T30" fmla="*/ 27 w 640"/>
                <a:gd name="T31" fmla="*/ 20 h 347"/>
                <a:gd name="T32" fmla="*/ 24 w 640"/>
                <a:gd name="T33" fmla="*/ 21 h 347"/>
                <a:gd name="T34" fmla="*/ 21 w 640"/>
                <a:gd name="T35" fmla="*/ 22 h 347"/>
                <a:gd name="T36" fmla="*/ 18 w 640"/>
                <a:gd name="T37" fmla="*/ 22 h 347"/>
                <a:gd name="T38" fmla="*/ 13 w 640"/>
                <a:gd name="T39" fmla="*/ 19 h 347"/>
                <a:gd name="T40" fmla="*/ 10 w 640"/>
                <a:gd name="T41" fmla="*/ 17 h 347"/>
                <a:gd name="T42" fmla="*/ 6 w 640"/>
                <a:gd name="T43" fmla="*/ 13 h 347"/>
                <a:gd name="T44" fmla="*/ 3 w 640"/>
                <a:gd name="T45" fmla="*/ 10 h 347"/>
                <a:gd name="T46" fmla="*/ 1 w 640"/>
                <a:gd name="T47" fmla="*/ 8 h 347"/>
                <a:gd name="T48" fmla="*/ 0 w 640"/>
                <a:gd name="T49" fmla="*/ 5 h 347"/>
                <a:gd name="T50" fmla="*/ 1 w 640"/>
                <a:gd name="T51" fmla="*/ 3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7"/>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39999" name="Freeform 73"/>
            <p:cNvSpPr>
              <a:spLocks/>
            </p:cNvSpPr>
            <p:nvPr/>
          </p:nvSpPr>
          <p:spPr bwMode="auto">
            <a:xfrm>
              <a:off x="335" y="2373"/>
              <a:ext cx="346" cy="202"/>
            </a:xfrm>
            <a:custGeom>
              <a:avLst/>
              <a:gdLst>
                <a:gd name="T0" fmla="*/ 22 w 692"/>
                <a:gd name="T1" fmla="*/ 22 h 404"/>
                <a:gd name="T2" fmla="*/ 28 w 692"/>
                <a:gd name="T3" fmla="*/ 20 h 404"/>
                <a:gd name="T4" fmla="*/ 34 w 692"/>
                <a:gd name="T5" fmla="*/ 18 h 404"/>
                <a:gd name="T6" fmla="*/ 38 w 692"/>
                <a:gd name="T7" fmla="*/ 14 h 404"/>
                <a:gd name="T8" fmla="*/ 40 w 692"/>
                <a:gd name="T9" fmla="*/ 13 h 404"/>
                <a:gd name="T10" fmla="*/ 34 w 692"/>
                <a:gd name="T11" fmla="*/ 7 h 404"/>
                <a:gd name="T12" fmla="*/ 28 w 692"/>
                <a:gd name="T13" fmla="*/ 5 h 404"/>
                <a:gd name="T14" fmla="*/ 24 w 692"/>
                <a:gd name="T15" fmla="*/ 3 h 404"/>
                <a:gd name="T16" fmla="*/ 23 w 692"/>
                <a:gd name="T17" fmla="*/ 3 h 404"/>
                <a:gd name="T18" fmla="*/ 21 w 692"/>
                <a:gd name="T19" fmla="*/ 3 h 404"/>
                <a:gd name="T20" fmla="*/ 17 w 692"/>
                <a:gd name="T21" fmla="*/ 5 h 404"/>
                <a:gd name="T22" fmla="*/ 11 w 692"/>
                <a:gd name="T23" fmla="*/ 5 h 404"/>
                <a:gd name="T24" fmla="*/ 5 w 692"/>
                <a:gd name="T25" fmla="*/ 5 h 404"/>
                <a:gd name="T26" fmla="*/ 3 w 692"/>
                <a:gd name="T27" fmla="*/ 5 h 404"/>
                <a:gd name="T28" fmla="*/ 3 w 692"/>
                <a:gd name="T29" fmla="*/ 6 h 404"/>
                <a:gd name="T30" fmla="*/ 3 w 692"/>
                <a:gd name="T31" fmla="*/ 7 h 404"/>
                <a:gd name="T32" fmla="*/ 6 w 692"/>
                <a:gd name="T33" fmla="*/ 11 h 404"/>
                <a:gd name="T34" fmla="*/ 10 w 692"/>
                <a:gd name="T35" fmla="*/ 13 h 404"/>
                <a:gd name="T36" fmla="*/ 13 w 692"/>
                <a:gd name="T37" fmla="*/ 18 h 404"/>
                <a:gd name="T38" fmla="*/ 18 w 692"/>
                <a:gd name="T39" fmla="*/ 21 h 404"/>
                <a:gd name="T40" fmla="*/ 21 w 692"/>
                <a:gd name="T41" fmla="*/ 23 h 404"/>
                <a:gd name="T42" fmla="*/ 22 w 692"/>
                <a:gd name="T43" fmla="*/ 25 h 404"/>
                <a:gd name="T44" fmla="*/ 21 w 692"/>
                <a:gd name="T45" fmla="*/ 25 h 404"/>
                <a:gd name="T46" fmla="*/ 19 w 692"/>
                <a:gd name="T47" fmla="*/ 25 h 404"/>
                <a:gd name="T48" fmla="*/ 14 w 692"/>
                <a:gd name="T49" fmla="*/ 21 h 404"/>
                <a:gd name="T50" fmla="*/ 10 w 692"/>
                <a:gd name="T51" fmla="*/ 17 h 404"/>
                <a:gd name="T52" fmla="*/ 6 w 692"/>
                <a:gd name="T53" fmla="*/ 13 h 404"/>
                <a:gd name="T54" fmla="*/ 3 w 692"/>
                <a:gd name="T55" fmla="*/ 11 h 404"/>
                <a:gd name="T56" fmla="*/ 1 w 692"/>
                <a:gd name="T57" fmla="*/ 9 h 404"/>
                <a:gd name="T58" fmla="*/ 1 w 692"/>
                <a:gd name="T59" fmla="*/ 6 h 404"/>
                <a:gd name="T60" fmla="*/ 0 w 692"/>
                <a:gd name="T61" fmla="*/ 5 h 404"/>
                <a:gd name="T62" fmla="*/ 1 w 692"/>
                <a:gd name="T63" fmla="*/ 3 h 404"/>
                <a:gd name="T64" fmla="*/ 3 w 692"/>
                <a:gd name="T65" fmla="*/ 3 h 404"/>
                <a:gd name="T66" fmla="*/ 5 w 692"/>
                <a:gd name="T67" fmla="*/ 3 h 404"/>
                <a:gd name="T68" fmla="*/ 11 w 692"/>
                <a:gd name="T69" fmla="*/ 3 h 404"/>
                <a:gd name="T70" fmla="*/ 14 w 692"/>
                <a:gd name="T71" fmla="*/ 3 h 404"/>
                <a:gd name="T72" fmla="*/ 18 w 692"/>
                <a:gd name="T73" fmla="*/ 3 h 404"/>
                <a:gd name="T74" fmla="*/ 22 w 692"/>
                <a:gd name="T75" fmla="*/ 2 h 404"/>
                <a:gd name="T76" fmla="*/ 23 w 692"/>
                <a:gd name="T77" fmla="*/ 0 h 404"/>
                <a:gd name="T78" fmla="*/ 24 w 692"/>
                <a:gd name="T79" fmla="*/ 0 h 404"/>
                <a:gd name="T80" fmla="*/ 28 w 692"/>
                <a:gd name="T81" fmla="*/ 3 h 404"/>
                <a:gd name="T82" fmla="*/ 33 w 692"/>
                <a:gd name="T83" fmla="*/ 6 h 404"/>
                <a:gd name="T84" fmla="*/ 38 w 692"/>
                <a:gd name="T85" fmla="*/ 9 h 404"/>
                <a:gd name="T86" fmla="*/ 40 w 692"/>
                <a:gd name="T87" fmla="*/ 11 h 404"/>
                <a:gd name="T88" fmla="*/ 43 w 692"/>
                <a:gd name="T89" fmla="*/ 12 h 404"/>
                <a:gd name="T90" fmla="*/ 43 w 692"/>
                <a:gd name="T91" fmla="*/ 13 h 404"/>
                <a:gd name="T92" fmla="*/ 43 w 692"/>
                <a:gd name="T93" fmla="*/ 13 h 404"/>
                <a:gd name="T94" fmla="*/ 41 w 692"/>
                <a:gd name="T95" fmla="*/ 14 h 404"/>
                <a:gd name="T96" fmla="*/ 39 w 692"/>
                <a:gd name="T97" fmla="*/ 17 h 404"/>
                <a:gd name="T98" fmla="*/ 37 w 692"/>
                <a:gd name="T99" fmla="*/ 18 h 404"/>
                <a:gd name="T100" fmla="*/ 33 w 692"/>
                <a:gd name="T101" fmla="*/ 19 h 404"/>
                <a:gd name="T102" fmla="*/ 30 w 692"/>
                <a:gd name="T103" fmla="*/ 21 h 404"/>
                <a:gd name="T104" fmla="*/ 27 w 692"/>
                <a:gd name="T105" fmla="*/ 22 h 404"/>
                <a:gd name="T106" fmla="*/ 24 w 692"/>
                <a:gd name="T107" fmla="*/ 23 h 404"/>
                <a:gd name="T108" fmla="*/ 22 w 692"/>
                <a:gd name="T109" fmla="*/ 23 h 404"/>
                <a:gd name="T110" fmla="*/ 22 w 692"/>
                <a:gd name="T111" fmla="*/ 22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4"/>
                  </a:lnTo>
                  <a:lnTo>
                    <a:pt x="65" y="71"/>
                  </a:lnTo>
                  <a:lnTo>
                    <a:pt x="37" y="74"/>
                  </a:lnTo>
                  <a:lnTo>
                    <a:pt x="37" y="93"/>
                  </a:lnTo>
                  <a:lnTo>
                    <a:pt x="59" y="123"/>
                  </a:lnTo>
                  <a:lnTo>
                    <a:pt x="102" y="176"/>
                  </a:lnTo>
                  <a:lnTo>
                    <a:pt x="155" y="220"/>
                  </a:lnTo>
                  <a:lnTo>
                    <a:pt x="221" y="284"/>
                  </a:lnTo>
                  <a:lnTo>
                    <a:pt x="285" y="331"/>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5"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5"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40000" name="Freeform 74"/>
            <p:cNvSpPr>
              <a:spLocks/>
            </p:cNvSpPr>
            <p:nvPr/>
          </p:nvSpPr>
          <p:spPr bwMode="auto">
            <a:xfrm>
              <a:off x="531" y="2526"/>
              <a:ext cx="109" cy="70"/>
            </a:xfrm>
            <a:custGeom>
              <a:avLst/>
              <a:gdLst>
                <a:gd name="T0" fmla="*/ 11 w 219"/>
                <a:gd name="T1" fmla="*/ 1 h 139"/>
                <a:gd name="T2" fmla="*/ 8 w 219"/>
                <a:gd name="T3" fmla="*/ 4 h 139"/>
                <a:gd name="T4" fmla="*/ 6 w 219"/>
                <a:gd name="T5" fmla="*/ 6 h 139"/>
                <a:gd name="T6" fmla="*/ 2 w 219"/>
                <a:gd name="T7" fmla="*/ 7 h 139"/>
                <a:gd name="T8" fmla="*/ 0 w 219"/>
                <a:gd name="T9" fmla="*/ 8 h 139"/>
                <a:gd name="T10" fmla="*/ 1 w 219"/>
                <a:gd name="T11" fmla="*/ 9 h 139"/>
                <a:gd name="T12" fmla="*/ 4 w 219"/>
                <a:gd name="T13" fmla="*/ 9 h 139"/>
                <a:gd name="T14" fmla="*/ 8 w 219"/>
                <a:gd name="T15" fmla="*/ 6 h 139"/>
                <a:gd name="T16" fmla="*/ 13 w 219"/>
                <a:gd name="T17" fmla="*/ 0 h 139"/>
                <a:gd name="T18" fmla="*/ 11 w 219"/>
                <a:gd name="T19" fmla="*/ 1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3"/>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0" name="Group 75"/>
          <p:cNvGrpSpPr>
            <a:grpSpLocks/>
          </p:cNvGrpSpPr>
          <p:nvPr/>
        </p:nvGrpSpPr>
        <p:grpSpPr bwMode="auto">
          <a:xfrm>
            <a:off x="6245567" y="3516313"/>
            <a:ext cx="639762" cy="1446212"/>
            <a:chOff x="427" y="2507"/>
            <a:chExt cx="403" cy="911"/>
          </a:xfrm>
        </p:grpSpPr>
        <p:sp>
          <p:nvSpPr>
            <p:cNvPr id="39967" name="Freeform 76"/>
            <p:cNvSpPr>
              <a:spLocks/>
            </p:cNvSpPr>
            <p:nvPr/>
          </p:nvSpPr>
          <p:spPr bwMode="auto">
            <a:xfrm>
              <a:off x="435" y="2547"/>
              <a:ext cx="212" cy="859"/>
            </a:xfrm>
            <a:custGeom>
              <a:avLst/>
              <a:gdLst>
                <a:gd name="T0" fmla="*/ 27 w 424"/>
                <a:gd name="T1" fmla="*/ 20 h 1717"/>
                <a:gd name="T2" fmla="*/ 27 w 424"/>
                <a:gd name="T3" fmla="*/ 24 h 1717"/>
                <a:gd name="T4" fmla="*/ 27 w 424"/>
                <a:gd name="T5" fmla="*/ 45 h 1717"/>
                <a:gd name="T6" fmla="*/ 25 w 424"/>
                <a:gd name="T7" fmla="*/ 74 h 1717"/>
                <a:gd name="T8" fmla="*/ 25 w 424"/>
                <a:gd name="T9" fmla="*/ 92 h 1717"/>
                <a:gd name="T10" fmla="*/ 26 w 424"/>
                <a:gd name="T11" fmla="*/ 104 h 1717"/>
                <a:gd name="T12" fmla="*/ 25 w 424"/>
                <a:gd name="T13" fmla="*/ 108 h 1717"/>
                <a:gd name="T14" fmla="*/ 24 w 424"/>
                <a:gd name="T15" fmla="*/ 107 h 1717"/>
                <a:gd name="T16" fmla="*/ 14 w 424"/>
                <a:gd name="T17" fmla="*/ 100 h 1717"/>
                <a:gd name="T18" fmla="*/ 12 w 424"/>
                <a:gd name="T19" fmla="*/ 99 h 1717"/>
                <a:gd name="T20" fmla="*/ 11 w 424"/>
                <a:gd name="T21" fmla="*/ 97 h 1717"/>
                <a:gd name="T22" fmla="*/ 9 w 424"/>
                <a:gd name="T23" fmla="*/ 94 h 1717"/>
                <a:gd name="T24" fmla="*/ 6 w 424"/>
                <a:gd name="T25" fmla="*/ 91 h 1717"/>
                <a:gd name="T26" fmla="*/ 3 w 424"/>
                <a:gd name="T27" fmla="*/ 88 h 1717"/>
                <a:gd name="T28" fmla="*/ 0 w 424"/>
                <a:gd name="T29" fmla="*/ 85 h 1717"/>
                <a:gd name="T30" fmla="*/ 0 w 424"/>
                <a:gd name="T31" fmla="*/ 83 h 1717"/>
                <a:gd name="T32" fmla="*/ 2 w 424"/>
                <a:gd name="T33" fmla="*/ 80 h 1717"/>
                <a:gd name="T34" fmla="*/ 3 w 424"/>
                <a:gd name="T35" fmla="*/ 77 h 1717"/>
                <a:gd name="T36" fmla="*/ 3 w 424"/>
                <a:gd name="T37" fmla="*/ 75 h 1717"/>
                <a:gd name="T38" fmla="*/ 2 w 424"/>
                <a:gd name="T39" fmla="*/ 73 h 1717"/>
                <a:gd name="T40" fmla="*/ 1 w 424"/>
                <a:gd name="T41" fmla="*/ 71 h 1717"/>
                <a:gd name="T42" fmla="*/ 3 w 424"/>
                <a:gd name="T43" fmla="*/ 68 h 1717"/>
                <a:gd name="T44" fmla="*/ 3 w 424"/>
                <a:gd name="T45" fmla="*/ 66 h 1717"/>
                <a:gd name="T46" fmla="*/ 1 w 424"/>
                <a:gd name="T47" fmla="*/ 61 h 1717"/>
                <a:gd name="T48" fmla="*/ 1 w 424"/>
                <a:gd name="T49" fmla="*/ 59 h 1717"/>
                <a:gd name="T50" fmla="*/ 2 w 424"/>
                <a:gd name="T51" fmla="*/ 57 h 1717"/>
                <a:gd name="T52" fmla="*/ 3 w 424"/>
                <a:gd name="T53" fmla="*/ 55 h 1717"/>
                <a:gd name="T54" fmla="*/ 3 w 424"/>
                <a:gd name="T55" fmla="*/ 51 h 1717"/>
                <a:gd name="T56" fmla="*/ 3 w 424"/>
                <a:gd name="T57" fmla="*/ 49 h 1717"/>
                <a:gd name="T58" fmla="*/ 3 w 424"/>
                <a:gd name="T59" fmla="*/ 45 h 1717"/>
                <a:gd name="T60" fmla="*/ 5 w 424"/>
                <a:gd name="T61" fmla="*/ 44 h 1717"/>
                <a:gd name="T62" fmla="*/ 3 w 424"/>
                <a:gd name="T63" fmla="*/ 41 h 1717"/>
                <a:gd name="T64" fmla="*/ 2 w 424"/>
                <a:gd name="T65" fmla="*/ 37 h 1717"/>
                <a:gd name="T66" fmla="*/ 1 w 424"/>
                <a:gd name="T67" fmla="*/ 35 h 1717"/>
                <a:gd name="T68" fmla="*/ 2 w 424"/>
                <a:gd name="T69" fmla="*/ 33 h 1717"/>
                <a:gd name="T70" fmla="*/ 3 w 424"/>
                <a:gd name="T71" fmla="*/ 31 h 1717"/>
                <a:gd name="T72" fmla="*/ 3 w 424"/>
                <a:gd name="T73" fmla="*/ 30 h 1717"/>
                <a:gd name="T74" fmla="*/ 1 w 424"/>
                <a:gd name="T75" fmla="*/ 25 h 1717"/>
                <a:gd name="T76" fmla="*/ 1 w 424"/>
                <a:gd name="T77" fmla="*/ 21 h 1717"/>
                <a:gd name="T78" fmla="*/ 1 w 424"/>
                <a:gd name="T79" fmla="*/ 19 h 1717"/>
                <a:gd name="T80" fmla="*/ 3 w 424"/>
                <a:gd name="T81" fmla="*/ 17 h 1717"/>
                <a:gd name="T82" fmla="*/ 3 w 424"/>
                <a:gd name="T83" fmla="*/ 15 h 1717"/>
                <a:gd name="T84" fmla="*/ 1 w 424"/>
                <a:gd name="T85" fmla="*/ 13 h 1717"/>
                <a:gd name="T86" fmla="*/ 1 w 424"/>
                <a:gd name="T87" fmla="*/ 11 h 1717"/>
                <a:gd name="T88" fmla="*/ 3 w 424"/>
                <a:gd name="T89" fmla="*/ 10 h 1717"/>
                <a:gd name="T90" fmla="*/ 6 w 424"/>
                <a:gd name="T91" fmla="*/ 8 h 1717"/>
                <a:gd name="T92" fmla="*/ 3 w 424"/>
                <a:gd name="T93" fmla="*/ 5 h 1717"/>
                <a:gd name="T94" fmla="*/ 3 w 424"/>
                <a:gd name="T95" fmla="*/ 3 h 1717"/>
                <a:gd name="T96" fmla="*/ 6 w 424"/>
                <a:gd name="T97" fmla="*/ 2 h 1717"/>
                <a:gd name="T98" fmla="*/ 6 w 424"/>
                <a:gd name="T99" fmla="*/ 0 h 1717"/>
                <a:gd name="T100" fmla="*/ 9 w 424"/>
                <a:gd name="T101" fmla="*/ 5 h 1717"/>
                <a:gd name="T102" fmla="*/ 13 w 424"/>
                <a:gd name="T103" fmla="*/ 10 h 1717"/>
                <a:gd name="T104" fmla="*/ 17 w 424"/>
                <a:gd name="T105" fmla="*/ 13 h 1717"/>
                <a:gd name="T106" fmla="*/ 21 w 424"/>
                <a:gd name="T107" fmla="*/ 16 h 1717"/>
                <a:gd name="T108" fmla="*/ 25 w 424"/>
                <a:gd name="T109" fmla="*/ 18 h 1717"/>
                <a:gd name="T110" fmla="*/ 27 w 424"/>
                <a:gd name="T111" fmla="*/ 20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39968" name="Freeform 77"/>
            <p:cNvSpPr>
              <a:spLocks/>
            </p:cNvSpPr>
            <p:nvPr/>
          </p:nvSpPr>
          <p:spPr bwMode="auto">
            <a:xfrm>
              <a:off x="427" y="2560"/>
              <a:ext cx="61" cy="654"/>
            </a:xfrm>
            <a:custGeom>
              <a:avLst/>
              <a:gdLst>
                <a:gd name="T0" fmla="*/ 6 w 121"/>
                <a:gd name="T1" fmla="*/ 2 h 1309"/>
                <a:gd name="T2" fmla="*/ 8 w 121"/>
                <a:gd name="T3" fmla="*/ 5 h 1309"/>
                <a:gd name="T4" fmla="*/ 7 w 121"/>
                <a:gd name="T5" fmla="*/ 7 h 1309"/>
                <a:gd name="T6" fmla="*/ 3 w 121"/>
                <a:gd name="T7" fmla="*/ 9 h 1309"/>
                <a:gd name="T8" fmla="*/ 5 w 121"/>
                <a:gd name="T9" fmla="*/ 11 h 1309"/>
                <a:gd name="T10" fmla="*/ 6 w 121"/>
                <a:gd name="T11" fmla="*/ 14 h 1309"/>
                <a:gd name="T12" fmla="*/ 4 w 121"/>
                <a:gd name="T13" fmla="*/ 16 h 1309"/>
                <a:gd name="T14" fmla="*/ 3 w 121"/>
                <a:gd name="T15" fmla="*/ 19 h 1309"/>
                <a:gd name="T16" fmla="*/ 4 w 121"/>
                <a:gd name="T17" fmla="*/ 23 h 1309"/>
                <a:gd name="T18" fmla="*/ 6 w 121"/>
                <a:gd name="T19" fmla="*/ 26 h 1309"/>
                <a:gd name="T20" fmla="*/ 6 w 121"/>
                <a:gd name="T21" fmla="*/ 30 h 1309"/>
                <a:gd name="T22" fmla="*/ 3 w 121"/>
                <a:gd name="T23" fmla="*/ 32 h 1309"/>
                <a:gd name="T24" fmla="*/ 6 w 121"/>
                <a:gd name="T25" fmla="*/ 38 h 1309"/>
                <a:gd name="T26" fmla="*/ 7 w 121"/>
                <a:gd name="T27" fmla="*/ 42 h 1309"/>
                <a:gd name="T28" fmla="*/ 5 w 121"/>
                <a:gd name="T29" fmla="*/ 44 h 1309"/>
                <a:gd name="T30" fmla="*/ 5 w 121"/>
                <a:gd name="T31" fmla="*/ 49 h 1309"/>
                <a:gd name="T32" fmla="*/ 7 w 121"/>
                <a:gd name="T33" fmla="*/ 53 h 1309"/>
                <a:gd name="T34" fmla="*/ 5 w 121"/>
                <a:gd name="T35" fmla="*/ 55 h 1309"/>
                <a:gd name="T36" fmla="*/ 3 w 121"/>
                <a:gd name="T37" fmla="*/ 58 h 1309"/>
                <a:gd name="T38" fmla="*/ 5 w 121"/>
                <a:gd name="T39" fmla="*/ 63 h 1309"/>
                <a:gd name="T40" fmla="*/ 6 w 121"/>
                <a:gd name="T41" fmla="*/ 66 h 1309"/>
                <a:gd name="T42" fmla="*/ 4 w 121"/>
                <a:gd name="T43" fmla="*/ 67 h 1309"/>
                <a:gd name="T44" fmla="*/ 5 w 121"/>
                <a:gd name="T45" fmla="*/ 73 h 1309"/>
                <a:gd name="T46" fmla="*/ 6 w 121"/>
                <a:gd name="T47" fmla="*/ 75 h 1309"/>
                <a:gd name="T48" fmla="*/ 4 w 121"/>
                <a:gd name="T49" fmla="*/ 79 h 1309"/>
                <a:gd name="T50" fmla="*/ 1 w 121"/>
                <a:gd name="T51" fmla="*/ 80 h 1309"/>
                <a:gd name="T52" fmla="*/ 3 w 121"/>
                <a:gd name="T53" fmla="*/ 75 h 1309"/>
                <a:gd name="T54" fmla="*/ 2 w 121"/>
                <a:gd name="T55" fmla="*/ 70 h 1309"/>
                <a:gd name="T56" fmla="*/ 2 w 121"/>
                <a:gd name="T57" fmla="*/ 66 h 1309"/>
                <a:gd name="T58" fmla="*/ 3 w 121"/>
                <a:gd name="T59" fmla="*/ 64 h 1309"/>
                <a:gd name="T60" fmla="*/ 1 w 121"/>
                <a:gd name="T61" fmla="*/ 59 h 1309"/>
                <a:gd name="T62" fmla="*/ 1 w 121"/>
                <a:gd name="T63" fmla="*/ 54 h 1309"/>
                <a:gd name="T64" fmla="*/ 4 w 121"/>
                <a:gd name="T65" fmla="*/ 52 h 1309"/>
                <a:gd name="T66" fmla="*/ 3 w 121"/>
                <a:gd name="T67" fmla="*/ 48 h 1309"/>
                <a:gd name="T68" fmla="*/ 2 w 121"/>
                <a:gd name="T69" fmla="*/ 44 h 1309"/>
                <a:gd name="T70" fmla="*/ 5 w 121"/>
                <a:gd name="T71" fmla="*/ 41 h 1309"/>
                <a:gd name="T72" fmla="*/ 4 w 121"/>
                <a:gd name="T73" fmla="*/ 38 h 1309"/>
                <a:gd name="T74" fmla="*/ 1 w 121"/>
                <a:gd name="T75" fmla="*/ 33 h 1309"/>
                <a:gd name="T76" fmla="*/ 2 w 121"/>
                <a:gd name="T77" fmla="*/ 30 h 1309"/>
                <a:gd name="T78" fmla="*/ 4 w 121"/>
                <a:gd name="T79" fmla="*/ 28 h 1309"/>
                <a:gd name="T80" fmla="*/ 1 w 121"/>
                <a:gd name="T81" fmla="*/ 22 h 1309"/>
                <a:gd name="T82" fmla="*/ 0 w 121"/>
                <a:gd name="T83" fmla="*/ 18 h 1309"/>
                <a:gd name="T84" fmla="*/ 2 w 121"/>
                <a:gd name="T85" fmla="*/ 15 h 1309"/>
                <a:gd name="T86" fmla="*/ 3 w 121"/>
                <a:gd name="T87" fmla="*/ 13 h 1309"/>
                <a:gd name="T88" fmla="*/ 1 w 121"/>
                <a:gd name="T89" fmla="*/ 11 h 1309"/>
                <a:gd name="T90" fmla="*/ 2 w 121"/>
                <a:gd name="T91" fmla="*/ 8 h 1309"/>
                <a:gd name="T92" fmla="*/ 5 w 121"/>
                <a:gd name="T93" fmla="*/ 6 h 1309"/>
                <a:gd name="T94" fmla="*/ 5 w 121"/>
                <a:gd name="T95" fmla="*/ 4 h 1309"/>
                <a:gd name="T96" fmla="*/ 3 w 121"/>
                <a:gd name="T97" fmla="*/ 1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endParaRPr lang="en-US"/>
            </a:p>
          </p:txBody>
        </p:sp>
        <p:sp>
          <p:nvSpPr>
            <p:cNvPr id="39969" name="Freeform 78"/>
            <p:cNvSpPr>
              <a:spLocks/>
            </p:cNvSpPr>
            <p:nvPr/>
          </p:nvSpPr>
          <p:spPr bwMode="auto">
            <a:xfrm>
              <a:off x="592" y="2719"/>
              <a:ext cx="58" cy="529"/>
            </a:xfrm>
            <a:custGeom>
              <a:avLst/>
              <a:gdLst>
                <a:gd name="T0" fmla="*/ 7 w 116"/>
                <a:gd name="T1" fmla="*/ 1 h 1058"/>
                <a:gd name="T2" fmla="*/ 7 w 116"/>
                <a:gd name="T3" fmla="*/ 6 h 1058"/>
                <a:gd name="T4" fmla="*/ 4 w 116"/>
                <a:gd name="T5" fmla="*/ 8 h 1058"/>
                <a:gd name="T6" fmla="*/ 5 w 116"/>
                <a:gd name="T7" fmla="*/ 13 h 1058"/>
                <a:gd name="T8" fmla="*/ 7 w 116"/>
                <a:gd name="T9" fmla="*/ 18 h 1058"/>
                <a:gd name="T10" fmla="*/ 5 w 116"/>
                <a:gd name="T11" fmla="*/ 20 h 1058"/>
                <a:gd name="T12" fmla="*/ 5 w 116"/>
                <a:gd name="T13" fmla="*/ 24 h 1058"/>
                <a:gd name="T14" fmla="*/ 7 w 116"/>
                <a:gd name="T15" fmla="*/ 29 h 1058"/>
                <a:gd name="T16" fmla="*/ 6 w 116"/>
                <a:gd name="T17" fmla="*/ 33 h 1058"/>
                <a:gd name="T18" fmla="*/ 4 w 116"/>
                <a:gd name="T19" fmla="*/ 35 h 1058"/>
                <a:gd name="T20" fmla="*/ 6 w 116"/>
                <a:gd name="T21" fmla="*/ 41 h 1058"/>
                <a:gd name="T22" fmla="*/ 7 w 116"/>
                <a:gd name="T23" fmla="*/ 45 h 1058"/>
                <a:gd name="T24" fmla="*/ 3 w 116"/>
                <a:gd name="T25" fmla="*/ 47 h 1058"/>
                <a:gd name="T26" fmla="*/ 4 w 116"/>
                <a:gd name="T27" fmla="*/ 53 h 1058"/>
                <a:gd name="T28" fmla="*/ 5 w 116"/>
                <a:gd name="T29" fmla="*/ 58 h 1058"/>
                <a:gd name="T30" fmla="*/ 3 w 116"/>
                <a:gd name="T31" fmla="*/ 61 h 1058"/>
                <a:gd name="T32" fmla="*/ 2 w 116"/>
                <a:gd name="T33" fmla="*/ 66 h 1058"/>
                <a:gd name="T34" fmla="*/ 1 w 116"/>
                <a:gd name="T35" fmla="*/ 63 h 1058"/>
                <a:gd name="T36" fmla="*/ 3 w 116"/>
                <a:gd name="T37" fmla="*/ 59 h 1058"/>
                <a:gd name="T38" fmla="*/ 2 w 116"/>
                <a:gd name="T39" fmla="*/ 52 h 1058"/>
                <a:gd name="T40" fmla="*/ 2 w 116"/>
                <a:gd name="T41" fmla="*/ 47 h 1058"/>
                <a:gd name="T42" fmla="*/ 4 w 116"/>
                <a:gd name="T43" fmla="*/ 43 h 1058"/>
                <a:gd name="T44" fmla="*/ 2 w 116"/>
                <a:gd name="T45" fmla="*/ 39 h 1058"/>
                <a:gd name="T46" fmla="*/ 2 w 116"/>
                <a:gd name="T47" fmla="*/ 34 h 1058"/>
                <a:gd name="T48" fmla="*/ 4 w 116"/>
                <a:gd name="T49" fmla="*/ 30 h 1058"/>
                <a:gd name="T50" fmla="*/ 4 w 116"/>
                <a:gd name="T51" fmla="*/ 28 h 1058"/>
                <a:gd name="T52" fmla="*/ 3 w 116"/>
                <a:gd name="T53" fmla="*/ 23 h 1058"/>
                <a:gd name="T54" fmla="*/ 3 w 116"/>
                <a:gd name="T55" fmla="*/ 19 h 1058"/>
                <a:gd name="T56" fmla="*/ 4 w 116"/>
                <a:gd name="T57" fmla="*/ 17 h 1058"/>
                <a:gd name="T58" fmla="*/ 3 w 116"/>
                <a:gd name="T59" fmla="*/ 12 h 1058"/>
                <a:gd name="T60" fmla="*/ 2 w 116"/>
                <a:gd name="T61" fmla="*/ 8 h 1058"/>
                <a:gd name="T62" fmla="*/ 4 w 116"/>
                <a:gd name="T63" fmla="*/ 5 h 1058"/>
                <a:gd name="T64" fmla="*/ 5 w 116"/>
                <a:gd name="T65" fmla="*/ 2 h 1058"/>
                <a:gd name="T66" fmla="*/ 6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endParaRPr lang="en-US"/>
            </a:p>
          </p:txBody>
        </p:sp>
        <p:sp>
          <p:nvSpPr>
            <p:cNvPr id="39970" name="Freeform 79"/>
            <p:cNvSpPr>
              <a:spLocks/>
            </p:cNvSpPr>
            <p:nvPr/>
          </p:nvSpPr>
          <p:spPr bwMode="auto">
            <a:xfrm>
              <a:off x="501" y="2655"/>
              <a:ext cx="132" cy="114"/>
            </a:xfrm>
            <a:custGeom>
              <a:avLst/>
              <a:gdLst>
                <a:gd name="T0" fmla="*/ 16 w 266"/>
                <a:gd name="T1" fmla="*/ 11 h 229"/>
                <a:gd name="T2" fmla="*/ 11 w 266"/>
                <a:gd name="T3" fmla="*/ 7 h 229"/>
                <a:gd name="T4" fmla="*/ 7 w 266"/>
                <a:gd name="T5" fmla="*/ 3 h 229"/>
                <a:gd name="T6" fmla="*/ 3 w 266"/>
                <a:gd name="T7" fmla="*/ 0 h 229"/>
                <a:gd name="T8" fmla="*/ 0 w 266"/>
                <a:gd name="T9" fmla="*/ 0 h 229"/>
                <a:gd name="T10" fmla="*/ 8 w 266"/>
                <a:gd name="T11" fmla="*/ 6 h 229"/>
                <a:gd name="T12" fmla="*/ 12 w 266"/>
                <a:gd name="T13" fmla="*/ 9 h 229"/>
                <a:gd name="T14" fmla="*/ 15 w 266"/>
                <a:gd name="T15" fmla="*/ 14 h 229"/>
                <a:gd name="T16" fmla="*/ 16 w 266"/>
                <a:gd name="T17" fmla="*/ 11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endParaRPr lang="en-US"/>
            </a:p>
          </p:txBody>
        </p:sp>
        <p:sp>
          <p:nvSpPr>
            <p:cNvPr id="39971" name="Freeform 80"/>
            <p:cNvSpPr>
              <a:spLocks/>
            </p:cNvSpPr>
            <p:nvPr/>
          </p:nvSpPr>
          <p:spPr bwMode="auto">
            <a:xfrm>
              <a:off x="499" y="2721"/>
              <a:ext cx="114" cy="93"/>
            </a:xfrm>
            <a:custGeom>
              <a:avLst/>
              <a:gdLst>
                <a:gd name="T0" fmla="*/ 14 w 228"/>
                <a:gd name="T1" fmla="*/ 7 h 186"/>
                <a:gd name="T2" fmla="*/ 11 w 228"/>
                <a:gd name="T3" fmla="*/ 6 h 186"/>
                <a:gd name="T4" fmla="*/ 7 w 228"/>
                <a:gd name="T5" fmla="*/ 3 h 186"/>
                <a:gd name="T6" fmla="*/ 3 w 228"/>
                <a:gd name="T7" fmla="*/ 0 h 186"/>
                <a:gd name="T8" fmla="*/ 0 w 228"/>
                <a:gd name="T9" fmla="*/ 0 h 186"/>
                <a:gd name="T10" fmla="*/ 7 w 228"/>
                <a:gd name="T11" fmla="*/ 3 h 186"/>
                <a:gd name="T12" fmla="*/ 9 w 228"/>
                <a:gd name="T13" fmla="*/ 6 h 186"/>
                <a:gd name="T14" fmla="*/ 14 w 228"/>
                <a:gd name="T15" fmla="*/ 12 h 186"/>
                <a:gd name="T16" fmla="*/ 14 w 228"/>
                <a:gd name="T17" fmla="*/ 9 h 186"/>
                <a:gd name="T18" fmla="*/ 14 w 228"/>
                <a:gd name="T19" fmla="*/ 7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endParaRPr lang="en-US"/>
            </a:p>
          </p:txBody>
        </p:sp>
        <p:sp>
          <p:nvSpPr>
            <p:cNvPr id="39972" name="Freeform 81"/>
            <p:cNvSpPr>
              <a:spLocks/>
            </p:cNvSpPr>
            <p:nvPr/>
          </p:nvSpPr>
          <p:spPr bwMode="auto">
            <a:xfrm>
              <a:off x="481" y="2777"/>
              <a:ext cx="136" cy="144"/>
            </a:xfrm>
            <a:custGeom>
              <a:avLst/>
              <a:gdLst>
                <a:gd name="T0" fmla="*/ 17 w 271"/>
                <a:gd name="T1" fmla="*/ 13 h 288"/>
                <a:gd name="T2" fmla="*/ 12 w 271"/>
                <a:gd name="T3" fmla="*/ 9 h 288"/>
                <a:gd name="T4" fmla="*/ 11 w 271"/>
                <a:gd name="T5" fmla="*/ 6 h 288"/>
                <a:gd name="T6" fmla="*/ 7 w 271"/>
                <a:gd name="T7" fmla="*/ 3 h 288"/>
                <a:gd name="T8" fmla="*/ 4 w 271"/>
                <a:gd name="T9" fmla="*/ 1 h 288"/>
                <a:gd name="T10" fmla="*/ 1 w 271"/>
                <a:gd name="T11" fmla="*/ 0 h 288"/>
                <a:gd name="T12" fmla="*/ 0 w 271"/>
                <a:gd name="T13" fmla="*/ 0 h 288"/>
                <a:gd name="T14" fmla="*/ 0 w 271"/>
                <a:gd name="T15" fmla="*/ 1 h 288"/>
                <a:gd name="T16" fmla="*/ 3 w 271"/>
                <a:gd name="T17" fmla="*/ 3 h 288"/>
                <a:gd name="T18" fmla="*/ 8 w 271"/>
                <a:gd name="T19" fmla="*/ 6 h 288"/>
                <a:gd name="T20" fmla="*/ 12 w 271"/>
                <a:gd name="T21" fmla="*/ 10 h 288"/>
                <a:gd name="T22" fmla="*/ 15 w 271"/>
                <a:gd name="T23" fmla="*/ 14 h 288"/>
                <a:gd name="T24" fmla="*/ 17 w 271"/>
                <a:gd name="T25" fmla="*/ 18 h 288"/>
                <a:gd name="T26" fmla="*/ 17 w 271"/>
                <a:gd name="T27" fmla="*/ 13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endParaRPr lang="en-US"/>
            </a:p>
          </p:txBody>
        </p:sp>
        <p:sp>
          <p:nvSpPr>
            <p:cNvPr id="39973" name="Freeform 82"/>
            <p:cNvSpPr>
              <a:spLocks/>
            </p:cNvSpPr>
            <p:nvPr/>
          </p:nvSpPr>
          <p:spPr bwMode="auto">
            <a:xfrm>
              <a:off x="497" y="2895"/>
              <a:ext cx="103" cy="85"/>
            </a:xfrm>
            <a:custGeom>
              <a:avLst/>
              <a:gdLst>
                <a:gd name="T0" fmla="*/ 12 w 208"/>
                <a:gd name="T1" fmla="*/ 9 h 170"/>
                <a:gd name="T2" fmla="*/ 9 w 208"/>
                <a:gd name="T3" fmla="*/ 5 h 170"/>
                <a:gd name="T4" fmla="*/ 5 w 208"/>
                <a:gd name="T5" fmla="*/ 3 h 170"/>
                <a:gd name="T6" fmla="*/ 2 w 208"/>
                <a:gd name="T7" fmla="*/ 1 h 170"/>
                <a:gd name="T8" fmla="*/ 0 w 208"/>
                <a:gd name="T9" fmla="*/ 0 h 170"/>
                <a:gd name="T10" fmla="*/ 1 w 208"/>
                <a:gd name="T11" fmla="*/ 3 h 170"/>
                <a:gd name="T12" fmla="*/ 5 w 208"/>
                <a:gd name="T13" fmla="*/ 5 h 170"/>
                <a:gd name="T14" fmla="*/ 8 w 208"/>
                <a:gd name="T15" fmla="*/ 7 h 170"/>
                <a:gd name="T16" fmla="*/ 10 w 208"/>
                <a:gd name="T17" fmla="*/ 11 h 170"/>
                <a:gd name="T18" fmla="*/ 11 w 208"/>
                <a:gd name="T19" fmla="*/ 11 h 170"/>
                <a:gd name="T20" fmla="*/ 12 w 208"/>
                <a:gd name="T21" fmla="*/ 10 h 170"/>
                <a:gd name="T22" fmla="*/ 12 w 208"/>
                <a:gd name="T23" fmla="*/ 9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39974" name="Freeform 83"/>
            <p:cNvSpPr>
              <a:spLocks/>
            </p:cNvSpPr>
            <p:nvPr/>
          </p:nvSpPr>
          <p:spPr bwMode="auto">
            <a:xfrm>
              <a:off x="484" y="2955"/>
              <a:ext cx="114" cy="105"/>
            </a:xfrm>
            <a:custGeom>
              <a:avLst/>
              <a:gdLst>
                <a:gd name="T0" fmla="*/ 14 w 230"/>
                <a:gd name="T1" fmla="*/ 12 h 211"/>
                <a:gd name="T2" fmla="*/ 10 w 230"/>
                <a:gd name="T3" fmla="*/ 8 h 211"/>
                <a:gd name="T4" fmla="*/ 6 w 230"/>
                <a:gd name="T5" fmla="*/ 3 h 211"/>
                <a:gd name="T6" fmla="*/ 3 w 230"/>
                <a:gd name="T7" fmla="*/ 1 h 211"/>
                <a:gd name="T8" fmla="*/ 1 w 230"/>
                <a:gd name="T9" fmla="*/ 0 h 211"/>
                <a:gd name="T10" fmla="*/ 0 w 230"/>
                <a:gd name="T11" fmla="*/ 0 h 211"/>
                <a:gd name="T12" fmla="*/ 2 w 230"/>
                <a:gd name="T13" fmla="*/ 2 h 211"/>
                <a:gd name="T14" fmla="*/ 6 w 230"/>
                <a:gd name="T15" fmla="*/ 6 h 211"/>
                <a:gd name="T16" fmla="*/ 10 w 230"/>
                <a:gd name="T17" fmla="*/ 11 h 211"/>
                <a:gd name="T18" fmla="*/ 12 w 230"/>
                <a:gd name="T19" fmla="*/ 13 h 211"/>
                <a:gd name="T20" fmla="*/ 13 w 230"/>
                <a:gd name="T21" fmla="*/ 13 h 211"/>
                <a:gd name="T22" fmla="*/ 14 w 230"/>
                <a:gd name="T23" fmla="*/ 12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endParaRPr lang="en-US"/>
            </a:p>
          </p:txBody>
        </p:sp>
        <p:sp>
          <p:nvSpPr>
            <p:cNvPr id="39975" name="Freeform 84"/>
            <p:cNvSpPr>
              <a:spLocks/>
            </p:cNvSpPr>
            <p:nvPr/>
          </p:nvSpPr>
          <p:spPr bwMode="auto">
            <a:xfrm>
              <a:off x="497" y="3043"/>
              <a:ext cx="81" cy="83"/>
            </a:xfrm>
            <a:custGeom>
              <a:avLst/>
              <a:gdLst>
                <a:gd name="T0" fmla="*/ 10 w 162"/>
                <a:gd name="T1" fmla="*/ 8 h 167"/>
                <a:gd name="T2" fmla="*/ 5 w 162"/>
                <a:gd name="T3" fmla="*/ 2 h 167"/>
                <a:gd name="T4" fmla="*/ 1 w 162"/>
                <a:gd name="T5" fmla="*/ 0 h 167"/>
                <a:gd name="T6" fmla="*/ 0 w 162"/>
                <a:gd name="T7" fmla="*/ 0 h 167"/>
                <a:gd name="T8" fmla="*/ 1 w 162"/>
                <a:gd name="T9" fmla="*/ 1 h 167"/>
                <a:gd name="T10" fmla="*/ 5 w 162"/>
                <a:gd name="T11" fmla="*/ 4 h 167"/>
                <a:gd name="T12" fmla="*/ 10 w 162"/>
                <a:gd name="T13" fmla="*/ 10 h 167"/>
                <a:gd name="T14" fmla="*/ 10 w 162"/>
                <a:gd name="T15" fmla="*/ 10 h 167"/>
                <a:gd name="T16" fmla="*/ 10 w 162"/>
                <a:gd name="T17" fmla="*/ 8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39976" name="Freeform 85"/>
            <p:cNvSpPr>
              <a:spLocks/>
            </p:cNvSpPr>
            <p:nvPr/>
          </p:nvSpPr>
          <p:spPr bwMode="auto">
            <a:xfrm>
              <a:off x="499" y="3124"/>
              <a:ext cx="56" cy="63"/>
            </a:xfrm>
            <a:custGeom>
              <a:avLst/>
              <a:gdLst>
                <a:gd name="T0" fmla="*/ 7 w 110"/>
                <a:gd name="T1" fmla="*/ 6 h 126"/>
                <a:gd name="T2" fmla="*/ 4 w 110"/>
                <a:gd name="T3" fmla="*/ 2 h 126"/>
                <a:gd name="T4" fmla="*/ 1 w 110"/>
                <a:gd name="T5" fmla="*/ 0 h 126"/>
                <a:gd name="T6" fmla="*/ 0 w 110"/>
                <a:gd name="T7" fmla="*/ 2 h 126"/>
                <a:gd name="T8" fmla="*/ 2 w 110"/>
                <a:gd name="T9" fmla="*/ 4 h 126"/>
                <a:gd name="T10" fmla="*/ 6 w 110"/>
                <a:gd name="T11" fmla="*/ 7 h 126"/>
                <a:gd name="T12" fmla="*/ 7 w 110"/>
                <a:gd name="T13" fmla="*/ 8 h 126"/>
                <a:gd name="T14" fmla="*/ 8 w 110"/>
                <a:gd name="T15" fmla="*/ 8 h 126"/>
                <a:gd name="T16" fmla="*/ 7 w 110"/>
                <a:gd name="T17" fmla="*/ 6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endParaRPr lang="en-US"/>
            </a:p>
          </p:txBody>
        </p:sp>
        <p:sp>
          <p:nvSpPr>
            <p:cNvPr id="39977" name="Freeform 86"/>
            <p:cNvSpPr>
              <a:spLocks/>
            </p:cNvSpPr>
            <p:nvPr/>
          </p:nvSpPr>
          <p:spPr bwMode="auto">
            <a:xfrm>
              <a:off x="504" y="3207"/>
              <a:ext cx="70" cy="71"/>
            </a:xfrm>
            <a:custGeom>
              <a:avLst/>
              <a:gdLst>
                <a:gd name="T0" fmla="*/ 9 w 140"/>
                <a:gd name="T1" fmla="*/ 9 h 142"/>
                <a:gd name="T2" fmla="*/ 7 w 140"/>
                <a:gd name="T3" fmla="*/ 7 h 142"/>
                <a:gd name="T4" fmla="*/ 5 w 140"/>
                <a:gd name="T5" fmla="*/ 3 h 142"/>
                <a:gd name="T6" fmla="*/ 1 w 140"/>
                <a:gd name="T7" fmla="*/ 0 h 142"/>
                <a:gd name="T8" fmla="*/ 0 w 140"/>
                <a:gd name="T9" fmla="*/ 0 h 142"/>
                <a:gd name="T10" fmla="*/ 1 w 140"/>
                <a:gd name="T11" fmla="*/ 1 h 142"/>
                <a:gd name="T12" fmla="*/ 3 w 140"/>
                <a:gd name="T13" fmla="*/ 5 h 142"/>
                <a:gd name="T14" fmla="*/ 6 w 140"/>
                <a:gd name="T15" fmla="*/ 9 h 142"/>
                <a:gd name="T16" fmla="*/ 9 w 140"/>
                <a:gd name="T17" fmla="*/ 9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endParaRPr lang="en-US"/>
            </a:p>
          </p:txBody>
        </p:sp>
        <p:sp>
          <p:nvSpPr>
            <p:cNvPr id="39978" name="Freeform 87"/>
            <p:cNvSpPr>
              <a:spLocks/>
            </p:cNvSpPr>
            <p:nvPr/>
          </p:nvSpPr>
          <p:spPr bwMode="auto">
            <a:xfrm>
              <a:off x="598" y="2615"/>
              <a:ext cx="214" cy="791"/>
            </a:xfrm>
            <a:custGeom>
              <a:avLst/>
              <a:gdLst>
                <a:gd name="T0" fmla="*/ 4 w 426"/>
                <a:gd name="T1" fmla="*/ 12 h 1583"/>
                <a:gd name="T2" fmla="*/ 5 w 426"/>
                <a:gd name="T3" fmla="*/ 17 h 1583"/>
                <a:gd name="T4" fmla="*/ 3 w 426"/>
                <a:gd name="T5" fmla="*/ 21 h 1583"/>
                <a:gd name="T6" fmla="*/ 3 w 426"/>
                <a:gd name="T7" fmla="*/ 26 h 1583"/>
                <a:gd name="T8" fmla="*/ 5 w 426"/>
                <a:gd name="T9" fmla="*/ 30 h 1583"/>
                <a:gd name="T10" fmla="*/ 2 w 426"/>
                <a:gd name="T11" fmla="*/ 34 h 1583"/>
                <a:gd name="T12" fmla="*/ 5 w 426"/>
                <a:gd name="T13" fmla="*/ 41 h 1583"/>
                <a:gd name="T14" fmla="*/ 2 w 426"/>
                <a:gd name="T15" fmla="*/ 47 h 1583"/>
                <a:gd name="T16" fmla="*/ 3 w 426"/>
                <a:gd name="T17" fmla="*/ 53 h 1583"/>
                <a:gd name="T18" fmla="*/ 4 w 426"/>
                <a:gd name="T19" fmla="*/ 58 h 1583"/>
                <a:gd name="T20" fmla="*/ 1 w 426"/>
                <a:gd name="T21" fmla="*/ 61 h 1583"/>
                <a:gd name="T22" fmla="*/ 3 w 426"/>
                <a:gd name="T23" fmla="*/ 69 h 1583"/>
                <a:gd name="T24" fmla="*/ 3 w 426"/>
                <a:gd name="T25" fmla="*/ 73 h 1583"/>
                <a:gd name="T26" fmla="*/ 0 w 426"/>
                <a:gd name="T27" fmla="*/ 78 h 1583"/>
                <a:gd name="T28" fmla="*/ 2 w 426"/>
                <a:gd name="T29" fmla="*/ 82 h 1583"/>
                <a:gd name="T30" fmla="*/ 2 w 426"/>
                <a:gd name="T31" fmla="*/ 86 h 1583"/>
                <a:gd name="T32" fmla="*/ 2 w 426"/>
                <a:gd name="T33" fmla="*/ 91 h 1583"/>
                <a:gd name="T34" fmla="*/ 4 w 426"/>
                <a:gd name="T35" fmla="*/ 94 h 1583"/>
                <a:gd name="T36" fmla="*/ 5 w 426"/>
                <a:gd name="T37" fmla="*/ 98 h 1583"/>
                <a:gd name="T38" fmla="*/ 11 w 426"/>
                <a:gd name="T39" fmla="*/ 95 h 1583"/>
                <a:gd name="T40" fmla="*/ 18 w 426"/>
                <a:gd name="T41" fmla="*/ 94 h 1583"/>
                <a:gd name="T42" fmla="*/ 23 w 426"/>
                <a:gd name="T43" fmla="*/ 92 h 1583"/>
                <a:gd name="T44" fmla="*/ 24 w 426"/>
                <a:gd name="T45" fmla="*/ 89 h 1583"/>
                <a:gd name="T46" fmla="*/ 25 w 426"/>
                <a:gd name="T47" fmla="*/ 84 h 1583"/>
                <a:gd name="T48" fmla="*/ 24 w 426"/>
                <a:gd name="T49" fmla="*/ 76 h 1583"/>
                <a:gd name="T50" fmla="*/ 22 w 426"/>
                <a:gd name="T51" fmla="*/ 73 h 1583"/>
                <a:gd name="T52" fmla="*/ 23 w 426"/>
                <a:gd name="T53" fmla="*/ 68 h 1583"/>
                <a:gd name="T54" fmla="*/ 21 w 426"/>
                <a:gd name="T55" fmla="*/ 63 h 1583"/>
                <a:gd name="T56" fmla="*/ 24 w 426"/>
                <a:gd name="T57" fmla="*/ 59 h 1583"/>
                <a:gd name="T58" fmla="*/ 22 w 426"/>
                <a:gd name="T59" fmla="*/ 53 h 1583"/>
                <a:gd name="T60" fmla="*/ 20 w 426"/>
                <a:gd name="T61" fmla="*/ 48 h 1583"/>
                <a:gd name="T62" fmla="*/ 25 w 426"/>
                <a:gd name="T63" fmla="*/ 44 h 1583"/>
                <a:gd name="T64" fmla="*/ 24 w 426"/>
                <a:gd name="T65" fmla="*/ 41 h 1583"/>
                <a:gd name="T66" fmla="*/ 24 w 426"/>
                <a:gd name="T67" fmla="*/ 36 h 1583"/>
                <a:gd name="T68" fmla="*/ 21 w 426"/>
                <a:gd name="T69" fmla="*/ 33 h 1583"/>
                <a:gd name="T70" fmla="*/ 23 w 426"/>
                <a:gd name="T71" fmla="*/ 29 h 1583"/>
                <a:gd name="T72" fmla="*/ 22 w 426"/>
                <a:gd name="T73" fmla="*/ 25 h 1583"/>
                <a:gd name="T74" fmla="*/ 22 w 426"/>
                <a:gd name="T75" fmla="*/ 23 h 1583"/>
                <a:gd name="T76" fmla="*/ 23 w 426"/>
                <a:gd name="T77" fmla="*/ 20 h 1583"/>
                <a:gd name="T78" fmla="*/ 21 w 426"/>
                <a:gd name="T79" fmla="*/ 17 h 1583"/>
                <a:gd name="T80" fmla="*/ 21 w 426"/>
                <a:gd name="T81" fmla="*/ 12 h 1583"/>
                <a:gd name="T82" fmla="*/ 26 w 426"/>
                <a:gd name="T83" fmla="*/ 7 h 1583"/>
                <a:gd name="T84" fmla="*/ 27 w 426"/>
                <a:gd name="T85" fmla="*/ 0 h 1583"/>
                <a:gd name="T86" fmla="*/ 24 w 426"/>
                <a:gd name="T87" fmla="*/ 0 h 1583"/>
                <a:gd name="T88" fmla="*/ 15 w 426"/>
                <a:gd name="T89" fmla="*/ 5 h 1583"/>
                <a:gd name="T90" fmla="*/ 8 w 426"/>
                <a:gd name="T91" fmla="*/ 8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39979" name="Freeform 88"/>
            <p:cNvSpPr>
              <a:spLocks/>
            </p:cNvSpPr>
            <p:nvPr/>
          </p:nvSpPr>
          <p:spPr bwMode="auto">
            <a:xfrm>
              <a:off x="449" y="2609"/>
              <a:ext cx="381" cy="809"/>
            </a:xfrm>
            <a:custGeom>
              <a:avLst/>
              <a:gdLst>
                <a:gd name="T0" fmla="*/ 32 w 761"/>
                <a:gd name="T1" fmla="*/ 95 h 1619"/>
                <a:gd name="T2" fmla="*/ 22 w 761"/>
                <a:gd name="T3" fmla="*/ 98 h 1619"/>
                <a:gd name="T4" fmla="*/ 4 w 761"/>
                <a:gd name="T5" fmla="*/ 81 h 1619"/>
                <a:gd name="T6" fmla="*/ 3 w 761"/>
                <a:gd name="T7" fmla="*/ 84 h 1619"/>
                <a:gd name="T8" fmla="*/ 23 w 761"/>
                <a:gd name="T9" fmla="*/ 101 h 1619"/>
                <a:gd name="T10" fmla="*/ 33 w 761"/>
                <a:gd name="T11" fmla="*/ 96 h 1619"/>
                <a:gd name="T12" fmla="*/ 45 w 761"/>
                <a:gd name="T13" fmla="*/ 91 h 1619"/>
                <a:gd name="T14" fmla="*/ 45 w 761"/>
                <a:gd name="T15" fmla="*/ 84 h 1619"/>
                <a:gd name="T16" fmla="*/ 42 w 761"/>
                <a:gd name="T17" fmla="*/ 76 h 1619"/>
                <a:gd name="T18" fmla="*/ 44 w 761"/>
                <a:gd name="T19" fmla="*/ 70 h 1619"/>
                <a:gd name="T20" fmla="*/ 41 w 761"/>
                <a:gd name="T21" fmla="*/ 64 h 1619"/>
                <a:gd name="T22" fmla="*/ 42 w 761"/>
                <a:gd name="T23" fmla="*/ 56 h 1619"/>
                <a:gd name="T24" fmla="*/ 43 w 761"/>
                <a:gd name="T25" fmla="*/ 49 h 1619"/>
                <a:gd name="T26" fmla="*/ 44 w 761"/>
                <a:gd name="T27" fmla="*/ 40 h 1619"/>
                <a:gd name="T28" fmla="*/ 42 w 761"/>
                <a:gd name="T29" fmla="*/ 32 h 1619"/>
                <a:gd name="T30" fmla="*/ 41 w 761"/>
                <a:gd name="T31" fmla="*/ 26 h 1619"/>
                <a:gd name="T32" fmla="*/ 43 w 761"/>
                <a:gd name="T33" fmla="*/ 20 h 1619"/>
                <a:gd name="T34" fmla="*/ 42 w 761"/>
                <a:gd name="T35" fmla="*/ 12 h 1619"/>
                <a:gd name="T36" fmla="*/ 48 w 761"/>
                <a:gd name="T37" fmla="*/ 1 h 1619"/>
                <a:gd name="T38" fmla="*/ 45 w 761"/>
                <a:gd name="T39" fmla="*/ 3 h 1619"/>
                <a:gd name="T40" fmla="*/ 39 w 761"/>
                <a:gd name="T41" fmla="*/ 13 h 1619"/>
                <a:gd name="T42" fmla="*/ 30 w 761"/>
                <a:gd name="T43" fmla="*/ 21 h 1619"/>
                <a:gd name="T44" fmla="*/ 39 w 761"/>
                <a:gd name="T45" fmla="*/ 18 h 1619"/>
                <a:gd name="T46" fmla="*/ 39 w 761"/>
                <a:gd name="T47" fmla="*/ 24 h 1619"/>
                <a:gd name="T48" fmla="*/ 34 w 761"/>
                <a:gd name="T49" fmla="*/ 30 h 1619"/>
                <a:gd name="T50" fmla="*/ 40 w 761"/>
                <a:gd name="T51" fmla="*/ 29 h 1619"/>
                <a:gd name="T52" fmla="*/ 39 w 761"/>
                <a:gd name="T53" fmla="*/ 33 h 1619"/>
                <a:gd name="T54" fmla="*/ 38 w 761"/>
                <a:gd name="T55" fmla="*/ 38 h 1619"/>
                <a:gd name="T56" fmla="*/ 29 w 761"/>
                <a:gd name="T57" fmla="*/ 45 h 1619"/>
                <a:gd name="T58" fmla="*/ 40 w 761"/>
                <a:gd name="T59" fmla="*/ 40 h 1619"/>
                <a:gd name="T60" fmla="*/ 43 w 761"/>
                <a:gd name="T61" fmla="*/ 45 h 1619"/>
                <a:gd name="T62" fmla="*/ 37 w 761"/>
                <a:gd name="T63" fmla="*/ 49 h 1619"/>
                <a:gd name="T64" fmla="*/ 26 w 761"/>
                <a:gd name="T65" fmla="*/ 55 h 1619"/>
                <a:gd name="T66" fmla="*/ 39 w 761"/>
                <a:gd name="T67" fmla="*/ 53 h 1619"/>
                <a:gd name="T68" fmla="*/ 41 w 761"/>
                <a:gd name="T69" fmla="*/ 61 h 1619"/>
                <a:gd name="T70" fmla="*/ 26 w 761"/>
                <a:gd name="T71" fmla="*/ 65 h 1619"/>
                <a:gd name="T72" fmla="*/ 34 w 761"/>
                <a:gd name="T73" fmla="*/ 65 h 1619"/>
                <a:gd name="T74" fmla="*/ 40 w 761"/>
                <a:gd name="T75" fmla="*/ 67 h 1619"/>
                <a:gd name="T76" fmla="*/ 39 w 761"/>
                <a:gd name="T77" fmla="*/ 73 h 1619"/>
                <a:gd name="T78" fmla="*/ 25 w 761"/>
                <a:gd name="T79" fmla="*/ 75 h 1619"/>
                <a:gd name="T80" fmla="*/ 32 w 761"/>
                <a:gd name="T81" fmla="*/ 75 h 1619"/>
                <a:gd name="T82" fmla="*/ 40 w 761"/>
                <a:gd name="T83" fmla="*/ 74 h 1619"/>
                <a:gd name="T84" fmla="*/ 33 w 761"/>
                <a:gd name="T85" fmla="*/ 81 h 1619"/>
                <a:gd name="T86" fmla="*/ 25 w 761"/>
                <a:gd name="T87" fmla="*/ 85 h 1619"/>
                <a:gd name="T88" fmla="*/ 35 w 761"/>
                <a:gd name="T89" fmla="*/ 81 h 1619"/>
                <a:gd name="T90" fmla="*/ 41 w 761"/>
                <a:gd name="T91" fmla="*/ 80 h 1619"/>
                <a:gd name="T92" fmla="*/ 41 w 761"/>
                <a:gd name="T93" fmla="*/ 86 h 1619"/>
                <a:gd name="T94" fmla="*/ 42 w 761"/>
                <a:gd name="T95" fmla="*/ 9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endParaRPr lang="en-US"/>
            </a:p>
          </p:txBody>
        </p:sp>
        <p:sp>
          <p:nvSpPr>
            <p:cNvPr id="39980" name="Freeform 89"/>
            <p:cNvSpPr>
              <a:spLocks/>
            </p:cNvSpPr>
            <p:nvPr/>
          </p:nvSpPr>
          <p:spPr bwMode="auto">
            <a:xfrm>
              <a:off x="652" y="3304"/>
              <a:ext cx="110" cy="36"/>
            </a:xfrm>
            <a:custGeom>
              <a:avLst/>
              <a:gdLst>
                <a:gd name="T0" fmla="*/ 0 w 221"/>
                <a:gd name="T1" fmla="*/ 3 h 72"/>
                <a:gd name="T2" fmla="*/ 5 w 221"/>
                <a:gd name="T3" fmla="*/ 3 h 72"/>
                <a:gd name="T4" fmla="*/ 7 w 221"/>
                <a:gd name="T5" fmla="*/ 2 h 72"/>
                <a:gd name="T6" fmla="*/ 9 w 221"/>
                <a:gd name="T7" fmla="*/ 1 h 72"/>
                <a:gd name="T8" fmla="*/ 12 w 221"/>
                <a:gd name="T9" fmla="*/ 0 h 72"/>
                <a:gd name="T10" fmla="*/ 13 w 221"/>
                <a:gd name="T11" fmla="*/ 1 h 72"/>
                <a:gd name="T12" fmla="*/ 12 w 221"/>
                <a:gd name="T13" fmla="*/ 1 h 72"/>
                <a:gd name="T14" fmla="*/ 9 w 221"/>
                <a:gd name="T15" fmla="*/ 2 h 72"/>
                <a:gd name="T16" fmla="*/ 8 w 221"/>
                <a:gd name="T17" fmla="*/ 3 h 72"/>
                <a:gd name="T18" fmla="*/ 6 w 221"/>
                <a:gd name="T19" fmla="*/ 4 h 72"/>
                <a:gd name="T20" fmla="*/ 3 w 221"/>
                <a:gd name="T21" fmla="*/ 5 h 72"/>
                <a:gd name="T22" fmla="*/ 0 w 221"/>
                <a:gd name="T23" fmla="*/ 5 h 72"/>
                <a:gd name="T24" fmla="*/ 0 w 221"/>
                <a:gd name="T25" fmla="*/ 3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endParaRPr lang="en-US"/>
            </a:p>
          </p:txBody>
        </p:sp>
        <p:sp>
          <p:nvSpPr>
            <p:cNvPr id="39981" name="Freeform 90"/>
            <p:cNvSpPr>
              <a:spLocks/>
            </p:cNvSpPr>
            <p:nvPr/>
          </p:nvSpPr>
          <p:spPr bwMode="auto">
            <a:xfrm>
              <a:off x="483" y="2512"/>
              <a:ext cx="320" cy="174"/>
            </a:xfrm>
            <a:custGeom>
              <a:avLst/>
              <a:gdLst>
                <a:gd name="T0" fmla="*/ 1 w 640"/>
                <a:gd name="T1" fmla="*/ 3 h 347"/>
                <a:gd name="T2" fmla="*/ 5 w 640"/>
                <a:gd name="T3" fmla="*/ 3 h 347"/>
                <a:gd name="T4" fmla="*/ 11 w 640"/>
                <a:gd name="T5" fmla="*/ 3 h 347"/>
                <a:gd name="T6" fmla="*/ 14 w 640"/>
                <a:gd name="T7" fmla="*/ 3 h 347"/>
                <a:gd name="T8" fmla="*/ 17 w 640"/>
                <a:gd name="T9" fmla="*/ 3 h 347"/>
                <a:gd name="T10" fmla="*/ 21 w 640"/>
                <a:gd name="T11" fmla="*/ 2 h 347"/>
                <a:gd name="T12" fmla="*/ 23 w 640"/>
                <a:gd name="T13" fmla="*/ 0 h 347"/>
                <a:gd name="T14" fmla="*/ 25 w 640"/>
                <a:gd name="T15" fmla="*/ 2 h 347"/>
                <a:gd name="T16" fmla="*/ 30 w 640"/>
                <a:gd name="T17" fmla="*/ 5 h 347"/>
                <a:gd name="T18" fmla="*/ 34 w 640"/>
                <a:gd name="T19" fmla="*/ 7 h 347"/>
                <a:gd name="T20" fmla="*/ 38 w 640"/>
                <a:gd name="T21" fmla="*/ 10 h 347"/>
                <a:gd name="T22" fmla="*/ 40 w 640"/>
                <a:gd name="T23" fmla="*/ 12 h 347"/>
                <a:gd name="T24" fmla="*/ 38 w 640"/>
                <a:gd name="T25" fmla="*/ 14 h 347"/>
                <a:gd name="T26" fmla="*/ 36 w 640"/>
                <a:gd name="T27" fmla="*/ 17 h 347"/>
                <a:gd name="T28" fmla="*/ 31 w 640"/>
                <a:gd name="T29" fmla="*/ 18 h 347"/>
                <a:gd name="T30" fmla="*/ 27 w 640"/>
                <a:gd name="T31" fmla="*/ 20 h 347"/>
                <a:gd name="T32" fmla="*/ 24 w 640"/>
                <a:gd name="T33" fmla="*/ 21 h 347"/>
                <a:gd name="T34" fmla="*/ 21 w 640"/>
                <a:gd name="T35" fmla="*/ 22 h 347"/>
                <a:gd name="T36" fmla="*/ 18 w 640"/>
                <a:gd name="T37" fmla="*/ 22 h 347"/>
                <a:gd name="T38" fmla="*/ 13 w 640"/>
                <a:gd name="T39" fmla="*/ 19 h 347"/>
                <a:gd name="T40" fmla="*/ 10 w 640"/>
                <a:gd name="T41" fmla="*/ 17 h 347"/>
                <a:gd name="T42" fmla="*/ 6 w 640"/>
                <a:gd name="T43" fmla="*/ 13 h 347"/>
                <a:gd name="T44" fmla="*/ 3 w 640"/>
                <a:gd name="T45" fmla="*/ 10 h 347"/>
                <a:gd name="T46" fmla="*/ 1 w 640"/>
                <a:gd name="T47" fmla="*/ 8 h 347"/>
                <a:gd name="T48" fmla="*/ 0 w 640"/>
                <a:gd name="T49" fmla="*/ 5 h 347"/>
                <a:gd name="T50" fmla="*/ 1 w 640"/>
                <a:gd name="T51" fmla="*/ 3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endParaRPr lang="en-US"/>
            </a:p>
          </p:txBody>
        </p:sp>
        <p:sp>
          <p:nvSpPr>
            <p:cNvPr id="39982" name="Freeform 91"/>
            <p:cNvSpPr>
              <a:spLocks/>
            </p:cNvSpPr>
            <p:nvPr/>
          </p:nvSpPr>
          <p:spPr bwMode="auto">
            <a:xfrm>
              <a:off x="475" y="2507"/>
              <a:ext cx="346" cy="202"/>
            </a:xfrm>
            <a:custGeom>
              <a:avLst/>
              <a:gdLst>
                <a:gd name="T0" fmla="*/ 22 w 692"/>
                <a:gd name="T1" fmla="*/ 22 h 404"/>
                <a:gd name="T2" fmla="*/ 28 w 692"/>
                <a:gd name="T3" fmla="*/ 20 h 404"/>
                <a:gd name="T4" fmla="*/ 34 w 692"/>
                <a:gd name="T5" fmla="*/ 18 h 404"/>
                <a:gd name="T6" fmla="*/ 38 w 692"/>
                <a:gd name="T7" fmla="*/ 14 h 404"/>
                <a:gd name="T8" fmla="*/ 40 w 692"/>
                <a:gd name="T9" fmla="*/ 13 h 404"/>
                <a:gd name="T10" fmla="*/ 34 w 692"/>
                <a:gd name="T11" fmla="*/ 7 h 404"/>
                <a:gd name="T12" fmla="*/ 28 w 692"/>
                <a:gd name="T13" fmla="*/ 5 h 404"/>
                <a:gd name="T14" fmla="*/ 24 w 692"/>
                <a:gd name="T15" fmla="*/ 3 h 404"/>
                <a:gd name="T16" fmla="*/ 23 w 692"/>
                <a:gd name="T17" fmla="*/ 3 h 404"/>
                <a:gd name="T18" fmla="*/ 21 w 692"/>
                <a:gd name="T19" fmla="*/ 3 h 404"/>
                <a:gd name="T20" fmla="*/ 17 w 692"/>
                <a:gd name="T21" fmla="*/ 5 h 404"/>
                <a:gd name="T22" fmla="*/ 11 w 692"/>
                <a:gd name="T23" fmla="*/ 5 h 404"/>
                <a:gd name="T24" fmla="*/ 5 w 692"/>
                <a:gd name="T25" fmla="*/ 5 h 404"/>
                <a:gd name="T26" fmla="*/ 3 w 692"/>
                <a:gd name="T27" fmla="*/ 5 h 404"/>
                <a:gd name="T28" fmla="*/ 3 w 692"/>
                <a:gd name="T29" fmla="*/ 6 h 404"/>
                <a:gd name="T30" fmla="*/ 3 w 692"/>
                <a:gd name="T31" fmla="*/ 7 h 404"/>
                <a:gd name="T32" fmla="*/ 6 w 692"/>
                <a:gd name="T33" fmla="*/ 11 h 404"/>
                <a:gd name="T34" fmla="*/ 10 w 692"/>
                <a:gd name="T35" fmla="*/ 13 h 404"/>
                <a:gd name="T36" fmla="*/ 13 w 692"/>
                <a:gd name="T37" fmla="*/ 18 h 404"/>
                <a:gd name="T38" fmla="*/ 18 w 692"/>
                <a:gd name="T39" fmla="*/ 21 h 404"/>
                <a:gd name="T40" fmla="*/ 21 w 692"/>
                <a:gd name="T41" fmla="*/ 23 h 404"/>
                <a:gd name="T42" fmla="*/ 22 w 692"/>
                <a:gd name="T43" fmla="*/ 25 h 404"/>
                <a:gd name="T44" fmla="*/ 21 w 692"/>
                <a:gd name="T45" fmla="*/ 25 h 404"/>
                <a:gd name="T46" fmla="*/ 19 w 692"/>
                <a:gd name="T47" fmla="*/ 25 h 404"/>
                <a:gd name="T48" fmla="*/ 14 w 692"/>
                <a:gd name="T49" fmla="*/ 21 h 404"/>
                <a:gd name="T50" fmla="*/ 10 w 692"/>
                <a:gd name="T51" fmla="*/ 17 h 404"/>
                <a:gd name="T52" fmla="*/ 6 w 692"/>
                <a:gd name="T53" fmla="*/ 13 h 404"/>
                <a:gd name="T54" fmla="*/ 3 w 692"/>
                <a:gd name="T55" fmla="*/ 11 h 404"/>
                <a:gd name="T56" fmla="*/ 1 w 692"/>
                <a:gd name="T57" fmla="*/ 9 h 404"/>
                <a:gd name="T58" fmla="*/ 1 w 692"/>
                <a:gd name="T59" fmla="*/ 6 h 404"/>
                <a:gd name="T60" fmla="*/ 0 w 692"/>
                <a:gd name="T61" fmla="*/ 5 h 404"/>
                <a:gd name="T62" fmla="*/ 1 w 692"/>
                <a:gd name="T63" fmla="*/ 3 h 404"/>
                <a:gd name="T64" fmla="*/ 3 w 692"/>
                <a:gd name="T65" fmla="*/ 3 h 404"/>
                <a:gd name="T66" fmla="*/ 5 w 692"/>
                <a:gd name="T67" fmla="*/ 3 h 404"/>
                <a:gd name="T68" fmla="*/ 11 w 692"/>
                <a:gd name="T69" fmla="*/ 3 h 404"/>
                <a:gd name="T70" fmla="*/ 14 w 692"/>
                <a:gd name="T71" fmla="*/ 3 h 404"/>
                <a:gd name="T72" fmla="*/ 18 w 692"/>
                <a:gd name="T73" fmla="*/ 3 h 404"/>
                <a:gd name="T74" fmla="*/ 22 w 692"/>
                <a:gd name="T75" fmla="*/ 2 h 404"/>
                <a:gd name="T76" fmla="*/ 23 w 692"/>
                <a:gd name="T77" fmla="*/ 0 h 404"/>
                <a:gd name="T78" fmla="*/ 24 w 692"/>
                <a:gd name="T79" fmla="*/ 0 h 404"/>
                <a:gd name="T80" fmla="*/ 28 w 692"/>
                <a:gd name="T81" fmla="*/ 3 h 404"/>
                <a:gd name="T82" fmla="*/ 33 w 692"/>
                <a:gd name="T83" fmla="*/ 6 h 404"/>
                <a:gd name="T84" fmla="*/ 38 w 692"/>
                <a:gd name="T85" fmla="*/ 9 h 404"/>
                <a:gd name="T86" fmla="*/ 40 w 692"/>
                <a:gd name="T87" fmla="*/ 11 h 404"/>
                <a:gd name="T88" fmla="*/ 43 w 692"/>
                <a:gd name="T89" fmla="*/ 12 h 404"/>
                <a:gd name="T90" fmla="*/ 43 w 692"/>
                <a:gd name="T91" fmla="*/ 13 h 404"/>
                <a:gd name="T92" fmla="*/ 43 w 692"/>
                <a:gd name="T93" fmla="*/ 13 h 404"/>
                <a:gd name="T94" fmla="*/ 41 w 692"/>
                <a:gd name="T95" fmla="*/ 14 h 404"/>
                <a:gd name="T96" fmla="*/ 39 w 692"/>
                <a:gd name="T97" fmla="*/ 17 h 404"/>
                <a:gd name="T98" fmla="*/ 37 w 692"/>
                <a:gd name="T99" fmla="*/ 18 h 404"/>
                <a:gd name="T100" fmla="*/ 33 w 692"/>
                <a:gd name="T101" fmla="*/ 19 h 404"/>
                <a:gd name="T102" fmla="*/ 30 w 692"/>
                <a:gd name="T103" fmla="*/ 21 h 404"/>
                <a:gd name="T104" fmla="*/ 27 w 692"/>
                <a:gd name="T105" fmla="*/ 22 h 404"/>
                <a:gd name="T106" fmla="*/ 24 w 692"/>
                <a:gd name="T107" fmla="*/ 23 h 404"/>
                <a:gd name="T108" fmla="*/ 22 w 692"/>
                <a:gd name="T109" fmla="*/ 23 h 404"/>
                <a:gd name="T110" fmla="*/ 22 w 692"/>
                <a:gd name="T111" fmla="*/ 22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endParaRPr lang="en-US"/>
            </a:p>
          </p:txBody>
        </p:sp>
        <p:sp>
          <p:nvSpPr>
            <p:cNvPr id="39983" name="Freeform 92"/>
            <p:cNvSpPr>
              <a:spLocks/>
            </p:cNvSpPr>
            <p:nvPr/>
          </p:nvSpPr>
          <p:spPr bwMode="auto">
            <a:xfrm>
              <a:off x="670" y="2660"/>
              <a:ext cx="110" cy="70"/>
            </a:xfrm>
            <a:custGeom>
              <a:avLst/>
              <a:gdLst>
                <a:gd name="T0" fmla="*/ 12 w 219"/>
                <a:gd name="T1" fmla="*/ 1 h 139"/>
                <a:gd name="T2" fmla="*/ 9 w 219"/>
                <a:gd name="T3" fmla="*/ 4 h 139"/>
                <a:gd name="T4" fmla="*/ 6 w 219"/>
                <a:gd name="T5" fmla="*/ 6 h 139"/>
                <a:gd name="T6" fmla="*/ 3 w 219"/>
                <a:gd name="T7" fmla="*/ 7 h 139"/>
                <a:gd name="T8" fmla="*/ 0 w 219"/>
                <a:gd name="T9" fmla="*/ 8 h 139"/>
                <a:gd name="T10" fmla="*/ 2 w 219"/>
                <a:gd name="T11" fmla="*/ 9 h 139"/>
                <a:gd name="T12" fmla="*/ 5 w 219"/>
                <a:gd name="T13" fmla="*/ 9 h 139"/>
                <a:gd name="T14" fmla="*/ 9 w 219"/>
                <a:gd name="T15" fmla="*/ 6 h 139"/>
                <a:gd name="T16" fmla="*/ 14 w 219"/>
                <a:gd name="T17" fmla="*/ 0 h 139"/>
                <a:gd name="T18" fmla="*/ 12 w 219"/>
                <a:gd name="T19" fmla="*/ 1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grpSp>
        <p:nvGrpSpPr>
          <p:cNvPr id="11" name="Group 93"/>
          <p:cNvGrpSpPr>
            <a:grpSpLocks/>
          </p:cNvGrpSpPr>
          <p:nvPr/>
        </p:nvGrpSpPr>
        <p:grpSpPr bwMode="auto">
          <a:xfrm>
            <a:off x="6548779" y="3729038"/>
            <a:ext cx="641350" cy="1446212"/>
            <a:chOff x="618" y="2641"/>
            <a:chExt cx="404" cy="911"/>
          </a:xfrm>
        </p:grpSpPr>
        <p:sp>
          <p:nvSpPr>
            <p:cNvPr id="39950" name="Freeform 94"/>
            <p:cNvSpPr>
              <a:spLocks/>
            </p:cNvSpPr>
            <p:nvPr/>
          </p:nvSpPr>
          <p:spPr bwMode="auto">
            <a:xfrm>
              <a:off x="626" y="2681"/>
              <a:ext cx="212" cy="859"/>
            </a:xfrm>
            <a:custGeom>
              <a:avLst/>
              <a:gdLst>
                <a:gd name="T0" fmla="*/ 27 w 424"/>
                <a:gd name="T1" fmla="*/ 20 h 1717"/>
                <a:gd name="T2" fmla="*/ 27 w 424"/>
                <a:gd name="T3" fmla="*/ 24 h 1717"/>
                <a:gd name="T4" fmla="*/ 27 w 424"/>
                <a:gd name="T5" fmla="*/ 45 h 1717"/>
                <a:gd name="T6" fmla="*/ 25 w 424"/>
                <a:gd name="T7" fmla="*/ 74 h 1717"/>
                <a:gd name="T8" fmla="*/ 25 w 424"/>
                <a:gd name="T9" fmla="*/ 92 h 1717"/>
                <a:gd name="T10" fmla="*/ 26 w 424"/>
                <a:gd name="T11" fmla="*/ 104 h 1717"/>
                <a:gd name="T12" fmla="*/ 25 w 424"/>
                <a:gd name="T13" fmla="*/ 108 h 1717"/>
                <a:gd name="T14" fmla="*/ 24 w 424"/>
                <a:gd name="T15" fmla="*/ 107 h 1717"/>
                <a:gd name="T16" fmla="*/ 14 w 424"/>
                <a:gd name="T17" fmla="*/ 100 h 1717"/>
                <a:gd name="T18" fmla="*/ 12 w 424"/>
                <a:gd name="T19" fmla="*/ 99 h 1717"/>
                <a:gd name="T20" fmla="*/ 11 w 424"/>
                <a:gd name="T21" fmla="*/ 97 h 1717"/>
                <a:gd name="T22" fmla="*/ 9 w 424"/>
                <a:gd name="T23" fmla="*/ 94 h 1717"/>
                <a:gd name="T24" fmla="*/ 6 w 424"/>
                <a:gd name="T25" fmla="*/ 91 h 1717"/>
                <a:gd name="T26" fmla="*/ 3 w 424"/>
                <a:gd name="T27" fmla="*/ 88 h 1717"/>
                <a:gd name="T28" fmla="*/ 0 w 424"/>
                <a:gd name="T29" fmla="*/ 85 h 1717"/>
                <a:gd name="T30" fmla="*/ 0 w 424"/>
                <a:gd name="T31" fmla="*/ 83 h 1717"/>
                <a:gd name="T32" fmla="*/ 2 w 424"/>
                <a:gd name="T33" fmla="*/ 80 h 1717"/>
                <a:gd name="T34" fmla="*/ 3 w 424"/>
                <a:gd name="T35" fmla="*/ 77 h 1717"/>
                <a:gd name="T36" fmla="*/ 3 w 424"/>
                <a:gd name="T37" fmla="*/ 75 h 1717"/>
                <a:gd name="T38" fmla="*/ 2 w 424"/>
                <a:gd name="T39" fmla="*/ 73 h 1717"/>
                <a:gd name="T40" fmla="*/ 1 w 424"/>
                <a:gd name="T41" fmla="*/ 71 h 1717"/>
                <a:gd name="T42" fmla="*/ 3 w 424"/>
                <a:gd name="T43" fmla="*/ 68 h 1717"/>
                <a:gd name="T44" fmla="*/ 3 w 424"/>
                <a:gd name="T45" fmla="*/ 66 h 1717"/>
                <a:gd name="T46" fmla="*/ 1 w 424"/>
                <a:gd name="T47" fmla="*/ 61 h 1717"/>
                <a:gd name="T48" fmla="*/ 1 w 424"/>
                <a:gd name="T49" fmla="*/ 59 h 1717"/>
                <a:gd name="T50" fmla="*/ 2 w 424"/>
                <a:gd name="T51" fmla="*/ 57 h 1717"/>
                <a:gd name="T52" fmla="*/ 3 w 424"/>
                <a:gd name="T53" fmla="*/ 55 h 1717"/>
                <a:gd name="T54" fmla="*/ 3 w 424"/>
                <a:gd name="T55" fmla="*/ 51 h 1717"/>
                <a:gd name="T56" fmla="*/ 3 w 424"/>
                <a:gd name="T57" fmla="*/ 49 h 1717"/>
                <a:gd name="T58" fmla="*/ 3 w 424"/>
                <a:gd name="T59" fmla="*/ 45 h 1717"/>
                <a:gd name="T60" fmla="*/ 5 w 424"/>
                <a:gd name="T61" fmla="*/ 44 h 1717"/>
                <a:gd name="T62" fmla="*/ 3 w 424"/>
                <a:gd name="T63" fmla="*/ 41 h 1717"/>
                <a:gd name="T64" fmla="*/ 2 w 424"/>
                <a:gd name="T65" fmla="*/ 37 h 1717"/>
                <a:gd name="T66" fmla="*/ 1 w 424"/>
                <a:gd name="T67" fmla="*/ 35 h 1717"/>
                <a:gd name="T68" fmla="*/ 2 w 424"/>
                <a:gd name="T69" fmla="*/ 33 h 1717"/>
                <a:gd name="T70" fmla="*/ 3 w 424"/>
                <a:gd name="T71" fmla="*/ 31 h 1717"/>
                <a:gd name="T72" fmla="*/ 3 w 424"/>
                <a:gd name="T73" fmla="*/ 30 h 1717"/>
                <a:gd name="T74" fmla="*/ 1 w 424"/>
                <a:gd name="T75" fmla="*/ 25 h 1717"/>
                <a:gd name="T76" fmla="*/ 1 w 424"/>
                <a:gd name="T77" fmla="*/ 21 h 1717"/>
                <a:gd name="T78" fmla="*/ 1 w 424"/>
                <a:gd name="T79" fmla="*/ 19 h 1717"/>
                <a:gd name="T80" fmla="*/ 3 w 424"/>
                <a:gd name="T81" fmla="*/ 17 h 1717"/>
                <a:gd name="T82" fmla="*/ 3 w 424"/>
                <a:gd name="T83" fmla="*/ 15 h 1717"/>
                <a:gd name="T84" fmla="*/ 1 w 424"/>
                <a:gd name="T85" fmla="*/ 13 h 1717"/>
                <a:gd name="T86" fmla="*/ 1 w 424"/>
                <a:gd name="T87" fmla="*/ 11 h 1717"/>
                <a:gd name="T88" fmla="*/ 3 w 424"/>
                <a:gd name="T89" fmla="*/ 10 h 1717"/>
                <a:gd name="T90" fmla="*/ 6 w 424"/>
                <a:gd name="T91" fmla="*/ 8 h 1717"/>
                <a:gd name="T92" fmla="*/ 3 w 424"/>
                <a:gd name="T93" fmla="*/ 5 h 1717"/>
                <a:gd name="T94" fmla="*/ 3 w 424"/>
                <a:gd name="T95" fmla="*/ 3 h 1717"/>
                <a:gd name="T96" fmla="*/ 6 w 424"/>
                <a:gd name="T97" fmla="*/ 2 h 1717"/>
                <a:gd name="T98" fmla="*/ 6 w 424"/>
                <a:gd name="T99" fmla="*/ 0 h 1717"/>
                <a:gd name="T100" fmla="*/ 9 w 424"/>
                <a:gd name="T101" fmla="*/ 5 h 1717"/>
                <a:gd name="T102" fmla="*/ 13 w 424"/>
                <a:gd name="T103" fmla="*/ 10 h 1717"/>
                <a:gd name="T104" fmla="*/ 17 w 424"/>
                <a:gd name="T105" fmla="*/ 13 h 1717"/>
                <a:gd name="T106" fmla="*/ 21 w 424"/>
                <a:gd name="T107" fmla="*/ 16 h 1717"/>
                <a:gd name="T108" fmla="*/ 25 w 424"/>
                <a:gd name="T109" fmla="*/ 18 h 1717"/>
                <a:gd name="T110" fmla="*/ 27 w 424"/>
                <a:gd name="T111" fmla="*/ 20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6" y="1460"/>
                  </a:lnTo>
                  <a:lnTo>
                    <a:pt x="411" y="1661"/>
                  </a:lnTo>
                  <a:lnTo>
                    <a:pt x="396" y="1717"/>
                  </a:lnTo>
                  <a:lnTo>
                    <a:pt x="372" y="1705"/>
                  </a:lnTo>
                  <a:lnTo>
                    <a:pt x="228" y="1594"/>
                  </a:lnTo>
                  <a:lnTo>
                    <a:pt x="191" y="1572"/>
                  </a:lnTo>
                  <a:lnTo>
                    <a:pt x="169"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3"/>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1" y="492"/>
                  </a:lnTo>
                  <a:lnTo>
                    <a:pt x="59" y="468"/>
                  </a:lnTo>
                  <a:lnTo>
                    <a:pt x="16" y="390"/>
                  </a:lnTo>
                  <a:lnTo>
                    <a:pt x="3" y="328"/>
                  </a:lnTo>
                  <a:lnTo>
                    <a:pt x="15" y="294"/>
                  </a:lnTo>
                  <a:lnTo>
                    <a:pt x="53" y="263"/>
                  </a:lnTo>
                  <a:lnTo>
                    <a:pt x="44" y="235"/>
                  </a:lnTo>
                  <a:lnTo>
                    <a:pt x="16" y="204"/>
                  </a:lnTo>
                  <a:lnTo>
                    <a:pt x="16" y="170"/>
                  </a:lnTo>
                  <a:lnTo>
                    <a:pt x="61" y="147"/>
                  </a:lnTo>
                  <a:lnTo>
                    <a:pt x="81" y="122"/>
                  </a:lnTo>
                  <a:lnTo>
                    <a:pt x="44" y="71"/>
                  </a:lnTo>
                  <a:lnTo>
                    <a:pt x="44" y="44"/>
                  </a:lnTo>
                  <a:lnTo>
                    <a:pt x="87"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endParaRPr lang="en-US"/>
            </a:p>
          </p:txBody>
        </p:sp>
        <p:sp>
          <p:nvSpPr>
            <p:cNvPr id="39951" name="Freeform 95"/>
            <p:cNvSpPr>
              <a:spLocks/>
            </p:cNvSpPr>
            <p:nvPr/>
          </p:nvSpPr>
          <p:spPr bwMode="auto">
            <a:xfrm>
              <a:off x="618" y="2694"/>
              <a:ext cx="61" cy="654"/>
            </a:xfrm>
            <a:custGeom>
              <a:avLst/>
              <a:gdLst>
                <a:gd name="T0" fmla="*/ 6 w 122"/>
                <a:gd name="T1" fmla="*/ 2 h 1309"/>
                <a:gd name="T2" fmla="*/ 8 w 122"/>
                <a:gd name="T3" fmla="*/ 5 h 1309"/>
                <a:gd name="T4" fmla="*/ 7 w 122"/>
                <a:gd name="T5" fmla="*/ 7 h 1309"/>
                <a:gd name="T6" fmla="*/ 3 w 122"/>
                <a:gd name="T7" fmla="*/ 9 h 1309"/>
                <a:gd name="T8" fmla="*/ 5 w 122"/>
                <a:gd name="T9" fmla="*/ 11 h 1309"/>
                <a:gd name="T10" fmla="*/ 6 w 122"/>
                <a:gd name="T11" fmla="*/ 14 h 1309"/>
                <a:gd name="T12" fmla="*/ 4 w 122"/>
                <a:gd name="T13" fmla="*/ 16 h 1309"/>
                <a:gd name="T14" fmla="*/ 3 w 122"/>
                <a:gd name="T15" fmla="*/ 19 h 1309"/>
                <a:gd name="T16" fmla="*/ 4 w 122"/>
                <a:gd name="T17" fmla="*/ 23 h 1309"/>
                <a:gd name="T18" fmla="*/ 6 w 122"/>
                <a:gd name="T19" fmla="*/ 26 h 1309"/>
                <a:gd name="T20" fmla="*/ 6 w 122"/>
                <a:gd name="T21" fmla="*/ 30 h 1309"/>
                <a:gd name="T22" fmla="*/ 3 w 122"/>
                <a:gd name="T23" fmla="*/ 32 h 1309"/>
                <a:gd name="T24" fmla="*/ 6 w 122"/>
                <a:gd name="T25" fmla="*/ 38 h 1309"/>
                <a:gd name="T26" fmla="*/ 7 w 122"/>
                <a:gd name="T27" fmla="*/ 42 h 1309"/>
                <a:gd name="T28" fmla="*/ 5 w 122"/>
                <a:gd name="T29" fmla="*/ 44 h 1309"/>
                <a:gd name="T30" fmla="*/ 6 w 122"/>
                <a:gd name="T31" fmla="*/ 49 h 1309"/>
                <a:gd name="T32" fmla="*/ 7 w 122"/>
                <a:gd name="T33" fmla="*/ 53 h 1309"/>
                <a:gd name="T34" fmla="*/ 5 w 122"/>
                <a:gd name="T35" fmla="*/ 55 h 1309"/>
                <a:gd name="T36" fmla="*/ 3 w 122"/>
                <a:gd name="T37" fmla="*/ 58 h 1309"/>
                <a:gd name="T38" fmla="*/ 5 w 122"/>
                <a:gd name="T39" fmla="*/ 63 h 1309"/>
                <a:gd name="T40" fmla="*/ 6 w 122"/>
                <a:gd name="T41" fmla="*/ 66 h 1309"/>
                <a:gd name="T42" fmla="*/ 4 w 122"/>
                <a:gd name="T43" fmla="*/ 67 h 1309"/>
                <a:gd name="T44" fmla="*/ 5 w 122"/>
                <a:gd name="T45" fmla="*/ 73 h 1309"/>
                <a:gd name="T46" fmla="*/ 6 w 122"/>
                <a:gd name="T47" fmla="*/ 75 h 1309"/>
                <a:gd name="T48" fmla="*/ 4 w 122"/>
                <a:gd name="T49" fmla="*/ 79 h 1309"/>
                <a:gd name="T50" fmla="*/ 1 w 122"/>
                <a:gd name="T51" fmla="*/ 80 h 1309"/>
                <a:gd name="T52" fmla="*/ 3 w 122"/>
                <a:gd name="T53" fmla="*/ 75 h 1309"/>
                <a:gd name="T54" fmla="*/ 2 w 122"/>
                <a:gd name="T55" fmla="*/ 70 h 1309"/>
                <a:gd name="T56" fmla="*/ 2 w 122"/>
                <a:gd name="T57" fmla="*/ 66 h 1309"/>
                <a:gd name="T58" fmla="*/ 3 w 122"/>
                <a:gd name="T59" fmla="*/ 64 h 1309"/>
                <a:gd name="T60" fmla="*/ 1 w 122"/>
                <a:gd name="T61" fmla="*/ 59 h 1309"/>
                <a:gd name="T62" fmla="*/ 1 w 122"/>
                <a:gd name="T63" fmla="*/ 54 h 1309"/>
                <a:gd name="T64" fmla="*/ 4 w 122"/>
                <a:gd name="T65" fmla="*/ 52 h 1309"/>
                <a:gd name="T66" fmla="*/ 3 w 122"/>
                <a:gd name="T67" fmla="*/ 48 h 1309"/>
                <a:gd name="T68" fmla="*/ 3 w 122"/>
                <a:gd name="T69" fmla="*/ 44 h 1309"/>
                <a:gd name="T70" fmla="*/ 5 w 122"/>
                <a:gd name="T71" fmla="*/ 41 h 1309"/>
                <a:gd name="T72" fmla="*/ 4 w 122"/>
                <a:gd name="T73" fmla="*/ 38 h 1309"/>
                <a:gd name="T74" fmla="*/ 1 w 122"/>
                <a:gd name="T75" fmla="*/ 33 h 1309"/>
                <a:gd name="T76" fmla="*/ 2 w 122"/>
                <a:gd name="T77" fmla="*/ 30 h 1309"/>
                <a:gd name="T78" fmla="*/ 4 w 122"/>
                <a:gd name="T79" fmla="*/ 28 h 1309"/>
                <a:gd name="T80" fmla="*/ 1 w 122"/>
                <a:gd name="T81" fmla="*/ 22 h 1309"/>
                <a:gd name="T82" fmla="*/ 0 w 122"/>
                <a:gd name="T83" fmla="*/ 18 h 1309"/>
                <a:gd name="T84" fmla="*/ 3 w 122"/>
                <a:gd name="T85" fmla="*/ 15 h 1309"/>
                <a:gd name="T86" fmla="*/ 3 w 122"/>
                <a:gd name="T87" fmla="*/ 13 h 1309"/>
                <a:gd name="T88" fmla="*/ 1 w 122"/>
                <a:gd name="T89" fmla="*/ 11 h 1309"/>
                <a:gd name="T90" fmla="*/ 2 w 122"/>
                <a:gd name="T91" fmla="*/ 8 h 1309"/>
                <a:gd name="T92" fmla="*/ 5 w 122"/>
                <a:gd name="T93" fmla="*/ 6 h 1309"/>
                <a:gd name="T94" fmla="*/ 5 w 122"/>
                <a:gd name="T95" fmla="*/ 4 h 1309"/>
                <a:gd name="T96" fmla="*/ 3 w 122"/>
                <a:gd name="T97" fmla="*/ 1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2" y="0"/>
                  </a:moveTo>
                  <a:lnTo>
                    <a:pt x="84" y="44"/>
                  </a:lnTo>
                  <a:lnTo>
                    <a:pt x="103" y="73"/>
                  </a:lnTo>
                  <a:lnTo>
                    <a:pt x="122" y="90"/>
                  </a:lnTo>
                  <a:lnTo>
                    <a:pt x="118" y="112"/>
                  </a:lnTo>
                  <a:lnTo>
                    <a:pt x="99" y="127"/>
                  </a:lnTo>
                  <a:lnTo>
                    <a:pt x="69" y="134"/>
                  </a:lnTo>
                  <a:lnTo>
                    <a:pt x="47" y="153"/>
                  </a:lnTo>
                  <a:lnTo>
                    <a:pt x="52" y="177"/>
                  </a:lnTo>
                  <a:lnTo>
                    <a:pt x="67" y="190"/>
                  </a:lnTo>
                  <a:lnTo>
                    <a:pt x="91" y="220"/>
                  </a:lnTo>
                  <a:lnTo>
                    <a:pt x="91" y="237"/>
                  </a:lnTo>
                  <a:lnTo>
                    <a:pt x="84" y="252"/>
                  </a:lnTo>
                  <a:lnTo>
                    <a:pt x="62" y="267"/>
                  </a:lnTo>
                  <a:lnTo>
                    <a:pt x="40" y="282"/>
                  </a:lnTo>
                  <a:lnTo>
                    <a:pt x="37" y="304"/>
                  </a:lnTo>
                  <a:lnTo>
                    <a:pt x="46" y="326"/>
                  </a:lnTo>
                  <a:lnTo>
                    <a:pt x="62" y="369"/>
                  </a:lnTo>
                  <a:lnTo>
                    <a:pt x="77" y="404"/>
                  </a:lnTo>
                  <a:lnTo>
                    <a:pt x="91" y="428"/>
                  </a:lnTo>
                  <a:lnTo>
                    <a:pt x="91" y="455"/>
                  </a:lnTo>
                  <a:lnTo>
                    <a:pt x="84" y="480"/>
                  </a:lnTo>
                  <a:lnTo>
                    <a:pt x="62" y="502"/>
                  </a:lnTo>
                  <a:lnTo>
                    <a:pt x="47" y="524"/>
                  </a:lnTo>
                  <a:lnTo>
                    <a:pt x="52" y="561"/>
                  </a:lnTo>
                  <a:lnTo>
                    <a:pt x="89" y="617"/>
                  </a:lnTo>
                  <a:lnTo>
                    <a:pt x="103" y="647"/>
                  </a:lnTo>
                  <a:lnTo>
                    <a:pt x="106" y="676"/>
                  </a:lnTo>
                  <a:lnTo>
                    <a:pt x="91" y="697"/>
                  </a:lnTo>
                  <a:lnTo>
                    <a:pt x="74" y="719"/>
                  </a:lnTo>
                  <a:lnTo>
                    <a:pt x="69" y="749"/>
                  </a:lnTo>
                  <a:lnTo>
                    <a:pt x="81" y="786"/>
                  </a:lnTo>
                  <a:lnTo>
                    <a:pt x="96" y="825"/>
                  </a:lnTo>
                  <a:lnTo>
                    <a:pt x="103" y="852"/>
                  </a:lnTo>
                  <a:lnTo>
                    <a:pt x="96" y="870"/>
                  </a:lnTo>
                  <a:lnTo>
                    <a:pt x="77" y="889"/>
                  </a:lnTo>
                  <a:lnTo>
                    <a:pt x="52" y="911"/>
                  </a:lnTo>
                  <a:lnTo>
                    <a:pt x="40" y="933"/>
                  </a:lnTo>
                  <a:lnTo>
                    <a:pt x="52" y="972"/>
                  </a:lnTo>
                  <a:lnTo>
                    <a:pt x="77" y="1013"/>
                  </a:lnTo>
                  <a:lnTo>
                    <a:pt x="89" y="1043"/>
                  </a:lnTo>
                  <a:lnTo>
                    <a:pt x="91" y="1068"/>
                  </a:lnTo>
                  <a:lnTo>
                    <a:pt x="84" y="1080"/>
                  </a:lnTo>
                  <a:lnTo>
                    <a:pt x="59" y="1080"/>
                  </a:lnTo>
                  <a:lnTo>
                    <a:pt x="52" y="1134"/>
                  </a:lnTo>
                  <a:lnTo>
                    <a:pt x="67" y="1168"/>
                  </a:lnTo>
                  <a:lnTo>
                    <a:pt x="81" y="1192"/>
                  </a:lnTo>
                  <a:lnTo>
                    <a:pt x="84" y="1214"/>
                  </a:lnTo>
                  <a:lnTo>
                    <a:pt x="84" y="1235"/>
                  </a:lnTo>
                  <a:lnTo>
                    <a:pt x="59" y="1266"/>
                  </a:lnTo>
                  <a:lnTo>
                    <a:pt x="25" y="1309"/>
                  </a:lnTo>
                  <a:lnTo>
                    <a:pt x="3" y="1294"/>
                  </a:lnTo>
                  <a:lnTo>
                    <a:pt x="11" y="1259"/>
                  </a:lnTo>
                  <a:lnTo>
                    <a:pt x="46" y="1205"/>
                  </a:lnTo>
                  <a:lnTo>
                    <a:pt x="40" y="1171"/>
                  </a:lnTo>
                  <a:lnTo>
                    <a:pt x="25" y="1131"/>
                  </a:lnTo>
                  <a:lnTo>
                    <a:pt x="16" y="1097"/>
                  </a:lnTo>
                  <a:lnTo>
                    <a:pt x="31" y="1068"/>
                  </a:lnTo>
                  <a:lnTo>
                    <a:pt x="46" y="1058"/>
                  </a:lnTo>
                  <a:lnTo>
                    <a:pt x="47" y="1037"/>
                  </a:lnTo>
                  <a:lnTo>
                    <a:pt x="31" y="994"/>
                  </a:lnTo>
                  <a:lnTo>
                    <a:pt x="11" y="957"/>
                  </a:lnTo>
                  <a:lnTo>
                    <a:pt x="0" y="920"/>
                  </a:lnTo>
                  <a:lnTo>
                    <a:pt x="11" y="877"/>
                  </a:lnTo>
                  <a:lnTo>
                    <a:pt x="46" y="860"/>
                  </a:lnTo>
                  <a:lnTo>
                    <a:pt x="55" y="840"/>
                  </a:lnTo>
                  <a:lnTo>
                    <a:pt x="52" y="811"/>
                  </a:lnTo>
                  <a:lnTo>
                    <a:pt x="46" y="781"/>
                  </a:lnTo>
                  <a:lnTo>
                    <a:pt x="33" y="743"/>
                  </a:lnTo>
                  <a:lnTo>
                    <a:pt x="33" y="713"/>
                  </a:lnTo>
                  <a:lnTo>
                    <a:pt x="47" y="693"/>
                  </a:lnTo>
                  <a:lnTo>
                    <a:pt x="67" y="669"/>
                  </a:lnTo>
                  <a:lnTo>
                    <a:pt x="67" y="654"/>
                  </a:lnTo>
                  <a:lnTo>
                    <a:pt x="52" y="620"/>
                  </a:lnTo>
                  <a:lnTo>
                    <a:pt x="24" y="576"/>
                  </a:lnTo>
                  <a:lnTo>
                    <a:pt x="11" y="543"/>
                  </a:lnTo>
                  <a:lnTo>
                    <a:pt x="11" y="517"/>
                  </a:lnTo>
                  <a:lnTo>
                    <a:pt x="18" y="492"/>
                  </a:lnTo>
                  <a:lnTo>
                    <a:pt x="37" y="472"/>
                  </a:lnTo>
                  <a:lnTo>
                    <a:pt x="55" y="450"/>
                  </a:lnTo>
                  <a:lnTo>
                    <a:pt x="55" y="434"/>
                  </a:lnTo>
                  <a:lnTo>
                    <a:pt x="16" y="353"/>
                  </a:lnTo>
                  <a:lnTo>
                    <a:pt x="9" y="323"/>
                  </a:lnTo>
                  <a:lnTo>
                    <a:pt x="0" y="296"/>
                  </a:lnTo>
                  <a:lnTo>
                    <a:pt x="16" y="271"/>
                  </a:lnTo>
                  <a:lnTo>
                    <a:pt x="33" y="252"/>
                  </a:lnTo>
                  <a:lnTo>
                    <a:pt x="47" y="237"/>
                  </a:lnTo>
                  <a:lnTo>
                    <a:pt x="47" y="223"/>
                  </a:lnTo>
                  <a:lnTo>
                    <a:pt x="33" y="200"/>
                  </a:lnTo>
                  <a:lnTo>
                    <a:pt x="11" y="177"/>
                  </a:lnTo>
                  <a:lnTo>
                    <a:pt x="11" y="153"/>
                  </a:lnTo>
                  <a:lnTo>
                    <a:pt x="25" y="131"/>
                  </a:lnTo>
                  <a:lnTo>
                    <a:pt x="47" y="112"/>
                  </a:lnTo>
                  <a:lnTo>
                    <a:pt x="67" y="103"/>
                  </a:lnTo>
                  <a:lnTo>
                    <a:pt x="77" y="88"/>
                  </a:lnTo>
                  <a:lnTo>
                    <a:pt x="69" y="69"/>
                  </a:lnTo>
                  <a:lnTo>
                    <a:pt x="55" y="47"/>
                  </a:lnTo>
                  <a:lnTo>
                    <a:pt x="47" y="23"/>
                  </a:lnTo>
                  <a:lnTo>
                    <a:pt x="62" y="0"/>
                  </a:lnTo>
                  <a:close/>
                </a:path>
              </a:pathLst>
            </a:custGeom>
            <a:solidFill>
              <a:srgbClr val="000000"/>
            </a:solidFill>
            <a:ln w="9525">
              <a:noFill/>
              <a:round/>
              <a:headEnd/>
              <a:tailEnd/>
            </a:ln>
          </p:spPr>
          <p:txBody>
            <a:bodyPr/>
            <a:lstStyle/>
            <a:p>
              <a:endParaRPr lang="en-US"/>
            </a:p>
          </p:txBody>
        </p:sp>
        <p:sp>
          <p:nvSpPr>
            <p:cNvPr id="39952" name="Freeform 96"/>
            <p:cNvSpPr>
              <a:spLocks/>
            </p:cNvSpPr>
            <p:nvPr/>
          </p:nvSpPr>
          <p:spPr bwMode="auto">
            <a:xfrm>
              <a:off x="784" y="2853"/>
              <a:ext cx="58" cy="529"/>
            </a:xfrm>
            <a:custGeom>
              <a:avLst/>
              <a:gdLst>
                <a:gd name="T0" fmla="*/ 6 w 117"/>
                <a:gd name="T1" fmla="*/ 1 h 1058"/>
                <a:gd name="T2" fmla="*/ 6 w 117"/>
                <a:gd name="T3" fmla="*/ 6 h 1058"/>
                <a:gd name="T4" fmla="*/ 3 w 117"/>
                <a:gd name="T5" fmla="*/ 8 h 1058"/>
                <a:gd name="T6" fmla="*/ 4 w 117"/>
                <a:gd name="T7" fmla="*/ 13 h 1058"/>
                <a:gd name="T8" fmla="*/ 6 w 117"/>
                <a:gd name="T9" fmla="*/ 18 h 1058"/>
                <a:gd name="T10" fmla="*/ 4 w 117"/>
                <a:gd name="T11" fmla="*/ 20 h 1058"/>
                <a:gd name="T12" fmla="*/ 4 w 117"/>
                <a:gd name="T13" fmla="*/ 24 h 1058"/>
                <a:gd name="T14" fmla="*/ 6 w 117"/>
                <a:gd name="T15" fmla="*/ 29 h 1058"/>
                <a:gd name="T16" fmla="*/ 5 w 117"/>
                <a:gd name="T17" fmla="*/ 33 h 1058"/>
                <a:gd name="T18" fmla="*/ 3 w 117"/>
                <a:gd name="T19" fmla="*/ 35 h 1058"/>
                <a:gd name="T20" fmla="*/ 5 w 117"/>
                <a:gd name="T21" fmla="*/ 41 h 1058"/>
                <a:gd name="T22" fmla="*/ 6 w 117"/>
                <a:gd name="T23" fmla="*/ 45 h 1058"/>
                <a:gd name="T24" fmla="*/ 2 w 117"/>
                <a:gd name="T25" fmla="*/ 47 h 1058"/>
                <a:gd name="T26" fmla="*/ 3 w 117"/>
                <a:gd name="T27" fmla="*/ 53 h 1058"/>
                <a:gd name="T28" fmla="*/ 4 w 117"/>
                <a:gd name="T29" fmla="*/ 58 h 1058"/>
                <a:gd name="T30" fmla="*/ 2 w 117"/>
                <a:gd name="T31" fmla="*/ 61 h 1058"/>
                <a:gd name="T32" fmla="*/ 1 w 117"/>
                <a:gd name="T33" fmla="*/ 66 h 1058"/>
                <a:gd name="T34" fmla="*/ 0 w 117"/>
                <a:gd name="T35" fmla="*/ 63 h 1058"/>
                <a:gd name="T36" fmla="*/ 2 w 117"/>
                <a:gd name="T37" fmla="*/ 59 h 1058"/>
                <a:gd name="T38" fmla="*/ 1 w 117"/>
                <a:gd name="T39" fmla="*/ 52 h 1058"/>
                <a:gd name="T40" fmla="*/ 1 w 117"/>
                <a:gd name="T41" fmla="*/ 47 h 1058"/>
                <a:gd name="T42" fmla="*/ 3 w 117"/>
                <a:gd name="T43" fmla="*/ 43 h 1058"/>
                <a:gd name="T44" fmla="*/ 1 w 117"/>
                <a:gd name="T45" fmla="*/ 39 h 1058"/>
                <a:gd name="T46" fmla="*/ 1 w 117"/>
                <a:gd name="T47" fmla="*/ 34 h 1058"/>
                <a:gd name="T48" fmla="*/ 3 w 117"/>
                <a:gd name="T49" fmla="*/ 30 h 1058"/>
                <a:gd name="T50" fmla="*/ 4 w 117"/>
                <a:gd name="T51" fmla="*/ 28 h 1058"/>
                <a:gd name="T52" fmla="*/ 2 w 117"/>
                <a:gd name="T53" fmla="*/ 23 h 1058"/>
                <a:gd name="T54" fmla="*/ 2 w 117"/>
                <a:gd name="T55" fmla="*/ 19 h 1058"/>
                <a:gd name="T56" fmla="*/ 3 w 117"/>
                <a:gd name="T57" fmla="*/ 17 h 1058"/>
                <a:gd name="T58" fmla="*/ 2 w 117"/>
                <a:gd name="T59" fmla="*/ 12 h 1058"/>
                <a:gd name="T60" fmla="*/ 1 w 117"/>
                <a:gd name="T61" fmla="*/ 8 h 1058"/>
                <a:gd name="T62" fmla="*/ 4 w 117"/>
                <a:gd name="T63" fmla="*/ 5 h 1058"/>
                <a:gd name="T64" fmla="*/ 4 w 117"/>
                <a:gd name="T65" fmla="*/ 2 h 1058"/>
                <a:gd name="T66" fmla="*/ 5 w 117"/>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
                <a:gd name="T103" fmla="*/ 0 h 1058"/>
                <a:gd name="T104" fmla="*/ 117 w 117"/>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 h="1058">
                  <a:moveTo>
                    <a:pt x="91" y="0"/>
                  </a:moveTo>
                  <a:lnTo>
                    <a:pt x="104" y="30"/>
                  </a:lnTo>
                  <a:lnTo>
                    <a:pt x="117" y="80"/>
                  </a:lnTo>
                  <a:lnTo>
                    <a:pt x="110" y="102"/>
                  </a:lnTo>
                  <a:lnTo>
                    <a:pt x="80" y="117"/>
                  </a:lnTo>
                  <a:lnTo>
                    <a:pt x="61" y="132"/>
                  </a:lnTo>
                  <a:lnTo>
                    <a:pt x="61" y="173"/>
                  </a:lnTo>
                  <a:lnTo>
                    <a:pt x="76" y="213"/>
                  </a:lnTo>
                  <a:lnTo>
                    <a:pt x="95" y="240"/>
                  </a:lnTo>
                  <a:lnTo>
                    <a:pt x="97" y="291"/>
                  </a:lnTo>
                  <a:lnTo>
                    <a:pt x="88" y="309"/>
                  </a:lnTo>
                  <a:lnTo>
                    <a:pt x="67" y="331"/>
                  </a:lnTo>
                  <a:lnTo>
                    <a:pt x="65" y="365"/>
                  </a:lnTo>
                  <a:lnTo>
                    <a:pt x="76" y="396"/>
                  </a:lnTo>
                  <a:lnTo>
                    <a:pt x="91" y="424"/>
                  </a:lnTo>
                  <a:lnTo>
                    <a:pt x="97" y="467"/>
                  </a:lnTo>
                  <a:lnTo>
                    <a:pt x="97" y="492"/>
                  </a:lnTo>
                  <a:lnTo>
                    <a:pt x="82" y="519"/>
                  </a:lnTo>
                  <a:lnTo>
                    <a:pt x="58" y="544"/>
                  </a:lnTo>
                  <a:lnTo>
                    <a:pt x="58" y="566"/>
                  </a:lnTo>
                  <a:lnTo>
                    <a:pt x="65" y="631"/>
                  </a:lnTo>
                  <a:lnTo>
                    <a:pt x="91" y="659"/>
                  </a:lnTo>
                  <a:lnTo>
                    <a:pt x="104" y="687"/>
                  </a:lnTo>
                  <a:lnTo>
                    <a:pt x="97" y="720"/>
                  </a:lnTo>
                  <a:lnTo>
                    <a:pt x="61" y="742"/>
                  </a:lnTo>
                  <a:lnTo>
                    <a:pt x="43" y="764"/>
                  </a:lnTo>
                  <a:lnTo>
                    <a:pt x="39" y="805"/>
                  </a:lnTo>
                  <a:lnTo>
                    <a:pt x="58" y="857"/>
                  </a:lnTo>
                  <a:lnTo>
                    <a:pt x="73" y="909"/>
                  </a:lnTo>
                  <a:lnTo>
                    <a:pt x="73" y="938"/>
                  </a:lnTo>
                  <a:lnTo>
                    <a:pt x="65" y="977"/>
                  </a:lnTo>
                  <a:lnTo>
                    <a:pt x="43" y="984"/>
                  </a:lnTo>
                  <a:lnTo>
                    <a:pt x="28" y="1014"/>
                  </a:lnTo>
                  <a:lnTo>
                    <a:pt x="28" y="1048"/>
                  </a:lnTo>
                  <a:lnTo>
                    <a:pt x="0" y="1058"/>
                  </a:lnTo>
                  <a:lnTo>
                    <a:pt x="13" y="1021"/>
                  </a:lnTo>
                  <a:lnTo>
                    <a:pt x="36" y="977"/>
                  </a:lnTo>
                  <a:lnTo>
                    <a:pt x="43" y="947"/>
                  </a:lnTo>
                  <a:lnTo>
                    <a:pt x="43" y="888"/>
                  </a:lnTo>
                  <a:lnTo>
                    <a:pt x="28" y="838"/>
                  </a:lnTo>
                  <a:lnTo>
                    <a:pt x="24" y="798"/>
                  </a:lnTo>
                  <a:lnTo>
                    <a:pt x="21" y="757"/>
                  </a:lnTo>
                  <a:lnTo>
                    <a:pt x="46" y="724"/>
                  </a:lnTo>
                  <a:lnTo>
                    <a:pt x="61" y="702"/>
                  </a:lnTo>
                  <a:lnTo>
                    <a:pt x="51" y="659"/>
                  </a:lnTo>
                  <a:lnTo>
                    <a:pt x="28" y="625"/>
                  </a:lnTo>
                  <a:lnTo>
                    <a:pt x="24" y="594"/>
                  </a:lnTo>
                  <a:lnTo>
                    <a:pt x="21" y="551"/>
                  </a:lnTo>
                  <a:lnTo>
                    <a:pt x="30" y="522"/>
                  </a:lnTo>
                  <a:lnTo>
                    <a:pt x="51" y="492"/>
                  </a:lnTo>
                  <a:lnTo>
                    <a:pt x="65" y="470"/>
                  </a:lnTo>
                  <a:lnTo>
                    <a:pt x="65" y="448"/>
                  </a:lnTo>
                  <a:lnTo>
                    <a:pt x="51" y="424"/>
                  </a:lnTo>
                  <a:lnTo>
                    <a:pt x="36" y="374"/>
                  </a:lnTo>
                  <a:lnTo>
                    <a:pt x="36" y="343"/>
                  </a:lnTo>
                  <a:lnTo>
                    <a:pt x="43" y="313"/>
                  </a:lnTo>
                  <a:lnTo>
                    <a:pt x="58" y="291"/>
                  </a:lnTo>
                  <a:lnTo>
                    <a:pt x="61" y="269"/>
                  </a:lnTo>
                  <a:lnTo>
                    <a:pt x="58" y="242"/>
                  </a:lnTo>
                  <a:lnTo>
                    <a:pt x="39" y="203"/>
                  </a:lnTo>
                  <a:lnTo>
                    <a:pt x="28" y="176"/>
                  </a:lnTo>
                  <a:lnTo>
                    <a:pt x="30" y="130"/>
                  </a:lnTo>
                  <a:lnTo>
                    <a:pt x="46" y="111"/>
                  </a:lnTo>
                  <a:lnTo>
                    <a:pt x="65" y="80"/>
                  </a:lnTo>
                  <a:lnTo>
                    <a:pt x="76" y="56"/>
                  </a:lnTo>
                  <a:lnTo>
                    <a:pt x="67" y="34"/>
                  </a:lnTo>
                  <a:lnTo>
                    <a:pt x="73" y="12"/>
                  </a:lnTo>
                  <a:lnTo>
                    <a:pt x="91" y="0"/>
                  </a:lnTo>
                  <a:close/>
                </a:path>
              </a:pathLst>
            </a:custGeom>
            <a:solidFill>
              <a:srgbClr val="000000"/>
            </a:solidFill>
            <a:ln w="9525">
              <a:noFill/>
              <a:round/>
              <a:headEnd/>
              <a:tailEnd/>
            </a:ln>
          </p:spPr>
          <p:txBody>
            <a:bodyPr/>
            <a:lstStyle/>
            <a:p>
              <a:endParaRPr lang="en-US"/>
            </a:p>
          </p:txBody>
        </p:sp>
        <p:sp>
          <p:nvSpPr>
            <p:cNvPr id="39953" name="Freeform 97"/>
            <p:cNvSpPr>
              <a:spLocks/>
            </p:cNvSpPr>
            <p:nvPr/>
          </p:nvSpPr>
          <p:spPr bwMode="auto">
            <a:xfrm>
              <a:off x="692" y="2789"/>
              <a:ext cx="133" cy="114"/>
            </a:xfrm>
            <a:custGeom>
              <a:avLst/>
              <a:gdLst>
                <a:gd name="T0" fmla="*/ 17 w 265"/>
                <a:gd name="T1" fmla="*/ 11 h 229"/>
                <a:gd name="T2" fmla="*/ 12 w 265"/>
                <a:gd name="T3" fmla="*/ 7 h 229"/>
                <a:gd name="T4" fmla="*/ 8 w 265"/>
                <a:gd name="T5" fmla="*/ 3 h 229"/>
                <a:gd name="T6" fmla="*/ 4 w 265"/>
                <a:gd name="T7" fmla="*/ 0 h 229"/>
                <a:gd name="T8" fmla="*/ 0 w 265"/>
                <a:gd name="T9" fmla="*/ 0 h 229"/>
                <a:gd name="T10" fmla="*/ 9 w 265"/>
                <a:gd name="T11" fmla="*/ 6 h 229"/>
                <a:gd name="T12" fmla="*/ 13 w 265"/>
                <a:gd name="T13" fmla="*/ 9 h 229"/>
                <a:gd name="T14" fmla="*/ 16 w 265"/>
                <a:gd name="T15" fmla="*/ 14 h 229"/>
                <a:gd name="T16" fmla="*/ 17 w 265"/>
                <a:gd name="T17" fmla="*/ 11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5" y="119"/>
                  </a:lnTo>
                  <a:lnTo>
                    <a:pt x="118" y="59"/>
                  </a:lnTo>
                  <a:lnTo>
                    <a:pt x="56" y="0"/>
                  </a:lnTo>
                  <a:lnTo>
                    <a:pt x="0" y="0"/>
                  </a:lnTo>
                  <a:lnTo>
                    <a:pt x="133" y="96"/>
                  </a:lnTo>
                  <a:lnTo>
                    <a:pt x="197" y="156"/>
                  </a:lnTo>
                  <a:lnTo>
                    <a:pt x="250" y="229"/>
                  </a:lnTo>
                  <a:lnTo>
                    <a:pt x="265" y="185"/>
                  </a:lnTo>
                  <a:close/>
                </a:path>
              </a:pathLst>
            </a:custGeom>
            <a:solidFill>
              <a:srgbClr val="000000"/>
            </a:solidFill>
            <a:ln w="9525">
              <a:noFill/>
              <a:round/>
              <a:headEnd/>
              <a:tailEnd/>
            </a:ln>
          </p:spPr>
          <p:txBody>
            <a:bodyPr/>
            <a:lstStyle/>
            <a:p>
              <a:endParaRPr lang="en-US"/>
            </a:p>
          </p:txBody>
        </p:sp>
        <p:sp>
          <p:nvSpPr>
            <p:cNvPr id="39954" name="Freeform 98"/>
            <p:cNvSpPr>
              <a:spLocks/>
            </p:cNvSpPr>
            <p:nvPr/>
          </p:nvSpPr>
          <p:spPr bwMode="auto">
            <a:xfrm>
              <a:off x="691" y="2855"/>
              <a:ext cx="114" cy="93"/>
            </a:xfrm>
            <a:custGeom>
              <a:avLst/>
              <a:gdLst>
                <a:gd name="T0" fmla="*/ 14 w 229"/>
                <a:gd name="T1" fmla="*/ 7 h 186"/>
                <a:gd name="T2" fmla="*/ 10 w 229"/>
                <a:gd name="T3" fmla="*/ 6 h 186"/>
                <a:gd name="T4" fmla="*/ 7 w 229"/>
                <a:gd name="T5" fmla="*/ 3 h 186"/>
                <a:gd name="T6" fmla="*/ 2 w 229"/>
                <a:gd name="T7" fmla="*/ 0 h 186"/>
                <a:gd name="T8" fmla="*/ 0 w 229"/>
                <a:gd name="T9" fmla="*/ 0 h 186"/>
                <a:gd name="T10" fmla="*/ 6 w 229"/>
                <a:gd name="T11" fmla="*/ 3 h 186"/>
                <a:gd name="T12" fmla="*/ 9 w 229"/>
                <a:gd name="T13" fmla="*/ 6 h 186"/>
                <a:gd name="T14" fmla="*/ 14 w 229"/>
                <a:gd name="T15" fmla="*/ 12 h 186"/>
                <a:gd name="T16" fmla="*/ 14 w 229"/>
                <a:gd name="T17" fmla="*/ 9 h 186"/>
                <a:gd name="T18" fmla="*/ 14 w 229"/>
                <a:gd name="T19" fmla="*/ 7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186"/>
                <a:gd name="T32" fmla="*/ 229 w 229"/>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186">
                  <a:moveTo>
                    <a:pt x="229" y="117"/>
                  </a:moveTo>
                  <a:lnTo>
                    <a:pt x="170" y="96"/>
                  </a:lnTo>
                  <a:lnTo>
                    <a:pt x="126" y="59"/>
                  </a:lnTo>
                  <a:lnTo>
                    <a:pt x="46" y="0"/>
                  </a:lnTo>
                  <a:lnTo>
                    <a:pt x="0" y="0"/>
                  </a:lnTo>
                  <a:lnTo>
                    <a:pt x="104" y="59"/>
                  </a:lnTo>
                  <a:lnTo>
                    <a:pt x="144" y="98"/>
                  </a:lnTo>
                  <a:lnTo>
                    <a:pt x="229" y="186"/>
                  </a:lnTo>
                  <a:lnTo>
                    <a:pt x="225" y="132"/>
                  </a:lnTo>
                  <a:lnTo>
                    <a:pt x="229" y="117"/>
                  </a:lnTo>
                  <a:close/>
                </a:path>
              </a:pathLst>
            </a:custGeom>
            <a:solidFill>
              <a:srgbClr val="000000"/>
            </a:solidFill>
            <a:ln w="9525">
              <a:noFill/>
              <a:round/>
              <a:headEnd/>
              <a:tailEnd/>
            </a:ln>
          </p:spPr>
          <p:txBody>
            <a:bodyPr/>
            <a:lstStyle/>
            <a:p>
              <a:endParaRPr lang="en-US"/>
            </a:p>
          </p:txBody>
        </p:sp>
        <p:sp>
          <p:nvSpPr>
            <p:cNvPr id="39955" name="Freeform 99"/>
            <p:cNvSpPr>
              <a:spLocks/>
            </p:cNvSpPr>
            <p:nvPr/>
          </p:nvSpPr>
          <p:spPr bwMode="auto">
            <a:xfrm>
              <a:off x="673" y="2911"/>
              <a:ext cx="135" cy="144"/>
            </a:xfrm>
            <a:custGeom>
              <a:avLst/>
              <a:gdLst>
                <a:gd name="T0" fmla="*/ 16 w 271"/>
                <a:gd name="T1" fmla="*/ 13 h 288"/>
                <a:gd name="T2" fmla="*/ 11 w 271"/>
                <a:gd name="T3" fmla="*/ 9 h 288"/>
                <a:gd name="T4" fmla="*/ 10 w 271"/>
                <a:gd name="T5" fmla="*/ 6 h 288"/>
                <a:gd name="T6" fmla="*/ 6 w 271"/>
                <a:gd name="T7" fmla="*/ 3 h 288"/>
                <a:gd name="T8" fmla="*/ 3 w 271"/>
                <a:gd name="T9" fmla="*/ 1 h 288"/>
                <a:gd name="T10" fmla="*/ 0 w 271"/>
                <a:gd name="T11" fmla="*/ 0 h 288"/>
                <a:gd name="T12" fmla="*/ 0 w 271"/>
                <a:gd name="T13" fmla="*/ 0 h 288"/>
                <a:gd name="T14" fmla="*/ 0 w 271"/>
                <a:gd name="T15" fmla="*/ 1 h 288"/>
                <a:gd name="T16" fmla="*/ 2 w 271"/>
                <a:gd name="T17" fmla="*/ 3 h 288"/>
                <a:gd name="T18" fmla="*/ 7 w 271"/>
                <a:gd name="T19" fmla="*/ 6 h 288"/>
                <a:gd name="T20" fmla="*/ 11 w 271"/>
                <a:gd name="T21" fmla="*/ 10 h 288"/>
                <a:gd name="T22" fmla="*/ 14 w 271"/>
                <a:gd name="T23" fmla="*/ 14 h 288"/>
                <a:gd name="T24" fmla="*/ 16 w 271"/>
                <a:gd name="T25" fmla="*/ 18 h 288"/>
                <a:gd name="T26" fmla="*/ 16 w 271"/>
                <a:gd name="T27" fmla="*/ 13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1"/>
                  </a:lnTo>
                  <a:lnTo>
                    <a:pt x="15" y="0"/>
                  </a:lnTo>
                  <a:lnTo>
                    <a:pt x="0" y="0"/>
                  </a:lnTo>
                  <a:lnTo>
                    <a:pt x="0" y="21"/>
                  </a:lnTo>
                  <a:lnTo>
                    <a:pt x="45" y="50"/>
                  </a:lnTo>
                  <a:lnTo>
                    <a:pt x="126" y="102"/>
                  </a:lnTo>
                  <a:lnTo>
                    <a:pt x="184" y="161"/>
                  </a:lnTo>
                  <a:lnTo>
                    <a:pt x="225" y="227"/>
                  </a:lnTo>
                  <a:lnTo>
                    <a:pt x="271" y="288"/>
                  </a:lnTo>
                  <a:lnTo>
                    <a:pt x="265" y="214"/>
                  </a:lnTo>
                  <a:close/>
                </a:path>
              </a:pathLst>
            </a:custGeom>
            <a:solidFill>
              <a:srgbClr val="000000"/>
            </a:solidFill>
            <a:ln w="9525">
              <a:noFill/>
              <a:round/>
              <a:headEnd/>
              <a:tailEnd/>
            </a:ln>
          </p:spPr>
          <p:txBody>
            <a:bodyPr/>
            <a:lstStyle/>
            <a:p>
              <a:endParaRPr lang="en-US"/>
            </a:p>
          </p:txBody>
        </p:sp>
        <p:sp>
          <p:nvSpPr>
            <p:cNvPr id="39956" name="Freeform 100"/>
            <p:cNvSpPr>
              <a:spLocks/>
            </p:cNvSpPr>
            <p:nvPr/>
          </p:nvSpPr>
          <p:spPr bwMode="auto">
            <a:xfrm>
              <a:off x="688" y="3029"/>
              <a:ext cx="104" cy="85"/>
            </a:xfrm>
            <a:custGeom>
              <a:avLst/>
              <a:gdLst>
                <a:gd name="T0" fmla="*/ 13 w 208"/>
                <a:gd name="T1" fmla="*/ 9 h 170"/>
                <a:gd name="T2" fmla="*/ 10 w 208"/>
                <a:gd name="T3" fmla="*/ 5 h 170"/>
                <a:gd name="T4" fmla="*/ 6 w 208"/>
                <a:gd name="T5" fmla="*/ 3 h 170"/>
                <a:gd name="T6" fmla="*/ 3 w 208"/>
                <a:gd name="T7" fmla="*/ 1 h 170"/>
                <a:gd name="T8" fmla="*/ 0 w 208"/>
                <a:gd name="T9" fmla="*/ 0 h 170"/>
                <a:gd name="T10" fmla="*/ 2 w 208"/>
                <a:gd name="T11" fmla="*/ 3 h 170"/>
                <a:gd name="T12" fmla="*/ 6 w 208"/>
                <a:gd name="T13" fmla="*/ 5 h 170"/>
                <a:gd name="T14" fmla="*/ 9 w 208"/>
                <a:gd name="T15" fmla="*/ 7 h 170"/>
                <a:gd name="T16" fmla="*/ 11 w 208"/>
                <a:gd name="T17" fmla="*/ 11 h 170"/>
                <a:gd name="T18" fmla="*/ 12 w 208"/>
                <a:gd name="T19" fmla="*/ 11 h 170"/>
                <a:gd name="T20" fmla="*/ 13 w 208"/>
                <a:gd name="T21" fmla="*/ 10 h 170"/>
                <a:gd name="T22" fmla="*/ 13 w 208"/>
                <a:gd name="T23" fmla="*/ 9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7" y="37"/>
                  </a:lnTo>
                  <a:lnTo>
                    <a:pt x="37" y="10"/>
                  </a:lnTo>
                  <a:lnTo>
                    <a:pt x="0" y="0"/>
                  </a:lnTo>
                  <a:lnTo>
                    <a:pt x="22" y="37"/>
                  </a:lnTo>
                  <a:lnTo>
                    <a:pt x="87" y="74"/>
                  </a:lnTo>
                  <a:lnTo>
                    <a:pt x="139" y="127"/>
                  </a:lnTo>
                  <a:lnTo>
                    <a:pt x="164" y="163"/>
                  </a:lnTo>
                  <a:lnTo>
                    <a:pt x="186" y="170"/>
                  </a:lnTo>
                  <a:lnTo>
                    <a:pt x="205" y="157"/>
                  </a:lnTo>
                  <a:lnTo>
                    <a:pt x="208" y="140"/>
                  </a:lnTo>
                  <a:close/>
                </a:path>
              </a:pathLst>
            </a:custGeom>
            <a:solidFill>
              <a:srgbClr val="000000"/>
            </a:solidFill>
            <a:ln w="9525">
              <a:noFill/>
              <a:round/>
              <a:headEnd/>
              <a:tailEnd/>
            </a:ln>
          </p:spPr>
          <p:txBody>
            <a:bodyPr/>
            <a:lstStyle/>
            <a:p>
              <a:endParaRPr lang="en-US"/>
            </a:p>
          </p:txBody>
        </p:sp>
        <p:sp>
          <p:nvSpPr>
            <p:cNvPr id="39957" name="Freeform 101"/>
            <p:cNvSpPr>
              <a:spLocks/>
            </p:cNvSpPr>
            <p:nvPr/>
          </p:nvSpPr>
          <p:spPr bwMode="auto">
            <a:xfrm>
              <a:off x="675" y="3089"/>
              <a:ext cx="115" cy="105"/>
            </a:xfrm>
            <a:custGeom>
              <a:avLst/>
              <a:gdLst>
                <a:gd name="T0" fmla="*/ 14 w 230"/>
                <a:gd name="T1" fmla="*/ 12 h 211"/>
                <a:gd name="T2" fmla="*/ 11 w 230"/>
                <a:gd name="T3" fmla="*/ 8 h 211"/>
                <a:gd name="T4" fmla="*/ 7 w 230"/>
                <a:gd name="T5" fmla="*/ 3 h 211"/>
                <a:gd name="T6" fmla="*/ 4 w 230"/>
                <a:gd name="T7" fmla="*/ 1 h 211"/>
                <a:gd name="T8" fmla="*/ 2 w 230"/>
                <a:gd name="T9" fmla="*/ 0 h 211"/>
                <a:gd name="T10" fmla="*/ 0 w 230"/>
                <a:gd name="T11" fmla="*/ 0 h 211"/>
                <a:gd name="T12" fmla="*/ 3 w 230"/>
                <a:gd name="T13" fmla="*/ 2 h 211"/>
                <a:gd name="T14" fmla="*/ 7 w 230"/>
                <a:gd name="T15" fmla="*/ 6 h 211"/>
                <a:gd name="T16" fmla="*/ 11 w 230"/>
                <a:gd name="T17" fmla="*/ 11 h 211"/>
                <a:gd name="T18" fmla="*/ 13 w 230"/>
                <a:gd name="T19" fmla="*/ 13 h 211"/>
                <a:gd name="T20" fmla="*/ 14 w 230"/>
                <a:gd name="T21" fmla="*/ 13 h 211"/>
                <a:gd name="T22" fmla="*/ 14 w 230"/>
                <a:gd name="T23" fmla="*/ 12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7" y="211"/>
                  </a:lnTo>
                  <a:lnTo>
                    <a:pt x="230" y="196"/>
                  </a:lnTo>
                  <a:close/>
                </a:path>
              </a:pathLst>
            </a:custGeom>
            <a:solidFill>
              <a:srgbClr val="000000"/>
            </a:solidFill>
            <a:ln w="9525">
              <a:noFill/>
              <a:round/>
              <a:headEnd/>
              <a:tailEnd/>
            </a:ln>
          </p:spPr>
          <p:txBody>
            <a:bodyPr/>
            <a:lstStyle/>
            <a:p>
              <a:endParaRPr lang="en-US"/>
            </a:p>
          </p:txBody>
        </p:sp>
        <p:sp>
          <p:nvSpPr>
            <p:cNvPr id="39958" name="Freeform 102"/>
            <p:cNvSpPr>
              <a:spLocks/>
            </p:cNvSpPr>
            <p:nvPr/>
          </p:nvSpPr>
          <p:spPr bwMode="auto">
            <a:xfrm>
              <a:off x="689" y="3177"/>
              <a:ext cx="80" cy="83"/>
            </a:xfrm>
            <a:custGeom>
              <a:avLst/>
              <a:gdLst>
                <a:gd name="T0" fmla="*/ 9 w 162"/>
                <a:gd name="T1" fmla="*/ 8 h 167"/>
                <a:gd name="T2" fmla="*/ 5 w 162"/>
                <a:gd name="T3" fmla="*/ 2 h 167"/>
                <a:gd name="T4" fmla="*/ 1 w 162"/>
                <a:gd name="T5" fmla="*/ 0 h 167"/>
                <a:gd name="T6" fmla="*/ 0 w 162"/>
                <a:gd name="T7" fmla="*/ 0 h 167"/>
                <a:gd name="T8" fmla="*/ 0 w 162"/>
                <a:gd name="T9" fmla="*/ 1 h 167"/>
                <a:gd name="T10" fmla="*/ 5 w 162"/>
                <a:gd name="T11" fmla="*/ 4 h 167"/>
                <a:gd name="T12" fmla="*/ 9 w 162"/>
                <a:gd name="T13" fmla="*/ 10 h 167"/>
                <a:gd name="T14" fmla="*/ 10 w 162"/>
                <a:gd name="T15" fmla="*/ 10 h 167"/>
                <a:gd name="T16" fmla="*/ 9 w 162"/>
                <a:gd name="T17" fmla="*/ 8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endParaRPr lang="en-US"/>
            </a:p>
          </p:txBody>
        </p:sp>
        <p:sp>
          <p:nvSpPr>
            <p:cNvPr id="39959" name="Freeform 103"/>
            <p:cNvSpPr>
              <a:spLocks/>
            </p:cNvSpPr>
            <p:nvPr/>
          </p:nvSpPr>
          <p:spPr bwMode="auto">
            <a:xfrm>
              <a:off x="691" y="3258"/>
              <a:ext cx="55" cy="63"/>
            </a:xfrm>
            <a:custGeom>
              <a:avLst/>
              <a:gdLst>
                <a:gd name="T0" fmla="*/ 6 w 111"/>
                <a:gd name="T1" fmla="*/ 6 h 126"/>
                <a:gd name="T2" fmla="*/ 3 w 111"/>
                <a:gd name="T3" fmla="*/ 2 h 126"/>
                <a:gd name="T4" fmla="*/ 0 w 111"/>
                <a:gd name="T5" fmla="*/ 0 h 126"/>
                <a:gd name="T6" fmla="*/ 0 w 111"/>
                <a:gd name="T7" fmla="*/ 2 h 126"/>
                <a:gd name="T8" fmla="*/ 1 w 111"/>
                <a:gd name="T9" fmla="*/ 4 h 126"/>
                <a:gd name="T10" fmla="*/ 5 w 111"/>
                <a:gd name="T11" fmla="*/ 7 h 126"/>
                <a:gd name="T12" fmla="*/ 6 w 111"/>
                <a:gd name="T13" fmla="*/ 8 h 126"/>
                <a:gd name="T14" fmla="*/ 6 w 111"/>
                <a:gd name="T15" fmla="*/ 8 h 126"/>
                <a:gd name="T16" fmla="*/ 6 w 111"/>
                <a:gd name="T17" fmla="*/ 6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7" y="96"/>
                  </a:moveTo>
                  <a:lnTo>
                    <a:pt x="52" y="22"/>
                  </a:lnTo>
                  <a:lnTo>
                    <a:pt x="3" y="0"/>
                  </a:lnTo>
                  <a:lnTo>
                    <a:pt x="0" y="22"/>
                  </a:lnTo>
                  <a:lnTo>
                    <a:pt x="24" y="59"/>
                  </a:lnTo>
                  <a:lnTo>
                    <a:pt x="82" y="108"/>
                  </a:lnTo>
                  <a:lnTo>
                    <a:pt x="99" y="126"/>
                  </a:lnTo>
                  <a:lnTo>
                    <a:pt x="111" y="118"/>
                  </a:lnTo>
                  <a:lnTo>
                    <a:pt x="107" y="96"/>
                  </a:lnTo>
                  <a:close/>
                </a:path>
              </a:pathLst>
            </a:custGeom>
            <a:solidFill>
              <a:srgbClr val="000000"/>
            </a:solidFill>
            <a:ln w="9525">
              <a:noFill/>
              <a:round/>
              <a:headEnd/>
              <a:tailEnd/>
            </a:ln>
          </p:spPr>
          <p:txBody>
            <a:bodyPr/>
            <a:lstStyle/>
            <a:p>
              <a:endParaRPr lang="en-US"/>
            </a:p>
          </p:txBody>
        </p:sp>
        <p:sp>
          <p:nvSpPr>
            <p:cNvPr id="39960" name="Freeform 104"/>
            <p:cNvSpPr>
              <a:spLocks/>
            </p:cNvSpPr>
            <p:nvPr/>
          </p:nvSpPr>
          <p:spPr bwMode="auto">
            <a:xfrm>
              <a:off x="695" y="3341"/>
              <a:ext cx="70" cy="71"/>
            </a:xfrm>
            <a:custGeom>
              <a:avLst/>
              <a:gdLst>
                <a:gd name="T0" fmla="*/ 9 w 139"/>
                <a:gd name="T1" fmla="*/ 9 h 142"/>
                <a:gd name="T2" fmla="*/ 8 w 139"/>
                <a:gd name="T3" fmla="*/ 7 h 142"/>
                <a:gd name="T4" fmla="*/ 6 w 139"/>
                <a:gd name="T5" fmla="*/ 3 h 142"/>
                <a:gd name="T6" fmla="*/ 2 w 139"/>
                <a:gd name="T7" fmla="*/ 0 h 142"/>
                <a:gd name="T8" fmla="*/ 0 w 139"/>
                <a:gd name="T9" fmla="*/ 0 h 142"/>
                <a:gd name="T10" fmla="*/ 1 w 139"/>
                <a:gd name="T11" fmla="*/ 1 h 142"/>
                <a:gd name="T12" fmla="*/ 4 w 139"/>
                <a:gd name="T13" fmla="*/ 5 h 142"/>
                <a:gd name="T14" fmla="*/ 7 w 139"/>
                <a:gd name="T15" fmla="*/ 9 h 142"/>
                <a:gd name="T16" fmla="*/ 9 w 139"/>
                <a:gd name="T17" fmla="*/ 9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2"/>
                <a:gd name="T29" fmla="*/ 139 w 139"/>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2">
                  <a:moveTo>
                    <a:pt x="139" y="142"/>
                  </a:moveTo>
                  <a:lnTo>
                    <a:pt x="120" y="120"/>
                  </a:lnTo>
                  <a:lnTo>
                    <a:pt x="81" y="61"/>
                  </a:lnTo>
                  <a:lnTo>
                    <a:pt x="25" y="0"/>
                  </a:lnTo>
                  <a:lnTo>
                    <a:pt x="0" y="0"/>
                  </a:lnTo>
                  <a:lnTo>
                    <a:pt x="10" y="21"/>
                  </a:lnTo>
                  <a:lnTo>
                    <a:pt x="53" y="80"/>
                  </a:lnTo>
                  <a:lnTo>
                    <a:pt x="97" y="139"/>
                  </a:lnTo>
                  <a:lnTo>
                    <a:pt x="139" y="142"/>
                  </a:lnTo>
                  <a:close/>
                </a:path>
              </a:pathLst>
            </a:custGeom>
            <a:solidFill>
              <a:srgbClr val="000000"/>
            </a:solidFill>
            <a:ln w="9525">
              <a:noFill/>
              <a:round/>
              <a:headEnd/>
              <a:tailEnd/>
            </a:ln>
          </p:spPr>
          <p:txBody>
            <a:bodyPr/>
            <a:lstStyle/>
            <a:p>
              <a:endParaRPr lang="en-US"/>
            </a:p>
          </p:txBody>
        </p:sp>
        <p:sp>
          <p:nvSpPr>
            <p:cNvPr id="39961" name="Freeform 105"/>
            <p:cNvSpPr>
              <a:spLocks/>
            </p:cNvSpPr>
            <p:nvPr/>
          </p:nvSpPr>
          <p:spPr bwMode="auto">
            <a:xfrm>
              <a:off x="790" y="2749"/>
              <a:ext cx="213" cy="791"/>
            </a:xfrm>
            <a:custGeom>
              <a:avLst/>
              <a:gdLst>
                <a:gd name="T0" fmla="*/ 3 w 426"/>
                <a:gd name="T1" fmla="*/ 12 h 1583"/>
                <a:gd name="T2" fmla="*/ 5 w 426"/>
                <a:gd name="T3" fmla="*/ 17 h 1583"/>
                <a:gd name="T4" fmla="*/ 3 w 426"/>
                <a:gd name="T5" fmla="*/ 21 h 1583"/>
                <a:gd name="T6" fmla="*/ 3 w 426"/>
                <a:gd name="T7" fmla="*/ 26 h 1583"/>
                <a:gd name="T8" fmla="*/ 5 w 426"/>
                <a:gd name="T9" fmla="*/ 30 h 1583"/>
                <a:gd name="T10" fmla="*/ 2 w 426"/>
                <a:gd name="T11" fmla="*/ 34 h 1583"/>
                <a:gd name="T12" fmla="*/ 5 w 426"/>
                <a:gd name="T13" fmla="*/ 41 h 1583"/>
                <a:gd name="T14" fmla="*/ 2 w 426"/>
                <a:gd name="T15" fmla="*/ 47 h 1583"/>
                <a:gd name="T16" fmla="*/ 3 w 426"/>
                <a:gd name="T17" fmla="*/ 53 h 1583"/>
                <a:gd name="T18" fmla="*/ 3 w 426"/>
                <a:gd name="T19" fmla="*/ 58 h 1583"/>
                <a:gd name="T20" fmla="*/ 1 w 426"/>
                <a:gd name="T21" fmla="*/ 61 h 1583"/>
                <a:gd name="T22" fmla="*/ 3 w 426"/>
                <a:gd name="T23" fmla="*/ 69 h 1583"/>
                <a:gd name="T24" fmla="*/ 3 w 426"/>
                <a:gd name="T25" fmla="*/ 73 h 1583"/>
                <a:gd name="T26" fmla="*/ 0 w 426"/>
                <a:gd name="T27" fmla="*/ 78 h 1583"/>
                <a:gd name="T28" fmla="*/ 2 w 426"/>
                <a:gd name="T29" fmla="*/ 82 h 1583"/>
                <a:gd name="T30" fmla="*/ 2 w 426"/>
                <a:gd name="T31" fmla="*/ 86 h 1583"/>
                <a:gd name="T32" fmla="*/ 2 w 426"/>
                <a:gd name="T33" fmla="*/ 91 h 1583"/>
                <a:gd name="T34" fmla="*/ 3 w 426"/>
                <a:gd name="T35" fmla="*/ 94 h 1583"/>
                <a:gd name="T36" fmla="*/ 5 w 426"/>
                <a:gd name="T37" fmla="*/ 98 h 1583"/>
                <a:gd name="T38" fmla="*/ 11 w 426"/>
                <a:gd name="T39" fmla="*/ 95 h 1583"/>
                <a:gd name="T40" fmla="*/ 18 w 426"/>
                <a:gd name="T41" fmla="*/ 94 h 1583"/>
                <a:gd name="T42" fmla="*/ 22 w 426"/>
                <a:gd name="T43" fmla="*/ 92 h 1583"/>
                <a:gd name="T44" fmla="*/ 24 w 426"/>
                <a:gd name="T45" fmla="*/ 89 h 1583"/>
                <a:gd name="T46" fmla="*/ 25 w 426"/>
                <a:gd name="T47" fmla="*/ 84 h 1583"/>
                <a:gd name="T48" fmla="*/ 23 w 426"/>
                <a:gd name="T49" fmla="*/ 76 h 1583"/>
                <a:gd name="T50" fmla="*/ 22 w 426"/>
                <a:gd name="T51" fmla="*/ 73 h 1583"/>
                <a:gd name="T52" fmla="*/ 23 w 426"/>
                <a:gd name="T53" fmla="*/ 68 h 1583"/>
                <a:gd name="T54" fmla="*/ 21 w 426"/>
                <a:gd name="T55" fmla="*/ 63 h 1583"/>
                <a:gd name="T56" fmla="*/ 24 w 426"/>
                <a:gd name="T57" fmla="*/ 59 h 1583"/>
                <a:gd name="T58" fmla="*/ 22 w 426"/>
                <a:gd name="T59" fmla="*/ 53 h 1583"/>
                <a:gd name="T60" fmla="*/ 20 w 426"/>
                <a:gd name="T61" fmla="*/ 48 h 1583"/>
                <a:gd name="T62" fmla="*/ 25 w 426"/>
                <a:gd name="T63" fmla="*/ 44 h 1583"/>
                <a:gd name="T64" fmla="*/ 23 w 426"/>
                <a:gd name="T65" fmla="*/ 41 h 1583"/>
                <a:gd name="T66" fmla="*/ 23 w 426"/>
                <a:gd name="T67" fmla="*/ 36 h 1583"/>
                <a:gd name="T68" fmla="*/ 21 w 426"/>
                <a:gd name="T69" fmla="*/ 33 h 1583"/>
                <a:gd name="T70" fmla="*/ 23 w 426"/>
                <a:gd name="T71" fmla="*/ 29 h 1583"/>
                <a:gd name="T72" fmla="*/ 22 w 426"/>
                <a:gd name="T73" fmla="*/ 25 h 1583"/>
                <a:gd name="T74" fmla="*/ 22 w 426"/>
                <a:gd name="T75" fmla="*/ 23 h 1583"/>
                <a:gd name="T76" fmla="*/ 23 w 426"/>
                <a:gd name="T77" fmla="*/ 20 h 1583"/>
                <a:gd name="T78" fmla="*/ 21 w 426"/>
                <a:gd name="T79" fmla="*/ 17 h 1583"/>
                <a:gd name="T80" fmla="*/ 21 w 426"/>
                <a:gd name="T81" fmla="*/ 12 h 1583"/>
                <a:gd name="T82" fmla="*/ 26 w 426"/>
                <a:gd name="T83" fmla="*/ 7 h 1583"/>
                <a:gd name="T84" fmla="*/ 27 w 426"/>
                <a:gd name="T85" fmla="*/ 0 h 1583"/>
                <a:gd name="T86" fmla="*/ 24 w 426"/>
                <a:gd name="T87" fmla="*/ 0 h 1583"/>
                <a:gd name="T88" fmla="*/ 14 w 426"/>
                <a:gd name="T89" fmla="*/ 5 h 1583"/>
                <a:gd name="T90" fmla="*/ 7 w 426"/>
                <a:gd name="T91" fmla="*/ 8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7"/>
                  </a:lnTo>
                  <a:lnTo>
                    <a:pt x="76" y="281"/>
                  </a:lnTo>
                  <a:lnTo>
                    <a:pt x="61" y="309"/>
                  </a:lnTo>
                  <a:lnTo>
                    <a:pt x="39" y="340"/>
                  </a:lnTo>
                  <a:lnTo>
                    <a:pt x="30" y="389"/>
                  </a:lnTo>
                  <a:lnTo>
                    <a:pt x="43"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8" y="928"/>
                  </a:lnTo>
                  <a:lnTo>
                    <a:pt x="22" y="962"/>
                  </a:lnTo>
                  <a:lnTo>
                    <a:pt x="15" y="987"/>
                  </a:lnTo>
                  <a:lnTo>
                    <a:pt x="22" y="1045"/>
                  </a:lnTo>
                  <a:lnTo>
                    <a:pt x="39" y="1110"/>
                  </a:lnTo>
                  <a:lnTo>
                    <a:pt x="39" y="1147"/>
                  </a:lnTo>
                  <a:lnTo>
                    <a:pt x="37" y="1175"/>
                  </a:lnTo>
                  <a:lnTo>
                    <a:pt x="9" y="1220"/>
                  </a:lnTo>
                  <a:lnTo>
                    <a:pt x="0" y="1257"/>
                  </a:lnTo>
                  <a:lnTo>
                    <a:pt x="2" y="1296"/>
                  </a:lnTo>
                  <a:lnTo>
                    <a:pt x="22" y="1326"/>
                  </a:lnTo>
                  <a:lnTo>
                    <a:pt x="43" y="1352"/>
                  </a:lnTo>
                  <a:lnTo>
                    <a:pt x="24" y="1389"/>
                  </a:lnTo>
                  <a:lnTo>
                    <a:pt x="15" y="1426"/>
                  </a:lnTo>
                  <a:lnTo>
                    <a:pt x="31" y="1456"/>
                  </a:lnTo>
                  <a:lnTo>
                    <a:pt x="58" y="1477"/>
                  </a:lnTo>
                  <a:lnTo>
                    <a:pt x="61" y="1514"/>
                  </a:lnTo>
                  <a:lnTo>
                    <a:pt x="61" y="1543"/>
                  </a:lnTo>
                  <a:lnTo>
                    <a:pt x="65" y="1583"/>
                  </a:lnTo>
                  <a:lnTo>
                    <a:pt x="112" y="1551"/>
                  </a:lnTo>
                  <a:lnTo>
                    <a:pt x="161" y="1524"/>
                  </a:lnTo>
                  <a:lnTo>
                    <a:pt x="206" y="1509"/>
                  </a:lnTo>
                  <a:lnTo>
                    <a:pt x="275" y="1509"/>
                  </a:lnTo>
                  <a:lnTo>
                    <a:pt x="324" y="1502"/>
                  </a:lnTo>
                  <a:lnTo>
                    <a:pt x="352" y="1477"/>
                  </a:lnTo>
                  <a:lnTo>
                    <a:pt x="404" y="1462"/>
                  </a:lnTo>
                  <a:lnTo>
                    <a:pt x="377" y="1434"/>
                  </a:lnTo>
                  <a:lnTo>
                    <a:pt x="368" y="1391"/>
                  </a:lnTo>
                  <a:lnTo>
                    <a:pt x="385" y="1345"/>
                  </a:lnTo>
                  <a:lnTo>
                    <a:pt x="383" y="1279"/>
                  </a:lnTo>
                  <a:lnTo>
                    <a:pt x="368" y="1230"/>
                  </a:lnTo>
                  <a:lnTo>
                    <a:pt x="352" y="1205"/>
                  </a:lnTo>
                  <a:lnTo>
                    <a:pt x="348" y="1169"/>
                  </a:lnTo>
                  <a:lnTo>
                    <a:pt x="368" y="1125"/>
                  </a:lnTo>
                  <a:lnTo>
                    <a:pt x="361" y="1095"/>
                  </a:lnTo>
                  <a:lnTo>
                    <a:pt x="324" y="1044"/>
                  </a:lnTo>
                  <a:lnTo>
                    <a:pt x="325" y="1014"/>
                  </a:lnTo>
                  <a:lnTo>
                    <a:pt x="340" y="987"/>
                  </a:lnTo>
                  <a:lnTo>
                    <a:pt x="374" y="951"/>
                  </a:lnTo>
                  <a:lnTo>
                    <a:pt x="362" y="921"/>
                  </a:lnTo>
                  <a:lnTo>
                    <a:pt x="337" y="860"/>
                  </a:lnTo>
                  <a:lnTo>
                    <a:pt x="318" y="819"/>
                  </a:lnTo>
                  <a:lnTo>
                    <a:pt x="318" y="773"/>
                  </a:lnTo>
                  <a:lnTo>
                    <a:pt x="385" y="750"/>
                  </a:lnTo>
                  <a:lnTo>
                    <a:pt x="392" y="708"/>
                  </a:lnTo>
                  <a:lnTo>
                    <a:pt x="385" y="683"/>
                  </a:lnTo>
                  <a:lnTo>
                    <a:pt x="368" y="661"/>
                  </a:lnTo>
                  <a:lnTo>
                    <a:pt x="370" y="624"/>
                  </a:lnTo>
                  <a:lnTo>
                    <a:pt x="368" y="581"/>
                  </a:lnTo>
                  <a:lnTo>
                    <a:pt x="348" y="559"/>
                  </a:lnTo>
                  <a:lnTo>
                    <a:pt x="333" y="529"/>
                  </a:lnTo>
                  <a:lnTo>
                    <a:pt x="346" y="500"/>
                  </a:lnTo>
                  <a:lnTo>
                    <a:pt x="361" y="466"/>
                  </a:lnTo>
                  <a:lnTo>
                    <a:pt x="361" y="443"/>
                  </a:lnTo>
                  <a:lnTo>
                    <a:pt x="337" y="414"/>
                  </a:lnTo>
                  <a:lnTo>
                    <a:pt x="331" y="389"/>
                  </a:lnTo>
                  <a:lnTo>
                    <a:pt x="337" y="370"/>
                  </a:lnTo>
                  <a:lnTo>
                    <a:pt x="361" y="355"/>
                  </a:lnTo>
                  <a:lnTo>
                    <a:pt x="362" y="330"/>
                  </a:lnTo>
                  <a:lnTo>
                    <a:pt x="355" y="315"/>
                  </a:lnTo>
                  <a:lnTo>
                    <a:pt x="331" y="279"/>
                  </a:lnTo>
                  <a:lnTo>
                    <a:pt x="324" y="237"/>
                  </a:lnTo>
                  <a:lnTo>
                    <a:pt x="325" y="206"/>
                  </a:lnTo>
                  <a:lnTo>
                    <a:pt x="348"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endParaRPr lang="en-US"/>
            </a:p>
          </p:txBody>
        </p:sp>
        <p:sp>
          <p:nvSpPr>
            <p:cNvPr id="39962" name="Freeform 106"/>
            <p:cNvSpPr>
              <a:spLocks/>
            </p:cNvSpPr>
            <p:nvPr/>
          </p:nvSpPr>
          <p:spPr bwMode="auto">
            <a:xfrm>
              <a:off x="641" y="2743"/>
              <a:ext cx="381" cy="809"/>
            </a:xfrm>
            <a:custGeom>
              <a:avLst/>
              <a:gdLst>
                <a:gd name="T0" fmla="*/ 32 w 761"/>
                <a:gd name="T1" fmla="*/ 95 h 1619"/>
                <a:gd name="T2" fmla="*/ 22 w 761"/>
                <a:gd name="T3" fmla="*/ 98 h 1619"/>
                <a:gd name="T4" fmla="*/ 4 w 761"/>
                <a:gd name="T5" fmla="*/ 81 h 1619"/>
                <a:gd name="T6" fmla="*/ 3 w 761"/>
                <a:gd name="T7" fmla="*/ 84 h 1619"/>
                <a:gd name="T8" fmla="*/ 23 w 761"/>
                <a:gd name="T9" fmla="*/ 101 h 1619"/>
                <a:gd name="T10" fmla="*/ 32 w 761"/>
                <a:gd name="T11" fmla="*/ 96 h 1619"/>
                <a:gd name="T12" fmla="*/ 45 w 761"/>
                <a:gd name="T13" fmla="*/ 91 h 1619"/>
                <a:gd name="T14" fmla="*/ 45 w 761"/>
                <a:gd name="T15" fmla="*/ 84 h 1619"/>
                <a:gd name="T16" fmla="*/ 42 w 761"/>
                <a:gd name="T17" fmla="*/ 76 h 1619"/>
                <a:gd name="T18" fmla="*/ 44 w 761"/>
                <a:gd name="T19" fmla="*/ 70 h 1619"/>
                <a:gd name="T20" fmla="*/ 41 w 761"/>
                <a:gd name="T21" fmla="*/ 64 h 1619"/>
                <a:gd name="T22" fmla="*/ 42 w 761"/>
                <a:gd name="T23" fmla="*/ 56 h 1619"/>
                <a:gd name="T24" fmla="*/ 43 w 761"/>
                <a:gd name="T25" fmla="*/ 49 h 1619"/>
                <a:gd name="T26" fmla="*/ 44 w 761"/>
                <a:gd name="T27" fmla="*/ 40 h 1619"/>
                <a:gd name="T28" fmla="*/ 42 w 761"/>
                <a:gd name="T29" fmla="*/ 32 h 1619"/>
                <a:gd name="T30" fmla="*/ 41 w 761"/>
                <a:gd name="T31" fmla="*/ 26 h 1619"/>
                <a:gd name="T32" fmla="*/ 43 w 761"/>
                <a:gd name="T33" fmla="*/ 20 h 1619"/>
                <a:gd name="T34" fmla="*/ 42 w 761"/>
                <a:gd name="T35" fmla="*/ 12 h 1619"/>
                <a:gd name="T36" fmla="*/ 48 w 761"/>
                <a:gd name="T37" fmla="*/ 1 h 1619"/>
                <a:gd name="T38" fmla="*/ 45 w 761"/>
                <a:gd name="T39" fmla="*/ 3 h 1619"/>
                <a:gd name="T40" fmla="*/ 39 w 761"/>
                <a:gd name="T41" fmla="*/ 13 h 1619"/>
                <a:gd name="T42" fmla="*/ 30 w 761"/>
                <a:gd name="T43" fmla="*/ 21 h 1619"/>
                <a:gd name="T44" fmla="*/ 39 w 761"/>
                <a:gd name="T45" fmla="*/ 18 h 1619"/>
                <a:gd name="T46" fmla="*/ 39 w 761"/>
                <a:gd name="T47" fmla="*/ 24 h 1619"/>
                <a:gd name="T48" fmla="*/ 34 w 761"/>
                <a:gd name="T49" fmla="*/ 30 h 1619"/>
                <a:gd name="T50" fmla="*/ 40 w 761"/>
                <a:gd name="T51" fmla="*/ 29 h 1619"/>
                <a:gd name="T52" fmla="*/ 39 w 761"/>
                <a:gd name="T53" fmla="*/ 33 h 1619"/>
                <a:gd name="T54" fmla="*/ 38 w 761"/>
                <a:gd name="T55" fmla="*/ 38 h 1619"/>
                <a:gd name="T56" fmla="*/ 29 w 761"/>
                <a:gd name="T57" fmla="*/ 45 h 1619"/>
                <a:gd name="T58" fmla="*/ 40 w 761"/>
                <a:gd name="T59" fmla="*/ 40 h 1619"/>
                <a:gd name="T60" fmla="*/ 43 w 761"/>
                <a:gd name="T61" fmla="*/ 45 h 1619"/>
                <a:gd name="T62" fmla="*/ 37 w 761"/>
                <a:gd name="T63" fmla="*/ 49 h 1619"/>
                <a:gd name="T64" fmla="*/ 26 w 761"/>
                <a:gd name="T65" fmla="*/ 55 h 1619"/>
                <a:gd name="T66" fmla="*/ 39 w 761"/>
                <a:gd name="T67" fmla="*/ 53 h 1619"/>
                <a:gd name="T68" fmla="*/ 41 w 761"/>
                <a:gd name="T69" fmla="*/ 61 h 1619"/>
                <a:gd name="T70" fmla="*/ 26 w 761"/>
                <a:gd name="T71" fmla="*/ 65 h 1619"/>
                <a:gd name="T72" fmla="*/ 34 w 761"/>
                <a:gd name="T73" fmla="*/ 65 h 1619"/>
                <a:gd name="T74" fmla="*/ 40 w 761"/>
                <a:gd name="T75" fmla="*/ 67 h 1619"/>
                <a:gd name="T76" fmla="*/ 39 w 761"/>
                <a:gd name="T77" fmla="*/ 73 h 1619"/>
                <a:gd name="T78" fmla="*/ 25 w 761"/>
                <a:gd name="T79" fmla="*/ 75 h 1619"/>
                <a:gd name="T80" fmla="*/ 32 w 761"/>
                <a:gd name="T81" fmla="*/ 75 h 1619"/>
                <a:gd name="T82" fmla="*/ 40 w 761"/>
                <a:gd name="T83" fmla="*/ 74 h 1619"/>
                <a:gd name="T84" fmla="*/ 33 w 761"/>
                <a:gd name="T85" fmla="*/ 81 h 1619"/>
                <a:gd name="T86" fmla="*/ 25 w 761"/>
                <a:gd name="T87" fmla="*/ 85 h 1619"/>
                <a:gd name="T88" fmla="*/ 35 w 761"/>
                <a:gd name="T89" fmla="*/ 81 h 1619"/>
                <a:gd name="T90" fmla="*/ 41 w 761"/>
                <a:gd name="T91" fmla="*/ 80 h 1619"/>
                <a:gd name="T92" fmla="*/ 41 w 761"/>
                <a:gd name="T93" fmla="*/ 86 h 1619"/>
                <a:gd name="T94" fmla="*/ 42 w 761"/>
                <a:gd name="T95" fmla="*/ 9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6"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6" y="1470"/>
                  </a:lnTo>
                  <a:lnTo>
                    <a:pt x="287" y="1545"/>
                  </a:lnTo>
                  <a:lnTo>
                    <a:pt x="361" y="1619"/>
                  </a:lnTo>
                  <a:lnTo>
                    <a:pt x="389" y="1612"/>
                  </a:lnTo>
                  <a:lnTo>
                    <a:pt x="419" y="1575"/>
                  </a:lnTo>
                  <a:lnTo>
                    <a:pt x="460" y="1553"/>
                  </a:lnTo>
                  <a:lnTo>
                    <a:pt x="512" y="1538"/>
                  </a:lnTo>
                  <a:lnTo>
                    <a:pt x="622" y="1529"/>
                  </a:lnTo>
                  <a:lnTo>
                    <a:pt x="655" y="1508"/>
                  </a:lnTo>
                  <a:lnTo>
                    <a:pt x="711" y="1495"/>
                  </a:lnTo>
                  <a:lnTo>
                    <a:pt x="720" y="1470"/>
                  </a:lnTo>
                  <a:lnTo>
                    <a:pt x="702"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6"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1"/>
                  </a:lnTo>
                  <a:lnTo>
                    <a:pt x="698" y="610"/>
                  </a:lnTo>
                  <a:lnTo>
                    <a:pt x="674" y="573"/>
                  </a:lnTo>
                  <a:lnTo>
                    <a:pt x="652" y="539"/>
                  </a:lnTo>
                  <a:lnTo>
                    <a:pt x="659" y="517"/>
                  </a:lnTo>
                  <a:lnTo>
                    <a:pt x="674" y="495"/>
                  </a:lnTo>
                  <a:lnTo>
                    <a:pt x="674" y="458"/>
                  </a:lnTo>
                  <a:lnTo>
                    <a:pt x="659" y="436"/>
                  </a:lnTo>
                  <a:lnTo>
                    <a:pt x="644" y="419"/>
                  </a:lnTo>
                  <a:lnTo>
                    <a:pt x="646" y="391"/>
                  </a:lnTo>
                  <a:lnTo>
                    <a:pt x="674" y="378"/>
                  </a:lnTo>
                  <a:lnTo>
                    <a:pt x="689" y="363"/>
                  </a:lnTo>
                  <a:lnTo>
                    <a:pt x="681" y="334"/>
                  </a:lnTo>
                  <a:lnTo>
                    <a:pt x="652" y="297"/>
                  </a:lnTo>
                  <a:lnTo>
                    <a:pt x="640" y="264"/>
                  </a:lnTo>
                  <a:lnTo>
                    <a:pt x="637" y="227"/>
                  </a:lnTo>
                  <a:lnTo>
                    <a:pt x="661" y="192"/>
                  </a:lnTo>
                  <a:lnTo>
                    <a:pt x="713" y="134"/>
                  </a:lnTo>
                  <a:lnTo>
                    <a:pt x="739" y="91"/>
                  </a:lnTo>
                  <a:lnTo>
                    <a:pt x="761" y="54"/>
                  </a:lnTo>
                  <a:lnTo>
                    <a:pt x="754" y="17"/>
                  </a:lnTo>
                  <a:lnTo>
                    <a:pt x="735" y="0"/>
                  </a:lnTo>
                  <a:lnTo>
                    <a:pt x="720" y="3"/>
                  </a:lnTo>
                  <a:lnTo>
                    <a:pt x="696" y="32"/>
                  </a:lnTo>
                  <a:lnTo>
                    <a:pt x="713" y="54"/>
                  </a:lnTo>
                  <a:lnTo>
                    <a:pt x="711" y="91"/>
                  </a:lnTo>
                  <a:lnTo>
                    <a:pt x="676"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09" y="390"/>
                  </a:lnTo>
                  <a:lnTo>
                    <a:pt x="608" y="415"/>
                  </a:lnTo>
                  <a:lnTo>
                    <a:pt x="615" y="441"/>
                  </a:lnTo>
                  <a:lnTo>
                    <a:pt x="596" y="462"/>
                  </a:lnTo>
                  <a:lnTo>
                    <a:pt x="541" y="487"/>
                  </a:lnTo>
                  <a:lnTo>
                    <a:pt x="460"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49"/>
                  </a:lnTo>
                  <a:lnTo>
                    <a:pt x="640" y="765"/>
                  </a:lnTo>
                  <a:lnTo>
                    <a:pt x="608" y="774"/>
                  </a:lnTo>
                  <a:lnTo>
                    <a:pt x="585" y="796"/>
                  </a:lnTo>
                  <a:lnTo>
                    <a:pt x="485" y="826"/>
                  </a:lnTo>
                  <a:lnTo>
                    <a:pt x="411" y="852"/>
                  </a:lnTo>
                  <a:lnTo>
                    <a:pt x="382" y="867"/>
                  </a:lnTo>
                  <a:lnTo>
                    <a:pt x="404" y="885"/>
                  </a:lnTo>
                  <a:lnTo>
                    <a:pt x="448" y="874"/>
                  </a:lnTo>
                  <a:lnTo>
                    <a:pt x="537" y="840"/>
                  </a:lnTo>
                  <a:lnTo>
                    <a:pt x="596" y="823"/>
                  </a:lnTo>
                  <a:lnTo>
                    <a:pt x="609" y="848"/>
                  </a:lnTo>
                  <a:lnTo>
                    <a:pt x="625" y="892"/>
                  </a:lnTo>
                  <a:lnTo>
                    <a:pt x="652" y="929"/>
                  </a:lnTo>
                  <a:lnTo>
                    <a:pt x="655" y="957"/>
                  </a:lnTo>
                  <a:lnTo>
                    <a:pt x="652" y="985"/>
                  </a:lnTo>
                  <a:lnTo>
                    <a:pt x="622" y="994"/>
                  </a:lnTo>
                  <a:lnTo>
                    <a:pt x="571" y="1007"/>
                  </a:lnTo>
                  <a:lnTo>
                    <a:pt x="504" y="1037"/>
                  </a:lnTo>
                  <a:lnTo>
                    <a:pt x="408" y="1050"/>
                  </a:lnTo>
                  <a:lnTo>
                    <a:pt x="373" y="1068"/>
                  </a:lnTo>
                  <a:lnTo>
                    <a:pt x="398" y="1080"/>
                  </a:lnTo>
                  <a:lnTo>
                    <a:pt x="482" y="1068"/>
                  </a:lnTo>
                  <a:lnTo>
                    <a:pt x="541" y="1046"/>
                  </a:lnTo>
                  <a:lnTo>
                    <a:pt x="581" y="1031"/>
                  </a:lnTo>
                  <a:lnTo>
                    <a:pt x="615" y="1024"/>
                  </a:lnTo>
                  <a:lnTo>
                    <a:pt x="609" y="1050"/>
                  </a:lnTo>
                  <a:lnTo>
                    <a:pt x="625" y="1087"/>
                  </a:lnTo>
                  <a:lnTo>
                    <a:pt x="646"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6"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6" y="1465"/>
                  </a:lnTo>
                  <a:close/>
                </a:path>
              </a:pathLst>
            </a:custGeom>
            <a:solidFill>
              <a:srgbClr val="000000"/>
            </a:solidFill>
            <a:ln w="9525">
              <a:noFill/>
              <a:round/>
              <a:headEnd/>
              <a:tailEnd/>
            </a:ln>
          </p:spPr>
          <p:txBody>
            <a:bodyPr/>
            <a:lstStyle/>
            <a:p>
              <a:endParaRPr lang="en-US"/>
            </a:p>
          </p:txBody>
        </p:sp>
        <p:sp>
          <p:nvSpPr>
            <p:cNvPr id="39963" name="Freeform 107"/>
            <p:cNvSpPr>
              <a:spLocks/>
            </p:cNvSpPr>
            <p:nvPr/>
          </p:nvSpPr>
          <p:spPr bwMode="auto">
            <a:xfrm>
              <a:off x="843" y="3438"/>
              <a:ext cx="110" cy="36"/>
            </a:xfrm>
            <a:custGeom>
              <a:avLst/>
              <a:gdLst>
                <a:gd name="T0" fmla="*/ 0 w 221"/>
                <a:gd name="T1" fmla="*/ 3 h 72"/>
                <a:gd name="T2" fmla="*/ 5 w 221"/>
                <a:gd name="T3" fmla="*/ 3 h 72"/>
                <a:gd name="T4" fmla="*/ 7 w 221"/>
                <a:gd name="T5" fmla="*/ 2 h 72"/>
                <a:gd name="T6" fmla="*/ 9 w 221"/>
                <a:gd name="T7" fmla="*/ 1 h 72"/>
                <a:gd name="T8" fmla="*/ 12 w 221"/>
                <a:gd name="T9" fmla="*/ 0 h 72"/>
                <a:gd name="T10" fmla="*/ 13 w 221"/>
                <a:gd name="T11" fmla="*/ 1 h 72"/>
                <a:gd name="T12" fmla="*/ 12 w 221"/>
                <a:gd name="T13" fmla="*/ 1 h 72"/>
                <a:gd name="T14" fmla="*/ 9 w 221"/>
                <a:gd name="T15" fmla="*/ 2 h 72"/>
                <a:gd name="T16" fmla="*/ 8 w 221"/>
                <a:gd name="T17" fmla="*/ 3 h 72"/>
                <a:gd name="T18" fmla="*/ 6 w 221"/>
                <a:gd name="T19" fmla="*/ 4 h 72"/>
                <a:gd name="T20" fmla="*/ 3 w 221"/>
                <a:gd name="T21" fmla="*/ 5 h 72"/>
                <a:gd name="T22" fmla="*/ 0 w 221"/>
                <a:gd name="T23" fmla="*/ 5 h 72"/>
                <a:gd name="T24" fmla="*/ 0 w 221"/>
                <a:gd name="T25" fmla="*/ 3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5" y="0"/>
                  </a:lnTo>
                  <a:lnTo>
                    <a:pt x="221" y="13"/>
                  </a:lnTo>
                  <a:lnTo>
                    <a:pt x="197" y="20"/>
                  </a:lnTo>
                  <a:lnTo>
                    <a:pt x="159" y="41"/>
                  </a:lnTo>
                  <a:lnTo>
                    <a:pt x="138" y="54"/>
                  </a:lnTo>
                  <a:lnTo>
                    <a:pt x="103" y="64"/>
                  </a:lnTo>
                  <a:lnTo>
                    <a:pt x="48" y="69"/>
                  </a:lnTo>
                  <a:lnTo>
                    <a:pt x="4" y="72"/>
                  </a:lnTo>
                  <a:lnTo>
                    <a:pt x="0" y="57"/>
                  </a:lnTo>
                  <a:close/>
                </a:path>
              </a:pathLst>
            </a:custGeom>
            <a:solidFill>
              <a:srgbClr val="000000"/>
            </a:solidFill>
            <a:ln w="9525">
              <a:noFill/>
              <a:round/>
              <a:headEnd/>
              <a:tailEnd/>
            </a:ln>
          </p:spPr>
          <p:txBody>
            <a:bodyPr/>
            <a:lstStyle/>
            <a:p>
              <a:endParaRPr lang="en-US"/>
            </a:p>
          </p:txBody>
        </p:sp>
        <p:sp>
          <p:nvSpPr>
            <p:cNvPr id="39964" name="Freeform 108"/>
            <p:cNvSpPr>
              <a:spLocks/>
            </p:cNvSpPr>
            <p:nvPr/>
          </p:nvSpPr>
          <p:spPr bwMode="auto">
            <a:xfrm>
              <a:off x="674" y="2646"/>
              <a:ext cx="320" cy="174"/>
            </a:xfrm>
            <a:custGeom>
              <a:avLst/>
              <a:gdLst>
                <a:gd name="T0" fmla="*/ 1 w 640"/>
                <a:gd name="T1" fmla="*/ 3 h 347"/>
                <a:gd name="T2" fmla="*/ 5 w 640"/>
                <a:gd name="T3" fmla="*/ 3 h 347"/>
                <a:gd name="T4" fmla="*/ 11 w 640"/>
                <a:gd name="T5" fmla="*/ 3 h 347"/>
                <a:gd name="T6" fmla="*/ 14 w 640"/>
                <a:gd name="T7" fmla="*/ 3 h 347"/>
                <a:gd name="T8" fmla="*/ 17 w 640"/>
                <a:gd name="T9" fmla="*/ 3 h 347"/>
                <a:gd name="T10" fmla="*/ 21 w 640"/>
                <a:gd name="T11" fmla="*/ 2 h 347"/>
                <a:gd name="T12" fmla="*/ 22 w 640"/>
                <a:gd name="T13" fmla="*/ 0 h 347"/>
                <a:gd name="T14" fmla="*/ 25 w 640"/>
                <a:gd name="T15" fmla="*/ 2 h 347"/>
                <a:gd name="T16" fmla="*/ 30 w 640"/>
                <a:gd name="T17" fmla="*/ 5 h 347"/>
                <a:gd name="T18" fmla="*/ 34 w 640"/>
                <a:gd name="T19" fmla="*/ 7 h 347"/>
                <a:gd name="T20" fmla="*/ 38 w 640"/>
                <a:gd name="T21" fmla="*/ 10 h 347"/>
                <a:gd name="T22" fmla="*/ 40 w 640"/>
                <a:gd name="T23" fmla="*/ 12 h 347"/>
                <a:gd name="T24" fmla="*/ 38 w 640"/>
                <a:gd name="T25" fmla="*/ 14 h 347"/>
                <a:gd name="T26" fmla="*/ 36 w 640"/>
                <a:gd name="T27" fmla="*/ 17 h 347"/>
                <a:gd name="T28" fmla="*/ 31 w 640"/>
                <a:gd name="T29" fmla="*/ 18 h 347"/>
                <a:gd name="T30" fmla="*/ 27 w 640"/>
                <a:gd name="T31" fmla="*/ 20 h 347"/>
                <a:gd name="T32" fmla="*/ 24 w 640"/>
                <a:gd name="T33" fmla="*/ 21 h 347"/>
                <a:gd name="T34" fmla="*/ 21 w 640"/>
                <a:gd name="T35" fmla="*/ 22 h 347"/>
                <a:gd name="T36" fmla="*/ 18 w 640"/>
                <a:gd name="T37" fmla="*/ 22 h 347"/>
                <a:gd name="T38" fmla="*/ 13 w 640"/>
                <a:gd name="T39" fmla="*/ 19 h 347"/>
                <a:gd name="T40" fmla="*/ 10 w 640"/>
                <a:gd name="T41" fmla="*/ 17 h 347"/>
                <a:gd name="T42" fmla="*/ 6 w 640"/>
                <a:gd name="T43" fmla="*/ 13 h 347"/>
                <a:gd name="T44" fmla="*/ 3 w 640"/>
                <a:gd name="T45" fmla="*/ 10 h 347"/>
                <a:gd name="T46" fmla="*/ 1 w 640"/>
                <a:gd name="T47" fmla="*/ 8 h 347"/>
                <a:gd name="T48" fmla="*/ 0 w 640"/>
                <a:gd name="T49" fmla="*/ 5 h 347"/>
                <a:gd name="T50" fmla="*/ 1 w 640"/>
                <a:gd name="T51" fmla="*/ 3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7" y="0"/>
                  </a:lnTo>
                  <a:lnTo>
                    <a:pt x="411" y="24"/>
                  </a:lnTo>
                  <a:lnTo>
                    <a:pt x="482" y="73"/>
                  </a:lnTo>
                  <a:lnTo>
                    <a:pt x="534" y="109"/>
                  </a:lnTo>
                  <a:lnTo>
                    <a:pt x="600" y="155"/>
                  </a:lnTo>
                  <a:lnTo>
                    <a:pt x="640" y="191"/>
                  </a:lnTo>
                  <a:lnTo>
                    <a:pt x="603" y="222"/>
                  </a:lnTo>
                  <a:lnTo>
                    <a:pt x="566" y="257"/>
                  </a:lnTo>
                  <a:lnTo>
                    <a:pt x="507" y="281"/>
                  </a:lnTo>
                  <a:lnTo>
                    <a:pt x="445" y="307"/>
                  </a:lnTo>
                  <a:lnTo>
                    <a:pt x="389" y="329"/>
                  </a:lnTo>
                  <a:lnTo>
                    <a:pt x="337" y="337"/>
                  </a:lnTo>
                  <a:lnTo>
                    <a:pt x="284" y="347"/>
                  </a:lnTo>
                  <a:lnTo>
                    <a:pt x="217" y="300"/>
                  </a:lnTo>
                  <a:lnTo>
                    <a:pt x="166" y="259"/>
                  </a:lnTo>
                  <a:lnTo>
                    <a:pt x="108" y="207"/>
                  </a:lnTo>
                  <a:lnTo>
                    <a:pt x="58" y="155"/>
                  </a:lnTo>
                  <a:lnTo>
                    <a:pt x="21" y="120"/>
                  </a:lnTo>
                  <a:lnTo>
                    <a:pt x="0" y="68"/>
                  </a:lnTo>
                  <a:lnTo>
                    <a:pt x="19" y="39"/>
                  </a:lnTo>
                  <a:close/>
                </a:path>
              </a:pathLst>
            </a:custGeom>
            <a:solidFill>
              <a:srgbClr val="F8F8F8"/>
            </a:solidFill>
            <a:ln w="9525">
              <a:noFill/>
              <a:round/>
              <a:headEnd/>
              <a:tailEnd/>
            </a:ln>
          </p:spPr>
          <p:txBody>
            <a:bodyPr/>
            <a:lstStyle/>
            <a:p>
              <a:endParaRPr lang="en-US"/>
            </a:p>
          </p:txBody>
        </p:sp>
        <p:sp>
          <p:nvSpPr>
            <p:cNvPr id="39965" name="Freeform 109"/>
            <p:cNvSpPr>
              <a:spLocks/>
            </p:cNvSpPr>
            <p:nvPr/>
          </p:nvSpPr>
          <p:spPr bwMode="auto">
            <a:xfrm>
              <a:off x="666" y="2641"/>
              <a:ext cx="346" cy="202"/>
            </a:xfrm>
            <a:custGeom>
              <a:avLst/>
              <a:gdLst>
                <a:gd name="T0" fmla="*/ 22 w 692"/>
                <a:gd name="T1" fmla="*/ 22 h 404"/>
                <a:gd name="T2" fmla="*/ 28 w 692"/>
                <a:gd name="T3" fmla="*/ 20 h 404"/>
                <a:gd name="T4" fmla="*/ 34 w 692"/>
                <a:gd name="T5" fmla="*/ 18 h 404"/>
                <a:gd name="T6" fmla="*/ 38 w 692"/>
                <a:gd name="T7" fmla="*/ 14 h 404"/>
                <a:gd name="T8" fmla="*/ 40 w 692"/>
                <a:gd name="T9" fmla="*/ 13 h 404"/>
                <a:gd name="T10" fmla="*/ 34 w 692"/>
                <a:gd name="T11" fmla="*/ 7 h 404"/>
                <a:gd name="T12" fmla="*/ 28 w 692"/>
                <a:gd name="T13" fmla="*/ 5 h 404"/>
                <a:gd name="T14" fmla="*/ 24 w 692"/>
                <a:gd name="T15" fmla="*/ 3 h 404"/>
                <a:gd name="T16" fmla="*/ 23 w 692"/>
                <a:gd name="T17" fmla="*/ 3 h 404"/>
                <a:gd name="T18" fmla="*/ 21 w 692"/>
                <a:gd name="T19" fmla="*/ 3 h 404"/>
                <a:gd name="T20" fmla="*/ 17 w 692"/>
                <a:gd name="T21" fmla="*/ 5 h 404"/>
                <a:gd name="T22" fmla="*/ 11 w 692"/>
                <a:gd name="T23" fmla="*/ 5 h 404"/>
                <a:gd name="T24" fmla="*/ 4 w 692"/>
                <a:gd name="T25" fmla="*/ 5 h 404"/>
                <a:gd name="T26" fmla="*/ 3 w 692"/>
                <a:gd name="T27" fmla="*/ 5 h 404"/>
                <a:gd name="T28" fmla="*/ 3 w 692"/>
                <a:gd name="T29" fmla="*/ 6 h 404"/>
                <a:gd name="T30" fmla="*/ 3 w 692"/>
                <a:gd name="T31" fmla="*/ 7 h 404"/>
                <a:gd name="T32" fmla="*/ 6 w 692"/>
                <a:gd name="T33" fmla="*/ 11 h 404"/>
                <a:gd name="T34" fmla="*/ 10 w 692"/>
                <a:gd name="T35" fmla="*/ 13 h 404"/>
                <a:gd name="T36" fmla="*/ 13 w 692"/>
                <a:gd name="T37" fmla="*/ 18 h 404"/>
                <a:gd name="T38" fmla="*/ 18 w 692"/>
                <a:gd name="T39" fmla="*/ 21 h 404"/>
                <a:gd name="T40" fmla="*/ 21 w 692"/>
                <a:gd name="T41" fmla="*/ 23 h 404"/>
                <a:gd name="T42" fmla="*/ 22 w 692"/>
                <a:gd name="T43" fmla="*/ 25 h 404"/>
                <a:gd name="T44" fmla="*/ 21 w 692"/>
                <a:gd name="T45" fmla="*/ 25 h 404"/>
                <a:gd name="T46" fmla="*/ 19 w 692"/>
                <a:gd name="T47" fmla="*/ 25 h 404"/>
                <a:gd name="T48" fmla="*/ 14 w 692"/>
                <a:gd name="T49" fmla="*/ 21 h 404"/>
                <a:gd name="T50" fmla="*/ 10 w 692"/>
                <a:gd name="T51" fmla="*/ 17 h 404"/>
                <a:gd name="T52" fmla="*/ 6 w 692"/>
                <a:gd name="T53" fmla="*/ 13 h 404"/>
                <a:gd name="T54" fmla="*/ 3 w 692"/>
                <a:gd name="T55" fmla="*/ 11 h 404"/>
                <a:gd name="T56" fmla="*/ 1 w 692"/>
                <a:gd name="T57" fmla="*/ 9 h 404"/>
                <a:gd name="T58" fmla="*/ 1 w 692"/>
                <a:gd name="T59" fmla="*/ 6 h 404"/>
                <a:gd name="T60" fmla="*/ 0 w 692"/>
                <a:gd name="T61" fmla="*/ 5 h 404"/>
                <a:gd name="T62" fmla="*/ 1 w 692"/>
                <a:gd name="T63" fmla="*/ 3 h 404"/>
                <a:gd name="T64" fmla="*/ 3 w 692"/>
                <a:gd name="T65" fmla="*/ 3 h 404"/>
                <a:gd name="T66" fmla="*/ 5 w 692"/>
                <a:gd name="T67" fmla="*/ 3 h 404"/>
                <a:gd name="T68" fmla="*/ 11 w 692"/>
                <a:gd name="T69" fmla="*/ 3 h 404"/>
                <a:gd name="T70" fmla="*/ 14 w 692"/>
                <a:gd name="T71" fmla="*/ 3 h 404"/>
                <a:gd name="T72" fmla="*/ 18 w 692"/>
                <a:gd name="T73" fmla="*/ 3 h 404"/>
                <a:gd name="T74" fmla="*/ 22 w 692"/>
                <a:gd name="T75" fmla="*/ 2 h 404"/>
                <a:gd name="T76" fmla="*/ 23 w 692"/>
                <a:gd name="T77" fmla="*/ 0 h 404"/>
                <a:gd name="T78" fmla="*/ 24 w 692"/>
                <a:gd name="T79" fmla="*/ 0 h 404"/>
                <a:gd name="T80" fmla="*/ 28 w 692"/>
                <a:gd name="T81" fmla="*/ 3 h 404"/>
                <a:gd name="T82" fmla="*/ 33 w 692"/>
                <a:gd name="T83" fmla="*/ 6 h 404"/>
                <a:gd name="T84" fmla="*/ 38 w 692"/>
                <a:gd name="T85" fmla="*/ 9 h 404"/>
                <a:gd name="T86" fmla="*/ 40 w 692"/>
                <a:gd name="T87" fmla="*/ 11 h 404"/>
                <a:gd name="T88" fmla="*/ 43 w 692"/>
                <a:gd name="T89" fmla="*/ 12 h 404"/>
                <a:gd name="T90" fmla="*/ 43 w 692"/>
                <a:gd name="T91" fmla="*/ 13 h 404"/>
                <a:gd name="T92" fmla="*/ 43 w 692"/>
                <a:gd name="T93" fmla="*/ 13 h 404"/>
                <a:gd name="T94" fmla="*/ 41 w 692"/>
                <a:gd name="T95" fmla="*/ 14 h 404"/>
                <a:gd name="T96" fmla="*/ 39 w 692"/>
                <a:gd name="T97" fmla="*/ 17 h 404"/>
                <a:gd name="T98" fmla="*/ 37 w 692"/>
                <a:gd name="T99" fmla="*/ 18 h 404"/>
                <a:gd name="T100" fmla="*/ 33 w 692"/>
                <a:gd name="T101" fmla="*/ 19 h 404"/>
                <a:gd name="T102" fmla="*/ 30 w 692"/>
                <a:gd name="T103" fmla="*/ 21 h 404"/>
                <a:gd name="T104" fmla="*/ 27 w 692"/>
                <a:gd name="T105" fmla="*/ 22 h 404"/>
                <a:gd name="T106" fmla="*/ 24 w 692"/>
                <a:gd name="T107" fmla="*/ 23 h 404"/>
                <a:gd name="T108" fmla="*/ 22 w 692"/>
                <a:gd name="T109" fmla="*/ 23 h 404"/>
                <a:gd name="T110" fmla="*/ 22 w 692"/>
                <a:gd name="T111" fmla="*/ 22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5"/>
                  </a:moveTo>
                  <a:lnTo>
                    <a:pt x="449" y="315"/>
                  </a:lnTo>
                  <a:lnTo>
                    <a:pt x="538" y="277"/>
                  </a:lnTo>
                  <a:lnTo>
                    <a:pt x="602" y="232"/>
                  </a:lnTo>
                  <a:lnTo>
                    <a:pt x="626" y="206"/>
                  </a:lnTo>
                  <a:lnTo>
                    <a:pt x="535" y="123"/>
                  </a:lnTo>
                  <a:lnTo>
                    <a:pt x="461" y="78"/>
                  </a:lnTo>
                  <a:lnTo>
                    <a:pt x="390" y="34"/>
                  </a:lnTo>
                  <a:lnTo>
                    <a:pt x="376" y="34"/>
                  </a:lnTo>
                  <a:lnTo>
                    <a:pt x="331" y="49"/>
                  </a:lnTo>
                  <a:lnTo>
                    <a:pt x="272" y="65"/>
                  </a:lnTo>
                  <a:lnTo>
                    <a:pt x="167" y="73"/>
                  </a:lnTo>
                  <a:lnTo>
                    <a:pt x="64" y="71"/>
                  </a:lnTo>
                  <a:lnTo>
                    <a:pt x="37" y="73"/>
                  </a:lnTo>
                  <a:lnTo>
                    <a:pt x="37" y="93"/>
                  </a:lnTo>
                  <a:lnTo>
                    <a:pt x="59" y="123"/>
                  </a:lnTo>
                  <a:lnTo>
                    <a:pt x="101" y="176"/>
                  </a:lnTo>
                  <a:lnTo>
                    <a:pt x="155" y="220"/>
                  </a:lnTo>
                  <a:lnTo>
                    <a:pt x="220" y="284"/>
                  </a:lnTo>
                  <a:lnTo>
                    <a:pt x="285" y="330"/>
                  </a:lnTo>
                  <a:lnTo>
                    <a:pt x="324" y="358"/>
                  </a:lnTo>
                  <a:lnTo>
                    <a:pt x="337" y="387"/>
                  </a:lnTo>
                  <a:lnTo>
                    <a:pt x="322" y="404"/>
                  </a:lnTo>
                  <a:lnTo>
                    <a:pt x="300" y="395"/>
                  </a:lnTo>
                  <a:lnTo>
                    <a:pt x="235" y="336"/>
                  </a:lnTo>
                  <a:lnTo>
                    <a:pt x="155" y="269"/>
                  </a:lnTo>
                  <a:lnTo>
                    <a:pt x="96" y="220"/>
                  </a:lnTo>
                  <a:lnTo>
                    <a:pt x="56" y="176"/>
                  </a:lnTo>
                  <a:lnTo>
                    <a:pt x="22" y="129"/>
                  </a:lnTo>
                  <a:lnTo>
                    <a:pt x="7" y="99"/>
                  </a:lnTo>
                  <a:lnTo>
                    <a:pt x="0" y="65"/>
                  </a:lnTo>
                  <a:lnTo>
                    <a:pt x="10" y="43"/>
                  </a:lnTo>
                  <a:lnTo>
                    <a:pt x="34" y="34"/>
                  </a:lnTo>
                  <a:lnTo>
                    <a:pt x="78" y="37"/>
                  </a:lnTo>
                  <a:lnTo>
                    <a:pt x="162" y="49"/>
                  </a:lnTo>
                  <a:lnTo>
                    <a:pt x="233" y="49"/>
                  </a:lnTo>
                  <a:lnTo>
                    <a:pt x="285" y="34"/>
                  </a:lnTo>
                  <a:lnTo>
                    <a:pt x="343" y="21"/>
                  </a:lnTo>
                  <a:lnTo>
                    <a:pt x="368" y="0"/>
                  </a:lnTo>
                  <a:lnTo>
                    <a:pt x="395" y="0"/>
                  </a:lnTo>
                  <a:lnTo>
                    <a:pt x="457" y="37"/>
                  </a:lnTo>
                  <a:lnTo>
                    <a:pt x="523" y="87"/>
                  </a:lnTo>
                  <a:lnTo>
                    <a:pt x="594" y="132"/>
                  </a:lnTo>
                  <a:lnTo>
                    <a:pt x="633" y="161"/>
                  </a:lnTo>
                  <a:lnTo>
                    <a:pt x="674" y="188"/>
                  </a:lnTo>
                  <a:lnTo>
                    <a:pt x="692" y="198"/>
                  </a:lnTo>
                  <a:lnTo>
                    <a:pt x="683" y="218"/>
                  </a:lnTo>
                  <a:lnTo>
                    <a:pt x="652" y="235"/>
                  </a:lnTo>
                  <a:lnTo>
                    <a:pt x="618" y="265"/>
                  </a:lnTo>
                  <a:lnTo>
                    <a:pt x="587" y="277"/>
                  </a:lnTo>
                  <a:lnTo>
                    <a:pt x="528" y="302"/>
                  </a:lnTo>
                  <a:lnTo>
                    <a:pt x="486" y="321"/>
                  </a:lnTo>
                  <a:lnTo>
                    <a:pt x="439" y="350"/>
                  </a:lnTo>
                  <a:lnTo>
                    <a:pt x="390" y="358"/>
                  </a:lnTo>
                  <a:lnTo>
                    <a:pt x="352" y="361"/>
                  </a:lnTo>
                  <a:lnTo>
                    <a:pt x="339" y="345"/>
                  </a:lnTo>
                  <a:close/>
                </a:path>
              </a:pathLst>
            </a:custGeom>
            <a:solidFill>
              <a:srgbClr val="000000"/>
            </a:solidFill>
            <a:ln w="9525">
              <a:noFill/>
              <a:round/>
              <a:headEnd/>
              <a:tailEnd/>
            </a:ln>
          </p:spPr>
          <p:txBody>
            <a:bodyPr/>
            <a:lstStyle/>
            <a:p>
              <a:endParaRPr lang="en-US"/>
            </a:p>
          </p:txBody>
        </p:sp>
        <p:sp>
          <p:nvSpPr>
            <p:cNvPr id="39966" name="Freeform 110"/>
            <p:cNvSpPr>
              <a:spLocks/>
            </p:cNvSpPr>
            <p:nvPr/>
          </p:nvSpPr>
          <p:spPr bwMode="auto">
            <a:xfrm>
              <a:off x="862" y="2794"/>
              <a:ext cx="109" cy="70"/>
            </a:xfrm>
            <a:custGeom>
              <a:avLst/>
              <a:gdLst>
                <a:gd name="T0" fmla="*/ 11 w 219"/>
                <a:gd name="T1" fmla="*/ 1 h 139"/>
                <a:gd name="T2" fmla="*/ 8 w 219"/>
                <a:gd name="T3" fmla="*/ 4 h 139"/>
                <a:gd name="T4" fmla="*/ 6 w 219"/>
                <a:gd name="T5" fmla="*/ 6 h 139"/>
                <a:gd name="T6" fmla="*/ 2 w 219"/>
                <a:gd name="T7" fmla="*/ 7 h 139"/>
                <a:gd name="T8" fmla="*/ 0 w 219"/>
                <a:gd name="T9" fmla="*/ 8 h 139"/>
                <a:gd name="T10" fmla="*/ 1 w 219"/>
                <a:gd name="T11" fmla="*/ 9 h 139"/>
                <a:gd name="T12" fmla="*/ 4 w 219"/>
                <a:gd name="T13" fmla="*/ 9 h 139"/>
                <a:gd name="T14" fmla="*/ 8 w 219"/>
                <a:gd name="T15" fmla="*/ 6 h 139"/>
                <a:gd name="T16" fmla="*/ 13 w 219"/>
                <a:gd name="T17" fmla="*/ 0 h 139"/>
                <a:gd name="T18" fmla="*/ 11 w 219"/>
                <a:gd name="T19" fmla="*/ 1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8" y="53"/>
                  </a:lnTo>
                  <a:lnTo>
                    <a:pt x="96" y="87"/>
                  </a:lnTo>
                  <a:lnTo>
                    <a:pt x="34" y="109"/>
                  </a:lnTo>
                  <a:lnTo>
                    <a:pt x="0" y="120"/>
                  </a:lnTo>
                  <a:lnTo>
                    <a:pt x="28" y="139"/>
                  </a:lnTo>
                  <a:lnTo>
                    <a:pt x="71" y="132"/>
                  </a:lnTo>
                  <a:lnTo>
                    <a:pt x="140" y="87"/>
                  </a:lnTo>
                  <a:lnTo>
                    <a:pt x="219" y="0"/>
                  </a:lnTo>
                  <a:lnTo>
                    <a:pt x="185" y="16"/>
                  </a:lnTo>
                  <a:close/>
                </a:path>
              </a:pathLst>
            </a:custGeom>
            <a:solidFill>
              <a:srgbClr val="000000"/>
            </a:solidFill>
            <a:ln w="9525">
              <a:noFill/>
              <a:round/>
              <a:headEnd/>
              <a:tailEnd/>
            </a:ln>
          </p:spPr>
          <p:txBody>
            <a:bodyPr/>
            <a:lstStyle/>
            <a:p>
              <a:endParaRPr lang="en-US"/>
            </a:p>
          </p:txBody>
        </p:sp>
      </p:grpSp>
      <p:sp>
        <p:nvSpPr>
          <p:cNvPr id="1088624" name="Rectangle 112"/>
          <p:cNvSpPr>
            <a:spLocks noChangeArrowheads="1"/>
          </p:cNvSpPr>
          <p:nvPr/>
        </p:nvSpPr>
        <p:spPr bwMode="auto">
          <a:xfrm>
            <a:off x="3581400" y="3810000"/>
            <a:ext cx="5181600" cy="2438400"/>
          </a:xfrm>
          <a:prstGeom prst="rect">
            <a:avLst/>
          </a:prstGeom>
          <a:noFill/>
          <a:ln w="12700">
            <a:noFill/>
            <a:miter lim="800000"/>
            <a:headEnd/>
            <a:tailEnd/>
          </a:ln>
          <a:effectLst/>
        </p:spPr>
        <p:txBody>
          <a:bodyPr lIns="90488" tIns="44450" rIns="90488" bIns="44450"/>
          <a:lstStyle/>
          <a:p>
            <a:pPr marL="285750" indent="-285750">
              <a:spcBef>
                <a:spcPct val="20000"/>
              </a:spcBef>
              <a:buClr>
                <a:schemeClr val="accent2"/>
              </a:buClr>
              <a:buFont typeface="Monotype Sorts" pitchFamily="2" charset="2"/>
              <a:buChar char="y"/>
              <a:defRPr/>
            </a:pPr>
            <a:endParaRPr kumimoji="1" lang="en-US" sz="2000" dirty="0">
              <a:latin typeface="Verdana" pitchFamily="34" charset="0"/>
            </a:endParaRPr>
          </a:p>
          <a:p>
            <a:pPr marL="342900" indent="-342900">
              <a:spcBef>
                <a:spcPct val="20000"/>
              </a:spcBef>
              <a:buClr>
                <a:schemeClr val="accent2"/>
              </a:buClr>
              <a:buFont typeface="Monotype Sorts" pitchFamily="2" charset="2"/>
              <a:buChar char="z"/>
              <a:defRPr/>
            </a:pPr>
            <a:endParaRPr kumimoji="1" lang="en-US" dirty="0">
              <a:latin typeface="Verdana" pitchFamily="34" charset="0"/>
            </a:endParaRPr>
          </a:p>
        </p:txBody>
      </p:sp>
      <p:sp>
        <p:nvSpPr>
          <p:cNvPr id="15" name="Title 14"/>
          <p:cNvSpPr>
            <a:spLocks noGrp="1"/>
          </p:cNvSpPr>
          <p:nvPr>
            <p:ph type="title"/>
          </p:nvPr>
        </p:nvSpPr>
        <p:spPr/>
        <p:txBody>
          <a:bodyPr/>
          <a:lstStyle/>
          <a:p>
            <a:r>
              <a:rPr lang="en-US" dirty="0"/>
              <a:t>NEED FOR BI …</a:t>
            </a:r>
          </a:p>
        </p:txBody>
      </p:sp>
      <p:sp>
        <p:nvSpPr>
          <p:cNvPr id="16" name="Content Placeholder 15"/>
          <p:cNvSpPr>
            <a:spLocks noGrp="1"/>
          </p:cNvSpPr>
          <p:nvPr>
            <p:ph idx="1"/>
          </p:nvPr>
        </p:nvSpPr>
        <p:spPr/>
        <p:txBody>
          <a:bodyPr/>
          <a:lstStyle/>
          <a:p>
            <a:r>
              <a:rPr lang="en-US" dirty="0"/>
              <a:t>Data, Data everywhere yet </a:t>
            </a:r>
            <a:r>
              <a:rPr lang="en-US" dirty="0" smtClean="0"/>
              <a:t>…</a:t>
            </a:r>
          </a:p>
          <a:p>
            <a:r>
              <a:rPr lang="en-US" dirty="0"/>
              <a:t>I can’t find the data I need</a:t>
            </a:r>
          </a:p>
          <a:p>
            <a:pPr lvl="1"/>
            <a:r>
              <a:rPr lang="en-US" dirty="0"/>
              <a:t>data is scattered over the network</a:t>
            </a:r>
          </a:p>
          <a:p>
            <a:pPr lvl="1"/>
            <a:r>
              <a:rPr lang="en-US" dirty="0"/>
              <a:t>many versions, subtle differences</a:t>
            </a:r>
          </a:p>
          <a:p>
            <a:r>
              <a:rPr lang="en-US" dirty="0" smtClean="0"/>
              <a:t>I </a:t>
            </a:r>
            <a:r>
              <a:rPr lang="en-US" dirty="0"/>
              <a:t>can’t get the data I need</a:t>
            </a:r>
          </a:p>
          <a:p>
            <a:pPr lvl="1"/>
            <a:r>
              <a:rPr lang="en-US" dirty="0"/>
              <a:t>need an expert to get the data</a:t>
            </a:r>
          </a:p>
          <a:p>
            <a:r>
              <a:rPr lang="en-US" dirty="0" smtClean="0"/>
              <a:t>I </a:t>
            </a:r>
            <a:r>
              <a:rPr lang="en-US" dirty="0"/>
              <a:t>can’t understand the data I found</a:t>
            </a:r>
          </a:p>
          <a:p>
            <a:pPr lvl="1"/>
            <a:r>
              <a:rPr lang="en-US" dirty="0"/>
              <a:t>available data poorly documented</a:t>
            </a:r>
          </a:p>
          <a:p>
            <a:r>
              <a:rPr lang="en-US" dirty="0" smtClean="0"/>
              <a:t>I </a:t>
            </a:r>
            <a:r>
              <a:rPr lang="en-US" dirty="0"/>
              <a:t>can’t use the data I found</a:t>
            </a:r>
          </a:p>
          <a:p>
            <a:pPr lvl="1"/>
            <a:r>
              <a:rPr lang="en-US" dirty="0"/>
              <a:t>results are unexpected</a:t>
            </a:r>
          </a:p>
          <a:p>
            <a:pPr lvl="1"/>
            <a:r>
              <a:rPr lang="en-US" dirty="0"/>
              <a:t>data needs to be transformed from one form to other</a:t>
            </a:r>
          </a:p>
          <a:p>
            <a:endParaRPr lang="en-US" dirty="0" smtClean="0"/>
          </a:p>
        </p:txBody>
      </p:sp>
    </p:spTree>
    <p:extLst>
      <p:ext uri="{BB962C8B-B14F-4D97-AF65-F5344CB8AC3E}">
        <p14:creationId xmlns:p14="http://schemas.microsoft.com/office/powerpoint/2010/main" val="2705906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Need for Business Intelligence </a:t>
            </a:r>
            <a:br>
              <a:rPr lang="en-US" sz="1200" dirty="0"/>
            </a:br>
            <a:r>
              <a:rPr lang="en-US" dirty="0"/>
              <a:t>Why Business Intelligence? </a:t>
            </a:r>
          </a:p>
        </p:txBody>
      </p:sp>
      <p:sp>
        <p:nvSpPr>
          <p:cNvPr id="4" name="Content Placeholder 3"/>
          <p:cNvSpPr>
            <a:spLocks noGrp="1"/>
          </p:cNvSpPr>
          <p:nvPr>
            <p:ph idx="1"/>
          </p:nvPr>
        </p:nvSpPr>
        <p:spPr/>
        <p:txBody>
          <a:bodyPr/>
          <a:lstStyle/>
          <a:p>
            <a:r>
              <a:rPr lang="en-US" dirty="0"/>
              <a:t>BI is required to meet the following business needs:</a:t>
            </a:r>
          </a:p>
          <a:p>
            <a:pPr lvl="1"/>
            <a:r>
              <a:rPr lang="en-US" dirty="0"/>
              <a:t>To support the process of exploring data, relationships existing within data, and trends</a:t>
            </a:r>
          </a:p>
          <a:p>
            <a:pPr lvl="1"/>
            <a:r>
              <a:rPr lang="en-US" dirty="0"/>
              <a:t>To make more accurate and more informed decision making </a:t>
            </a:r>
          </a:p>
          <a:p>
            <a:pPr lvl="1"/>
            <a:r>
              <a:rPr lang="en-US" dirty="0"/>
              <a:t>To provide timely and accurate information to better understand your organization and to make more informed, real-time decisions</a:t>
            </a:r>
          </a:p>
          <a:p>
            <a:endParaRPr lang="en-US" dirty="0"/>
          </a:p>
        </p:txBody>
      </p:sp>
    </p:spTree>
    <p:extLst>
      <p:ext uri="{BB962C8B-B14F-4D97-AF65-F5344CB8AC3E}">
        <p14:creationId xmlns:p14="http://schemas.microsoft.com/office/powerpoint/2010/main" val="19075807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DE4B60B2-4655-4E08-8AB0-5783D2725C60}"/>
</file>

<file path=docProps/app.xml><?xml version="1.0" encoding="utf-8"?>
<Properties xmlns="http://schemas.openxmlformats.org/officeDocument/2006/extended-properties" xmlns:vt="http://schemas.openxmlformats.org/officeDocument/2006/docPropsVTypes">
  <Template/>
  <TotalTime>2810</TotalTime>
  <Words>2015</Words>
  <Application>Microsoft Office PowerPoint</Application>
  <PresentationFormat>On-screen Show (4:3)</PresentationFormat>
  <Paragraphs>203</Paragraphs>
  <Slides>16</Slides>
  <Notes>16</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9" baseType="lpstr">
      <vt:lpstr>Arial</vt:lpstr>
      <vt:lpstr>Monotype Sorts</vt:lpstr>
      <vt:lpstr>宋体</vt:lpstr>
      <vt:lpstr>Helvetica Light</vt:lpstr>
      <vt:lpstr>Wingdings</vt:lpstr>
      <vt:lpstr>Tahoma</vt:lpstr>
      <vt:lpstr>Candara</vt:lpstr>
      <vt:lpstr>ＭＳ Ｐゴシック</vt:lpstr>
      <vt:lpstr>Verdana</vt:lpstr>
      <vt:lpstr>Calibri</vt:lpstr>
      <vt:lpstr>2_Corporate Presentation Template (4x3 - Normal)</vt:lpstr>
      <vt:lpstr>think-cell Slide</vt:lpstr>
      <vt:lpstr>Clip</vt:lpstr>
      <vt:lpstr>Data Warehousing Concepts</vt:lpstr>
      <vt:lpstr>Lesson Objectives</vt:lpstr>
      <vt:lpstr>1.1: Business Intelligence  What is Business Intelligence (BI)?</vt:lpstr>
      <vt:lpstr>What is Business Intelligence (BI)?</vt:lpstr>
      <vt:lpstr>BI- Nutshell</vt:lpstr>
      <vt:lpstr>PowerPoint Presentation</vt:lpstr>
      <vt:lpstr>Need For BI ….</vt:lpstr>
      <vt:lpstr>NEED FOR BI …</vt:lpstr>
      <vt:lpstr>1.2: Need for Business Intelligence  Why Business Intelligence? </vt:lpstr>
      <vt:lpstr>Why Business Intelligence? </vt:lpstr>
      <vt:lpstr>1.3: Terms used in BI Frequently used BI Terms</vt:lpstr>
      <vt:lpstr>1.4: Components of BI  Diagrammatic Representation</vt:lpstr>
      <vt:lpstr>Diagrammatic Representation</vt:lpstr>
      <vt:lpstr>Summary</vt:lpstr>
      <vt:lpstr>Review Questions</vt:lpstr>
      <vt:lpstr>Review Question: 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148</cp:revision>
  <cp:lastPrinted>2016-08-11T05:30:34Z</cp:lastPrinted>
  <dcterms:created xsi:type="dcterms:W3CDTF">2012-05-18T02:59:15Z</dcterms:created>
  <dcterms:modified xsi:type="dcterms:W3CDTF">2016-08-11T05:30:44Z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