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1" r:id="rId4"/>
  </p:sldMasterIdLst>
  <p:notesMasterIdLst>
    <p:notesMasterId r:id="rId35"/>
  </p:notesMasterIdLst>
  <p:handoutMasterIdLst>
    <p:handoutMasterId r:id="rId36"/>
  </p:handoutMasterIdLst>
  <p:sldIdLst>
    <p:sldId id="256" r:id="rId5"/>
    <p:sldId id="257" r:id="rId6"/>
    <p:sldId id="258" r:id="rId7"/>
    <p:sldId id="259" r:id="rId8"/>
    <p:sldId id="260" r:id="rId9"/>
    <p:sldId id="261" r:id="rId10"/>
    <p:sldId id="262" r:id="rId11"/>
    <p:sldId id="263" r:id="rId12"/>
    <p:sldId id="264" r:id="rId13"/>
    <p:sldId id="283" r:id="rId14"/>
    <p:sldId id="265" r:id="rId15"/>
    <p:sldId id="266" r:id="rId16"/>
    <p:sldId id="267" r:id="rId17"/>
    <p:sldId id="284" r:id="rId18"/>
    <p:sldId id="285"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6858000" type="screen4x3"/>
  <p:notesSz cx="7315200" cy="9601200"/>
  <p:embeddedFontLst>
    <p:embeddedFont>
      <p:font typeface="宋体" panose="02010600030101010101" pitchFamily="2" charset="-122"/>
      <p:regular r:id="rId37"/>
    </p:embeddedFont>
    <p:embeddedFont>
      <p:font typeface="Candara" panose="020E0502030303020204" pitchFamily="34" charset="0"/>
      <p:regular r:id="rId38"/>
      <p:bold r:id="rId39"/>
      <p:italic r:id="rId40"/>
      <p:boldItalic r:id="rId41"/>
    </p:embeddedFont>
    <p:embeddedFont>
      <p:font typeface="ＭＳ Ｐゴシック" panose="020B0600070205080204" pitchFamily="34" charset="-128"/>
      <p:regular r:id="rId42"/>
    </p:embeddedFont>
    <p:embeddedFont>
      <p:font typeface="Verdana" panose="020B0604030504040204"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679" autoAdjust="0"/>
  </p:normalViewPr>
  <p:slideViewPr>
    <p:cSldViewPr snapToGrid="0" showGuides="1">
      <p:cViewPr>
        <p:scale>
          <a:sx n="60" d="100"/>
          <a:sy n="60" d="100"/>
        </p:scale>
        <p:origin x="-1614" y="-16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814" y="-96"/>
      </p:cViewPr>
      <p:guideLst>
        <p:guide orient="horz" pos="573"/>
        <p:guide pos="132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49"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71663" y="720725"/>
            <a:ext cx="5137150" cy="3854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91363" y="4711702"/>
            <a:ext cx="4968460" cy="416467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0247" y="640077"/>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288868"/>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dirty="0" smtClean="0">
                <a:solidFill>
                  <a:schemeClr val="tx1"/>
                </a:solidFill>
                <a:latin typeface="Arial" panose="020B0604020202020204" pitchFamily="34" charset="0"/>
                <a:ea typeface="ＭＳ Ｐゴシック" pitchFamily="34" charset="-128"/>
                <a:cs typeface="Arial" panose="020B0604020202020204" pitchFamily="34" charset="0"/>
              </a:rPr>
              <a:t>Data Warehousing Concepts</a:t>
            </a:r>
            <a:r>
              <a:rPr lang="en-US" sz="1300" b="0" dirty="0" smtClean="0">
                <a:solidFill>
                  <a:schemeClr val="tx2"/>
                </a:solidFill>
                <a:latin typeface="Arial" panose="020B0604020202020204" pitchFamily="34" charset="0"/>
                <a:ea typeface="+mn-ea"/>
                <a:cs typeface="Arial" panose="020B0604020202020204" pitchFamily="34" charset="0"/>
              </a:rPr>
              <a:t>	</a:t>
            </a:r>
            <a:r>
              <a:rPr lang="en-US" sz="1300" b="0" baseline="0" dirty="0" smtClean="0">
                <a:solidFill>
                  <a:schemeClr val="tx2"/>
                </a:solidFill>
                <a:latin typeface="Arial" panose="020B0604020202020204" pitchFamily="34" charset="0"/>
                <a:ea typeface="+mn-ea"/>
                <a:cs typeface="Arial" panose="020B0604020202020204" pitchFamily="34" charset="0"/>
              </a:rPr>
              <a:t>    </a:t>
            </a:r>
            <a:r>
              <a:rPr lang="en-US" sz="1300" b="0" kern="1200" baseline="0" dirty="0" smtClean="0">
                <a:solidFill>
                  <a:schemeClr val="tx1"/>
                </a:solidFill>
                <a:latin typeface="Arial" panose="020B0604020202020204" pitchFamily="34" charset="0"/>
                <a:ea typeface="ＭＳ Ｐゴシック" pitchFamily="34" charset="-128"/>
                <a:cs typeface="Arial" panose="020B0604020202020204" pitchFamily="34" charset="0"/>
              </a:rPr>
              <a:t>                   </a:t>
            </a:r>
            <a:r>
              <a:rPr lang="en-US" sz="1300" b="0" kern="1200" dirty="0" smtClean="0">
                <a:solidFill>
                  <a:schemeClr val="tx1"/>
                </a:solidFill>
                <a:latin typeface="Arial" panose="020B0604020202020204" pitchFamily="34" charset="0"/>
                <a:ea typeface="ＭＳ Ｐゴシック" pitchFamily="34" charset="-128"/>
                <a:cs typeface="Arial" panose="020B0604020202020204" pitchFamily="34" charset="0"/>
              </a:rPr>
              <a:t>General Concept of Data warehouse</a:t>
            </a:r>
          </a:p>
        </p:txBody>
      </p:sp>
      <p:sp>
        <p:nvSpPr>
          <p:cNvPr id="12" name="Rectangle 14"/>
          <p:cNvSpPr>
            <a:spLocks noChangeArrowheads="1"/>
          </p:cNvSpPr>
          <p:nvPr/>
        </p:nvSpPr>
        <p:spPr bwMode="auto">
          <a:xfrm>
            <a:off x="4226979" y="9059485"/>
            <a:ext cx="2946699" cy="236913"/>
          </a:xfrm>
          <a:prstGeom prst="rect">
            <a:avLst/>
          </a:prstGeom>
          <a:noFill/>
          <a:ln w="9525">
            <a:noFill/>
            <a:miter lim="800000"/>
            <a:headEnd/>
            <a:tailEnd/>
          </a:ln>
          <a:effectLst/>
        </p:spPr>
        <p:txBody>
          <a:bodyPr lIns="97725" tIns="48862" rIns="97725" bIns="48862"/>
          <a:lstStyle/>
          <a:p>
            <a:pPr marL="0" marR="0" indent="0" algn="r"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Page 02-</a:t>
            </a:r>
            <a:fld id="{BD9FB300-F9DC-4669-88F4-967ABA23CC04}" type="slidenum">
              <a:rPr lang="en-US" sz="1200" smtClean="0">
                <a:latin typeface="Arial" panose="020B0604020202020204" pitchFamily="34" charset="0"/>
                <a:cs typeface="Arial" panose="020B0604020202020204" pitchFamily="34" charset="0"/>
              </a:rPr>
              <a:pPr marL="0" marR="0" indent="0" algn="r" defTabSz="966612"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5140325" cy="38544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p:txBody>
          <a:bodyPr>
            <a:normAutofit lnSpcReduction="10000"/>
          </a:bodyPr>
          <a:lstStyle/>
          <a:p>
            <a:r>
              <a:rPr lang="en-US" smtClean="0"/>
              <a:t>Data warehousing is known as decision support system. If we look at the historical development of Decision Support System (DSS)  this is how DSS has been developed since 1960.</a:t>
            </a:r>
          </a:p>
          <a:p>
            <a:endParaRPr lang="en-US" smtClean="0"/>
          </a:p>
          <a:p>
            <a:r>
              <a:rPr lang="en-US" smtClean="0"/>
              <a:t>In the late 1960 there were only batch reports where data used to process batch wise. The analysis of information was very difficult so this resulted in slow decision making. Also it was not proved flexible.It was very expensive since it  need to be re-programmed  for every new request. </a:t>
            </a:r>
          </a:p>
          <a:p>
            <a:endParaRPr lang="en-US" smtClean="0"/>
          </a:p>
          <a:p>
            <a:r>
              <a:rPr lang="en-US" smtClean="0"/>
              <a:t>In the year 1970’s though it was improved bit. Here, the provision has made to process on line but  it was supporting  stand alone (ie. terminal based DSS) hence it was difficult to obtain integrated information.</a:t>
            </a:r>
          </a:p>
          <a:p>
            <a:endParaRPr lang="en-US" smtClean="0"/>
          </a:p>
          <a:p>
            <a:r>
              <a:rPr lang="en-US" smtClean="0"/>
              <a:t>In the year 1980 there was tremendous improvement in the terminal based DSS. Hence, an attempt is made to include query tools and spreadsheet tools. This  resulted an effective decision since most of the query raised by top management is adhoc in nature and they also need pictorial representation of data so that it will help them to take an effective and quick decision.</a:t>
            </a:r>
          </a:p>
          <a:p>
            <a:endParaRPr lang="en-US" smtClean="0"/>
          </a:p>
          <a:p>
            <a:r>
              <a:rPr lang="en-US" smtClean="0"/>
              <a:t>But if we look at present trend where one can obtain information in integrated manner hence information can be accessed at any point in time. Information can be accessed within no time.</a:t>
            </a:r>
          </a:p>
          <a:p>
            <a:endParaRPr lang="en-US" smtClean="0"/>
          </a:p>
          <a:p>
            <a:endParaRPr lang="en-US" dirty="0" smtClean="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2" name="Rectangle 6"/>
          <p:cNvSpPr>
            <a:spLocks noGrp="1" noChangeArrowheads="1"/>
          </p:cNvSpPr>
          <p:nvPr>
            <p:ph type="body" idx="1"/>
          </p:nvPr>
        </p:nvSpPr>
        <p:spPr/>
        <p:txBody>
          <a:bodyPr/>
          <a:lstStyle/>
          <a:p>
            <a:r>
              <a:rPr lang="en-US" smtClean="0"/>
              <a:t>Need for Data Warehouse: </a:t>
            </a:r>
          </a:p>
          <a:p>
            <a:r>
              <a:rPr lang="en-US" smtClean="0"/>
              <a:t>The Informational Systems department must separate informal systems from operational systems in order to dramatically improve performance in managing company data. Operational Data systems are typically fragmented and are inconsistent. They are distributed over a variety of incompatible hardware and software platforms. </a:t>
            </a:r>
          </a:p>
          <a:p>
            <a:r>
              <a:rPr lang="en-US" smtClean="0"/>
              <a:t>IT professionals, in turn, must ensure that the enterprise’s IT infrastructure properly supports a myriad set of requirements from different business users, each of whom has different and constantly changing needs. </a:t>
            </a:r>
          </a:p>
          <a:p>
            <a:r>
              <a:rPr lang="en-US" smtClean="0"/>
              <a:t>     Example: One file containing customer data may be located on a UNIX</a:t>
            </a:r>
          </a:p>
          <a:p>
            <a:r>
              <a:rPr lang="en-US" smtClean="0"/>
              <a:t>     based server running an Oracle DBMS, while another is located on IBM </a:t>
            </a:r>
          </a:p>
          <a:p>
            <a:r>
              <a:rPr lang="en-US" smtClean="0"/>
              <a:t>     main frame running the DB2 DBMS. </a:t>
            </a:r>
          </a:p>
          <a:p>
            <a:r>
              <a:rPr lang="en-US" smtClean="0"/>
              <a:t>Organizations want to analyze the activities in a balanced way.</a:t>
            </a:r>
          </a:p>
          <a:p>
            <a:r>
              <a:rPr lang="en-US" smtClean="0"/>
              <a:t>Customer Relationship Management is a building block of organizations. Organizations, in all sectors, are realizing that there is value in having a total picture of their interactions with customers across all touch points like for a bank, these touch points include ATM, electronic funds transfers, investment portfolio management, and loans.</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body" idx="1"/>
          </p:nvPr>
        </p:nvSpPr>
        <p:spPr/>
        <p:txBody>
          <a:bodyPr/>
          <a:lstStyle/>
          <a:p>
            <a:r>
              <a:rPr lang="en-US" smtClean="0"/>
              <a:t>Why a separate Data Warehouse?</a:t>
            </a:r>
          </a:p>
          <a:p>
            <a:r>
              <a:rPr lang="en-US" smtClean="0"/>
              <a:t>Functions of a Data Warehouse:</a:t>
            </a:r>
          </a:p>
          <a:p>
            <a:r>
              <a:rPr lang="en-US" smtClean="0"/>
              <a:t>A Data Warehouse is typically used for data consolidation and enforcing uniform data quality.</a:t>
            </a:r>
          </a:p>
          <a:p>
            <a:pPr lvl="1"/>
            <a:r>
              <a:rPr lang="en-US" smtClean="0"/>
              <a:t>Data consolidation: Decision support requires consolidation (aggregation, summarization) of data from many heterogeneous sources, namely  operational databases, external sources. </a:t>
            </a:r>
          </a:p>
          <a:p>
            <a:pPr lvl="1"/>
            <a:r>
              <a:rPr lang="en-US" smtClean="0"/>
              <a:t>Data quality: Different sources typically use inconsistent data representations, codes, and formats that have to be reconciled.</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p:txBody>
          <a:bodyPr/>
          <a:lstStyle/>
          <a:p>
            <a:r>
              <a:rPr lang="en-US" smtClean="0"/>
              <a:t>Data Mining is one of the new research avenue which is closely works with data warehousing. Data mining is the process of extracting some relevant and useful data from an already available data store .</a:t>
            </a:r>
          </a:p>
          <a:p>
            <a:endParaRPr lang="en-US" smtClean="0"/>
          </a:p>
          <a:p>
            <a:r>
              <a:rPr lang="en-US" smtClean="0"/>
              <a:t>Data warehouse is acting as enterprises memory since it holds huge amount of  data from enterprise wide where as data mining adds an intelligent to the enterprise memory.</a:t>
            </a:r>
          </a:p>
          <a:p>
            <a:endParaRPr lang="en-US" smtClean="0"/>
          </a:p>
          <a:p>
            <a:r>
              <a:rPr lang="en-US" smtClean="0"/>
              <a:t>Data Mining helps to extract hidden data from the data warehouse. So, We can define data mining in general - It is process of extracting hidden data from the data warehouse which is previously unknown and potentially useful for decision making process.</a:t>
            </a:r>
          </a:p>
          <a:p>
            <a:endParaRPr lang="en-US" smtClean="0"/>
          </a:p>
          <a:p>
            <a:r>
              <a:rPr lang="en-US" smtClean="0"/>
              <a:t>There are number of Data Mining tools are available in the market such as SAS, Intelligent miner weka etc.</a:t>
            </a:r>
          </a:p>
          <a:p>
            <a:endParaRPr lang="en-US" smtClean="0"/>
          </a:p>
          <a:p>
            <a:r>
              <a:rPr lang="en-US" smtClean="0"/>
              <a:t>And there are number of Data Mining applications such as fraud detection, risk analysis , churn predication and so on and so forth in various sectors such as banking, telecommunication and insurance etc.</a:t>
            </a:r>
          </a:p>
          <a:p>
            <a:endParaRPr lang="en-US" smtClean="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p:txBody>
          <a:bodyPr/>
          <a:lstStyle/>
          <a:p>
            <a:r>
              <a:rPr lang="en-US" smtClean="0"/>
              <a:t>As per Gartner Group Survey Data Mining made possible to work with data warehouse since ;</a:t>
            </a:r>
          </a:p>
          <a:p>
            <a:endParaRPr lang="en-US" smtClean="0"/>
          </a:p>
          <a:p>
            <a:r>
              <a:rPr lang="en-US" smtClean="0"/>
              <a:t>Technology is supporting for holding huge amount of data in the data warehouse. The data warehouse is growing day by day because of technology is supporting to enter data into database eg. Entering data through bar coder, through e-commerce site etc.</a:t>
            </a:r>
          </a:p>
          <a:p>
            <a:endParaRPr lang="en-US" smtClean="0"/>
          </a:p>
          <a:p>
            <a:r>
              <a:rPr lang="en-US" smtClean="0"/>
              <a:t>The data is coming from various sources is more cleaned format. And more scrubbing tools are available in the market to clean the data based on requirement.</a:t>
            </a:r>
          </a:p>
          <a:p>
            <a:endParaRPr lang="en-US" smtClean="0"/>
          </a:p>
          <a:p>
            <a:r>
              <a:rPr lang="en-US" smtClean="0"/>
              <a:t>In early days there were only few statistical techniques to analyze data. Now days we can get many advanced statistical techniques such as artificial neural network etc are used for analyzing complex data. These advanced techniques helps to retrieve data more efficiently.</a:t>
            </a:r>
          </a:p>
          <a:p>
            <a:endParaRPr lang="en-US" smtClean="0"/>
          </a:p>
          <a:p>
            <a:r>
              <a:rPr lang="en-US" smtClean="0"/>
              <a:t>As a result Data Mining made all possible to work with data warehouse very effectively.</a:t>
            </a:r>
            <a:endParaRPr lang="en-US" dirty="0" smtClean="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Rectangle 6"/>
          <p:cNvSpPr>
            <a:spLocks noGrp="1" noChangeArrowheads="1"/>
          </p:cNvSpPr>
          <p:nvPr>
            <p:ph type="body" idx="1"/>
          </p:nvPr>
        </p:nvSpPr>
        <p:spPr/>
        <p:txBody>
          <a:bodyPr/>
          <a:lstStyle/>
          <a:p>
            <a:r>
              <a:rPr lang="en-US" smtClean="0"/>
              <a:t>Data Warehouse Architecture:</a:t>
            </a:r>
          </a:p>
          <a:p>
            <a:r>
              <a:rPr lang="en-US" smtClean="0"/>
              <a:t>It consists of four interrelated layers:</a:t>
            </a:r>
          </a:p>
          <a:p>
            <a:pPr lvl="1"/>
            <a:r>
              <a:rPr lang="en-US" smtClean="0"/>
              <a:t>Operational: It is the data source for Data Warehouse. It is also called as Internal / Physical layer. It takes care of how data is stored physically on disk. </a:t>
            </a:r>
          </a:p>
          <a:p>
            <a:pPr lvl="1"/>
            <a:r>
              <a:rPr lang="en-US" smtClean="0"/>
              <a:t>Informational: It performs data extraction for conducting analysis and reporting. It is also known as External / Logical layer. It is concerned with the way data is presented to the end user.</a:t>
            </a:r>
          </a:p>
          <a:p>
            <a:pPr lvl="1"/>
            <a:r>
              <a:rPr lang="en-US" smtClean="0"/>
              <a:t>Data access: It is an interface between Operational and Informational layer. It is also known as Conceptual layer.</a:t>
            </a:r>
          </a:p>
          <a:p>
            <a:pPr lvl="1"/>
            <a:r>
              <a:rPr lang="en-US" smtClean="0"/>
              <a:t>Meta data: It serves as a data dictionary for Data Warehouse.</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2" name="Rectangle 6"/>
          <p:cNvSpPr>
            <a:spLocks noGrp="1" noChangeArrowheads="1"/>
          </p:cNvSpPr>
          <p:nvPr>
            <p:ph type="body" idx="1"/>
          </p:nvPr>
        </p:nvSpPr>
        <p:spPr/>
        <p:txBody>
          <a:bodyPr>
            <a:normAutofit fontScale="92500"/>
          </a:bodyPr>
          <a:lstStyle/>
          <a:p>
            <a:r>
              <a:rPr lang="en-US" dirty="0" smtClean="0"/>
              <a:t>Data Warehouse Architecture:</a:t>
            </a:r>
          </a:p>
          <a:p>
            <a:r>
              <a:rPr lang="en-US" dirty="0" smtClean="0"/>
              <a:t>Let us go through the different aspects of the Data Warehouse Architecture:</a:t>
            </a:r>
          </a:p>
          <a:p>
            <a:pPr lvl="1"/>
            <a:r>
              <a:rPr lang="en-US" dirty="0" smtClean="0"/>
              <a:t>Data Staging Area: You need to clean and process your operational data before putting it into the warehouse. You can do this programmatically, although most data warehouses use a Staging Area instead.</a:t>
            </a:r>
          </a:p>
          <a:p>
            <a:pPr lvl="1"/>
            <a:r>
              <a:rPr lang="en-US" dirty="0" smtClean="0"/>
              <a:t>	The Data Warehouse Staging Area is a temporary location where data from source systems is copied.  </a:t>
            </a:r>
          </a:p>
          <a:p>
            <a:pPr lvl="1"/>
            <a:r>
              <a:rPr lang="en-US" dirty="0" smtClean="0"/>
              <a:t>	A staging area is mainly required in a Data Warehousing Architecture for timing reasons. In short, all required data must be available before data can be integrated into the Data Warehouse.</a:t>
            </a:r>
          </a:p>
          <a:p>
            <a:pPr lvl="1"/>
            <a:r>
              <a:rPr lang="en-US" dirty="0" smtClean="0"/>
              <a:t>Metadata: It provides a guide for warehouse users to understand DW.</a:t>
            </a:r>
          </a:p>
          <a:p>
            <a:pPr lvl="1"/>
            <a:r>
              <a:rPr lang="en-US" dirty="0" smtClean="0"/>
              <a:t>End User Access Tools: High performance is achieved by pre-planning the requirement for joins, summations, and periodic reports by end users.</a:t>
            </a:r>
          </a:p>
          <a:p>
            <a:pPr lvl="1"/>
            <a:r>
              <a:rPr lang="en-US" dirty="0" smtClean="0"/>
              <a:t>Data Warehouse Manager: It performs all operations associated with the management of the data in the warehouse.                                                 </a:t>
            </a:r>
          </a:p>
          <a:p>
            <a:r>
              <a:rPr lang="en-US" dirty="0" smtClean="0"/>
              <a:t>First, at the Data Access layer, the Data Source contains information. </a:t>
            </a:r>
          </a:p>
          <a:p>
            <a:r>
              <a:rPr lang="en-US" dirty="0" smtClean="0"/>
              <a:t>At the Operational layer, the data is extracted from Data Source and put into Data Staging Area. </a:t>
            </a:r>
          </a:p>
          <a:p>
            <a:r>
              <a:rPr lang="en-US" dirty="0" smtClean="0"/>
              <a:t>Metadata Repository stores the guidelines about Data Warehouse. With the help of transformation techniques, the Data Warehouse Manager and Metadata Manager load data into Data Warehouse. </a:t>
            </a:r>
          </a:p>
          <a:p>
            <a:r>
              <a:rPr lang="en-US" dirty="0" smtClean="0"/>
              <a:t>Finally, in the Informational layer, with the help of external view of database, the end user accesses the data.</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0" name="Rectangle 6"/>
          <p:cNvSpPr>
            <a:spLocks noGrp="1" noChangeArrowheads="1"/>
          </p:cNvSpPr>
          <p:nvPr>
            <p:ph type="body" idx="1"/>
          </p:nvPr>
        </p:nvSpPr>
        <p:spPr/>
        <p:txBody>
          <a:bodyPr/>
          <a:lstStyle/>
          <a:p>
            <a:r>
              <a:rPr lang="en-US" smtClean="0"/>
              <a:t>Data Warehouse Components:</a:t>
            </a:r>
          </a:p>
          <a:p>
            <a:r>
              <a:rPr lang="en-US" smtClean="0"/>
              <a:t>There are various components of Data Warehouse:</a:t>
            </a:r>
          </a:p>
          <a:p>
            <a:pPr lvl="1"/>
            <a:r>
              <a:rPr lang="en-US" smtClean="0"/>
              <a:t>Data Source: Typically data is sourced from transaction processing systems (Manufacturing, ERP, Sales).</a:t>
            </a:r>
          </a:p>
          <a:p>
            <a:pPr lvl="2"/>
            <a:r>
              <a:rPr lang="en-US" smtClean="0"/>
              <a:t>Data often resides in heterogeneous databases.</a:t>
            </a:r>
          </a:p>
          <a:p>
            <a:pPr lvl="2"/>
            <a:r>
              <a:rPr lang="en-US" smtClean="0"/>
              <a:t>It comprises of different relational data (ORACLE, DB2, SQL Server, etc.).</a:t>
            </a:r>
          </a:p>
          <a:p>
            <a:pPr lvl="2"/>
            <a:r>
              <a:rPr lang="en-US" smtClean="0"/>
              <a:t>Data could be on Mainframe (VSAM, IMS).</a:t>
            </a:r>
          </a:p>
          <a:p>
            <a:pPr lvl="1"/>
            <a:r>
              <a:rPr lang="en-US" smtClean="0"/>
              <a:t>Data Staging Area: You need to clean and process your operational data before putting it into the warehouse. You can do this programmatically, although most data warehouses use a Staging Area instead.</a:t>
            </a:r>
          </a:p>
          <a:p>
            <a:pPr lvl="1"/>
            <a:r>
              <a:rPr lang="en-US" smtClean="0"/>
              <a:t>Data Marts: You may want to customize your warehouse’s architecture for different groups within your organization. You can do this by adding data marts, which are systems designed for a particular line of business.</a:t>
            </a:r>
          </a:p>
          <a:p>
            <a:pPr lvl="1"/>
            <a:r>
              <a:rPr lang="en-US" smtClean="0"/>
              <a:t>End User Access Tools: High performance is achieved by pre-planning the requirement for joins, summations and periodic reports by end users.</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6" name="Rectangle 6"/>
          <p:cNvSpPr>
            <a:spLocks noGrp="1" noChangeArrowheads="1"/>
          </p:cNvSpPr>
          <p:nvPr>
            <p:ph type="body" idx="1"/>
          </p:nvPr>
        </p:nvSpPr>
        <p:spPr/>
        <p:txBody>
          <a:bodyPr/>
          <a:lstStyle/>
          <a:p>
            <a:r>
              <a:rPr lang="en-US" smtClean="0"/>
              <a:t>Features of a Data Warehouse:</a:t>
            </a:r>
          </a:p>
          <a:p>
            <a:r>
              <a:rPr lang="en-US" smtClean="0"/>
              <a:t>Here are some of the features of a Data Warehouse:</a:t>
            </a:r>
          </a:p>
          <a:p>
            <a:r>
              <a:rPr lang="en-US" smtClean="0"/>
              <a:t>Time-variant data: </a:t>
            </a:r>
          </a:p>
          <a:p>
            <a:pPr lvl="1"/>
            <a:r>
              <a:rPr lang="en-US" smtClean="0"/>
              <a:t>Data in the Data warehouse contains a time dimension so that it may be used to study trends and changes.</a:t>
            </a:r>
          </a:p>
          <a:p>
            <a:pPr lvl="1"/>
            <a:r>
              <a:rPr lang="en-US" smtClean="0"/>
              <a:t>This nature of data:   </a:t>
            </a:r>
          </a:p>
          <a:p>
            <a:pPr lvl="2"/>
            <a:r>
              <a:rPr lang="en-US" smtClean="0"/>
              <a:t>Allows for analysis of the past.            </a:t>
            </a:r>
          </a:p>
          <a:p>
            <a:pPr lvl="2"/>
            <a:r>
              <a:rPr lang="en-US" smtClean="0"/>
              <a:t>Relates information to the present. </a:t>
            </a:r>
          </a:p>
          <a:p>
            <a:pPr lvl="2"/>
            <a:r>
              <a:rPr lang="en-US" smtClean="0"/>
              <a:t>Enables forecast of the future.</a:t>
            </a:r>
          </a:p>
          <a:p>
            <a:r>
              <a:rPr lang="en-US" smtClean="0"/>
              <a:t>Non-volatile data:</a:t>
            </a:r>
          </a:p>
          <a:p>
            <a:pPr lvl="1"/>
            <a:r>
              <a:rPr lang="en-US" smtClean="0"/>
              <a:t>Data in the Data warehouse is loaded and refreshed from operational systems. However, it cannot be updated by end users.</a:t>
            </a:r>
          </a:p>
          <a:p>
            <a:pPr lvl="2"/>
            <a:r>
              <a:rPr lang="en-US" smtClean="0"/>
              <a:t>Non-volatile data is not needed to run the daily business. </a:t>
            </a:r>
          </a:p>
          <a:p>
            <a:pPr lvl="2"/>
            <a:r>
              <a:rPr lang="en-US" smtClean="0"/>
              <a:t>Non-volatile data is primarily used for query and analysis. </a:t>
            </a:r>
          </a:p>
          <a:p>
            <a:pPr lvl="2"/>
            <a:r>
              <a:rPr lang="en-US" smtClean="0"/>
              <a:t>Individual transactions are not updated in a data warehouse.</a:t>
            </a:r>
          </a:p>
          <a:p>
            <a:pPr lvl="2"/>
            <a:r>
              <a:rPr lang="en-US" smtClean="0"/>
              <a:t>Data is never over written or deleted.</a:t>
            </a:r>
          </a:p>
          <a:p>
            <a:pPr lvl="2"/>
            <a:r>
              <a:rPr lang="en-US" smtClean="0"/>
              <a:t>Data warehouse consists of only non-updatable data.</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body" idx="1"/>
          </p:nvPr>
        </p:nvSpPr>
        <p:spPr/>
        <p:txBody>
          <a:bodyPr/>
          <a:lstStyle/>
          <a:p>
            <a:r>
              <a:rPr lang="en-US" smtClean="0"/>
              <a:t>Features of Data Warehouse (contd.):</a:t>
            </a:r>
          </a:p>
          <a:p>
            <a:r>
              <a:rPr lang="en-US" smtClean="0"/>
              <a:t>Data Warehouse is subject-oriented: </a:t>
            </a:r>
          </a:p>
          <a:p>
            <a:pPr lvl="1"/>
            <a:r>
              <a:rPr lang="en-US" smtClean="0"/>
              <a:t>Focus is on the modeling and analysis of data for decision makers, not on daily operations or transaction processing.</a:t>
            </a:r>
          </a:p>
          <a:p>
            <a:pPr lvl="1"/>
            <a:r>
              <a:rPr lang="en-US" smtClean="0"/>
              <a:t>DW provides a simple and concise view around particular subject issues by excluding data that is not useful in the decision support process.</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body" idx="1"/>
          </p:nvPr>
        </p:nvSpPr>
        <p:spPr/>
        <p:txBody>
          <a:bodyPr>
            <a:normAutofit fontScale="92500" lnSpcReduction="10000"/>
          </a:bodyPr>
          <a:lstStyle/>
          <a:p>
            <a:r>
              <a:rPr lang="en-US" smtClean="0"/>
              <a:t>Data Mart:</a:t>
            </a:r>
          </a:p>
          <a:p>
            <a:r>
              <a:rPr lang="en-US" smtClean="0"/>
              <a:t>Data Mart is a logical subset of a Data Warehouse that may make it simpler for users to access key corporate data. A Data Mart has a smaller data model, users only need a piece of data from the data warehouse. </a:t>
            </a:r>
          </a:p>
          <a:p>
            <a:r>
              <a:rPr lang="en-US" smtClean="0"/>
              <a:t>A Data Mart is a repository of data gathered from operational data and other sources. It is designed to serve a particular community of knowledge workers.</a:t>
            </a:r>
          </a:p>
          <a:p>
            <a:r>
              <a:rPr lang="en-US" smtClean="0"/>
              <a:t>In scope, the data may derive from an enterprise-wide database or data warehouse or be more specialized. The emphasis of a Data Mart is on meeting the specific demands of a particular group of knowledge users in terms of analysis, content, presentation, and ease-of-use. Users of a Data Mart can expect to have data presented in terms that are familiar. </a:t>
            </a:r>
          </a:p>
          <a:p>
            <a:r>
              <a:rPr lang="en-US" smtClean="0"/>
              <a:t>In practice, the terms Data Mart and Data warehouse, each tend to imply the presence of the other in some form. However, most writers using the terms seem to agree that the design of a Data Mart tends to start from the analysis of user needs. Similarly, the design of a Data warehouse tends to start from an analysis of the data that already exists and the manner in which it can be collected in such a way that the data can be used later. </a:t>
            </a:r>
          </a:p>
          <a:p>
            <a:r>
              <a:rPr lang="en-US" smtClean="0"/>
              <a:t>A Data warehouse is a central aggregation of data (which can be distributed physically). Whereas a Data Mart is a data repository that may or may not derive from a Data warehouse and emphasizes on the ease of access and usability for a particular design purpose.  In general, a Data warehouse tends to be a strategic but somewhat unfinished concept. A Data Mart tends to be tactical and aimed at meeting an immediate need.</a:t>
            </a:r>
          </a:p>
          <a:p>
            <a:r>
              <a:rPr lang="en-US" smtClean="0"/>
              <a:t>In short, we need one large and complete Data warehouse that provides information to more focused, department-specific, and efficient Data Marts.</a:t>
            </a:r>
          </a:p>
          <a:p>
            <a:r>
              <a:rPr lang="en-US" altLang="zh-CN" smtClean="0"/>
              <a:t>Data Mart may derive from an enterprise-wide database or data warehouse or be more specialized. </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4" name="Rectangle 6"/>
          <p:cNvSpPr>
            <a:spLocks noGrp="1" noChangeArrowheads="1"/>
          </p:cNvSpPr>
          <p:nvPr>
            <p:ph type="body" idx="1"/>
          </p:nvPr>
        </p:nvSpPr>
        <p:spPr/>
        <p:txBody>
          <a:bodyPr/>
          <a:lstStyle/>
          <a:p>
            <a:r>
              <a:rPr lang="en-US" altLang="zh-CN" smtClean="0"/>
              <a:t>Data Mart (contd.):</a:t>
            </a:r>
          </a:p>
          <a:p>
            <a:r>
              <a:rPr lang="en-US" altLang="zh-CN" smtClean="0"/>
              <a:t>Data Mart is a Data warehouse that is limited in scope. </a:t>
            </a:r>
          </a:p>
          <a:p>
            <a:r>
              <a:rPr lang="en-US" altLang="zh-CN" smtClean="0"/>
              <a:t>The emphasis of a data mart is on meeting the specific demands of a particular group of knowledge users in terms of analysis, content, presentation, and ease-of-use. </a:t>
            </a:r>
          </a:p>
          <a:p>
            <a:r>
              <a:rPr lang="en-US" altLang="zh-CN" smtClean="0"/>
              <a:t>Users of a Data Mart can expect to have data presented in terms that are familiar. </a:t>
            </a:r>
          </a:p>
          <a:p>
            <a:r>
              <a:rPr lang="en-US" smtClean="0"/>
              <a:t>It is important to maintain the ability to access the underlying base data to enable drilldown analysis as necessary. The only difference between a Data Warehouse and a Data Mart is the scope. One can define the Data Warehouse from various Data Marts. On the other hand, one can define Data Marts from the Data Warehouse.</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3"/>
          <p:cNvSpPr>
            <a:spLocks noGrp="1" noChangeArrowheads="1"/>
          </p:cNvSpPr>
          <p:nvPr>
            <p:ph type="body" idx="1"/>
          </p:nvPr>
        </p:nvSpPr>
        <p:spPr/>
        <p:txBody>
          <a:bodyPr/>
          <a:lstStyle/>
          <a:p>
            <a:r>
              <a:rPr lang="en-US" smtClean="0"/>
              <a:t>The main difference between independent and dependent data marts is how you populate the data mart; that is, how you get data out of the sources and into the data mart. This step, called the Extraction-Transformation-and Loading (ETL) process, involves moving data from operational systems, filtering it, and loading it into the data mart.</a:t>
            </a:r>
          </a:p>
          <a:p>
            <a:r>
              <a:rPr lang="en-US" smtClean="0"/>
              <a:t>With dependent data marts, this process is somewhat simplified because formatted and summarized (clean) data has already been loaded into the central data warehouse. The ETL process for dependent data marts is mostly a process of identifying the right subset of data relevant to the chosen data mart subject and moving a copy of it, perhaps in a summarized form.</a:t>
            </a:r>
          </a:p>
          <a:p>
            <a:r>
              <a:rPr lang="en-US" smtClean="0"/>
              <a:t>In Independent data mart, each data mart is sourced directly from the operational systems. One must deal with all aspects of the ETL process, much as you do with a central data warehouse. The number of sources is likely to be fewer and the amount of data associated with the data mart is less than the warehouse, given your focus on a single subject.</a:t>
            </a:r>
          </a:p>
          <a:p>
            <a:r>
              <a:rPr lang="en-US" smtClean="0"/>
              <a:t>The motivations behind the creation of these two types of data marts are also typically different. Dependent data marts are usually built to achieve improved performance and availability, better control, and lower telecommunication costs resulting from local access of data relevant to a specific department. The creation of independent data marts is often driven by the need to have a solution within a shorter time.</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0" name="Rectangle 6"/>
          <p:cNvSpPr>
            <a:spLocks noGrp="1" noChangeArrowheads="1"/>
          </p:cNvSpPr>
          <p:nvPr>
            <p:ph type="body" idx="1"/>
          </p:nvPr>
        </p:nvSpPr>
        <p:spPr/>
        <p:txBody>
          <a:bodyPr/>
          <a:lstStyle/>
          <a:p>
            <a:r>
              <a:rPr lang="en-US" smtClean="0"/>
              <a:t>Data Warehouse:</a:t>
            </a:r>
          </a:p>
          <a:p>
            <a:r>
              <a:rPr lang="en-US" smtClean="0"/>
              <a:t>A Data Warehouse is collection key of pieces of information to manage and direct the business for profitability. </a:t>
            </a:r>
          </a:p>
          <a:p>
            <a:r>
              <a:rPr lang="en-US" smtClean="0"/>
              <a:t>A Data warehouse is simply a single, complete, and consistent store of data obtained from a variety of sources and made available to end users in a way that they can understand and use it in a business context. It is nothing but a database or a data store. It is a database, so data has to be structured. The data is logically and physically transformed from multiple source applications to align with the business structure. It requires more historical data than that is generally maintained in operational database. </a:t>
            </a:r>
          </a:p>
          <a:p>
            <a:r>
              <a:rPr lang="en-US" smtClean="0"/>
              <a:t>Data is non- changing. It does not get updated. Data is never erased, so it is called non-volatile. Data Warehouse is designed for the analysis of non-volatile data. </a:t>
            </a:r>
          </a:p>
          <a:p>
            <a:r>
              <a:rPr lang="en-US" smtClean="0"/>
              <a:t>Data Warehouse integrates and aggregates data from various operational and external databases maintained by different Business Units. </a:t>
            </a:r>
          </a:p>
          <a:p>
            <a:r>
              <a:rPr lang="en-US" smtClean="0"/>
              <a:t>It is a process that managers use to load the warehouse query that makes information available. It enables people to make informed decisions. It is maintained for a long time period. </a:t>
            </a:r>
          </a:p>
          <a:p>
            <a:r>
              <a:rPr lang="en-US" smtClean="0"/>
              <a:t>A Data Warehouse is a central repository of information with appropriate tools. </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body" idx="1"/>
          </p:nvPr>
        </p:nvSpPr>
        <p:spPr>
          <a:xfrm>
            <a:off x="1850254" y="817326"/>
            <a:ext cx="5080000" cy="7994333"/>
          </a:xfrm>
        </p:spPr>
        <p:txBody>
          <a:bodyPr/>
          <a:lstStyle/>
          <a:p>
            <a:pPr marL="241653" indent="-241653"/>
            <a:r>
              <a:rPr lang="en-US" b="1" u="sng" dirty="0"/>
              <a:t>Data Warehouse (contd.)</a:t>
            </a:r>
            <a:r>
              <a:rPr lang="en-US" b="1" dirty="0"/>
              <a:t>:</a:t>
            </a:r>
            <a:endParaRPr lang="en-US" dirty="0"/>
          </a:p>
          <a:p>
            <a:pPr marL="241653" indent="-241653" algn="just">
              <a:buFont typeface="Wingdings" pitchFamily="2" charset="2"/>
              <a:buChar char="Ø"/>
            </a:pPr>
            <a:r>
              <a:rPr lang="en-US" dirty="0"/>
              <a:t>A Data Warehouse can also be defined as a </a:t>
            </a:r>
            <a:r>
              <a:rPr lang="en-US" b="1" dirty="0"/>
              <a:t>structured</a:t>
            </a:r>
            <a:r>
              <a:rPr lang="en-US" dirty="0"/>
              <a:t>, </a:t>
            </a:r>
            <a:r>
              <a:rPr lang="en-US" b="1" dirty="0"/>
              <a:t>extensible environment</a:t>
            </a:r>
            <a:r>
              <a:rPr lang="en-US" dirty="0"/>
              <a:t> designed for the analysis of non-volatile data, which is logically and physically transformed from multiple source applications to align with business structure, updated and maintained for a long time period, expressed in simple business terms. </a:t>
            </a:r>
          </a:p>
          <a:p>
            <a:pPr marL="241653" indent="-241653" algn="just">
              <a:buFont typeface="Wingdings" pitchFamily="2" charset="2"/>
              <a:buChar char="Ø"/>
            </a:pPr>
            <a:r>
              <a:rPr lang="en-US" dirty="0"/>
              <a:t>A Data Warehouse is used by different people in different fields. Companies use Data Warehouses to store information for marketing, sales, and manufacturing to help managers to get the feel of the data and run the business more effectively. </a:t>
            </a:r>
          </a:p>
          <a:p>
            <a:pPr marL="241653" indent="-241653" algn="just">
              <a:buFont typeface="Wingdings" pitchFamily="2" charset="2"/>
              <a:buChar char="Ø"/>
            </a:pPr>
            <a:r>
              <a:rPr lang="en-US" dirty="0"/>
              <a:t>A </a:t>
            </a:r>
            <a:r>
              <a:rPr lang="en-US" b="1" dirty="0"/>
              <a:t>database application </a:t>
            </a:r>
            <a:r>
              <a:rPr lang="en-US" dirty="0"/>
              <a:t>is a piece of software, which provides a user interface for users to add, delete, query, and update data, updates is called an on-line transaction processing (OLTP) application. An application that issues queries to the </a:t>
            </a:r>
            <a:r>
              <a:rPr lang="en-US" b="1" dirty="0"/>
              <a:t>read-only database</a:t>
            </a:r>
            <a:r>
              <a:rPr lang="en-US" dirty="0"/>
              <a:t> is called a </a:t>
            </a:r>
            <a:r>
              <a:rPr lang="en-US" b="1" dirty="0"/>
              <a:t>Decision Support System (DSS)</a:t>
            </a:r>
            <a:r>
              <a:rPr lang="en-US"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1"/>
          </p:nvPr>
        </p:nvSpPr>
        <p:spPr/>
        <p:txBody>
          <a:bodyPr/>
          <a:lstStyle/>
          <a:p>
            <a:r>
              <a:rPr lang="en-US" smtClean="0"/>
              <a:t>Historical : The data is continuously collected from sources and loaded in the warehouse. The previously loaded data is not deleted for long period of time. This results in building historical data in the warehouse.</a:t>
            </a:r>
          </a:p>
          <a:p>
            <a:r>
              <a:rPr lang="en-US" smtClean="0"/>
              <a:t>Subject Oriented: we mean data grouped into a particular business area instead of the business as a whole.</a:t>
            </a:r>
          </a:p>
          <a:p>
            <a:r>
              <a:rPr lang="en-US" smtClean="0"/>
              <a:t>Integrated: It means, collecting and merging data from various sources. These sources could be disparate in nature.</a:t>
            </a:r>
          </a:p>
          <a:p>
            <a:r>
              <a:rPr lang="en-US" smtClean="0"/>
              <a:t>Time-variant: It means  that all data in the data warehouse is identified with a particular time period. </a:t>
            </a:r>
          </a:p>
          <a:p>
            <a:r>
              <a:rPr lang="en-US" smtClean="0"/>
              <a:t>Non-volatile: It means, data that is loaded in the warehouse is based on business transactions in the past, hence it is not expected to change over time </a:t>
            </a:r>
            <a:endParaRPr lang="en-US" dirty="0"/>
          </a:p>
        </p:txBody>
      </p:sp>
      <p:sp>
        <p:nvSpPr>
          <p:cNvPr id="3" name="Slide Image Placeholder 2"/>
          <p:cNvSpPr>
            <a:spLocks noGrp="1" noRot="1" noChangeAspect="1"/>
          </p:cNvSpPr>
          <p:nvPr>
            <p:ph type="sldImg"/>
          </p:nvPr>
        </p:nvSpPr>
        <p:spPr>
          <a:xfrm>
            <a:off x="1870075" y="720725"/>
            <a:ext cx="5140325" cy="3854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5140325" cy="3854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07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63822377"/>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2046677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86502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51817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343473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89366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9822380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4059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3845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32762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567746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896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66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00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695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3559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5"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93158973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Warehousing Concepts</a:t>
            </a:r>
          </a:p>
        </p:txBody>
      </p:sp>
      <p:sp>
        <p:nvSpPr>
          <p:cNvPr id="4" name="Subtitle 3"/>
          <p:cNvSpPr>
            <a:spLocks noGrp="1"/>
          </p:cNvSpPr>
          <p:nvPr>
            <p:ph type="subTitle" idx="1"/>
          </p:nvPr>
        </p:nvSpPr>
        <p:spPr/>
        <p:txBody>
          <a:bodyPr/>
          <a:lstStyle/>
          <a:p>
            <a:r>
              <a:rPr lang="en-US" dirty="0"/>
              <a:t>Lesson 2: General Concept of Data Warehouse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Evolution Of Data warehouse</a:t>
            </a:r>
          </a:p>
        </p:txBody>
      </p:sp>
      <p:sp>
        <p:nvSpPr>
          <p:cNvPr id="6" name="Content Placeholder 5"/>
          <p:cNvSpPr>
            <a:spLocks noGrp="1"/>
          </p:cNvSpPr>
          <p:nvPr>
            <p:ph idx="1"/>
          </p:nvPr>
        </p:nvSpPr>
        <p:spPr/>
        <p:txBody>
          <a:bodyPr/>
          <a:lstStyle/>
          <a:p>
            <a:r>
              <a:rPr lang="en-US" dirty="0"/>
              <a:t>60’s:  Batch reports</a:t>
            </a:r>
          </a:p>
          <a:p>
            <a:pPr lvl="1"/>
            <a:r>
              <a:rPr lang="en-US" dirty="0"/>
              <a:t>hard to find and analyze information</a:t>
            </a:r>
          </a:p>
          <a:p>
            <a:pPr lvl="1"/>
            <a:r>
              <a:rPr lang="en-US" dirty="0"/>
              <a:t>inflexible and expensive, reprogram every new </a:t>
            </a:r>
            <a:r>
              <a:rPr lang="en-US" dirty="0" smtClean="0"/>
              <a:t>request</a:t>
            </a:r>
          </a:p>
          <a:p>
            <a:pPr lvl="1"/>
            <a:endParaRPr lang="en-US" dirty="0"/>
          </a:p>
          <a:p>
            <a:r>
              <a:rPr lang="en-US" dirty="0"/>
              <a:t>70’s: Terminal-based DSS and EIS (executive information systems)</a:t>
            </a:r>
          </a:p>
          <a:p>
            <a:pPr lvl="1"/>
            <a:r>
              <a:rPr lang="en-US" dirty="0"/>
              <a:t>still inflexible, not integrated with desktop tools</a:t>
            </a:r>
          </a:p>
          <a:p>
            <a:endParaRPr lang="en-US" dirty="0"/>
          </a:p>
          <a:p>
            <a:r>
              <a:rPr lang="en-US" dirty="0"/>
              <a:t>80’s:  Desktop data access and analysis tools</a:t>
            </a:r>
          </a:p>
          <a:p>
            <a:pPr lvl="1"/>
            <a:r>
              <a:rPr lang="en-US" dirty="0"/>
              <a:t>query tools, spreadsheets, GUIs</a:t>
            </a:r>
          </a:p>
          <a:p>
            <a:pPr lvl="1"/>
            <a:r>
              <a:rPr lang="en-US" dirty="0"/>
              <a:t>easier to use, but only access operational </a:t>
            </a:r>
            <a:r>
              <a:rPr lang="en-US" dirty="0" smtClean="0"/>
              <a:t>databases</a:t>
            </a:r>
          </a:p>
          <a:p>
            <a:pPr lvl="1"/>
            <a:endParaRPr lang="en-US" dirty="0"/>
          </a:p>
          <a:p>
            <a:r>
              <a:rPr lang="en-US" dirty="0"/>
              <a:t>90’s till now:  Data warehousing with integrated OLAP engines and tools, real time DW</a:t>
            </a:r>
          </a:p>
          <a:p>
            <a:endParaRPr lang="en-US" dirty="0"/>
          </a:p>
        </p:txBody>
      </p:sp>
    </p:spTree>
    <p:extLst>
      <p:ext uri="{BB962C8B-B14F-4D97-AF65-F5344CB8AC3E}">
        <p14:creationId xmlns:p14="http://schemas.microsoft.com/office/powerpoint/2010/main" val="3029457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Need for Data Warehouse </a:t>
            </a:r>
            <a:br>
              <a:rPr lang="en-US" sz="1200" dirty="0"/>
            </a:br>
            <a:r>
              <a:rPr lang="en-US" dirty="0"/>
              <a:t>Why Data Warehouse</a:t>
            </a:r>
            <a:r>
              <a:rPr lang="en-US" dirty="0" smtClean="0"/>
              <a:t>?</a:t>
            </a:r>
            <a:endParaRPr lang="en-US" dirty="0"/>
          </a:p>
        </p:txBody>
      </p:sp>
      <p:sp>
        <p:nvSpPr>
          <p:cNvPr id="4" name="Content Placeholder 3"/>
          <p:cNvSpPr>
            <a:spLocks noGrp="1"/>
          </p:cNvSpPr>
          <p:nvPr>
            <p:ph idx="1"/>
          </p:nvPr>
        </p:nvSpPr>
        <p:spPr/>
        <p:txBody>
          <a:bodyPr/>
          <a:lstStyle/>
          <a:p>
            <a:r>
              <a:rPr lang="en-US" dirty="0"/>
              <a:t>Data Warehouse is required to meet the following needs:</a:t>
            </a:r>
          </a:p>
          <a:p>
            <a:pPr lvl="1"/>
            <a:r>
              <a:rPr lang="en-US" dirty="0" smtClean="0"/>
              <a:t>Companies </a:t>
            </a:r>
            <a:r>
              <a:rPr lang="en-US" dirty="0"/>
              <a:t>want to tap on the vast potential of information to:</a:t>
            </a:r>
          </a:p>
          <a:p>
            <a:pPr lvl="2"/>
            <a:r>
              <a:rPr lang="en-US" dirty="0"/>
              <a:t>Have a separate informational system from operational systems </a:t>
            </a:r>
          </a:p>
          <a:p>
            <a:pPr lvl="2"/>
            <a:r>
              <a:rPr lang="en-US" dirty="0"/>
              <a:t>Improve quality of decision making</a:t>
            </a:r>
          </a:p>
          <a:p>
            <a:pPr lvl="1"/>
            <a:r>
              <a:rPr lang="en-US" dirty="0"/>
              <a:t>Companies seek profitability through focused action.</a:t>
            </a:r>
          </a:p>
          <a:p>
            <a:pPr lvl="1"/>
            <a:r>
              <a:rPr lang="en-US" dirty="0"/>
              <a:t>IT business requires an integrated, company-wide view of high quality information.</a:t>
            </a:r>
          </a:p>
          <a:p>
            <a:pPr lvl="1"/>
            <a:r>
              <a:rPr lang="en-US" dirty="0"/>
              <a:t>Organizations want to analyze their activities in a balanced way.</a:t>
            </a:r>
          </a:p>
          <a:p>
            <a:pPr lvl="1"/>
            <a:r>
              <a:rPr lang="en-US" dirty="0"/>
              <a:t>Organizations need to build on Customer Relationship Management.</a:t>
            </a:r>
          </a:p>
          <a:p>
            <a:endParaRPr lang="en-US" dirty="0"/>
          </a:p>
        </p:txBody>
      </p:sp>
    </p:spTree>
    <p:extLst>
      <p:ext uri="{BB962C8B-B14F-4D97-AF65-F5344CB8AC3E}">
        <p14:creationId xmlns:p14="http://schemas.microsoft.com/office/powerpoint/2010/main" val="858631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 separate Data Warehouse</a:t>
            </a:r>
            <a:r>
              <a:rPr lang="en-US" dirty="0" smtClean="0"/>
              <a:t>?</a:t>
            </a:r>
            <a:endParaRPr lang="en-US" dirty="0"/>
          </a:p>
        </p:txBody>
      </p:sp>
      <p:sp>
        <p:nvSpPr>
          <p:cNvPr id="4" name="Content Placeholder 3"/>
          <p:cNvSpPr>
            <a:spLocks noGrp="1"/>
          </p:cNvSpPr>
          <p:nvPr>
            <p:ph idx="1"/>
          </p:nvPr>
        </p:nvSpPr>
        <p:spPr/>
        <p:txBody>
          <a:bodyPr/>
          <a:lstStyle/>
          <a:p>
            <a:r>
              <a:rPr lang="en-US" dirty="0"/>
              <a:t>A Data Warehouse helps in finding missing data.</a:t>
            </a:r>
          </a:p>
          <a:p>
            <a:r>
              <a:rPr lang="en-US" dirty="0"/>
              <a:t>It provides consolidated data from multiple data sources.</a:t>
            </a:r>
          </a:p>
          <a:p>
            <a:r>
              <a:rPr lang="en-US" dirty="0"/>
              <a:t>It helps in maintaining data quality coming from different sources.</a:t>
            </a:r>
          </a:p>
          <a:p>
            <a:r>
              <a:rPr lang="en-US" dirty="0"/>
              <a:t>Special data organization is needed for vast volume of data.</a:t>
            </a:r>
          </a:p>
          <a:p>
            <a:r>
              <a:rPr lang="en-US" dirty="0"/>
              <a:t>Complex OLAP queries degrade performance.</a:t>
            </a:r>
          </a:p>
          <a:p>
            <a:endParaRPr lang="en-US" dirty="0"/>
          </a:p>
        </p:txBody>
      </p:sp>
    </p:spTree>
    <p:extLst>
      <p:ext uri="{BB962C8B-B14F-4D97-AF65-F5344CB8AC3E}">
        <p14:creationId xmlns:p14="http://schemas.microsoft.com/office/powerpoint/2010/main" val="4010522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2.4: Data Warehouse Architecture</a:t>
            </a:r>
            <a:br>
              <a:rPr lang="en-US" sz="1200" dirty="0"/>
            </a:br>
            <a:r>
              <a:rPr lang="en-US" dirty="0"/>
              <a:t>What is Data Warehouse Architecture</a:t>
            </a:r>
            <a:r>
              <a:rPr lang="en-US" dirty="0" smtClean="0"/>
              <a:t>?</a:t>
            </a:r>
            <a:endParaRPr lang="en-US" dirty="0"/>
          </a:p>
        </p:txBody>
      </p:sp>
      <p:sp>
        <p:nvSpPr>
          <p:cNvPr id="4" name="Content Placeholder 3"/>
          <p:cNvSpPr>
            <a:spLocks noGrp="1"/>
          </p:cNvSpPr>
          <p:nvPr>
            <p:ph idx="1"/>
          </p:nvPr>
        </p:nvSpPr>
        <p:spPr/>
        <p:txBody>
          <a:bodyPr/>
          <a:lstStyle/>
          <a:p>
            <a:r>
              <a:rPr lang="en-US" dirty="0"/>
              <a:t>Data Warehouse Architecture is a description of the components and services of the Data Warehouse.</a:t>
            </a:r>
          </a:p>
          <a:p>
            <a:pPr lvl="1"/>
            <a:r>
              <a:rPr lang="en-US" dirty="0"/>
              <a:t>It provides the mechanism to achieve enterprise integration to support business.</a:t>
            </a:r>
          </a:p>
          <a:p>
            <a:pPr lvl="1"/>
            <a:r>
              <a:rPr lang="en-US" dirty="0"/>
              <a:t>It provides an organizing framework that will improve data sharing.</a:t>
            </a:r>
          </a:p>
          <a:p>
            <a:endParaRPr lang="en-US" dirty="0"/>
          </a:p>
        </p:txBody>
      </p:sp>
    </p:spTree>
    <p:extLst>
      <p:ext uri="{BB962C8B-B14F-4D97-AF65-F5344CB8AC3E}">
        <p14:creationId xmlns:p14="http://schemas.microsoft.com/office/powerpoint/2010/main" val="416776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Mining works with Warehouse Data</a:t>
            </a:r>
          </a:p>
        </p:txBody>
      </p:sp>
      <p:sp>
        <p:nvSpPr>
          <p:cNvPr id="1090563" name="Rectangle 3"/>
          <p:cNvSpPr>
            <a:spLocks noGrp="1" noChangeArrowheads="1"/>
          </p:cNvSpPr>
          <p:nvPr>
            <p:ph idx="1"/>
          </p:nvPr>
        </p:nvSpPr>
        <p:spPr>
          <a:xfrm>
            <a:off x="5155324" y="1305574"/>
            <a:ext cx="3657600" cy="4643751"/>
          </a:xfrm>
        </p:spPr>
        <p:txBody>
          <a:bodyPr/>
          <a:lstStyle/>
          <a:p>
            <a:r>
              <a:rPr lang="en-US" sz="1800" dirty="0" smtClean="0"/>
              <a:t>Data Warehousing provides the Enterprise with a memory</a:t>
            </a:r>
          </a:p>
          <a:p>
            <a:endParaRPr lang="en-US" sz="1800" dirty="0" smtClean="0"/>
          </a:p>
        </p:txBody>
      </p:sp>
      <p:graphicFrame>
        <p:nvGraphicFramePr>
          <p:cNvPr id="1090565" name="Object 3"/>
          <p:cNvGraphicFramePr>
            <a:graphicFrameLocks noGrp="1" noChangeAspect="1"/>
          </p:cNvGraphicFramePr>
          <p:nvPr>
            <p:ph type="clipArt" sz="half" idx="4294967295"/>
          </p:nvPr>
        </p:nvGraphicFramePr>
        <p:xfrm>
          <a:off x="5202238" y="1922463"/>
          <a:ext cx="3941762" cy="3927475"/>
        </p:xfrm>
        <a:graphic>
          <a:graphicData uri="http://schemas.openxmlformats.org/presentationml/2006/ole">
            <mc:AlternateContent xmlns:mc="http://schemas.openxmlformats.org/markup-compatibility/2006">
              <mc:Choice xmlns:v="urn:schemas-microsoft-com:vml" Requires="v">
                <p:oleObj spid="_x0000_s1048" name="Clip" r:id="rId4" imgW="3941280" imgH="3926880" progId="">
                  <p:embed/>
                </p:oleObj>
              </mc:Choice>
              <mc:Fallback>
                <p:oleObj name="Clip" r:id="rId4" imgW="3941280" imgH="3926880" progId="">
                  <p:embed/>
                  <p:pic>
                    <p:nvPicPr>
                      <p:cNvPr id="0" name=""/>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02238" y="1922463"/>
                        <a:ext cx="3941762" cy="392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0564" name="Object 2"/>
          <p:cNvGraphicFramePr>
            <a:graphicFrameLocks noChangeAspect="1"/>
          </p:cNvGraphicFramePr>
          <p:nvPr>
            <p:extLst>
              <p:ext uri="{D42A27DB-BD31-4B8C-83A1-F6EECF244321}">
                <p14:modId xmlns:p14="http://schemas.microsoft.com/office/powerpoint/2010/main" val="27159516"/>
              </p:ext>
            </p:extLst>
          </p:nvPr>
        </p:nvGraphicFramePr>
        <p:xfrm>
          <a:off x="609600" y="1547656"/>
          <a:ext cx="2541588" cy="3124200"/>
        </p:xfrm>
        <a:graphic>
          <a:graphicData uri="http://schemas.openxmlformats.org/presentationml/2006/ole">
            <mc:AlternateContent xmlns:mc="http://schemas.openxmlformats.org/markup-compatibility/2006">
              <mc:Choice xmlns:v="urn:schemas-microsoft-com:vml" Requires="v">
                <p:oleObj spid="_x0000_s1049" name="Clip" r:id="rId6" imgW="3216960" imgH="3951360" progId="">
                  <p:embed/>
                </p:oleObj>
              </mc:Choice>
              <mc:Fallback>
                <p:oleObj name="Clip" r:id="rId6" imgW="3216960" imgH="3951360" progId="">
                  <p:embed/>
                  <p:pic>
                    <p:nvPicPr>
                      <p:cNvPr id="0" name=""/>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609600" y="1547656"/>
                        <a:ext cx="2541588"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0566" name="Rectangle 6"/>
          <p:cNvSpPr>
            <a:spLocks noChangeArrowheads="1"/>
          </p:cNvSpPr>
          <p:nvPr/>
        </p:nvSpPr>
        <p:spPr bwMode="auto">
          <a:xfrm>
            <a:off x="186548" y="4724400"/>
            <a:ext cx="4800600" cy="990600"/>
          </a:xfrm>
          <a:prstGeom prst="rect">
            <a:avLst/>
          </a:prstGeom>
          <a:noFill/>
          <a:ln w="9525">
            <a:noFill/>
            <a:miter lim="800000"/>
            <a:headEnd/>
            <a:tailEnd/>
          </a:ln>
        </p:spPr>
        <p:txBody>
          <a:bodyPr/>
          <a:lstStyle/>
          <a:p>
            <a:pPr marL="285750" indent="-285750">
              <a:spcBef>
                <a:spcPct val="20000"/>
              </a:spcBef>
              <a:buClr>
                <a:srgbClr val="00B0F0"/>
              </a:buClr>
              <a:buFont typeface="Wingdings" panose="05000000000000000000" pitchFamily="2" charset="2"/>
              <a:buChar char="§"/>
              <a:defRPr/>
            </a:pPr>
            <a:r>
              <a:rPr lang="en-US" dirty="0"/>
              <a:t>Data Mining provides the Enterprise with intelligence</a:t>
            </a:r>
          </a:p>
          <a:p>
            <a:pPr marL="342900" indent="-342900">
              <a:spcBef>
                <a:spcPct val="20000"/>
              </a:spcBef>
              <a:buClr>
                <a:schemeClr val="accent2"/>
              </a:buClr>
              <a:buFont typeface="Monotype Sorts" pitchFamily="2" charset="2"/>
              <a:buChar char="z"/>
              <a:defRPr/>
            </a:pPr>
            <a:endParaRPr kumimoji="1" lang="en-US" dirty="0">
              <a:latin typeface="Verdana" pitchFamily="34" charset="0"/>
            </a:endParaRPr>
          </a:p>
        </p:txBody>
      </p:sp>
    </p:spTree>
    <p:extLst>
      <p:ext uri="{BB962C8B-B14F-4D97-AF65-F5344CB8AC3E}">
        <p14:creationId xmlns:p14="http://schemas.microsoft.com/office/powerpoint/2010/main" val="3665560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9056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9056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09056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090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autoUpdateAnimBg="0" advAuto="0"/>
      <p:bldP spid="109056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makes data mining possible?</a:t>
            </a:r>
          </a:p>
        </p:txBody>
      </p:sp>
      <p:sp>
        <p:nvSpPr>
          <p:cNvPr id="6" name="Content Placeholder 5"/>
          <p:cNvSpPr>
            <a:spLocks noGrp="1"/>
          </p:cNvSpPr>
          <p:nvPr>
            <p:ph idx="1"/>
          </p:nvPr>
        </p:nvSpPr>
        <p:spPr/>
        <p:txBody>
          <a:bodyPr/>
          <a:lstStyle/>
          <a:p>
            <a:r>
              <a:rPr lang="en-US" dirty="0"/>
              <a:t>Advances in the following areas are making data mining deployable:</a:t>
            </a:r>
          </a:p>
          <a:p>
            <a:endParaRPr lang="en-US" dirty="0"/>
          </a:p>
          <a:p>
            <a:pPr lvl="1"/>
            <a:r>
              <a:rPr lang="en-US" dirty="0"/>
              <a:t>Data warehousing </a:t>
            </a:r>
          </a:p>
          <a:p>
            <a:pPr lvl="1"/>
            <a:r>
              <a:rPr lang="en-US" dirty="0"/>
              <a:t>Better and more data (i.e., operational, behavioral, and demographic) </a:t>
            </a:r>
          </a:p>
          <a:p>
            <a:pPr lvl="1"/>
            <a:r>
              <a:rPr lang="en-US" dirty="0"/>
              <a:t>The emergence of easily deployed data mining tools and </a:t>
            </a:r>
          </a:p>
          <a:p>
            <a:pPr lvl="1"/>
            <a:r>
              <a:rPr lang="en-US" dirty="0"/>
              <a:t>The advent of new data mining techniques.</a:t>
            </a:r>
          </a:p>
          <a:p>
            <a:pPr marL="0" indent="0">
              <a:buNone/>
            </a:pPr>
            <a:r>
              <a:rPr lang="en-US" dirty="0"/>
              <a:t>			</a:t>
            </a:r>
          </a:p>
          <a:p>
            <a:pPr marL="0" indent="0">
              <a:buNone/>
            </a:pPr>
            <a:r>
              <a:rPr lang="en-US" dirty="0"/>
              <a:t>						-- Gartner Group</a:t>
            </a:r>
          </a:p>
        </p:txBody>
      </p:sp>
    </p:spTree>
    <p:extLst>
      <p:ext uri="{BB962C8B-B14F-4D97-AF65-F5344CB8AC3E}">
        <p14:creationId xmlns:p14="http://schemas.microsoft.com/office/powerpoint/2010/main" val="5443659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Warehouse Architecture </a:t>
            </a:r>
            <a:r>
              <a:rPr lang="en-US" dirty="0" smtClean="0"/>
              <a:t>Layers</a:t>
            </a:r>
            <a:endParaRPr lang="en-US" dirty="0"/>
          </a:p>
        </p:txBody>
      </p:sp>
      <p:sp>
        <p:nvSpPr>
          <p:cNvPr id="4" name="Content Placeholder 3"/>
          <p:cNvSpPr>
            <a:spLocks noGrp="1"/>
          </p:cNvSpPr>
          <p:nvPr>
            <p:ph idx="1"/>
          </p:nvPr>
        </p:nvSpPr>
        <p:spPr/>
        <p:txBody>
          <a:bodyPr/>
          <a:lstStyle/>
          <a:p>
            <a:r>
              <a:rPr lang="en-US" dirty="0"/>
              <a:t>Data Warehouse Architecture consists of interrelated parts called as “layers” or “components”.</a:t>
            </a:r>
          </a:p>
          <a:p>
            <a:endParaRPr lang="en-US" dirty="0"/>
          </a:p>
          <a:p>
            <a:r>
              <a:rPr lang="en-US" dirty="0"/>
              <a:t>Four layers of Data Warehouse Architecture are:</a:t>
            </a:r>
          </a:p>
          <a:p>
            <a:pPr lvl="1"/>
            <a:r>
              <a:rPr lang="en-US" dirty="0"/>
              <a:t>Operational: Functions as data storage</a:t>
            </a:r>
          </a:p>
          <a:p>
            <a:pPr lvl="1"/>
            <a:r>
              <a:rPr lang="en-US" dirty="0"/>
              <a:t>Informational: Stores business logic</a:t>
            </a:r>
          </a:p>
          <a:p>
            <a:pPr lvl="1"/>
            <a:r>
              <a:rPr lang="en-US" dirty="0"/>
              <a:t>Data access: Acts as a bridge between operational and informational layer</a:t>
            </a:r>
          </a:p>
          <a:p>
            <a:pPr lvl="1"/>
            <a:r>
              <a:rPr lang="en-US" dirty="0"/>
              <a:t>Meta data: Stores data dictionary</a:t>
            </a:r>
          </a:p>
          <a:p>
            <a:endParaRPr lang="en-US" dirty="0"/>
          </a:p>
        </p:txBody>
      </p:sp>
    </p:spTree>
    <p:extLst>
      <p:ext uri="{BB962C8B-B14F-4D97-AF65-F5344CB8AC3E}">
        <p14:creationId xmlns:p14="http://schemas.microsoft.com/office/powerpoint/2010/main" val="3560177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5" name="Picture 3" descr="Final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153886"/>
            <a:ext cx="7467600"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Block Diagram – Data Warehouse </a:t>
            </a:r>
            <a:r>
              <a:rPr lang="en-US" dirty="0" smtClean="0"/>
              <a:t>Architecture</a:t>
            </a:r>
            <a:endParaRPr lang="en-US" dirty="0"/>
          </a:p>
        </p:txBody>
      </p:sp>
    </p:spTree>
    <p:extLst>
      <p:ext uri="{BB962C8B-B14F-4D97-AF65-F5344CB8AC3E}">
        <p14:creationId xmlns:p14="http://schemas.microsoft.com/office/powerpoint/2010/main" val="4005225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3" name="Picture 3" descr="fi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443038"/>
            <a:ext cx="7610475" cy="43608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Data Warehouse </a:t>
            </a:r>
            <a:r>
              <a:rPr lang="en-US" dirty="0" smtClean="0"/>
              <a:t>Components</a:t>
            </a:r>
            <a:endParaRPr lang="en-US" dirty="0"/>
          </a:p>
        </p:txBody>
      </p:sp>
    </p:spTree>
    <p:extLst>
      <p:ext uri="{BB962C8B-B14F-4D97-AF65-F5344CB8AC3E}">
        <p14:creationId xmlns:p14="http://schemas.microsoft.com/office/powerpoint/2010/main" val="3074922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2.5: Features of a Data Warehouse</a:t>
            </a:r>
            <a:br>
              <a:rPr lang="en-US" sz="1200" dirty="0"/>
            </a:br>
            <a:r>
              <a:rPr lang="en-US" dirty="0"/>
              <a:t>Salient </a:t>
            </a:r>
            <a:r>
              <a:rPr lang="en-US" dirty="0" smtClean="0"/>
              <a:t>Features</a:t>
            </a:r>
            <a:endParaRPr lang="en-US" dirty="0"/>
          </a:p>
        </p:txBody>
      </p:sp>
      <p:sp>
        <p:nvSpPr>
          <p:cNvPr id="4" name="Content Placeholder 3"/>
          <p:cNvSpPr>
            <a:spLocks noGrp="1"/>
          </p:cNvSpPr>
          <p:nvPr>
            <p:ph idx="1"/>
          </p:nvPr>
        </p:nvSpPr>
        <p:spPr/>
        <p:txBody>
          <a:bodyPr/>
          <a:lstStyle/>
          <a:p>
            <a:r>
              <a:rPr lang="en-US" dirty="0"/>
              <a:t>Here are some of the features of a Data Warehouse:</a:t>
            </a:r>
          </a:p>
          <a:p>
            <a:pPr lvl="1"/>
            <a:r>
              <a:rPr lang="en-US" dirty="0"/>
              <a:t>Time-variant data:</a:t>
            </a:r>
          </a:p>
          <a:p>
            <a:pPr lvl="2"/>
            <a:r>
              <a:rPr lang="en-US" dirty="0"/>
              <a:t>Data is meant for analysis and decision-making over the time. </a:t>
            </a:r>
          </a:p>
          <a:p>
            <a:pPr lvl="2"/>
            <a:r>
              <a:rPr lang="en-US" dirty="0"/>
              <a:t>Changes to the data are recorded against time dimension. </a:t>
            </a:r>
          </a:p>
          <a:p>
            <a:pPr lvl="2"/>
            <a:r>
              <a:rPr lang="en-US" dirty="0"/>
              <a:t>Data is stored as snapshots over past and current periods. </a:t>
            </a:r>
          </a:p>
          <a:p>
            <a:r>
              <a:rPr lang="en-US" dirty="0"/>
              <a:t>Non-volatile data:</a:t>
            </a:r>
          </a:p>
          <a:p>
            <a:pPr lvl="1"/>
            <a:r>
              <a:rPr lang="en-US" dirty="0"/>
              <a:t>Data is not needed to run the daily business. </a:t>
            </a:r>
          </a:p>
          <a:p>
            <a:pPr lvl="2"/>
            <a:r>
              <a:rPr lang="en-US" dirty="0"/>
              <a:t>Data is primarily used for query and analysis. </a:t>
            </a:r>
          </a:p>
          <a:p>
            <a:pPr lvl="2"/>
            <a:r>
              <a:rPr lang="en-US" dirty="0"/>
              <a:t>Individual transactions are not updated in a Data warehouse.</a:t>
            </a:r>
          </a:p>
          <a:p>
            <a:pPr lvl="2"/>
            <a:r>
              <a:rPr lang="en-US" dirty="0"/>
              <a:t>Data is never over-written or deleted. It is non-updatable data.</a:t>
            </a:r>
          </a:p>
          <a:p>
            <a:endParaRPr lang="en-US" dirty="0"/>
          </a:p>
        </p:txBody>
      </p:sp>
    </p:spTree>
    <p:extLst>
      <p:ext uri="{BB962C8B-B14F-4D97-AF65-F5344CB8AC3E}">
        <p14:creationId xmlns:p14="http://schemas.microsoft.com/office/powerpoint/2010/main" val="406313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In this lesson, you will learn:</a:t>
            </a:r>
          </a:p>
          <a:p>
            <a:pPr lvl="1"/>
            <a:r>
              <a:rPr lang="en-US" dirty="0"/>
              <a:t>What is a Data Warehouse?</a:t>
            </a:r>
          </a:p>
          <a:p>
            <a:pPr lvl="1"/>
            <a:r>
              <a:rPr lang="en-US" dirty="0"/>
              <a:t>History of Data Warehouse</a:t>
            </a:r>
          </a:p>
          <a:p>
            <a:pPr lvl="1"/>
            <a:r>
              <a:rPr lang="en-US" dirty="0"/>
              <a:t>Need Of Data Warehouse</a:t>
            </a:r>
          </a:p>
          <a:p>
            <a:pPr lvl="1"/>
            <a:r>
              <a:rPr lang="en-US" dirty="0"/>
              <a:t>Data Warehouse Architecture</a:t>
            </a:r>
          </a:p>
          <a:p>
            <a:pPr lvl="1"/>
            <a:r>
              <a:rPr lang="en-US" dirty="0"/>
              <a:t>Data Warehouse Components</a:t>
            </a:r>
          </a:p>
          <a:p>
            <a:pPr lvl="1"/>
            <a:r>
              <a:rPr lang="en-US" dirty="0"/>
              <a:t>Features of Data warehouse</a:t>
            </a:r>
          </a:p>
          <a:p>
            <a:pPr lvl="1"/>
            <a:r>
              <a:rPr lang="en-US" dirty="0"/>
              <a:t>Data Mart</a:t>
            </a:r>
          </a:p>
          <a:p>
            <a:pPr lvl="1"/>
            <a:r>
              <a:rPr lang="en-US" dirty="0"/>
              <a:t>Application areas</a:t>
            </a:r>
          </a:p>
          <a:p>
            <a:endParaRPr lang="en-US" dirty="0"/>
          </a:p>
        </p:txBody>
      </p:sp>
    </p:spTree>
    <p:extLst>
      <p:ext uri="{BB962C8B-B14F-4D97-AF65-F5344CB8AC3E}">
        <p14:creationId xmlns:p14="http://schemas.microsoft.com/office/powerpoint/2010/main" val="97032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Salient </a:t>
            </a:r>
            <a:r>
              <a:rPr lang="en-US" dirty="0" smtClean="0"/>
              <a:t>Features</a:t>
            </a:r>
            <a:endParaRPr lang="en-US" dirty="0"/>
          </a:p>
        </p:txBody>
      </p:sp>
      <p:sp>
        <p:nvSpPr>
          <p:cNvPr id="4" name="Content Placeholder 3"/>
          <p:cNvSpPr>
            <a:spLocks noGrp="1"/>
          </p:cNvSpPr>
          <p:nvPr>
            <p:ph idx="1"/>
          </p:nvPr>
        </p:nvSpPr>
        <p:spPr/>
        <p:txBody>
          <a:bodyPr/>
          <a:lstStyle/>
          <a:p>
            <a:pPr lvl="1"/>
            <a:r>
              <a:rPr lang="en-US" dirty="0"/>
              <a:t>Data granularity:</a:t>
            </a:r>
          </a:p>
          <a:p>
            <a:pPr lvl="2"/>
            <a:r>
              <a:rPr lang="en-US" dirty="0"/>
              <a:t>It refers to the level of detail.</a:t>
            </a:r>
          </a:p>
          <a:p>
            <a:pPr lvl="2"/>
            <a:r>
              <a:rPr lang="en-US" dirty="0"/>
              <a:t>It is inversely proportional to the amount of data stored.</a:t>
            </a:r>
          </a:p>
          <a:p>
            <a:pPr lvl="2"/>
            <a:r>
              <a:rPr lang="en-US" dirty="0"/>
              <a:t>Data is summarized at different levels. </a:t>
            </a:r>
          </a:p>
          <a:p>
            <a:pPr lvl="2"/>
            <a:r>
              <a:rPr lang="en-US" dirty="0"/>
              <a:t>Many Data warehouses have at least two levels of granularity.</a:t>
            </a:r>
          </a:p>
          <a:p>
            <a:pPr lvl="2"/>
            <a:r>
              <a:rPr lang="en-US" dirty="0"/>
              <a:t>Summarized data is stored.</a:t>
            </a:r>
          </a:p>
          <a:p>
            <a:pPr lvl="2"/>
            <a:r>
              <a:rPr lang="en-US" dirty="0"/>
              <a:t>It reduces storage costs.</a:t>
            </a:r>
          </a:p>
          <a:p>
            <a:pPr lvl="2"/>
            <a:r>
              <a:rPr lang="en-US" dirty="0"/>
              <a:t>It reduces CPU usage.</a:t>
            </a:r>
          </a:p>
          <a:p>
            <a:pPr lvl="2"/>
            <a:r>
              <a:rPr lang="en-US" dirty="0"/>
              <a:t>It increases performance since smaller number of records have to be processed.</a:t>
            </a:r>
          </a:p>
          <a:p>
            <a:pPr lvl="2"/>
            <a:r>
              <a:rPr lang="en-US" dirty="0"/>
              <a:t>Design is around traditional high level reporting needs.</a:t>
            </a:r>
          </a:p>
          <a:p>
            <a:pPr lvl="2"/>
            <a:r>
              <a:rPr lang="en-US" dirty="0"/>
              <a:t>Tradeoff with volume of data to be stored and detailed usage of data.</a:t>
            </a:r>
          </a:p>
          <a:p>
            <a:endParaRPr lang="en-US" dirty="0"/>
          </a:p>
        </p:txBody>
      </p:sp>
    </p:spTree>
    <p:extLst>
      <p:ext uri="{BB962C8B-B14F-4D97-AF65-F5344CB8AC3E}">
        <p14:creationId xmlns:p14="http://schemas.microsoft.com/office/powerpoint/2010/main" val="2709820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Salient </a:t>
            </a:r>
            <a:r>
              <a:rPr lang="en-US" dirty="0" smtClean="0"/>
              <a:t>Features</a:t>
            </a:r>
            <a:endParaRPr lang="en-US" dirty="0"/>
          </a:p>
        </p:txBody>
      </p:sp>
      <p:sp>
        <p:nvSpPr>
          <p:cNvPr id="4" name="Content Placeholder 3"/>
          <p:cNvSpPr>
            <a:spLocks noGrp="1"/>
          </p:cNvSpPr>
          <p:nvPr>
            <p:ph idx="1"/>
          </p:nvPr>
        </p:nvSpPr>
        <p:spPr/>
        <p:txBody>
          <a:bodyPr/>
          <a:lstStyle/>
          <a:p>
            <a:r>
              <a:rPr lang="en-US" dirty="0"/>
              <a:t>Subject oriented:</a:t>
            </a:r>
          </a:p>
          <a:p>
            <a:pPr lvl="1"/>
            <a:r>
              <a:rPr lang="en-US" dirty="0"/>
              <a:t>Data is stored by subjects, not applications.</a:t>
            </a:r>
          </a:p>
          <a:p>
            <a:pPr lvl="1"/>
            <a:r>
              <a:rPr lang="en-US" dirty="0"/>
              <a:t>Data is organized in the Data Warehouse such that it will infer the real world.</a:t>
            </a:r>
          </a:p>
          <a:p>
            <a:pPr lvl="1"/>
            <a:r>
              <a:rPr lang="en-US" dirty="0"/>
              <a:t>Data is organized around major subjects, such as customer, product, sales.</a:t>
            </a:r>
          </a:p>
          <a:p>
            <a:pPr lvl="1"/>
            <a:r>
              <a:rPr lang="en-US" dirty="0"/>
              <a:t>Focus is on the modeling and analysis of data for decision makers.</a:t>
            </a:r>
          </a:p>
          <a:p>
            <a:pPr lvl="1"/>
            <a:r>
              <a:rPr lang="en-US" dirty="0"/>
              <a:t>DW provides a simple and concise view around a particular subject.</a:t>
            </a:r>
          </a:p>
          <a:p>
            <a:pPr lvl="1"/>
            <a:r>
              <a:rPr lang="en-US" dirty="0"/>
              <a:t>DW is organized around the key subject of the enterprise.</a:t>
            </a:r>
          </a:p>
          <a:p>
            <a:pPr lvl="1"/>
            <a:r>
              <a:rPr lang="en-US" dirty="0"/>
              <a:t>Major subjects may include customers, patients, students, products, and time.</a:t>
            </a:r>
          </a:p>
          <a:p>
            <a:endParaRPr lang="en-US" dirty="0"/>
          </a:p>
        </p:txBody>
      </p:sp>
    </p:spTree>
    <p:extLst>
      <p:ext uri="{BB962C8B-B14F-4D97-AF65-F5344CB8AC3E}">
        <p14:creationId xmlns:p14="http://schemas.microsoft.com/office/powerpoint/2010/main" val="3746796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Salient </a:t>
            </a:r>
            <a:r>
              <a:rPr lang="en-US" dirty="0" smtClean="0"/>
              <a:t>Features</a:t>
            </a:r>
            <a:endParaRPr lang="en-US" dirty="0"/>
          </a:p>
        </p:txBody>
      </p:sp>
      <p:sp>
        <p:nvSpPr>
          <p:cNvPr id="4" name="Content Placeholder 3"/>
          <p:cNvSpPr>
            <a:spLocks noGrp="1"/>
          </p:cNvSpPr>
          <p:nvPr>
            <p:ph idx="1"/>
          </p:nvPr>
        </p:nvSpPr>
        <p:spPr/>
        <p:txBody>
          <a:bodyPr/>
          <a:lstStyle/>
          <a:p>
            <a:r>
              <a:rPr lang="en-US" dirty="0"/>
              <a:t>Integrated data:</a:t>
            </a:r>
          </a:p>
          <a:p>
            <a:pPr lvl="1"/>
            <a:r>
              <a:rPr lang="en-US" dirty="0"/>
              <a:t>Data is pulled form various databases from all applications.</a:t>
            </a:r>
          </a:p>
          <a:p>
            <a:pPr lvl="1"/>
            <a:r>
              <a:rPr lang="en-US" dirty="0"/>
              <a:t>Operational platforms and operating systems for the data could be different.</a:t>
            </a:r>
          </a:p>
          <a:p>
            <a:pPr lvl="1"/>
            <a:r>
              <a:rPr lang="en-US" dirty="0"/>
              <a:t>Data has to undergo a process of transformation, consolidation, and integration.</a:t>
            </a:r>
          </a:p>
          <a:p>
            <a:pPr lvl="1"/>
            <a:r>
              <a:rPr lang="en-US" dirty="0"/>
              <a:t>Data inconsistencies are removed, standardization is achieved. </a:t>
            </a:r>
          </a:p>
          <a:p>
            <a:endParaRPr lang="en-US" dirty="0"/>
          </a:p>
        </p:txBody>
      </p:sp>
    </p:spTree>
    <p:extLst>
      <p:ext uri="{BB962C8B-B14F-4D97-AF65-F5344CB8AC3E}">
        <p14:creationId xmlns:p14="http://schemas.microsoft.com/office/powerpoint/2010/main" val="3734230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2.6: Data Mart </a:t>
            </a:r>
            <a:r>
              <a:rPr lang="en-US" dirty="0"/>
              <a:t/>
            </a:r>
            <a:br>
              <a:rPr lang="en-US" dirty="0"/>
            </a:br>
            <a:r>
              <a:rPr lang="en-US" dirty="0"/>
              <a:t>What is a Data Mart</a:t>
            </a:r>
            <a:r>
              <a:rPr lang="en-US" dirty="0" smtClean="0"/>
              <a:t>?</a:t>
            </a:r>
            <a:endParaRPr lang="en-US" dirty="0"/>
          </a:p>
        </p:txBody>
      </p:sp>
      <p:sp>
        <p:nvSpPr>
          <p:cNvPr id="4" name="Content Placeholder 3"/>
          <p:cNvSpPr>
            <a:spLocks noGrp="1"/>
          </p:cNvSpPr>
          <p:nvPr>
            <p:ph idx="1"/>
          </p:nvPr>
        </p:nvSpPr>
        <p:spPr/>
        <p:txBody>
          <a:bodyPr/>
          <a:lstStyle/>
          <a:p>
            <a:r>
              <a:rPr lang="en-US" dirty="0"/>
              <a:t>Data Mart is a subset of the Data warehouse. </a:t>
            </a:r>
          </a:p>
          <a:p>
            <a:pPr lvl="1"/>
            <a:r>
              <a:rPr lang="en-US" dirty="0"/>
              <a:t>It is typically fed from the Data warehouse.</a:t>
            </a:r>
          </a:p>
          <a:p>
            <a:pPr lvl="1"/>
            <a:r>
              <a:rPr lang="en-US" dirty="0"/>
              <a:t>It is a Data warehouse that has limited scope.</a:t>
            </a:r>
          </a:p>
          <a:p>
            <a:pPr lvl="1"/>
            <a:r>
              <a:rPr lang="en-US" dirty="0"/>
              <a:t>It is a repository of data gathered from operational data and other sources. </a:t>
            </a:r>
          </a:p>
          <a:p>
            <a:pPr lvl="1"/>
            <a:r>
              <a:rPr lang="en-US" dirty="0"/>
              <a:t>It is used for decision making by a particular end-user group.</a:t>
            </a:r>
          </a:p>
          <a:p>
            <a:pPr lvl="1"/>
            <a:r>
              <a:rPr lang="en-US" dirty="0"/>
              <a:t>Emphasis is on meeting the specific demands of a particular group of knowledge users.</a:t>
            </a:r>
          </a:p>
          <a:p>
            <a:pPr lvl="1"/>
            <a:r>
              <a:rPr lang="en-US" dirty="0"/>
              <a:t>Maintain the ability to access the underlying base data.</a:t>
            </a:r>
          </a:p>
          <a:p>
            <a:endParaRPr lang="en-US" dirty="0"/>
          </a:p>
        </p:txBody>
      </p:sp>
    </p:spTree>
    <p:extLst>
      <p:ext uri="{BB962C8B-B14F-4D97-AF65-F5344CB8AC3E}">
        <p14:creationId xmlns:p14="http://schemas.microsoft.com/office/powerpoint/2010/main" val="2571329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Data Mart</a:t>
            </a:r>
            <a:r>
              <a:rPr lang="en-US" dirty="0" smtClean="0"/>
              <a:t>?</a:t>
            </a:r>
            <a:endParaRPr lang="en-US" dirty="0"/>
          </a:p>
        </p:txBody>
      </p:sp>
      <p:pic>
        <p:nvPicPr>
          <p:cNvPr id="3133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725987" y="2598096"/>
            <a:ext cx="3990476" cy="243809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263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Data </a:t>
            </a:r>
            <a:r>
              <a:rPr lang="en-US" dirty="0" smtClean="0"/>
              <a:t>Marts</a:t>
            </a:r>
            <a:endParaRPr lang="en-US" dirty="0"/>
          </a:p>
        </p:txBody>
      </p:sp>
      <p:sp>
        <p:nvSpPr>
          <p:cNvPr id="4" name="Content Placeholder 3"/>
          <p:cNvSpPr>
            <a:spLocks noGrp="1"/>
          </p:cNvSpPr>
          <p:nvPr>
            <p:ph idx="1"/>
          </p:nvPr>
        </p:nvSpPr>
        <p:spPr/>
        <p:txBody>
          <a:bodyPr/>
          <a:lstStyle/>
          <a:p>
            <a:r>
              <a:rPr lang="en-US" dirty="0"/>
              <a:t>Dependent Data Mart</a:t>
            </a:r>
          </a:p>
          <a:p>
            <a:pPr lvl="1"/>
            <a:r>
              <a:rPr lang="en-US" dirty="0"/>
              <a:t>A Data Mart whose source is the Data Warehouse</a:t>
            </a:r>
          </a:p>
          <a:p>
            <a:pPr lvl="1"/>
            <a:r>
              <a:rPr lang="en-US" dirty="0"/>
              <a:t>All dependent Data Marts are loaded from the same source – the Data Warehouse</a:t>
            </a:r>
          </a:p>
          <a:p>
            <a:endParaRPr lang="en-US" dirty="0"/>
          </a:p>
          <a:p>
            <a:r>
              <a:rPr lang="en-US" dirty="0"/>
              <a:t>Independent Data Mart</a:t>
            </a:r>
          </a:p>
          <a:p>
            <a:pPr lvl="1"/>
            <a:r>
              <a:rPr lang="en-US" dirty="0"/>
              <a:t>A Data Mart whose source is the legacy application environment</a:t>
            </a:r>
          </a:p>
          <a:p>
            <a:pPr lvl="1"/>
            <a:r>
              <a:rPr lang="en-US" dirty="0"/>
              <a:t>Each independent Data Mart is fed uniquely and separately by the individual source systems</a:t>
            </a:r>
          </a:p>
          <a:p>
            <a:pPr lvl="1"/>
            <a:endParaRPr lang="en-US" dirty="0"/>
          </a:p>
        </p:txBody>
      </p:sp>
    </p:spTree>
    <p:extLst>
      <p:ext uri="{BB962C8B-B14F-4D97-AF65-F5344CB8AC3E}">
        <p14:creationId xmlns:p14="http://schemas.microsoft.com/office/powerpoint/2010/main" val="2349182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Independent Data </a:t>
            </a:r>
            <a:r>
              <a:rPr lang="en-US" dirty="0" smtClean="0"/>
              <a:t>Mart</a:t>
            </a:r>
            <a:endParaRPr lang="en-US" dirty="0"/>
          </a:p>
        </p:txBody>
      </p:sp>
      <p:pic>
        <p:nvPicPr>
          <p:cNvPr id="356355" name="Picture 3" descr="FIG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1763713"/>
            <a:ext cx="7924800" cy="433228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5"/>
          <p:cNvGrpSpPr>
            <a:grpSpLocks/>
          </p:cNvGrpSpPr>
          <p:nvPr/>
        </p:nvGrpSpPr>
        <p:grpSpPr bwMode="auto">
          <a:xfrm>
            <a:off x="4718050" y="1000125"/>
            <a:ext cx="4038600" cy="4638675"/>
            <a:chOff x="3216" y="198"/>
            <a:chExt cx="2544" cy="2922"/>
          </a:xfrm>
        </p:grpSpPr>
        <p:sp>
          <p:nvSpPr>
            <p:cNvPr id="356358" name="Text Box 6"/>
            <p:cNvSpPr txBox="1">
              <a:spLocks noChangeArrowheads="1"/>
            </p:cNvSpPr>
            <p:nvPr/>
          </p:nvSpPr>
          <p:spPr bwMode="auto">
            <a:xfrm>
              <a:off x="3216" y="198"/>
              <a:ext cx="254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effectLst>
                    <a:outerShdw blurRad="38100" dist="38100" dir="2700000" algn="tl">
                      <a:srgbClr val="C0C0C0"/>
                    </a:outerShdw>
                  </a:effectLst>
                  <a:latin typeface="Arial" pitchFamily="34" charset="0"/>
                  <a:cs typeface="Arial" pitchFamily="34" charset="0"/>
                </a:rPr>
                <a:t>Data marts:</a:t>
              </a:r>
            </a:p>
            <a:p>
              <a:r>
                <a:rPr lang="en-US" sz="2000" dirty="0">
                  <a:latin typeface="Arial" pitchFamily="34" charset="0"/>
                  <a:cs typeface="Arial" pitchFamily="34" charset="0"/>
                </a:rPr>
                <a:t>Mini-warehouses, limited in scope</a:t>
              </a:r>
            </a:p>
          </p:txBody>
        </p:sp>
        <p:sp>
          <p:nvSpPr>
            <p:cNvPr id="356359" name="Rectangle 7"/>
            <p:cNvSpPr>
              <a:spLocks noChangeArrowheads="1"/>
            </p:cNvSpPr>
            <p:nvPr/>
          </p:nvSpPr>
          <p:spPr bwMode="auto">
            <a:xfrm>
              <a:off x="3216" y="1248"/>
              <a:ext cx="720" cy="1872"/>
            </a:xfrm>
            <a:prstGeom prst="rect">
              <a:avLst/>
            </a:prstGeom>
            <a:noFill/>
            <a:ln w="2540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grpSp>
      <p:sp>
        <p:nvSpPr>
          <p:cNvPr id="356361" name="Text Box 9"/>
          <p:cNvSpPr txBox="1">
            <a:spLocks noChangeArrowheads="1"/>
          </p:cNvSpPr>
          <p:nvPr/>
        </p:nvSpPr>
        <p:spPr bwMode="auto">
          <a:xfrm>
            <a:off x="1752600" y="4724400"/>
            <a:ext cx="346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Candara"/>
                <a:cs typeface="Arial" pitchFamily="34" charset="0"/>
              </a:rPr>
              <a:t>E</a:t>
            </a:r>
          </a:p>
        </p:txBody>
      </p:sp>
      <p:sp>
        <p:nvSpPr>
          <p:cNvPr id="356362" name="Text Box 10"/>
          <p:cNvSpPr txBox="1">
            <a:spLocks noChangeArrowheads="1"/>
          </p:cNvSpPr>
          <p:nvPr/>
        </p:nvSpPr>
        <p:spPr bwMode="auto">
          <a:xfrm>
            <a:off x="2819400" y="4953000"/>
            <a:ext cx="346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Candara"/>
                <a:cs typeface="Arial" pitchFamily="34" charset="0"/>
              </a:rPr>
              <a:t>T</a:t>
            </a:r>
          </a:p>
        </p:txBody>
      </p:sp>
      <p:sp>
        <p:nvSpPr>
          <p:cNvPr id="356363" name="Text Box 11"/>
          <p:cNvSpPr txBox="1">
            <a:spLocks noChangeArrowheads="1"/>
          </p:cNvSpPr>
          <p:nvPr/>
        </p:nvSpPr>
        <p:spPr bwMode="auto">
          <a:xfrm>
            <a:off x="4648200" y="5029200"/>
            <a:ext cx="333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tx2"/>
                </a:solidFill>
                <a:latin typeface="Candara"/>
                <a:cs typeface="Arial" pitchFamily="34" charset="0"/>
              </a:rPr>
              <a:t>L</a:t>
            </a:r>
          </a:p>
        </p:txBody>
      </p:sp>
      <p:sp>
        <p:nvSpPr>
          <p:cNvPr id="356364" name="Text Box 12"/>
          <p:cNvSpPr txBox="1">
            <a:spLocks noChangeArrowheads="1"/>
          </p:cNvSpPr>
          <p:nvPr/>
        </p:nvSpPr>
        <p:spPr bwMode="auto">
          <a:xfrm>
            <a:off x="990600" y="5704385"/>
            <a:ext cx="3749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mj-lt"/>
                <a:cs typeface="Arial" pitchFamily="34" charset="0"/>
              </a:rPr>
              <a:t>Separate ETL for each </a:t>
            </a:r>
            <a:r>
              <a:rPr lang="en-US" sz="2000" b="1" i="1" dirty="0">
                <a:latin typeface="+mj-lt"/>
                <a:cs typeface="Arial" pitchFamily="34" charset="0"/>
              </a:rPr>
              <a:t>independent </a:t>
            </a:r>
            <a:r>
              <a:rPr lang="en-US" sz="2000" dirty="0">
                <a:latin typeface="+mj-lt"/>
                <a:cs typeface="Arial" pitchFamily="34" charset="0"/>
              </a:rPr>
              <a:t>data mart</a:t>
            </a:r>
          </a:p>
        </p:txBody>
      </p:sp>
      <p:grpSp>
        <p:nvGrpSpPr>
          <p:cNvPr id="3" name="Group 13"/>
          <p:cNvGrpSpPr>
            <a:grpSpLocks/>
          </p:cNvGrpSpPr>
          <p:nvPr/>
        </p:nvGrpSpPr>
        <p:grpSpPr bwMode="auto">
          <a:xfrm>
            <a:off x="5394325" y="5034351"/>
            <a:ext cx="3362325" cy="1434773"/>
            <a:chOff x="3456" y="2880"/>
            <a:chExt cx="1834" cy="1120"/>
          </a:xfrm>
        </p:grpSpPr>
        <p:sp>
          <p:nvSpPr>
            <p:cNvPr id="356366" name="Text Box 14"/>
            <p:cNvSpPr txBox="1">
              <a:spLocks noChangeArrowheads="1"/>
            </p:cNvSpPr>
            <p:nvPr/>
          </p:nvSpPr>
          <p:spPr bwMode="auto">
            <a:xfrm>
              <a:off x="3456" y="3360"/>
              <a:ext cx="183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Arial" pitchFamily="34" charset="0"/>
                  <a:cs typeface="Arial" pitchFamily="34" charset="0"/>
                </a:rPr>
                <a:t>Data access complexity due to </a:t>
              </a:r>
              <a:r>
                <a:rPr lang="en-US" sz="2000" b="1" i="1" dirty="0">
                  <a:latin typeface="Arial" pitchFamily="34" charset="0"/>
                  <a:cs typeface="Arial" pitchFamily="34" charset="0"/>
                </a:rPr>
                <a:t>multiple </a:t>
              </a:r>
              <a:r>
                <a:rPr lang="en-US" sz="2000" dirty="0">
                  <a:latin typeface="Arial" pitchFamily="34" charset="0"/>
                  <a:cs typeface="Arial" pitchFamily="34" charset="0"/>
                </a:rPr>
                <a:t>data marts</a:t>
              </a:r>
            </a:p>
          </p:txBody>
        </p:sp>
        <p:sp>
          <p:nvSpPr>
            <p:cNvPr id="356367" name="Line 15"/>
            <p:cNvSpPr>
              <a:spLocks noChangeShapeType="1"/>
            </p:cNvSpPr>
            <p:nvPr/>
          </p:nvSpPr>
          <p:spPr bwMode="auto">
            <a:xfrm flipH="1" flipV="1">
              <a:off x="4224" y="2880"/>
              <a:ext cx="0" cy="480"/>
            </a:xfrm>
            <a:prstGeom prst="line">
              <a:avLst/>
            </a:prstGeom>
            <a:noFill/>
            <a:ln w="22225">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Arial" pitchFamily="34" charset="0"/>
                <a:cs typeface="Arial" pitchFamily="34" charset="0"/>
              </a:endParaRPr>
            </a:p>
          </p:txBody>
        </p:sp>
      </p:grpSp>
    </p:spTree>
    <p:extLst>
      <p:ext uri="{BB962C8B-B14F-4D97-AF65-F5344CB8AC3E}">
        <p14:creationId xmlns:p14="http://schemas.microsoft.com/office/powerpoint/2010/main" val="10311733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378" name="Picture 2" descr="FIG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92263"/>
            <a:ext cx="7772400" cy="42751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4"/>
          <p:cNvGrpSpPr>
            <a:grpSpLocks/>
          </p:cNvGrpSpPr>
          <p:nvPr/>
        </p:nvGrpSpPr>
        <p:grpSpPr bwMode="auto">
          <a:xfrm>
            <a:off x="1660525" y="2895600"/>
            <a:ext cx="3749675" cy="3395128"/>
            <a:chOff x="960" y="1296"/>
            <a:chExt cx="2362" cy="2733"/>
          </a:xfrm>
        </p:grpSpPr>
        <p:sp>
          <p:nvSpPr>
            <p:cNvPr id="357381" name="Text Box 5"/>
            <p:cNvSpPr txBox="1">
              <a:spLocks noChangeArrowheads="1"/>
            </p:cNvSpPr>
            <p:nvPr/>
          </p:nvSpPr>
          <p:spPr bwMode="auto">
            <a:xfrm>
              <a:off x="1488" y="2880"/>
              <a:ext cx="246"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mj-lt"/>
                  <a:cs typeface="Arial" pitchFamily="34" charset="0"/>
                </a:rPr>
                <a:t>E</a:t>
              </a:r>
            </a:p>
          </p:txBody>
        </p:sp>
        <p:sp>
          <p:nvSpPr>
            <p:cNvPr id="357382" name="Text Box 6"/>
            <p:cNvSpPr txBox="1">
              <a:spLocks noChangeArrowheads="1"/>
            </p:cNvSpPr>
            <p:nvPr/>
          </p:nvSpPr>
          <p:spPr bwMode="auto">
            <a:xfrm>
              <a:off x="2112" y="2543"/>
              <a:ext cx="234"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mj-lt"/>
                  <a:cs typeface="Arial" pitchFamily="34" charset="0"/>
                </a:rPr>
                <a:t>T</a:t>
              </a:r>
            </a:p>
          </p:txBody>
        </p:sp>
        <p:sp>
          <p:nvSpPr>
            <p:cNvPr id="357383" name="Text Box 7"/>
            <p:cNvSpPr txBox="1">
              <a:spLocks noChangeArrowheads="1"/>
            </p:cNvSpPr>
            <p:nvPr/>
          </p:nvSpPr>
          <p:spPr bwMode="auto">
            <a:xfrm>
              <a:off x="2736" y="1296"/>
              <a:ext cx="234"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latin typeface="+mj-lt"/>
                  <a:cs typeface="Arial" pitchFamily="34" charset="0"/>
                </a:rPr>
                <a:t>L</a:t>
              </a:r>
            </a:p>
          </p:txBody>
        </p:sp>
        <p:sp>
          <p:nvSpPr>
            <p:cNvPr id="357384" name="Text Box 8"/>
            <p:cNvSpPr txBox="1">
              <a:spLocks noChangeArrowheads="1"/>
            </p:cNvSpPr>
            <p:nvPr/>
          </p:nvSpPr>
          <p:spPr bwMode="auto">
            <a:xfrm>
              <a:off x="960" y="3360"/>
              <a:ext cx="2362"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latin typeface="+mj-lt"/>
                  <a:cs typeface="Arial" pitchFamily="34" charset="0"/>
                </a:rPr>
                <a:t>Single ETL for </a:t>
              </a:r>
            </a:p>
            <a:p>
              <a:r>
                <a:rPr lang="en-US" sz="1600" b="1" i="1" dirty="0">
                  <a:latin typeface="+mj-lt"/>
                  <a:cs typeface="Arial" pitchFamily="34" charset="0"/>
                </a:rPr>
                <a:t>enterprise data warehouse</a:t>
              </a:r>
            </a:p>
            <a:p>
              <a:r>
                <a:rPr lang="en-US" sz="1600" b="1" i="1" dirty="0">
                  <a:effectLst>
                    <a:outerShdw blurRad="38100" dist="38100" dir="2700000" algn="tl">
                      <a:srgbClr val="C0C0C0"/>
                    </a:outerShdw>
                  </a:effectLst>
                  <a:latin typeface="+mj-lt"/>
                  <a:cs typeface="Arial" pitchFamily="34" charset="0"/>
                </a:rPr>
                <a:t>(EDW)</a:t>
              </a:r>
            </a:p>
          </p:txBody>
        </p:sp>
      </p:grpSp>
      <p:grpSp>
        <p:nvGrpSpPr>
          <p:cNvPr id="3" name="Group 9"/>
          <p:cNvGrpSpPr>
            <a:grpSpLocks/>
          </p:cNvGrpSpPr>
          <p:nvPr/>
        </p:nvGrpSpPr>
        <p:grpSpPr bwMode="auto">
          <a:xfrm>
            <a:off x="7223125" y="4859338"/>
            <a:ext cx="1920875" cy="1476375"/>
            <a:chOff x="3888" y="2592"/>
            <a:chExt cx="1834" cy="930"/>
          </a:xfrm>
        </p:grpSpPr>
        <p:sp>
          <p:nvSpPr>
            <p:cNvPr id="357386" name="Text Box 10"/>
            <p:cNvSpPr txBox="1">
              <a:spLocks noChangeArrowheads="1"/>
            </p:cNvSpPr>
            <p:nvPr/>
          </p:nvSpPr>
          <p:spPr bwMode="auto">
            <a:xfrm>
              <a:off x="3888" y="3080"/>
              <a:ext cx="183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mj-lt"/>
                  <a:cs typeface="Arial" pitchFamily="34" charset="0"/>
                </a:rPr>
                <a:t>Simpler data access</a:t>
              </a:r>
            </a:p>
          </p:txBody>
        </p:sp>
        <p:sp>
          <p:nvSpPr>
            <p:cNvPr id="357387" name="Line 11"/>
            <p:cNvSpPr>
              <a:spLocks noChangeShapeType="1"/>
            </p:cNvSpPr>
            <p:nvPr/>
          </p:nvSpPr>
          <p:spPr bwMode="auto">
            <a:xfrm flipH="1" flipV="1">
              <a:off x="4080" y="2592"/>
              <a:ext cx="576" cy="488"/>
            </a:xfrm>
            <a:prstGeom prst="line">
              <a:avLst/>
            </a:prstGeom>
            <a:noFill/>
            <a:ln w="22225">
              <a:solidFill>
                <a:schemeClr va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j-lt"/>
                <a:cs typeface="Arial" pitchFamily="34" charset="0"/>
              </a:endParaRPr>
            </a:p>
          </p:txBody>
        </p:sp>
      </p:grpSp>
      <p:grpSp>
        <p:nvGrpSpPr>
          <p:cNvPr id="4" name="Group 12"/>
          <p:cNvGrpSpPr>
            <a:grpSpLocks/>
          </p:cNvGrpSpPr>
          <p:nvPr/>
        </p:nvGrpSpPr>
        <p:grpSpPr bwMode="auto">
          <a:xfrm>
            <a:off x="4403725" y="1162050"/>
            <a:ext cx="4587875" cy="1143000"/>
            <a:chOff x="2688" y="144"/>
            <a:chExt cx="2890" cy="720"/>
          </a:xfrm>
        </p:grpSpPr>
        <p:sp>
          <p:nvSpPr>
            <p:cNvPr id="357389" name="Text Box 13"/>
            <p:cNvSpPr txBox="1">
              <a:spLocks noChangeArrowheads="1"/>
            </p:cNvSpPr>
            <p:nvPr/>
          </p:nvSpPr>
          <p:spPr bwMode="auto">
            <a:xfrm>
              <a:off x="3744" y="144"/>
              <a:ext cx="183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dirty="0">
                  <a:effectLst>
                    <a:outerShdw blurRad="38100" dist="38100" dir="2700000" algn="tl">
                      <a:srgbClr val="C0C0C0"/>
                    </a:outerShdw>
                  </a:effectLst>
                  <a:latin typeface="+mj-lt"/>
                  <a:cs typeface="Arial" pitchFamily="34" charset="0"/>
                </a:rPr>
                <a:t>ODS </a:t>
              </a:r>
              <a:r>
                <a:rPr lang="en-US" sz="2000" dirty="0">
                  <a:latin typeface="+mj-lt"/>
                  <a:cs typeface="Arial" pitchFamily="34" charset="0"/>
                </a:rPr>
                <a:t>provides option for obtaining </a:t>
              </a:r>
              <a:r>
                <a:rPr lang="en-US" sz="2000" b="1" i="1" dirty="0">
                  <a:latin typeface="+mj-lt"/>
                  <a:cs typeface="Arial" pitchFamily="34" charset="0"/>
                </a:rPr>
                <a:t>current</a:t>
              </a:r>
              <a:r>
                <a:rPr lang="en-US" sz="2000" dirty="0">
                  <a:latin typeface="+mj-lt"/>
                  <a:cs typeface="Arial" pitchFamily="34" charset="0"/>
                </a:rPr>
                <a:t> data</a:t>
              </a:r>
            </a:p>
          </p:txBody>
        </p:sp>
        <p:sp>
          <p:nvSpPr>
            <p:cNvPr id="357390" name="Line 14"/>
            <p:cNvSpPr>
              <a:spLocks noChangeShapeType="1"/>
            </p:cNvSpPr>
            <p:nvPr/>
          </p:nvSpPr>
          <p:spPr bwMode="auto">
            <a:xfrm flipH="1">
              <a:off x="2688" y="480"/>
              <a:ext cx="1056" cy="384"/>
            </a:xfrm>
            <a:prstGeom prst="line">
              <a:avLst/>
            </a:prstGeom>
            <a:noFill/>
            <a:ln w="25400">
              <a:solidFill>
                <a:schemeClr val="fo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tx2"/>
                </a:solidFill>
                <a:latin typeface="Arial" pitchFamily="34" charset="0"/>
                <a:cs typeface="Arial" pitchFamily="34" charset="0"/>
              </a:endParaRPr>
            </a:p>
          </p:txBody>
        </p:sp>
      </p:grpSp>
      <p:sp>
        <p:nvSpPr>
          <p:cNvPr id="357392" name="Rectangle 16"/>
          <p:cNvSpPr>
            <a:spLocks noChangeArrowheads="1"/>
          </p:cNvSpPr>
          <p:nvPr/>
        </p:nvSpPr>
        <p:spPr bwMode="auto">
          <a:xfrm>
            <a:off x="4895850" y="2667000"/>
            <a:ext cx="1219200" cy="1981200"/>
          </a:xfrm>
          <a:prstGeom prst="rect">
            <a:avLst/>
          </a:prstGeom>
          <a:noFill/>
          <a:ln w="19050">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cs typeface="Arial" pitchFamily="34" charset="0"/>
            </a:endParaRPr>
          </a:p>
        </p:txBody>
      </p:sp>
      <p:sp>
        <p:nvSpPr>
          <p:cNvPr id="357393" name="Text Box 17"/>
          <p:cNvSpPr txBox="1">
            <a:spLocks noChangeArrowheads="1"/>
          </p:cNvSpPr>
          <p:nvPr/>
        </p:nvSpPr>
        <p:spPr bwMode="auto">
          <a:xfrm>
            <a:off x="5124450" y="5486400"/>
            <a:ext cx="2759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i="1" dirty="0">
                <a:latin typeface="+mj-lt"/>
                <a:cs typeface="Arial" pitchFamily="34" charset="0"/>
              </a:rPr>
              <a:t>Dependent</a:t>
            </a:r>
            <a:r>
              <a:rPr lang="en-US" sz="2000" dirty="0">
                <a:latin typeface="+mj-lt"/>
                <a:cs typeface="Arial" pitchFamily="34" charset="0"/>
              </a:rPr>
              <a:t> data marts loaded from EDW</a:t>
            </a:r>
          </a:p>
        </p:txBody>
      </p:sp>
      <p:sp>
        <p:nvSpPr>
          <p:cNvPr id="6" name="Title 5"/>
          <p:cNvSpPr>
            <a:spLocks noGrp="1"/>
          </p:cNvSpPr>
          <p:nvPr>
            <p:ph type="title"/>
          </p:nvPr>
        </p:nvSpPr>
        <p:spPr/>
        <p:txBody>
          <a:bodyPr/>
          <a:lstStyle/>
          <a:p>
            <a:r>
              <a:rPr lang="en-US" dirty="0"/>
              <a:t>Dependent data mart with operational data</a:t>
            </a:r>
            <a:br>
              <a:rPr lang="en-US" dirty="0"/>
            </a:br>
            <a:r>
              <a:rPr lang="en-US" dirty="0" smtClean="0"/>
              <a:t>store</a:t>
            </a:r>
            <a:endParaRPr lang="en-US" dirty="0"/>
          </a:p>
        </p:txBody>
      </p:sp>
    </p:spTree>
    <p:extLst>
      <p:ext uri="{BB962C8B-B14F-4D97-AF65-F5344CB8AC3E}">
        <p14:creationId xmlns:p14="http://schemas.microsoft.com/office/powerpoint/2010/main" val="12727611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2.7: Data Warehouse Application Areas </a:t>
            </a:r>
            <a:br>
              <a:rPr lang="en-US" sz="1200" dirty="0"/>
            </a:br>
            <a:r>
              <a:rPr lang="en-US" dirty="0"/>
              <a:t>Industry-wise </a:t>
            </a:r>
            <a:r>
              <a:rPr lang="en-US" dirty="0" smtClean="0"/>
              <a:t>Application</a:t>
            </a:r>
            <a:endParaRPr lang="en-US" dirty="0"/>
          </a:p>
        </p:txBody>
      </p:sp>
      <p:graphicFrame>
        <p:nvGraphicFramePr>
          <p:cNvPr id="319562" name="Group 74"/>
          <p:cNvGraphicFramePr>
            <a:graphicFrameLocks noGrp="1"/>
          </p:cNvGraphicFramePr>
          <p:nvPr>
            <p:ph idx="1"/>
            <p:extLst>
              <p:ext uri="{D42A27DB-BD31-4B8C-83A1-F6EECF244321}">
                <p14:modId xmlns:p14="http://schemas.microsoft.com/office/powerpoint/2010/main" val="4084513387"/>
              </p:ext>
            </p:extLst>
          </p:nvPr>
        </p:nvGraphicFramePr>
        <p:xfrm>
          <a:off x="298450" y="1605787"/>
          <a:ext cx="8138160" cy="3480312"/>
        </p:xfrm>
        <a:graphic>
          <a:graphicData uri="http://schemas.openxmlformats.org/drawingml/2006/table">
            <a:tbl>
              <a:tblPr/>
              <a:tblGrid>
                <a:gridCol w="4027099"/>
                <a:gridCol w="4111061"/>
              </a:tblGrid>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1" i="0" u="none" strike="noStrike" cap="none" normalizeH="0" baseline="0" dirty="0" smtClean="0">
                          <a:ln>
                            <a:noFill/>
                          </a:ln>
                          <a:solidFill>
                            <a:schemeClr val="tx1"/>
                          </a:solidFill>
                          <a:effectLst/>
                          <a:latin typeface="+mj-lt"/>
                        </a:rPr>
                        <a:t>Industry</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1" i="0" u="none" strike="noStrike" cap="none" normalizeH="0" baseline="0" dirty="0" smtClean="0">
                          <a:ln>
                            <a:noFill/>
                          </a:ln>
                          <a:solidFill>
                            <a:schemeClr val="tx1"/>
                          </a:solidFill>
                          <a:effectLst/>
                          <a:latin typeface="+mj-lt"/>
                        </a:rPr>
                        <a:t>Application</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Finance</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Credit Card Analysis</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Insurance</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Claims, Fraud Analysis</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Telecommunication</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Call record analysis</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Transport</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Logistics management</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Consumer goods</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Promotion analysis</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Data Service providers</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Value added data</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80975">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Utilities</a:t>
                      </a:r>
                    </a:p>
                  </a:txBody>
                  <a:tcPr marL="101092" marR="1010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Power usage analysis</a:t>
                      </a:r>
                    </a:p>
                  </a:txBody>
                  <a:tcPr marL="101092" marR="1010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149572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lesson, you have learnt:</a:t>
            </a:r>
          </a:p>
          <a:p>
            <a:pPr lvl="1"/>
            <a:r>
              <a:rPr lang="en-US" dirty="0"/>
              <a:t>Data Warehouse stores historical data.</a:t>
            </a:r>
          </a:p>
          <a:p>
            <a:pPr lvl="1"/>
            <a:r>
              <a:rPr lang="en-US" dirty="0"/>
              <a:t>Data Mart emphasizes on meeting the specific demands of a particular group of knowledge users.</a:t>
            </a:r>
          </a:p>
          <a:p>
            <a:pPr lvl="1"/>
            <a:r>
              <a:rPr lang="en-US" dirty="0"/>
              <a:t>Features of Data Warehouse are:</a:t>
            </a:r>
          </a:p>
          <a:p>
            <a:pPr lvl="2"/>
            <a:r>
              <a:rPr lang="en-US" dirty="0"/>
              <a:t>Time variant data</a:t>
            </a:r>
          </a:p>
          <a:p>
            <a:pPr lvl="2"/>
            <a:r>
              <a:rPr lang="en-US" dirty="0"/>
              <a:t>Non volatile data</a:t>
            </a:r>
          </a:p>
          <a:p>
            <a:pPr lvl="2"/>
            <a:r>
              <a:rPr lang="en-US" dirty="0"/>
              <a:t>Data granularity</a:t>
            </a:r>
          </a:p>
          <a:p>
            <a:pPr lvl="2"/>
            <a:r>
              <a:rPr lang="en-US" dirty="0"/>
              <a:t>Subject oriented</a:t>
            </a:r>
          </a:p>
          <a:p>
            <a:pPr lvl="2"/>
            <a:r>
              <a:rPr lang="en-US" dirty="0"/>
              <a:t>Integrated data</a:t>
            </a:r>
          </a:p>
          <a:p>
            <a:endParaRPr lang="en-US" dirty="0"/>
          </a:p>
        </p:txBody>
      </p:sp>
    </p:spTree>
    <p:extLst>
      <p:ext uri="{BB962C8B-B14F-4D97-AF65-F5344CB8AC3E}">
        <p14:creationId xmlns:p14="http://schemas.microsoft.com/office/powerpoint/2010/main" val="73950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2.1: Data Warehouse </a:t>
            </a:r>
            <a:r>
              <a:rPr lang="en-US" dirty="0"/>
              <a:t/>
            </a:r>
            <a:br>
              <a:rPr lang="en-US" dirty="0"/>
            </a:br>
            <a:r>
              <a:rPr lang="en-US" dirty="0"/>
              <a:t>What is a Data Warehouse</a:t>
            </a:r>
            <a:r>
              <a:rPr lang="en-US" dirty="0" smtClean="0"/>
              <a:t>?</a:t>
            </a:r>
            <a:endParaRPr lang="en-US" dirty="0"/>
          </a:p>
        </p:txBody>
      </p:sp>
      <p:sp>
        <p:nvSpPr>
          <p:cNvPr id="4" name="Content Placeholder 3"/>
          <p:cNvSpPr>
            <a:spLocks noGrp="1"/>
          </p:cNvSpPr>
          <p:nvPr>
            <p:ph idx="1"/>
          </p:nvPr>
        </p:nvSpPr>
        <p:spPr/>
        <p:txBody>
          <a:bodyPr/>
          <a:lstStyle/>
          <a:p>
            <a:r>
              <a:rPr lang="en-US" dirty="0"/>
              <a:t>Data Warehouse is a single, complete, and consistent store of data. </a:t>
            </a:r>
          </a:p>
          <a:p>
            <a:pPr lvl="1"/>
            <a:r>
              <a:rPr lang="en-US" dirty="0"/>
              <a:t>It is obtained from a variety of sources. </a:t>
            </a:r>
          </a:p>
          <a:p>
            <a:pPr lvl="1"/>
            <a:r>
              <a:rPr lang="en-US" dirty="0"/>
              <a:t>It is made available to users in a way they understand and use in a business context.</a:t>
            </a:r>
          </a:p>
          <a:p>
            <a:pPr lvl="1"/>
            <a:r>
              <a:rPr lang="en-US" dirty="0"/>
              <a:t>It is Central repository of information.</a:t>
            </a:r>
          </a:p>
          <a:p>
            <a:pPr lvl="1"/>
            <a:r>
              <a:rPr lang="en-US" dirty="0"/>
              <a:t>It is a collection of key information.</a:t>
            </a:r>
          </a:p>
          <a:p>
            <a:pPr lvl="1"/>
            <a:r>
              <a:rPr lang="en-US" dirty="0"/>
              <a:t>It contains read-only data.</a:t>
            </a:r>
          </a:p>
          <a:p>
            <a:pPr lvl="1"/>
            <a:r>
              <a:rPr lang="en-US" dirty="0"/>
              <a:t>It contains historical data used for analysis purpose.</a:t>
            </a:r>
          </a:p>
          <a:p>
            <a:pPr lvl="1"/>
            <a:r>
              <a:rPr lang="en-US" dirty="0"/>
              <a:t>It enables managers to make business decisions.</a:t>
            </a:r>
          </a:p>
          <a:p>
            <a:endParaRPr lang="en-US" dirty="0"/>
          </a:p>
        </p:txBody>
      </p:sp>
    </p:spTree>
    <p:extLst>
      <p:ext uri="{BB962C8B-B14F-4D97-AF65-F5344CB8AC3E}">
        <p14:creationId xmlns:p14="http://schemas.microsoft.com/office/powerpoint/2010/main" val="6347438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_______ is a subset of data warehouse</a:t>
            </a:r>
            <a:r>
              <a:rPr lang="en-US" dirty="0" smtClean="0"/>
              <a:t>.</a:t>
            </a:r>
          </a:p>
          <a:p>
            <a:endParaRPr lang="en-US" dirty="0"/>
          </a:p>
          <a:p>
            <a:r>
              <a:rPr lang="en-US" dirty="0"/>
              <a:t>Question 2: Data Mart is a structure for corporate view of data. </a:t>
            </a:r>
          </a:p>
          <a:p>
            <a:pPr lvl="1"/>
            <a:r>
              <a:rPr lang="en-US" dirty="0"/>
              <a:t>True/ </a:t>
            </a:r>
            <a:r>
              <a:rPr lang="en-US" dirty="0" smtClean="0"/>
              <a:t>False</a:t>
            </a:r>
          </a:p>
          <a:p>
            <a:pPr lvl="1"/>
            <a:endParaRPr lang="en-US" dirty="0"/>
          </a:p>
          <a:p>
            <a:r>
              <a:rPr lang="en-US" dirty="0"/>
              <a:t>Question 3: ___ is used for decision making by a particular end-user group.</a:t>
            </a:r>
          </a:p>
          <a:p>
            <a:endParaRPr lang="en-US" dirty="0"/>
          </a:p>
        </p:txBody>
      </p:sp>
    </p:spTree>
    <p:extLst>
      <p:ext uri="{BB962C8B-B14F-4D97-AF65-F5344CB8AC3E}">
        <p14:creationId xmlns:p14="http://schemas.microsoft.com/office/powerpoint/2010/main" val="4142125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 Data </a:t>
            </a:r>
            <a:r>
              <a:rPr lang="en-US" dirty="0" smtClean="0"/>
              <a:t>Warehouse?</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09085188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Oval 4"/>
          <p:cNvSpPr>
            <a:spLocks noChangeArrowheads="1"/>
          </p:cNvSpPr>
          <p:nvPr/>
        </p:nvSpPr>
        <p:spPr bwMode="auto">
          <a:xfrm>
            <a:off x="3962400" y="4007524"/>
            <a:ext cx="259766" cy="519351"/>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chemeClr val="tx2"/>
              </a:solidFill>
              <a:latin typeface="Candara"/>
              <a:cs typeface="Arial" pitchFamily="34" charset="0"/>
            </a:endParaRPr>
          </a:p>
        </p:txBody>
      </p:sp>
      <p:sp>
        <p:nvSpPr>
          <p:cNvPr id="3" name="Title 2"/>
          <p:cNvSpPr>
            <a:spLocks noGrp="1"/>
          </p:cNvSpPr>
          <p:nvPr>
            <p:ph type="title"/>
          </p:nvPr>
        </p:nvSpPr>
        <p:spPr/>
        <p:txBody>
          <a:bodyPr/>
          <a:lstStyle/>
          <a:p>
            <a:r>
              <a:rPr lang="en-US" dirty="0"/>
              <a:t>2.2 Characteristics of  a Data Warehouse</a:t>
            </a:r>
            <a:r>
              <a:rPr lang="en-US" dirty="0" smtClean="0"/>
              <a:t>?</a:t>
            </a:r>
            <a:endParaRPr lang="en-US" dirty="0"/>
          </a:p>
        </p:txBody>
      </p:sp>
      <p:sp>
        <p:nvSpPr>
          <p:cNvPr id="4" name="Content Placeholder 3"/>
          <p:cNvSpPr>
            <a:spLocks noGrp="1"/>
          </p:cNvSpPr>
          <p:nvPr>
            <p:ph idx="1"/>
          </p:nvPr>
        </p:nvSpPr>
        <p:spPr/>
        <p:txBody>
          <a:bodyPr/>
          <a:lstStyle/>
          <a:p>
            <a:r>
              <a:rPr lang="en-US" dirty="0"/>
              <a:t> A data warehouse is a subject-oriented, integrated,  nonvolatile, time-variant collection of data in support of management's decisions. </a:t>
            </a:r>
          </a:p>
          <a:p>
            <a:pPr lvl="1"/>
            <a:r>
              <a:rPr lang="en-US" dirty="0" smtClean="0"/>
              <a:t>WH </a:t>
            </a:r>
            <a:r>
              <a:rPr lang="en-US" dirty="0" err="1"/>
              <a:t>Inmon</a:t>
            </a:r>
            <a:endParaRPr lang="en-US" dirty="0"/>
          </a:p>
          <a:p>
            <a:endParaRPr lang="en-US" dirty="0"/>
          </a:p>
        </p:txBody>
      </p:sp>
    </p:spTree>
    <p:extLst>
      <p:ext uri="{BB962C8B-B14F-4D97-AF65-F5344CB8AC3E}">
        <p14:creationId xmlns:p14="http://schemas.microsoft.com/office/powerpoint/2010/main" val="3437779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AutoShape 3"/>
          <p:cNvSpPr>
            <a:spLocks noChangeArrowheads="1"/>
          </p:cNvSpPr>
          <p:nvPr/>
        </p:nvSpPr>
        <p:spPr bwMode="auto">
          <a:xfrm>
            <a:off x="377825" y="4876800"/>
            <a:ext cx="1816100" cy="977900"/>
          </a:xfrm>
          <a:prstGeom prst="hexagon">
            <a:avLst>
              <a:gd name="adj" fmla="val 46403"/>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bg1"/>
                </a:solidFill>
                <a:latin typeface="+mj-lt"/>
                <a:cs typeface="Arial" pitchFamily="34" charset="0"/>
              </a:rPr>
              <a:t>Quotes</a:t>
            </a:r>
          </a:p>
        </p:txBody>
      </p:sp>
      <p:sp>
        <p:nvSpPr>
          <p:cNvPr id="345092" name="Oval 4"/>
          <p:cNvSpPr>
            <a:spLocks noChangeArrowheads="1"/>
          </p:cNvSpPr>
          <p:nvPr/>
        </p:nvSpPr>
        <p:spPr bwMode="auto">
          <a:xfrm>
            <a:off x="1395413" y="1476375"/>
            <a:ext cx="1917700" cy="444500"/>
          </a:xfrm>
          <a:prstGeom prst="ellipse">
            <a:avLst/>
          </a:prstGeom>
          <a:solidFill>
            <a:schemeClr val="accent4"/>
          </a:solidFill>
          <a:ln w="12700">
            <a:solidFill>
              <a:schemeClr val="tx2"/>
            </a:solidFill>
            <a:round/>
            <a:headEnd/>
            <a:tailEnd/>
          </a:ln>
          <a:effectLst/>
        </p:spPr>
        <p:txBody>
          <a:bodyPr wrap="none" anchor="ctr"/>
          <a:lstStyle/>
          <a:p>
            <a:endParaRPr lang="en-US">
              <a:latin typeface="+mj-lt"/>
              <a:cs typeface="Arial" pitchFamily="34" charset="0"/>
            </a:endParaRPr>
          </a:p>
        </p:txBody>
      </p:sp>
      <p:sp>
        <p:nvSpPr>
          <p:cNvPr id="345093" name="Oval 5"/>
          <p:cNvSpPr>
            <a:spLocks noChangeArrowheads="1"/>
          </p:cNvSpPr>
          <p:nvPr/>
        </p:nvSpPr>
        <p:spPr bwMode="auto">
          <a:xfrm>
            <a:off x="1400175" y="2590800"/>
            <a:ext cx="1916113" cy="444500"/>
          </a:xfrm>
          <a:prstGeom prst="ellipse">
            <a:avLst/>
          </a:prstGeom>
          <a:solidFill>
            <a:schemeClr val="accent4"/>
          </a:solidFill>
          <a:ln w="12700">
            <a:solidFill>
              <a:schemeClr val="tx2"/>
            </a:solidFill>
            <a:round/>
            <a:headEnd/>
            <a:tailEnd/>
          </a:ln>
          <a:effectLst/>
        </p:spPr>
        <p:txBody>
          <a:bodyPr wrap="none" anchor="ctr"/>
          <a:lstStyle/>
          <a:p>
            <a:endParaRPr lang="en-US">
              <a:latin typeface="+mj-lt"/>
              <a:cs typeface="Arial" pitchFamily="34" charset="0"/>
            </a:endParaRPr>
          </a:p>
        </p:txBody>
      </p:sp>
      <p:sp>
        <p:nvSpPr>
          <p:cNvPr id="345094" name="Line 6"/>
          <p:cNvSpPr>
            <a:spLocks noChangeShapeType="1"/>
          </p:cNvSpPr>
          <p:nvPr/>
        </p:nvSpPr>
        <p:spPr bwMode="auto">
          <a:xfrm>
            <a:off x="1373188" y="1728788"/>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cs typeface="Arial" pitchFamily="34" charset="0"/>
            </a:endParaRPr>
          </a:p>
        </p:txBody>
      </p:sp>
      <p:sp>
        <p:nvSpPr>
          <p:cNvPr id="345095" name="Line 7"/>
          <p:cNvSpPr>
            <a:spLocks noChangeShapeType="1"/>
          </p:cNvSpPr>
          <p:nvPr/>
        </p:nvSpPr>
        <p:spPr bwMode="auto">
          <a:xfrm>
            <a:off x="3335338" y="1731963"/>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cs typeface="Arial" pitchFamily="34" charset="0"/>
            </a:endParaRPr>
          </a:p>
        </p:txBody>
      </p:sp>
      <p:sp>
        <p:nvSpPr>
          <p:cNvPr id="345096" name="AutoShape 8"/>
          <p:cNvSpPr>
            <a:spLocks noChangeArrowheads="1"/>
          </p:cNvSpPr>
          <p:nvPr/>
        </p:nvSpPr>
        <p:spPr bwMode="auto">
          <a:xfrm>
            <a:off x="460375" y="3429000"/>
            <a:ext cx="1662113" cy="977900"/>
          </a:xfrm>
          <a:prstGeom prst="hexagon">
            <a:avLst>
              <a:gd name="adj" fmla="val 42468"/>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bg1"/>
                </a:solidFill>
                <a:latin typeface="+mj-lt"/>
                <a:cs typeface="Arial" pitchFamily="34" charset="0"/>
              </a:rPr>
              <a:t>Leads</a:t>
            </a:r>
          </a:p>
        </p:txBody>
      </p:sp>
      <p:sp>
        <p:nvSpPr>
          <p:cNvPr id="345097" name="AutoShape 9"/>
          <p:cNvSpPr>
            <a:spLocks noChangeArrowheads="1"/>
          </p:cNvSpPr>
          <p:nvPr/>
        </p:nvSpPr>
        <p:spPr bwMode="auto">
          <a:xfrm>
            <a:off x="2435225" y="4953000"/>
            <a:ext cx="1817688" cy="977900"/>
          </a:xfrm>
          <a:prstGeom prst="hexagon">
            <a:avLst>
              <a:gd name="adj" fmla="val 46443"/>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bg1"/>
                </a:solidFill>
                <a:latin typeface="+mj-lt"/>
                <a:cs typeface="Arial" pitchFamily="34" charset="0"/>
              </a:rPr>
              <a:t>Orders</a:t>
            </a:r>
          </a:p>
        </p:txBody>
      </p:sp>
      <p:sp>
        <p:nvSpPr>
          <p:cNvPr id="345098" name="AutoShape 10"/>
          <p:cNvSpPr>
            <a:spLocks noChangeArrowheads="1"/>
          </p:cNvSpPr>
          <p:nvPr/>
        </p:nvSpPr>
        <p:spPr bwMode="auto">
          <a:xfrm>
            <a:off x="2514600" y="3429000"/>
            <a:ext cx="1665288" cy="977900"/>
          </a:xfrm>
          <a:prstGeom prst="hexagon">
            <a:avLst>
              <a:gd name="adj" fmla="val 42549"/>
              <a:gd name="vf" fmla="val 115470"/>
            </a:avLst>
          </a:prstGeom>
          <a:solidFill>
            <a:schemeClr val="accent4"/>
          </a:solidFill>
          <a:ln w="12700">
            <a:solidFill>
              <a:schemeClr val="tx2"/>
            </a:solidFill>
            <a:miter lim="800000"/>
            <a:headEnd/>
            <a:tailEnd/>
          </a:ln>
          <a:effectLst/>
        </p:spPr>
        <p:txBody>
          <a:bodyPr wrap="none" anchor="ctr"/>
          <a:lstStyle/>
          <a:p>
            <a:pPr eaLnBrk="0" hangingPunct="0"/>
            <a:r>
              <a:rPr lang="en-US">
                <a:solidFill>
                  <a:schemeClr val="bg1"/>
                </a:solidFill>
                <a:latin typeface="+mj-lt"/>
                <a:cs typeface="Arial" pitchFamily="34" charset="0"/>
              </a:rPr>
              <a:t>Prospects</a:t>
            </a:r>
          </a:p>
        </p:txBody>
      </p:sp>
      <p:sp>
        <p:nvSpPr>
          <p:cNvPr id="345099" name="Rectangle 11"/>
          <p:cNvSpPr>
            <a:spLocks noChangeArrowheads="1"/>
          </p:cNvSpPr>
          <p:nvPr/>
        </p:nvSpPr>
        <p:spPr bwMode="auto">
          <a:xfrm>
            <a:off x="1447800" y="1981200"/>
            <a:ext cx="1800225" cy="366713"/>
          </a:xfrm>
          <a:prstGeom prst="rect">
            <a:avLst/>
          </a:prstGeom>
          <a:noFill/>
          <a:ln>
            <a:noFill/>
          </a:ln>
          <a:effectLst/>
        </p:spPr>
        <p:txBody>
          <a:bodyPr lIns="92075" tIns="46038" rIns="92075" bIns="46038">
            <a:spAutoFit/>
          </a:bodyPr>
          <a:lstStyle/>
          <a:p>
            <a:pPr algn="ctr" eaLnBrk="0" hangingPunct="0"/>
            <a:r>
              <a:rPr lang="en-US" dirty="0">
                <a:latin typeface="+mj-lt"/>
                <a:cs typeface="Arial" pitchFamily="34" charset="0"/>
              </a:rPr>
              <a:t>Operational</a:t>
            </a:r>
          </a:p>
        </p:txBody>
      </p:sp>
      <p:grpSp>
        <p:nvGrpSpPr>
          <p:cNvPr id="2" name="Group 12"/>
          <p:cNvGrpSpPr>
            <a:grpSpLocks/>
          </p:cNvGrpSpPr>
          <p:nvPr/>
        </p:nvGrpSpPr>
        <p:grpSpPr bwMode="auto">
          <a:xfrm>
            <a:off x="5486400" y="1476375"/>
            <a:ext cx="1963738" cy="1635125"/>
            <a:chOff x="3754" y="934"/>
            <a:chExt cx="1238" cy="1030"/>
          </a:xfrm>
          <a:solidFill>
            <a:schemeClr val="accent4"/>
          </a:solidFill>
        </p:grpSpPr>
        <p:sp>
          <p:nvSpPr>
            <p:cNvPr id="345101" name="Oval 13"/>
            <p:cNvSpPr>
              <a:spLocks noChangeArrowheads="1"/>
            </p:cNvSpPr>
            <p:nvPr/>
          </p:nvSpPr>
          <p:spPr bwMode="auto">
            <a:xfrm>
              <a:off x="3768" y="934"/>
              <a:ext cx="1210"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cs typeface="Arial" pitchFamily="34" charset="0"/>
              </a:endParaRPr>
            </a:p>
          </p:txBody>
        </p:sp>
        <p:sp>
          <p:nvSpPr>
            <p:cNvPr id="345102" name="Oval 14"/>
            <p:cNvSpPr>
              <a:spLocks noChangeArrowheads="1"/>
            </p:cNvSpPr>
            <p:nvPr/>
          </p:nvSpPr>
          <p:spPr bwMode="auto">
            <a:xfrm>
              <a:off x="3771" y="1670"/>
              <a:ext cx="1209"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cs typeface="Arial" pitchFamily="34" charset="0"/>
              </a:endParaRPr>
            </a:p>
          </p:txBody>
        </p:sp>
        <p:sp>
          <p:nvSpPr>
            <p:cNvPr id="345103" name="Line 15"/>
            <p:cNvSpPr>
              <a:spLocks noChangeShapeType="1"/>
            </p:cNvSpPr>
            <p:nvPr/>
          </p:nvSpPr>
          <p:spPr bwMode="auto">
            <a:xfrm>
              <a:off x="3754" y="1101"/>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cs typeface="Arial" pitchFamily="34" charset="0"/>
              </a:endParaRPr>
            </a:p>
          </p:txBody>
        </p:sp>
        <p:sp>
          <p:nvSpPr>
            <p:cNvPr id="345104" name="Line 16"/>
            <p:cNvSpPr>
              <a:spLocks noChangeShapeType="1"/>
            </p:cNvSpPr>
            <p:nvPr/>
          </p:nvSpPr>
          <p:spPr bwMode="auto">
            <a:xfrm>
              <a:off x="4992" y="1103"/>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cs typeface="Arial" pitchFamily="34" charset="0"/>
              </a:endParaRPr>
            </a:p>
          </p:txBody>
        </p:sp>
      </p:grpSp>
      <p:sp>
        <p:nvSpPr>
          <p:cNvPr id="345105" name="Rectangle 17"/>
          <p:cNvSpPr>
            <a:spLocks noChangeArrowheads="1"/>
          </p:cNvSpPr>
          <p:nvPr/>
        </p:nvSpPr>
        <p:spPr bwMode="auto">
          <a:xfrm>
            <a:off x="5795091" y="1929969"/>
            <a:ext cx="1357166" cy="646973"/>
          </a:xfrm>
          <a:prstGeom prst="rect">
            <a:avLst/>
          </a:prstGeom>
          <a:noFill/>
          <a:ln>
            <a:noFill/>
          </a:ln>
          <a:effectLst/>
        </p:spPr>
        <p:txBody>
          <a:bodyPr wrap="none" lIns="92075" tIns="46038" rIns="92075" bIns="46038">
            <a:spAutoFit/>
          </a:bodyPr>
          <a:lstStyle/>
          <a:p>
            <a:pPr algn="ctr" eaLnBrk="0" hangingPunct="0"/>
            <a:r>
              <a:rPr lang="en-US" dirty="0">
                <a:latin typeface="+mj-lt"/>
                <a:cs typeface="Arial" pitchFamily="34" charset="0"/>
              </a:rPr>
              <a:t>Data </a:t>
            </a:r>
          </a:p>
          <a:p>
            <a:pPr algn="ctr" eaLnBrk="0" hangingPunct="0"/>
            <a:r>
              <a:rPr lang="en-US" dirty="0">
                <a:latin typeface="+mj-lt"/>
                <a:cs typeface="Arial" pitchFamily="34" charset="0"/>
              </a:rPr>
              <a:t>Warehouse</a:t>
            </a:r>
          </a:p>
        </p:txBody>
      </p:sp>
      <p:sp>
        <p:nvSpPr>
          <p:cNvPr id="345106" name="AutoShape 18"/>
          <p:cNvSpPr>
            <a:spLocks noChangeArrowheads="1"/>
          </p:cNvSpPr>
          <p:nvPr/>
        </p:nvSpPr>
        <p:spPr bwMode="auto">
          <a:xfrm>
            <a:off x="4794250" y="3429000"/>
            <a:ext cx="1892300" cy="977900"/>
          </a:xfrm>
          <a:prstGeom prst="hexagon">
            <a:avLst>
              <a:gd name="adj" fmla="val 48350"/>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bg1"/>
                </a:solidFill>
                <a:latin typeface="+mj-lt"/>
                <a:cs typeface="Arial" pitchFamily="34" charset="0"/>
              </a:rPr>
              <a:t>Customers</a:t>
            </a:r>
          </a:p>
        </p:txBody>
      </p:sp>
      <p:sp>
        <p:nvSpPr>
          <p:cNvPr id="345107" name="Rectangle 19"/>
          <p:cNvSpPr>
            <a:spLocks noChangeArrowheads="1"/>
          </p:cNvSpPr>
          <p:nvPr/>
        </p:nvSpPr>
        <p:spPr bwMode="auto">
          <a:xfrm>
            <a:off x="4471988" y="1447800"/>
            <a:ext cx="74612" cy="4711700"/>
          </a:xfrm>
          <a:prstGeom prst="rect">
            <a:avLst/>
          </a:prstGeom>
          <a:solidFill>
            <a:schemeClr val="accent4"/>
          </a:solidFill>
          <a:ln w="12700">
            <a:solidFill>
              <a:schemeClr val="tx2"/>
            </a:solidFill>
            <a:miter lim="800000"/>
            <a:headEnd/>
            <a:tailEnd/>
          </a:ln>
          <a:effectLst/>
        </p:spPr>
        <p:txBody>
          <a:bodyPr wrap="none" anchor="ctr"/>
          <a:lstStyle/>
          <a:p>
            <a:endParaRPr lang="en-US">
              <a:solidFill>
                <a:srgbClr val="000000"/>
              </a:solidFill>
              <a:latin typeface="+mj-lt"/>
              <a:cs typeface="Arial" pitchFamily="34" charset="0"/>
            </a:endParaRPr>
          </a:p>
        </p:txBody>
      </p:sp>
      <p:sp>
        <p:nvSpPr>
          <p:cNvPr id="345108" name="AutoShape 20"/>
          <p:cNvSpPr>
            <a:spLocks noChangeArrowheads="1"/>
          </p:cNvSpPr>
          <p:nvPr/>
        </p:nvSpPr>
        <p:spPr bwMode="auto">
          <a:xfrm>
            <a:off x="6926263" y="3429000"/>
            <a:ext cx="1892300" cy="977900"/>
          </a:xfrm>
          <a:prstGeom prst="hexagon">
            <a:avLst>
              <a:gd name="adj" fmla="val 48350"/>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bg1"/>
                </a:solidFill>
                <a:latin typeface="+mj-lt"/>
                <a:cs typeface="Arial" pitchFamily="34" charset="0"/>
              </a:rPr>
              <a:t>Products</a:t>
            </a:r>
          </a:p>
        </p:txBody>
      </p:sp>
      <p:sp>
        <p:nvSpPr>
          <p:cNvPr id="345109" name="AutoShape 21"/>
          <p:cNvSpPr>
            <a:spLocks noChangeArrowheads="1"/>
          </p:cNvSpPr>
          <p:nvPr/>
        </p:nvSpPr>
        <p:spPr bwMode="auto">
          <a:xfrm>
            <a:off x="4794250" y="4876800"/>
            <a:ext cx="1892300" cy="977900"/>
          </a:xfrm>
          <a:prstGeom prst="hexagon">
            <a:avLst>
              <a:gd name="adj" fmla="val 48350"/>
              <a:gd name="vf" fmla="val 115470"/>
            </a:avLst>
          </a:prstGeom>
          <a:solidFill>
            <a:schemeClr val="accent4"/>
          </a:solidFill>
          <a:ln w="12700">
            <a:solidFill>
              <a:schemeClr val="tx2"/>
            </a:solidFill>
            <a:miter lim="800000"/>
            <a:headEnd/>
            <a:tailEnd/>
          </a:ln>
          <a:effectLst/>
        </p:spPr>
        <p:txBody>
          <a:bodyPr wrap="none" anchor="ctr"/>
          <a:lstStyle/>
          <a:p>
            <a:pPr algn="ctr"/>
            <a:r>
              <a:rPr lang="en-US" dirty="0">
                <a:solidFill>
                  <a:schemeClr val="bg1"/>
                </a:solidFill>
                <a:latin typeface="+mj-lt"/>
                <a:cs typeface="Arial" pitchFamily="34" charset="0"/>
              </a:rPr>
              <a:t>Regions</a:t>
            </a:r>
          </a:p>
        </p:txBody>
      </p:sp>
      <p:sp>
        <p:nvSpPr>
          <p:cNvPr id="345110" name="AutoShape 22"/>
          <p:cNvSpPr>
            <a:spLocks noChangeArrowheads="1"/>
          </p:cNvSpPr>
          <p:nvPr/>
        </p:nvSpPr>
        <p:spPr bwMode="auto">
          <a:xfrm>
            <a:off x="7002463" y="4800600"/>
            <a:ext cx="1893887" cy="977900"/>
          </a:xfrm>
          <a:prstGeom prst="hexagon">
            <a:avLst>
              <a:gd name="adj" fmla="val 48390"/>
              <a:gd name="vf" fmla="val 115470"/>
            </a:avLst>
          </a:prstGeom>
          <a:solidFill>
            <a:schemeClr val="accent4"/>
          </a:solidFill>
          <a:ln w="12700">
            <a:solidFill>
              <a:schemeClr val="tx2"/>
            </a:solidFill>
            <a:miter lim="800000"/>
            <a:headEnd/>
            <a:tailEnd/>
          </a:ln>
          <a:effectLst/>
        </p:spPr>
        <p:txBody>
          <a:bodyPr wrap="none" anchor="ctr"/>
          <a:lstStyle/>
          <a:p>
            <a:pPr algn="ctr"/>
            <a:r>
              <a:rPr lang="en-US">
                <a:solidFill>
                  <a:schemeClr val="bg1"/>
                </a:solidFill>
                <a:latin typeface="+mj-lt"/>
                <a:cs typeface="Arial" pitchFamily="34" charset="0"/>
              </a:rPr>
              <a:t>Time</a:t>
            </a:r>
          </a:p>
        </p:txBody>
      </p:sp>
      <p:sp>
        <p:nvSpPr>
          <p:cNvPr id="4" name="Title 3"/>
          <p:cNvSpPr>
            <a:spLocks noGrp="1"/>
          </p:cNvSpPr>
          <p:nvPr>
            <p:ph type="title"/>
          </p:nvPr>
        </p:nvSpPr>
        <p:spPr/>
        <p:txBody>
          <a:bodyPr/>
          <a:lstStyle/>
          <a:p>
            <a:r>
              <a:rPr lang="en-US" sz="1200" dirty="0"/>
              <a:t>2.2: Characteristics of Data Warehouse </a:t>
            </a:r>
            <a:br>
              <a:rPr lang="en-US" sz="1200" dirty="0"/>
            </a:br>
            <a:r>
              <a:rPr lang="en-US" dirty="0" smtClean="0"/>
              <a:t>Subject-Oriented</a:t>
            </a:r>
            <a:endParaRPr lang="en-US" dirty="0"/>
          </a:p>
        </p:txBody>
      </p:sp>
    </p:spTree>
    <p:extLst>
      <p:ext uri="{BB962C8B-B14F-4D97-AF65-F5344CB8AC3E}">
        <p14:creationId xmlns:p14="http://schemas.microsoft.com/office/powerpoint/2010/main" val="314936091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ChangeArrowheads="1"/>
          </p:cNvSpPr>
          <p:nvPr/>
        </p:nvSpPr>
        <p:spPr bwMode="auto">
          <a:xfrm>
            <a:off x="331788" y="1423988"/>
            <a:ext cx="4206875" cy="91598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solidFill>
                  <a:srgbClr val="000000"/>
                </a:solidFill>
                <a:latin typeface="+mj-lt"/>
                <a:cs typeface="Arial" pitchFamily="34" charset="0"/>
              </a:rPr>
              <a:t>Appl A - m,f</a:t>
            </a:r>
          </a:p>
          <a:p>
            <a:pPr eaLnBrk="0" hangingPunct="0"/>
            <a:r>
              <a:rPr lang="en-US">
                <a:solidFill>
                  <a:srgbClr val="000000"/>
                </a:solidFill>
                <a:latin typeface="+mj-lt"/>
                <a:cs typeface="Arial" pitchFamily="34" charset="0"/>
              </a:rPr>
              <a:t>Appl B - 1,0</a:t>
            </a:r>
          </a:p>
          <a:p>
            <a:pPr eaLnBrk="0" hangingPunct="0"/>
            <a:r>
              <a:rPr lang="en-US">
                <a:solidFill>
                  <a:srgbClr val="000000"/>
                </a:solidFill>
                <a:latin typeface="+mj-lt"/>
                <a:cs typeface="Arial" pitchFamily="34" charset="0"/>
              </a:rPr>
              <a:t>Appl C - male,female</a:t>
            </a:r>
          </a:p>
        </p:txBody>
      </p:sp>
      <p:sp>
        <p:nvSpPr>
          <p:cNvPr id="347141" name="Rectangle 5"/>
          <p:cNvSpPr>
            <a:spLocks noChangeArrowheads="1"/>
          </p:cNvSpPr>
          <p:nvPr/>
        </p:nvSpPr>
        <p:spPr bwMode="auto">
          <a:xfrm>
            <a:off x="331788" y="2566988"/>
            <a:ext cx="4122924" cy="92397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Appl A - balance dec fixed (13,2)</a:t>
            </a:r>
          </a:p>
          <a:p>
            <a:pPr eaLnBrk="0" hangingPunct="0"/>
            <a:r>
              <a:rPr lang="en-US">
                <a:solidFill>
                  <a:srgbClr val="000000"/>
                </a:solidFill>
                <a:latin typeface="+mj-lt"/>
                <a:cs typeface="Arial" pitchFamily="34" charset="0"/>
              </a:rPr>
              <a:t>Appl B - balance pic 9(9)V99</a:t>
            </a:r>
          </a:p>
          <a:p>
            <a:pPr eaLnBrk="0" hangingPunct="0"/>
            <a:r>
              <a:rPr lang="en-US">
                <a:solidFill>
                  <a:srgbClr val="000000"/>
                </a:solidFill>
                <a:latin typeface="+mj-lt"/>
                <a:cs typeface="Arial" pitchFamily="34" charset="0"/>
              </a:rPr>
              <a:t>Appl C - balance pic S9(7)V99 comp-3</a:t>
            </a:r>
          </a:p>
        </p:txBody>
      </p:sp>
      <p:sp>
        <p:nvSpPr>
          <p:cNvPr id="347142" name="Rectangle 6"/>
          <p:cNvSpPr>
            <a:spLocks noChangeArrowheads="1"/>
          </p:cNvSpPr>
          <p:nvPr/>
        </p:nvSpPr>
        <p:spPr bwMode="auto">
          <a:xfrm>
            <a:off x="331788" y="3709988"/>
            <a:ext cx="2673809" cy="92397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Appl A - bal-on-hand</a:t>
            </a:r>
          </a:p>
          <a:p>
            <a:pPr eaLnBrk="0" hangingPunct="0"/>
            <a:r>
              <a:rPr lang="en-US">
                <a:solidFill>
                  <a:srgbClr val="000000"/>
                </a:solidFill>
                <a:latin typeface="+mj-lt"/>
                <a:cs typeface="Arial" pitchFamily="34" charset="0"/>
              </a:rPr>
              <a:t>Appl B - current-balance</a:t>
            </a:r>
          </a:p>
          <a:p>
            <a:pPr eaLnBrk="0" hangingPunct="0"/>
            <a:r>
              <a:rPr lang="en-US">
                <a:solidFill>
                  <a:srgbClr val="000000"/>
                </a:solidFill>
                <a:latin typeface="+mj-lt"/>
                <a:cs typeface="Arial" pitchFamily="34" charset="0"/>
              </a:rPr>
              <a:t>Appl C - cash-on-hand</a:t>
            </a:r>
          </a:p>
        </p:txBody>
      </p:sp>
      <p:sp>
        <p:nvSpPr>
          <p:cNvPr id="347143" name="Rectangle 7"/>
          <p:cNvSpPr>
            <a:spLocks noChangeArrowheads="1"/>
          </p:cNvSpPr>
          <p:nvPr/>
        </p:nvSpPr>
        <p:spPr bwMode="auto">
          <a:xfrm>
            <a:off x="331788" y="4929188"/>
            <a:ext cx="2622513" cy="92397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Appl A - date (julian)</a:t>
            </a:r>
          </a:p>
          <a:p>
            <a:pPr eaLnBrk="0" hangingPunct="0"/>
            <a:r>
              <a:rPr lang="en-US">
                <a:solidFill>
                  <a:srgbClr val="000000"/>
                </a:solidFill>
                <a:latin typeface="+mj-lt"/>
                <a:cs typeface="Arial" pitchFamily="34" charset="0"/>
              </a:rPr>
              <a:t>Appl B - date (yymmdd)</a:t>
            </a:r>
          </a:p>
          <a:p>
            <a:pPr eaLnBrk="0" hangingPunct="0"/>
            <a:r>
              <a:rPr lang="en-US">
                <a:solidFill>
                  <a:srgbClr val="000000"/>
                </a:solidFill>
                <a:latin typeface="+mj-lt"/>
                <a:cs typeface="Arial" pitchFamily="34" charset="0"/>
              </a:rPr>
              <a:t>Appl C - date (absolute)</a:t>
            </a:r>
          </a:p>
        </p:txBody>
      </p:sp>
      <p:sp>
        <p:nvSpPr>
          <p:cNvPr id="347144" name="Line 8"/>
          <p:cNvSpPr>
            <a:spLocks noChangeShapeType="1"/>
          </p:cNvSpPr>
          <p:nvPr/>
        </p:nvSpPr>
        <p:spPr bwMode="auto">
          <a:xfrm>
            <a:off x="2711450" y="1676400"/>
            <a:ext cx="35036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45" name="Line 9"/>
          <p:cNvSpPr>
            <a:spLocks noChangeShapeType="1"/>
          </p:cNvSpPr>
          <p:nvPr/>
        </p:nvSpPr>
        <p:spPr bwMode="auto">
          <a:xfrm>
            <a:off x="2711450" y="1905000"/>
            <a:ext cx="49498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46" name="Line 10"/>
          <p:cNvSpPr>
            <a:spLocks noChangeShapeType="1"/>
          </p:cNvSpPr>
          <p:nvPr/>
        </p:nvSpPr>
        <p:spPr bwMode="auto">
          <a:xfrm>
            <a:off x="4540250" y="2743200"/>
            <a:ext cx="16748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47" name="Line 11"/>
          <p:cNvSpPr>
            <a:spLocks noChangeShapeType="1"/>
          </p:cNvSpPr>
          <p:nvPr/>
        </p:nvSpPr>
        <p:spPr bwMode="auto">
          <a:xfrm>
            <a:off x="2711450" y="2133600"/>
            <a:ext cx="35036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48" name="Line 12"/>
          <p:cNvSpPr>
            <a:spLocks noChangeShapeType="1"/>
          </p:cNvSpPr>
          <p:nvPr/>
        </p:nvSpPr>
        <p:spPr bwMode="auto">
          <a:xfrm>
            <a:off x="3167063" y="3886200"/>
            <a:ext cx="3048000"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49" name="Line 13"/>
          <p:cNvSpPr>
            <a:spLocks noChangeShapeType="1"/>
          </p:cNvSpPr>
          <p:nvPr/>
        </p:nvSpPr>
        <p:spPr bwMode="auto">
          <a:xfrm>
            <a:off x="3167063" y="4190999"/>
            <a:ext cx="3843337" cy="45719"/>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50" name="Line 14"/>
          <p:cNvSpPr>
            <a:spLocks noChangeShapeType="1"/>
          </p:cNvSpPr>
          <p:nvPr/>
        </p:nvSpPr>
        <p:spPr bwMode="auto">
          <a:xfrm>
            <a:off x="3167063" y="4419600"/>
            <a:ext cx="3048000"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51" name="Line 15"/>
          <p:cNvSpPr>
            <a:spLocks noChangeShapeType="1"/>
          </p:cNvSpPr>
          <p:nvPr/>
        </p:nvSpPr>
        <p:spPr bwMode="auto">
          <a:xfrm>
            <a:off x="4322540" y="3048000"/>
            <a:ext cx="31210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52" name="Line 16"/>
          <p:cNvSpPr>
            <a:spLocks noChangeShapeType="1"/>
          </p:cNvSpPr>
          <p:nvPr/>
        </p:nvSpPr>
        <p:spPr bwMode="auto">
          <a:xfrm>
            <a:off x="4540250" y="3352800"/>
            <a:ext cx="16748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53" name="Line 17"/>
          <p:cNvSpPr>
            <a:spLocks noChangeShapeType="1"/>
          </p:cNvSpPr>
          <p:nvPr/>
        </p:nvSpPr>
        <p:spPr bwMode="auto">
          <a:xfrm>
            <a:off x="3016250" y="5105400"/>
            <a:ext cx="31226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54" name="Line 18"/>
          <p:cNvSpPr>
            <a:spLocks noChangeShapeType="1"/>
          </p:cNvSpPr>
          <p:nvPr/>
        </p:nvSpPr>
        <p:spPr bwMode="auto">
          <a:xfrm>
            <a:off x="3016250" y="5410199"/>
            <a:ext cx="3921579" cy="45719"/>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55" name="Line 19"/>
          <p:cNvSpPr>
            <a:spLocks noChangeShapeType="1"/>
          </p:cNvSpPr>
          <p:nvPr/>
        </p:nvSpPr>
        <p:spPr bwMode="auto">
          <a:xfrm>
            <a:off x="3016250" y="5715000"/>
            <a:ext cx="3046413"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7156" name="Rectangle 20"/>
          <p:cNvSpPr>
            <a:spLocks noChangeArrowheads="1"/>
          </p:cNvSpPr>
          <p:nvPr/>
        </p:nvSpPr>
        <p:spPr bwMode="auto">
          <a:xfrm>
            <a:off x="7793038" y="1720850"/>
            <a:ext cx="511358" cy="36997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m,f</a:t>
            </a:r>
          </a:p>
        </p:txBody>
      </p:sp>
      <p:sp>
        <p:nvSpPr>
          <p:cNvPr id="347157" name="Rectangle 21"/>
          <p:cNvSpPr>
            <a:spLocks noChangeArrowheads="1"/>
          </p:cNvSpPr>
          <p:nvPr/>
        </p:nvSpPr>
        <p:spPr bwMode="auto">
          <a:xfrm>
            <a:off x="7479167" y="2787650"/>
            <a:ext cx="1489075" cy="6413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dirty="0">
                <a:solidFill>
                  <a:srgbClr val="000000"/>
                </a:solidFill>
                <a:latin typeface="+mj-lt"/>
                <a:cs typeface="Arial" pitchFamily="34" charset="0"/>
              </a:rPr>
              <a:t>balance </a:t>
            </a:r>
            <a:r>
              <a:rPr lang="en-US" dirty="0" err="1">
                <a:solidFill>
                  <a:srgbClr val="000000"/>
                </a:solidFill>
                <a:latin typeface="+mj-lt"/>
                <a:cs typeface="Arial" pitchFamily="34" charset="0"/>
              </a:rPr>
              <a:t>dec</a:t>
            </a:r>
            <a:r>
              <a:rPr lang="en-US" dirty="0">
                <a:solidFill>
                  <a:srgbClr val="000000"/>
                </a:solidFill>
                <a:latin typeface="+mj-lt"/>
                <a:cs typeface="Arial" pitchFamily="34" charset="0"/>
              </a:rPr>
              <a:t> </a:t>
            </a:r>
          </a:p>
          <a:p>
            <a:pPr eaLnBrk="0" hangingPunct="0"/>
            <a:r>
              <a:rPr lang="en-US" dirty="0">
                <a:solidFill>
                  <a:srgbClr val="000000"/>
                </a:solidFill>
                <a:latin typeface="+mj-lt"/>
                <a:cs typeface="Arial" pitchFamily="34" charset="0"/>
              </a:rPr>
              <a:t>fixed (13,2)</a:t>
            </a:r>
          </a:p>
        </p:txBody>
      </p:sp>
      <p:sp>
        <p:nvSpPr>
          <p:cNvPr id="347158" name="Rectangle 22"/>
          <p:cNvSpPr>
            <a:spLocks noChangeArrowheads="1"/>
          </p:cNvSpPr>
          <p:nvPr/>
        </p:nvSpPr>
        <p:spPr bwMode="auto">
          <a:xfrm>
            <a:off x="7447646" y="5149850"/>
            <a:ext cx="1391407" cy="36997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dirty="0">
                <a:solidFill>
                  <a:srgbClr val="000000"/>
                </a:solidFill>
                <a:latin typeface="+mj-lt"/>
                <a:cs typeface="Arial" pitchFamily="34" charset="0"/>
              </a:rPr>
              <a:t>date (</a:t>
            </a:r>
            <a:r>
              <a:rPr lang="en-US" dirty="0" err="1">
                <a:solidFill>
                  <a:srgbClr val="000000"/>
                </a:solidFill>
                <a:latin typeface="+mj-lt"/>
                <a:cs typeface="Arial" pitchFamily="34" charset="0"/>
              </a:rPr>
              <a:t>julian</a:t>
            </a:r>
            <a:r>
              <a:rPr lang="en-US" dirty="0">
                <a:solidFill>
                  <a:srgbClr val="000000"/>
                </a:solidFill>
                <a:latin typeface="+mj-lt"/>
                <a:cs typeface="Arial" pitchFamily="34" charset="0"/>
              </a:rPr>
              <a:t>)</a:t>
            </a:r>
          </a:p>
        </p:txBody>
      </p:sp>
      <p:sp>
        <p:nvSpPr>
          <p:cNvPr id="347159" name="Text Box 23"/>
          <p:cNvSpPr txBox="1">
            <a:spLocks noChangeArrowheads="1"/>
          </p:cNvSpPr>
          <p:nvPr/>
        </p:nvSpPr>
        <p:spPr bwMode="auto">
          <a:xfrm>
            <a:off x="7132267" y="3961091"/>
            <a:ext cx="1826141" cy="36933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99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dirty="0">
                <a:latin typeface="+mj-lt"/>
                <a:cs typeface="Arial" pitchFamily="34" charset="0"/>
              </a:rPr>
              <a:t>Current balance</a:t>
            </a:r>
            <a:endParaRPr lang="en-US" sz="2400" dirty="0">
              <a:latin typeface="+mj-lt"/>
              <a:cs typeface="Arial" pitchFamily="34" charset="0"/>
            </a:endParaRPr>
          </a:p>
        </p:txBody>
      </p:sp>
      <p:sp>
        <p:nvSpPr>
          <p:cNvPr id="3" name="Title 2"/>
          <p:cNvSpPr>
            <a:spLocks noGrp="1"/>
          </p:cNvSpPr>
          <p:nvPr>
            <p:ph type="title"/>
          </p:nvPr>
        </p:nvSpPr>
        <p:spPr/>
        <p:txBody>
          <a:bodyPr/>
          <a:lstStyle/>
          <a:p>
            <a:r>
              <a:rPr lang="en-US" sz="1200" dirty="0"/>
              <a:t>2.2: Characteristics of Data Warehouse </a:t>
            </a:r>
            <a:br>
              <a:rPr lang="en-US" sz="1200" dirty="0"/>
            </a:br>
            <a:r>
              <a:rPr lang="en-US" dirty="0" smtClean="0"/>
              <a:t>Integrated</a:t>
            </a:r>
            <a:endParaRPr lang="en-US" dirty="0"/>
          </a:p>
        </p:txBody>
      </p:sp>
    </p:spTree>
    <p:extLst>
      <p:ext uri="{BB962C8B-B14F-4D97-AF65-F5344CB8AC3E}">
        <p14:creationId xmlns:p14="http://schemas.microsoft.com/office/powerpoint/2010/main" val="179356140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ChangeArrowheads="1"/>
          </p:cNvSpPr>
          <p:nvPr/>
        </p:nvSpPr>
        <p:spPr bwMode="auto">
          <a:xfrm>
            <a:off x="555625" y="14478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r>
              <a:rPr lang="en-US">
                <a:solidFill>
                  <a:srgbClr val="000000"/>
                </a:solidFill>
                <a:latin typeface="+mj-lt"/>
                <a:cs typeface="Arial" pitchFamily="34" charset="0"/>
              </a:rPr>
              <a:t> </a:t>
            </a:r>
          </a:p>
        </p:txBody>
      </p:sp>
      <p:grpSp>
        <p:nvGrpSpPr>
          <p:cNvPr id="2" name="Group 4"/>
          <p:cNvGrpSpPr>
            <a:grpSpLocks/>
          </p:cNvGrpSpPr>
          <p:nvPr/>
        </p:nvGrpSpPr>
        <p:grpSpPr bwMode="auto">
          <a:xfrm>
            <a:off x="1106488" y="2701925"/>
            <a:ext cx="1963737" cy="1558925"/>
            <a:chOff x="1018" y="1702"/>
            <a:chExt cx="1238" cy="982"/>
          </a:xfrm>
        </p:grpSpPr>
        <p:sp>
          <p:nvSpPr>
            <p:cNvPr id="349189" name="Oval 5"/>
            <p:cNvSpPr>
              <a:spLocks noChangeArrowheads="1"/>
            </p:cNvSpPr>
            <p:nvPr/>
          </p:nvSpPr>
          <p:spPr bwMode="auto">
            <a:xfrm>
              <a:off x="1032" y="1702"/>
              <a:ext cx="1210" cy="280"/>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190" name="Oval 6"/>
            <p:cNvSpPr>
              <a:spLocks noChangeArrowheads="1"/>
            </p:cNvSpPr>
            <p:nvPr/>
          </p:nvSpPr>
          <p:spPr bwMode="auto">
            <a:xfrm>
              <a:off x="1035" y="2404"/>
              <a:ext cx="1209" cy="280"/>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191" name="Line 7"/>
            <p:cNvSpPr>
              <a:spLocks noChangeShapeType="1"/>
            </p:cNvSpPr>
            <p:nvPr/>
          </p:nvSpPr>
          <p:spPr bwMode="auto">
            <a:xfrm>
              <a:off x="1018" y="1861"/>
              <a:ext cx="0" cy="66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192" name="Line 8"/>
            <p:cNvSpPr>
              <a:spLocks noChangeShapeType="1"/>
            </p:cNvSpPr>
            <p:nvPr/>
          </p:nvSpPr>
          <p:spPr bwMode="auto">
            <a:xfrm>
              <a:off x="2256" y="1863"/>
              <a:ext cx="0" cy="66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193" name="Rectangle 9"/>
            <p:cNvSpPr>
              <a:spLocks noChangeArrowheads="1"/>
            </p:cNvSpPr>
            <p:nvPr/>
          </p:nvSpPr>
          <p:spPr bwMode="auto">
            <a:xfrm>
              <a:off x="1138" y="2044"/>
              <a:ext cx="86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dirty="0">
                  <a:solidFill>
                    <a:schemeClr val="tx2"/>
                  </a:solidFill>
                  <a:latin typeface="+mj-lt"/>
                  <a:cs typeface="Arial" pitchFamily="34" charset="0"/>
                </a:rPr>
                <a:t>Operational</a:t>
              </a:r>
            </a:p>
          </p:txBody>
        </p:sp>
      </p:grpSp>
      <p:grpSp>
        <p:nvGrpSpPr>
          <p:cNvPr id="3" name="Group 10"/>
          <p:cNvGrpSpPr>
            <a:grpSpLocks/>
          </p:cNvGrpSpPr>
          <p:nvPr/>
        </p:nvGrpSpPr>
        <p:grpSpPr bwMode="auto">
          <a:xfrm>
            <a:off x="5602288" y="2778125"/>
            <a:ext cx="1962150" cy="1635125"/>
            <a:chOff x="3850" y="1750"/>
            <a:chExt cx="1238" cy="1030"/>
          </a:xfrm>
        </p:grpSpPr>
        <p:grpSp>
          <p:nvGrpSpPr>
            <p:cNvPr id="4" name="Group 11"/>
            <p:cNvGrpSpPr>
              <a:grpSpLocks/>
            </p:cNvGrpSpPr>
            <p:nvPr/>
          </p:nvGrpSpPr>
          <p:grpSpPr bwMode="auto">
            <a:xfrm>
              <a:off x="3850" y="1750"/>
              <a:ext cx="1238" cy="1030"/>
              <a:chOff x="3850" y="1750"/>
              <a:chExt cx="1238" cy="1030"/>
            </a:xfrm>
          </p:grpSpPr>
          <p:sp>
            <p:nvSpPr>
              <p:cNvPr id="349196" name="Oval 12"/>
              <p:cNvSpPr>
                <a:spLocks noChangeArrowheads="1"/>
              </p:cNvSpPr>
              <p:nvPr/>
            </p:nvSpPr>
            <p:spPr bwMode="auto">
              <a:xfrm>
                <a:off x="3864" y="1750"/>
                <a:ext cx="1210" cy="294"/>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197" name="Oval 13"/>
              <p:cNvSpPr>
                <a:spLocks noChangeArrowheads="1"/>
              </p:cNvSpPr>
              <p:nvPr/>
            </p:nvSpPr>
            <p:spPr bwMode="auto">
              <a:xfrm>
                <a:off x="3867" y="2486"/>
                <a:ext cx="1209" cy="294"/>
              </a:xfrm>
              <a:prstGeom prst="ellipse">
                <a:avLst/>
              </a:prstGeom>
              <a:solidFill>
                <a:schemeClr val="accent4"/>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198" name="Line 14"/>
              <p:cNvSpPr>
                <a:spLocks noChangeShapeType="1"/>
              </p:cNvSpPr>
              <p:nvPr/>
            </p:nvSpPr>
            <p:spPr bwMode="auto">
              <a:xfrm>
                <a:off x="3850" y="1917"/>
                <a:ext cx="0" cy="6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199" name="Line 15"/>
              <p:cNvSpPr>
                <a:spLocks noChangeShapeType="1"/>
              </p:cNvSpPr>
              <p:nvPr/>
            </p:nvSpPr>
            <p:spPr bwMode="auto">
              <a:xfrm>
                <a:off x="5088" y="1919"/>
                <a:ext cx="0" cy="6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grpSp>
        <p:sp>
          <p:nvSpPr>
            <p:cNvPr id="349200" name="Rectangle 16"/>
            <p:cNvSpPr>
              <a:spLocks noChangeArrowheads="1"/>
            </p:cNvSpPr>
            <p:nvPr/>
          </p:nvSpPr>
          <p:spPr bwMode="auto">
            <a:xfrm>
              <a:off x="4059" y="2006"/>
              <a:ext cx="8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solidFill>
                    <a:schemeClr val="tx2"/>
                  </a:solidFill>
                  <a:latin typeface="+mj-lt"/>
                  <a:cs typeface="Arial" pitchFamily="34" charset="0"/>
                </a:rPr>
                <a:t>Data </a:t>
              </a:r>
            </a:p>
            <a:p>
              <a:pPr algn="ctr" eaLnBrk="0" hangingPunct="0"/>
              <a:r>
                <a:rPr lang="en-US">
                  <a:solidFill>
                    <a:schemeClr val="tx2"/>
                  </a:solidFill>
                  <a:latin typeface="+mj-lt"/>
                  <a:cs typeface="Arial" pitchFamily="34" charset="0"/>
                </a:rPr>
                <a:t>Warehouse</a:t>
              </a:r>
            </a:p>
          </p:txBody>
        </p:sp>
      </p:grpSp>
      <p:sp>
        <p:nvSpPr>
          <p:cNvPr id="349201" name="Rectangle 17"/>
          <p:cNvSpPr>
            <a:spLocks noChangeArrowheads="1"/>
          </p:cNvSpPr>
          <p:nvPr/>
        </p:nvSpPr>
        <p:spPr bwMode="auto">
          <a:xfrm>
            <a:off x="4373563" y="1377950"/>
            <a:ext cx="61912" cy="4787900"/>
          </a:xfrm>
          <a:prstGeom prst="rect">
            <a:avLst/>
          </a:prstGeom>
          <a:solidFill>
            <a:schemeClr val="accent4"/>
          </a:solidFill>
          <a:ln w="12700">
            <a:solidFill>
              <a:schemeClr val="tx2"/>
            </a:solidFill>
            <a:miter lim="800000"/>
            <a:headEnd/>
            <a:tailEnd/>
          </a:ln>
          <a:effectLst/>
        </p:spPr>
        <p:txBody>
          <a:bodyPr wrap="none" anchor="ctr"/>
          <a:lstStyle/>
          <a:p>
            <a:endParaRPr lang="en-US">
              <a:solidFill>
                <a:srgbClr val="000000"/>
              </a:solidFill>
              <a:latin typeface="Candara"/>
              <a:cs typeface="Arial" pitchFamily="34" charset="0"/>
            </a:endParaRPr>
          </a:p>
        </p:txBody>
      </p:sp>
      <p:sp>
        <p:nvSpPr>
          <p:cNvPr id="349202" name="Line 18"/>
          <p:cNvSpPr>
            <a:spLocks noChangeShapeType="1"/>
          </p:cNvSpPr>
          <p:nvPr/>
        </p:nvSpPr>
        <p:spPr bwMode="auto">
          <a:xfrm>
            <a:off x="712788" y="1754188"/>
            <a:ext cx="987425" cy="121761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03" name="Line 19"/>
          <p:cNvSpPr>
            <a:spLocks noChangeShapeType="1"/>
          </p:cNvSpPr>
          <p:nvPr/>
        </p:nvSpPr>
        <p:spPr bwMode="auto">
          <a:xfrm flipV="1">
            <a:off x="152400" y="3581400"/>
            <a:ext cx="1168400" cy="45720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04" name="Line 20"/>
          <p:cNvSpPr>
            <a:spLocks noChangeShapeType="1"/>
          </p:cNvSpPr>
          <p:nvPr/>
        </p:nvSpPr>
        <p:spPr bwMode="auto">
          <a:xfrm flipV="1">
            <a:off x="703263" y="3989388"/>
            <a:ext cx="852487" cy="131921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05" name="Line 21"/>
          <p:cNvSpPr>
            <a:spLocks noChangeShapeType="1"/>
          </p:cNvSpPr>
          <p:nvPr/>
        </p:nvSpPr>
        <p:spPr bwMode="auto">
          <a:xfrm flipH="1" flipV="1">
            <a:off x="2370138" y="4025900"/>
            <a:ext cx="717550" cy="139858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06" name="Line 22"/>
          <p:cNvSpPr>
            <a:spLocks noChangeShapeType="1"/>
          </p:cNvSpPr>
          <p:nvPr/>
        </p:nvSpPr>
        <p:spPr bwMode="auto">
          <a:xfrm flipH="1">
            <a:off x="2501900" y="1600200"/>
            <a:ext cx="757238" cy="137318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07" name="Line 23"/>
          <p:cNvSpPr>
            <a:spLocks noChangeShapeType="1"/>
          </p:cNvSpPr>
          <p:nvPr/>
        </p:nvSpPr>
        <p:spPr bwMode="auto">
          <a:xfrm flipH="1">
            <a:off x="2630488" y="3657600"/>
            <a:ext cx="1565275" cy="158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08" name="Line 24"/>
          <p:cNvSpPr>
            <a:spLocks noChangeShapeType="1"/>
          </p:cNvSpPr>
          <p:nvPr/>
        </p:nvSpPr>
        <p:spPr bwMode="auto">
          <a:xfrm>
            <a:off x="4608513" y="33528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09" name="Line 25"/>
          <p:cNvSpPr>
            <a:spLocks noChangeShapeType="1"/>
          </p:cNvSpPr>
          <p:nvPr/>
        </p:nvSpPr>
        <p:spPr bwMode="auto">
          <a:xfrm>
            <a:off x="4608513" y="35814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10" name="Line 26"/>
          <p:cNvSpPr>
            <a:spLocks noChangeShapeType="1"/>
          </p:cNvSpPr>
          <p:nvPr/>
        </p:nvSpPr>
        <p:spPr bwMode="auto">
          <a:xfrm>
            <a:off x="4608513" y="38100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11" name="Line 27"/>
          <p:cNvSpPr>
            <a:spLocks noChangeShapeType="1"/>
          </p:cNvSpPr>
          <p:nvPr/>
        </p:nvSpPr>
        <p:spPr bwMode="auto">
          <a:xfrm>
            <a:off x="4608513" y="4038600"/>
            <a:ext cx="974725" cy="0"/>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12" name="Line 28"/>
          <p:cNvSpPr>
            <a:spLocks noChangeShapeType="1"/>
          </p:cNvSpPr>
          <p:nvPr/>
        </p:nvSpPr>
        <p:spPr bwMode="auto">
          <a:xfrm flipV="1">
            <a:off x="7489825" y="2741613"/>
            <a:ext cx="1447800" cy="61436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13" name="Line 29"/>
          <p:cNvSpPr>
            <a:spLocks noChangeShapeType="1"/>
          </p:cNvSpPr>
          <p:nvPr/>
        </p:nvSpPr>
        <p:spPr bwMode="auto">
          <a:xfrm flipV="1">
            <a:off x="7586663" y="3276600"/>
            <a:ext cx="1404937" cy="17303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14" name="Line 30"/>
          <p:cNvSpPr>
            <a:spLocks noChangeShapeType="1"/>
          </p:cNvSpPr>
          <p:nvPr/>
        </p:nvSpPr>
        <p:spPr bwMode="auto">
          <a:xfrm>
            <a:off x="7507288" y="3654425"/>
            <a:ext cx="1562100" cy="160338"/>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15" name="Line 31"/>
          <p:cNvSpPr>
            <a:spLocks noChangeShapeType="1"/>
          </p:cNvSpPr>
          <p:nvPr/>
        </p:nvSpPr>
        <p:spPr bwMode="auto">
          <a:xfrm>
            <a:off x="7534275" y="3900488"/>
            <a:ext cx="1511300" cy="430212"/>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49216" name="Rectangle 32"/>
          <p:cNvSpPr>
            <a:spLocks noChangeArrowheads="1"/>
          </p:cNvSpPr>
          <p:nvPr/>
        </p:nvSpPr>
        <p:spPr bwMode="auto">
          <a:xfrm>
            <a:off x="388938" y="5364163"/>
            <a:ext cx="94256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dirty="0">
                <a:solidFill>
                  <a:srgbClr val="000000"/>
                </a:solidFill>
                <a:latin typeface="+mj-lt"/>
                <a:cs typeface="Arial" pitchFamily="34" charset="0"/>
              </a:rPr>
              <a:t>replace</a:t>
            </a:r>
          </a:p>
        </p:txBody>
      </p:sp>
      <p:sp>
        <p:nvSpPr>
          <p:cNvPr id="349217" name="Rectangle 33"/>
          <p:cNvSpPr>
            <a:spLocks noChangeArrowheads="1"/>
          </p:cNvSpPr>
          <p:nvPr/>
        </p:nvSpPr>
        <p:spPr bwMode="auto">
          <a:xfrm>
            <a:off x="2674938" y="5516563"/>
            <a:ext cx="94256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change</a:t>
            </a:r>
          </a:p>
        </p:txBody>
      </p:sp>
      <p:sp>
        <p:nvSpPr>
          <p:cNvPr id="349218" name="Rectangle 34"/>
          <p:cNvSpPr>
            <a:spLocks noChangeArrowheads="1"/>
          </p:cNvSpPr>
          <p:nvPr/>
        </p:nvSpPr>
        <p:spPr bwMode="auto">
          <a:xfrm>
            <a:off x="3281363" y="3763963"/>
            <a:ext cx="74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insert</a:t>
            </a:r>
          </a:p>
        </p:txBody>
      </p:sp>
      <p:sp>
        <p:nvSpPr>
          <p:cNvPr id="349219" name="Rectangle 35"/>
          <p:cNvSpPr>
            <a:spLocks noChangeArrowheads="1"/>
          </p:cNvSpPr>
          <p:nvPr/>
        </p:nvSpPr>
        <p:spPr bwMode="auto">
          <a:xfrm>
            <a:off x="3276600" y="1676400"/>
            <a:ext cx="94256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change</a:t>
            </a:r>
          </a:p>
        </p:txBody>
      </p:sp>
      <p:sp>
        <p:nvSpPr>
          <p:cNvPr id="349220" name="Rectangle 36"/>
          <p:cNvSpPr>
            <a:spLocks noChangeArrowheads="1"/>
          </p:cNvSpPr>
          <p:nvPr/>
        </p:nvSpPr>
        <p:spPr bwMode="auto">
          <a:xfrm>
            <a:off x="998538" y="1554163"/>
            <a:ext cx="74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insert</a:t>
            </a:r>
          </a:p>
        </p:txBody>
      </p:sp>
      <p:sp>
        <p:nvSpPr>
          <p:cNvPr id="349221" name="Rectangle 37"/>
          <p:cNvSpPr>
            <a:spLocks noChangeArrowheads="1"/>
          </p:cNvSpPr>
          <p:nvPr/>
        </p:nvSpPr>
        <p:spPr bwMode="auto">
          <a:xfrm>
            <a:off x="152400" y="3962400"/>
            <a:ext cx="9985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dirty="0">
                <a:solidFill>
                  <a:srgbClr val="000000"/>
                </a:solidFill>
                <a:latin typeface="+mj-lt"/>
                <a:cs typeface="Arial" pitchFamily="34" charset="0"/>
              </a:rPr>
              <a:t>delete</a:t>
            </a:r>
          </a:p>
        </p:txBody>
      </p:sp>
      <p:sp>
        <p:nvSpPr>
          <p:cNvPr id="349222" name="Rectangle 38"/>
          <p:cNvSpPr>
            <a:spLocks noChangeArrowheads="1"/>
          </p:cNvSpPr>
          <p:nvPr/>
        </p:nvSpPr>
        <p:spPr bwMode="auto">
          <a:xfrm>
            <a:off x="4579938" y="43735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solidFill>
                  <a:srgbClr val="000000"/>
                </a:solidFill>
                <a:latin typeface="+mj-lt"/>
                <a:cs typeface="Arial" pitchFamily="34" charset="0"/>
              </a:rPr>
              <a:t>load</a:t>
            </a:r>
          </a:p>
        </p:txBody>
      </p:sp>
      <p:sp>
        <p:nvSpPr>
          <p:cNvPr id="349223" name="Rectangle 39"/>
          <p:cNvSpPr>
            <a:spLocks noChangeArrowheads="1"/>
          </p:cNvSpPr>
          <p:nvPr/>
        </p:nvSpPr>
        <p:spPr bwMode="auto">
          <a:xfrm>
            <a:off x="7821085" y="4602163"/>
            <a:ext cx="1199047"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dirty="0">
                <a:solidFill>
                  <a:srgbClr val="000000"/>
                </a:solidFill>
                <a:latin typeface="+mj-lt"/>
                <a:cs typeface="Arial" pitchFamily="34" charset="0"/>
              </a:rPr>
              <a:t>read only </a:t>
            </a:r>
          </a:p>
          <a:p>
            <a:pPr algn="ctr" eaLnBrk="0" hangingPunct="0"/>
            <a:r>
              <a:rPr lang="en-US" dirty="0">
                <a:solidFill>
                  <a:srgbClr val="000000"/>
                </a:solidFill>
                <a:latin typeface="+mj-lt"/>
                <a:cs typeface="Arial" pitchFamily="34" charset="0"/>
              </a:rPr>
              <a:t>access</a:t>
            </a:r>
          </a:p>
        </p:txBody>
      </p:sp>
      <p:sp>
        <p:nvSpPr>
          <p:cNvPr id="6" name="Title 5"/>
          <p:cNvSpPr>
            <a:spLocks noGrp="1"/>
          </p:cNvSpPr>
          <p:nvPr>
            <p:ph type="title"/>
          </p:nvPr>
        </p:nvSpPr>
        <p:spPr/>
        <p:txBody>
          <a:bodyPr/>
          <a:lstStyle/>
          <a:p>
            <a:r>
              <a:rPr lang="en-US" sz="1200" dirty="0"/>
              <a:t>2.2: Characteristics of Data Warehouse </a:t>
            </a:r>
            <a:br>
              <a:rPr lang="en-US" sz="1200" dirty="0"/>
            </a:br>
            <a:r>
              <a:rPr lang="en-US" dirty="0" smtClean="0"/>
              <a:t>Non-volatile</a:t>
            </a:r>
            <a:endParaRPr lang="en-US" dirty="0"/>
          </a:p>
        </p:txBody>
      </p:sp>
    </p:spTree>
    <p:extLst>
      <p:ext uri="{BB962C8B-B14F-4D97-AF65-F5344CB8AC3E}">
        <p14:creationId xmlns:p14="http://schemas.microsoft.com/office/powerpoint/2010/main" val="12850059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Current Value data</a:t>
            </a:r>
          </a:p>
          <a:p>
            <a:r>
              <a:rPr lang="en-US" dirty="0"/>
              <a:t> time horizon : 60-90 days</a:t>
            </a:r>
          </a:p>
          <a:p>
            <a:r>
              <a:rPr lang="en-US" dirty="0"/>
              <a:t> key may not have element of time</a:t>
            </a:r>
          </a:p>
          <a:p>
            <a:endParaRPr lang="en-US" dirty="0"/>
          </a:p>
        </p:txBody>
      </p:sp>
      <p:sp>
        <p:nvSpPr>
          <p:cNvPr id="8" name="Content Placeholder 7"/>
          <p:cNvSpPr>
            <a:spLocks noGrp="1"/>
          </p:cNvSpPr>
          <p:nvPr>
            <p:ph sz="quarter" idx="1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Snapshot data</a:t>
            </a:r>
          </a:p>
          <a:p>
            <a:r>
              <a:rPr lang="en-US" dirty="0" smtClean="0"/>
              <a:t>time </a:t>
            </a:r>
            <a:r>
              <a:rPr lang="en-US" dirty="0"/>
              <a:t>horizon : 5-10 years</a:t>
            </a:r>
          </a:p>
          <a:p>
            <a:r>
              <a:rPr lang="en-US" dirty="0" smtClean="0"/>
              <a:t>key </a:t>
            </a:r>
            <a:r>
              <a:rPr lang="en-US" dirty="0"/>
              <a:t>has an element of time</a:t>
            </a:r>
          </a:p>
          <a:p>
            <a:r>
              <a:rPr lang="en-US" dirty="0" smtClean="0"/>
              <a:t>data </a:t>
            </a:r>
            <a:r>
              <a:rPr lang="en-US" dirty="0"/>
              <a:t>warehouse stores historical data</a:t>
            </a:r>
          </a:p>
          <a:p>
            <a:endParaRPr lang="en-US" dirty="0"/>
          </a:p>
        </p:txBody>
      </p:sp>
      <p:sp>
        <p:nvSpPr>
          <p:cNvPr id="350212" name="Oval 4"/>
          <p:cNvSpPr>
            <a:spLocks noChangeArrowheads="1"/>
          </p:cNvSpPr>
          <p:nvPr/>
        </p:nvSpPr>
        <p:spPr bwMode="auto">
          <a:xfrm>
            <a:off x="1546225" y="1828800"/>
            <a:ext cx="1920875" cy="444500"/>
          </a:xfrm>
          <a:prstGeom prst="ellipse">
            <a:avLst/>
          </a:prstGeom>
          <a:solidFill>
            <a:schemeClr val="accent4"/>
          </a:solidFill>
          <a:ln w="12700">
            <a:solidFill>
              <a:schemeClr val="tx2"/>
            </a:solidFill>
            <a:round/>
            <a:headEnd/>
            <a:tailEnd/>
          </a:ln>
          <a:effectLst/>
        </p:spPr>
        <p:txBody>
          <a:bodyPr wrap="none" anchor="ctr"/>
          <a:lstStyle/>
          <a:p>
            <a:endParaRPr lang="en-US">
              <a:solidFill>
                <a:schemeClr val="tx2"/>
              </a:solidFill>
              <a:latin typeface="+mj-lt"/>
              <a:cs typeface="Arial" pitchFamily="34" charset="0"/>
            </a:endParaRPr>
          </a:p>
        </p:txBody>
      </p:sp>
      <p:sp>
        <p:nvSpPr>
          <p:cNvPr id="350213" name="Oval 5"/>
          <p:cNvSpPr>
            <a:spLocks noChangeArrowheads="1"/>
          </p:cNvSpPr>
          <p:nvPr/>
        </p:nvSpPr>
        <p:spPr bwMode="auto">
          <a:xfrm>
            <a:off x="1550988" y="2943225"/>
            <a:ext cx="1919287" cy="444500"/>
          </a:xfrm>
          <a:prstGeom prst="ellipse">
            <a:avLst/>
          </a:prstGeom>
          <a:solidFill>
            <a:schemeClr val="accent4"/>
          </a:solidFill>
          <a:ln w="12700">
            <a:solidFill>
              <a:schemeClr val="tx2"/>
            </a:solidFill>
            <a:round/>
            <a:headEnd/>
            <a:tailEnd/>
          </a:ln>
          <a:effectLst/>
        </p:spPr>
        <p:txBody>
          <a:bodyPr wrap="none" anchor="ctr"/>
          <a:lstStyle/>
          <a:p>
            <a:endParaRPr lang="en-US">
              <a:solidFill>
                <a:schemeClr val="tx2"/>
              </a:solidFill>
              <a:latin typeface="+mj-lt"/>
              <a:cs typeface="Arial" pitchFamily="34" charset="0"/>
            </a:endParaRPr>
          </a:p>
        </p:txBody>
      </p:sp>
      <p:sp>
        <p:nvSpPr>
          <p:cNvPr id="350214" name="Line 6"/>
          <p:cNvSpPr>
            <a:spLocks noChangeShapeType="1"/>
          </p:cNvSpPr>
          <p:nvPr/>
        </p:nvSpPr>
        <p:spPr bwMode="auto">
          <a:xfrm>
            <a:off x="1525588" y="2081213"/>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50215" name="Line 7"/>
          <p:cNvSpPr>
            <a:spLocks noChangeShapeType="1"/>
          </p:cNvSpPr>
          <p:nvPr/>
        </p:nvSpPr>
        <p:spPr bwMode="auto">
          <a:xfrm>
            <a:off x="3487738" y="2084388"/>
            <a:ext cx="0" cy="1049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50216" name="Rectangle 8"/>
          <p:cNvSpPr>
            <a:spLocks noChangeArrowheads="1"/>
          </p:cNvSpPr>
          <p:nvPr/>
        </p:nvSpPr>
        <p:spPr bwMode="auto">
          <a:xfrm>
            <a:off x="1774996" y="2450664"/>
            <a:ext cx="1378583" cy="3699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dirty="0">
                <a:solidFill>
                  <a:srgbClr val="000000"/>
                </a:solidFill>
                <a:latin typeface="+mj-lt"/>
                <a:cs typeface="Arial" pitchFamily="34" charset="0"/>
              </a:rPr>
              <a:t>Operational</a:t>
            </a:r>
          </a:p>
        </p:txBody>
      </p:sp>
      <p:grpSp>
        <p:nvGrpSpPr>
          <p:cNvPr id="2" name="Group 9"/>
          <p:cNvGrpSpPr>
            <a:grpSpLocks/>
          </p:cNvGrpSpPr>
          <p:nvPr/>
        </p:nvGrpSpPr>
        <p:grpSpPr bwMode="auto">
          <a:xfrm>
            <a:off x="5638800" y="1828800"/>
            <a:ext cx="1963738" cy="1635125"/>
            <a:chOff x="3754" y="934"/>
            <a:chExt cx="1238" cy="1030"/>
          </a:xfrm>
          <a:solidFill>
            <a:schemeClr val="accent4"/>
          </a:solidFill>
        </p:grpSpPr>
        <p:sp>
          <p:nvSpPr>
            <p:cNvPr id="350218" name="Oval 10"/>
            <p:cNvSpPr>
              <a:spLocks noChangeArrowheads="1"/>
            </p:cNvSpPr>
            <p:nvPr/>
          </p:nvSpPr>
          <p:spPr bwMode="auto">
            <a:xfrm>
              <a:off x="3768" y="934"/>
              <a:ext cx="1210"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50219" name="Oval 11"/>
            <p:cNvSpPr>
              <a:spLocks noChangeArrowheads="1"/>
            </p:cNvSpPr>
            <p:nvPr/>
          </p:nvSpPr>
          <p:spPr bwMode="auto">
            <a:xfrm>
              <a:off x="3771" y="1670"/>
              <a:ext cx="1209" cy="294"/>
            </a:xfrm>
            <a:prstGeom prst="ellipse">
              <a:avLst/>
            </a:prstGeom>
            <a:grp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50220" name="Line 12"/>
            <p:cNvSpPr>
              <a:spLocks noChangeShapeType="1"/>
            </p:cNvSpPr>
            <p:nvPr/>
          </p:nvSpPr>
          <p:spPr bwMode="auto">
            <a:xfrm>
              <a:off x="3754" y="1101"/>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sp>
          <p:nvSpPr>
            <p:cNvPr id="350221" name="Line 13"/>
            <p:cNvSpPr>
              <a:spLocks noChangeShapeType="1"/>
            </p:cNvSpPr>
            <p:nvPr/>
          </p:nvSpPr>
          <p:spPr bwMode="auto">
            <a:xfrm>
              <a:off x="4992" y="1103"/>
              <a:ext cx="0" cy="693"/>
            </a:xfrm>
            <a:prstGeom prst="line">
              <a:avLst/>
            </a:prstGeom>
            <a:grp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mj-lt"/>
                <a:cs typeface="Arial" pitchFamily="34" charset="0"/>
              </a:endParaRPr>
            </a:p>
          </p:txBody>
        </p:sp>
      </p:grpSp>
      <p:sp>
        <p:nvSpPr>
          <p:cNvPr id="350222" name="Rectangle 14"/>
          <p:cNvSpPr>
            <a:spLocks noChangeArrowheads="1"/>
          </p:cNvSpPr>
          <p:nvPr/>
        </p:nvSpPr>
        <p:spPr bwMode="auto">
          <a:xfrm>
            <a:off x="5929120" y="2329796"/>
            <a:ext cx="1357166" cy="646973"/>
          </a:xfrm>
          <a:prstGeom prst="rect">
            <a:avLst/>
          </a:prstGeom>
          <a:noFill/>
          <a:ln w="9525">
            <a:noFill/>
            <a:miter lim="800000"/>
            <a:headEnd/>
            <a:tailEnd/>
          </a:ln>
          <a:effectLst/>
        </p:spPr>
        <p:txBody>
          <a:bodyPr wrap="none" lIns="92075" tIns="46038" rIns="92075" bIns="46038">
            <a:spAutoFit/>
          </a:bodyPr>
          <a:lstStyle/>
          <a:p>
            <a:pPr algn="ctr" eaLnBrk="0" hangingPunct="0"/>
            <a:r>
              <a:rPr lang="en-US" dirty="0">
                <a:solidFill>
                  <a:srgbClr val="000000"/>
                </a:solidFill>
                <a:latin typeface="+mj-lt"/>
                <a:cs typeface="Arial" pitchFamily="34" charset="0"/>
              </a:rPr>
              <a:t>Data </a:t>
            </a:r>
          </a:p>
          <a:p>
            <a:pPr algn="ctr" eaLnBrk="0" hangingPunct="0"/>
            <a:r>
              <a:rPr lang="en-US" dirty="0">
                <a:solidFill>
                  <a:srgbClr val="000000"/>
                </a:solidFill>
                <a:latin typeface="+mj-lt"/>
                <a:cs typeface="Arial" pitchFamily="34" charset="0"/>
              </a:rPr>
              <a:t>Warehouse</a:t>
            </a:r>
          </a:p>
        </p:txBody>
      </p:sp>
      <p:sp>
        <p:nvSpPr>
          <p:cNvPr id="350225" name="Rectangle 17"/>
          <p:cNvSpPr>
            <a:spLocks noChangeArrowheads="1"/>
          </p:cNvSpPr>
          <p:nvPr/>
        </p:nvSpPr>
        <p:spPr bwMode="auto">
          <a:xfrm>
            <a:off x="4648200" y="1600200"/>
            <a:ext cx="61913" cy="4787900"/>
          </a:xfrm>
          <a:prstGeom prst="rect">
            <a:avLst/>
          </a:prstGeom>
          <a:solidFill>
            <a:schemeClr val="tx2"/>
          </a:solidFill>
          <a:ln w="12700">
            <a:solidFill>
              <a:schemeClr val="tx2"/>
            </a:solidFill>
            <a:miter lim="800000"/>
            <a:headEnd/>
            <a:tailEnd/>
          </a:ln>
          <a:effectLst/>
        </p:spPr>
        <p:txBody>
          <a:bodyPr wrap="none" anchor="ctr"/>
          <a:lstStyle/>
          <a:p>
            <a:endParaRPr lang="en-US">
              <a:solidFill>
                <a:srgbClr val="000000"/>
              </a:solidFill>
              <a:latin typeface="Candara"/>
              <a:cs typeface="Arial" pitchFamily="34" charset="0"/>
            </a:endParaRPr>
          </a:p>
        </p:txBody>
      </p:sp>
      <p:sp>
        <p:nvSpPr>
          <p:cNvPr id="4" name="Title 3"/>
          <p:cNvSpPr>
            <a:spLocks noGrp="1"/>
          </p:cNvSpPr>
          <p:nvPr>
            <p:ph type="title"/>
          </p:nvPr>
        </p:nvSpPr>
        <p:spPr/>
        <p:txBody>
          <a:bodyPr/>
          <a:lstStyle/>
          <a:p>
            <a:r>
              <a:rPr lang="en-US" sz="1200" dirty="0"/>
              <a:t>2.2: Characteristics of Data Warehouse </a:t>
            </a:r>
            <a:br>
              <a:rPr lang="en-US" sz="1200" dirty="0"/>
            </a:br>
            <a:r>
              <a:rPr lang="en-US" dirty="0"/>
              <a:t>Time Variant </a:t>
            </a:r>
            <a:r>
              <a:rPr lang="en-US" dirty="0" smtClean="0"/>
              <a:t>-</a:t>
            </a:r>
            <a:endParaRPr lang="en-US" dirty="0"/>
          </a:p>
        </p:txBody>
      </p:sp>
    </p:spTree>
    <p:extLst>
      <p:ext uri="{BB962C8B-B14F-4D97-AF65-F5344CB8AC3E}">
        <p14:creationId xmlns:p14="http://schemas.microsoft.com/office/powerpoint/2010/main" val="284310346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DED021-A486-408E-9EF2-187C60321CBD}"/>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3198</TotalTime>
  <Words>3994</Words>
  <Application>Microsoft Office PowerPoint</Application>
  <PresentationFormat>On-screen Show (4:3)</PresentationFormat>
  <Paragraphs>374</Paragraphs>
  <Slides>30</Slides>
  <Notes>30</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2" baseType="lpstr">
      <vt:lpstr>Arial</vt:lpstr>
      <vt:lpstr>Monotype Sorts</vt:lpstr>
      <vt:lpstr>宋体</vt:lpstr>
      <vt:lpstr>Wingdings</vt:lpstr>
      <vt:lpstr>Helvetica Light</vt:lpstr>
      <vt:lpstr>Candara</vt:lpstr>
      <vt:lpstr>ＭＳ Ｐゴシック</vt:lpstr>
      <vt:lpstr>Verdana</vt:lpstr>
      <vt:lpstr>Calibri</vt:lpstr>
      <vt:lpstr>2_Corporate Presentation Template (4x3 - Normal)</vt:lpstr>
      <vt:lpstr>think-cell Slide</vt:lpstr>
      <vt:lpstr>Clip</vt:lpstr>
      <vt:lpstr>Data Warehousing Concepts</vt:lpstr>
      <vt:lpstr>Lesson Objectives</vt:lpstr>
      <vt:lpstr>2.1: Data Warehouse  What is a Data Warehouse?</vt:lpstr>
      <vt:lpstr>What is a Data Warehouse?</vt:lpstr>
      <vt:lpstr>2.2 Characteristics of  a Data Warehouse?</vt:lpstr>
      <vt:lpstr>2.2: Characteristics of Data Warehouse  Subject-Oriented</vt:lpstr>
      <vt:lpstr>2.2: Characteristics of Data Warehouse  Integrated</vt:lpstr>
      <vt:lpstr>2.2: Characteristics of Data Warehouse  Non-volatile</vt:lpstr>
      <vt:lpstr>2.2: Characteristics of Data Warehouse  Time Variant -</vt:lpstr>
      <vt:lpstr>Evolution Of Data warehouse</vt:lpstr>
      <vt:lpstr>2.3: Need for Data Warehouse  Why Data Warehouse?</vt:lpstr>
      <vt:lpstr>Why a separate Data Warehouse?</vt:lpstr>
      <vt:lpstr>2.4: Data Warehouse Architecture What is Data Warehouse Architecture?</vt:lpstr>
      <vt:lpstr>Data Mining works with Warehouse Data</vt:lpstr>
      <vt:lpstr>What makes data mining possible?</vt:lpstr>
      <vt:lpstr>Data Warehouse Architecture Layers</vt:lpstr>
      <vt:lpstr>Block Diagram – Data Warehouse Architecture</vt:lpstr>
      <vt:lpstr>Data Warehouse Components</vt:lpstr>
      <vt:lpstr>2.5: Features of a Data Warehouse Salient Features</vt:lpstr>
      <vt:lpstr>Salient Features</vt:lpstr>
      <vt:lpstr>Salient Features</vt:lpstr>
      <vt:lpstr>Salient Features</vt:lpstr>
      <vt:lpstr>2.6: Data Mart  What is a Data Mart?</vt:lpstr>
      <vt:lpstr>What is a Data Mart?</vt:lpstr>
      <vt:lpstr>Types of Data Marts</vt:lpstr>
      <vt:lpstr>Independent Data Mart</vt:lpstr>
      <vt:lpstr>Dependent data mart with operational data store</vt:lpstr>
      <vt:lpstr>2.7: Data Warehouse Application Areas  Industry-wise Application</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153</cp:revision>
  <cp:lastPrinted>2016-08-11T05:33:09Z</cp:lastPrinted>
  <dcterms:created xsi:type="dcterms:W3CDTF">2012-05-18T02:59:15Z</dcterms:created>
  <dcterms:modified xsi:type="dcterms:W3CDTF">2016-08-11T05:33:34Z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