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5" r:id="rId19"/>
    <p:sldId id="274" r:id="rId20"/>
    <p:sldId id="270" r:id="rId21"/>
    <p:sldId id="271" r:id="rId22"/>
    <p:sldId id="276" r:id="rId23"/>
  </p:sldIdLst>
  <p:sldSz cx="9144000" cy="6858000" type="screen4x3"/>
  <p:notesSz cx="7315200" cy="9601200"/>
  <p:embeddedFontLst>
    <p:embeddedFont>
      <p:font typeface="Candara" panose="020E0502030303020204" pitchFamily="34" charset="0"/>
      <p:regular r:id="rId26"/>
      <p:bold r:id="rId27"/>
      <p:italic r:id="rId28"/>
      <p:boldItalic r:id="rId29"/>
    </p:embeddedFont>
    <p:embeddedFont>
      <p:font typeface="ＭＳ Ｐゴシック" panose="020B0600070205080204" pitchFamily="34" charset="-128"/>
      <p:regular r:id="rId30"/>
    </p:embeddedFont>
    <p:embeddedFont>
      <p:font typeface="Calibri" panose="020F050202020403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7567" autoAdjust="0"/>
  </p:normalViewPr>
  <p:slideViewPr>
    <p:cSldViewPr snapToGrid="0" showGuides="1">
      <p:cViewPr>
        <p:scale>
          <a:sx n="66" d="100"/>
          <a:sy n="66" d="100"/>
        </p:scale>
        <p:origin x="-146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814" y="-96"/>
      </p:cViewPr>
      <p:guideLst>
        <p:guide orient="horz" pos="3024"/>
        <p:guide pos="135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851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87977" y="4605024"/>
            <a:ext cx="4917660" cy="3967557"/>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93519" y="622297"/>
            <a:ext cx="0" cy="8401050"/>
          </a:xfrm>
          <a:prstGeom prst="line">
            <a:avLst/>
          </a:prstGeom>
          <a:noFill/>
          <a:ln w="9525">
            <a:solidFill>
              <a:schemeClr val="tx1"/>
            </a:solidFill>
            <a:round/>
            <a:headEnd/>
            <a:tailEnd/>
          </a:ln>
          <a:effectLst/>
        </p:spPr>
        <p:txBody>
          <a:bodyPr lIns="96661" tIns="48331" rIns="96661" bIns="48331"/>
          <a:lstStyle/>
          <a:p>
            <a:endParaRPr lang="en-US" dirty="0">
              <a:latin typeface="Arial" panose="020B0604020202020204" pitchFamily="34" charset="0"/>
              <a:cs typeface="Arial" panose="020B0604020202020204" pitchFamily="34" charset="0"/>
            </a:endParaRPr>
          </a:p>
        </p:txBody>
      </p:sp>
      <p:sp>
        <p:nvSpPr>
          <p:cNvPr id="11" name="Rectangle 14"/>
          <p:cNvSpPr>
            <a:spLocks noChangeArrowheads="1"/>
          </p:cNvSpPr>
          <p:nvPr/>
        </p:nvSpPr>
        <p:spPr bwMode="auto">
          <a:xfrm>
            <a:off x="257387" y="160021"/>
            <a:ext cx="6934201" cy="263929"/>
          </a:xfrm>
          <a:prstGeom prst="rect">
            <a:avLst/>
          </a:prstGeom>
          <a:noFill/>
          <a:ln w="9525">
            <a:noFill/>
            <a:miter lim="800000"/>
            <a:headEnd/>
            <a:tailEnd/>
          </a:ln>
          <a:effectLst/>
        </p:spPr>
        <p:txBody>
          <a:bodyPr lIns="97725" tIns="48862" rIns="97725" bIns="48862" anchor="ctr" anchorCtr="0"/>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0" dirty="0" smtClean="0">
                <a:solidFill>
                  <a:schemeClr val="tx1"/>
                </a:solidFill>
                <a:latin typeface="Arial" panose="020B0604020202020204" pitchFamily="34" charset="0"/>
                <a:ea typeface="ＭＳ Ｐゴシック" pitchFamily="34" charset="-128"/>
                <a:cs typeface="Arial" panose="020B0604020202020204" pitchFamily="34" charset="0"/>
              </a:rPr>
              <a:t>Data Warehousing Concepts</a:t>
            </a:r>
            <a:r>
              <a:rPr lang="en-US" sz="1300" b="0" dirty="0" smtClean="0">
                <a:solidFill>
                  <a:schemeClr val="tx1"/>
                </a:solidFill>
                <a:latin typeface="Arial" panose="020B0604020202020204" pitchFamily="34" charset="0"/>
                <a:cs typeface="Arial" panose="020B0604020202020204" pitchFamily="34" charset="0"/>
              </a:rPr>
              <a:t>	</a:t>
            </a:r>
            <a:r>
              <a:rPr lang="en-US" sz="1300" b="0" baseline="0" dirty="0" smtClean="0">
                <a:latin typeface="Arial" panose="020B0604020202020204" pitchFamily="34" charset="0"/>
                <a:cs typeface="Arial" panose="020B0604020202020204" pitchFamily="34" charset="0"/>
              </a:rPr>
              <a:t>              </a:t>
            </a:r>
            <a:r>
              <a:rPr lang="en-US" sz="1300" b="0" kern="1200" baseline="0" dirty="0" smtClean="0">
                <a:solidFill>
                  <a:schemeClr val="tx1"/>
                </a:solidFill>
                <a:latin typeface="Arial" panose="020B0604020202020204" pitchFamily="34" charset="0"/>
                <a:ea typeface="ＭＳ Ｐゴシック" pitchFamily="34" charset="-128"/>
                <a:cs typeface="Arial" panose="020B0604020202020204" pitchFamily="34" charset="0"/>
              </a:rPr>
              <a:t>                     </a:t>
            </a:r>
            <a:r>
              <a:rPr lang="en-US" sz="1300" b="0" kern="1200" dirty="0" smtClean="0">
                <a:solidFill>
                  <a:schemeClr val="tx1"/>
                </a:solidFill>
                <a:latin typeface="Arial" panose="020B0604020202020204" pitchFamily="34" charset="0"/>
                <a:ea typeface="ＭＳ Ｐゴシック" pitchFamily="34" charset="-128"/>
                <a:cs typeface="Arial" panose="020B0604020202020204" pitchFamily="34" charset="0"/>
              </a:rPr>
              <a:t>Dimensional Modeling</a:t>
            </a:r>
          </a:p>
        </p:txBody>
      </p:sp>
      <p:sp>
        <p:nvSpPr>
          <p:cNvPr id="12" name="Rectangle 14"/>
          <p:cNvSpPr>
            <a:spLocks noChangeArrowheads="1"/>
          </p:cNvSpPr>
          <p:nvPr/>
        </p:nvSpPr>
        <p:spPr bwMode="auto">
          <a:xfrm>
            <a:off x="4226979" y="9002831"/>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03-</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692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7" name="Rectangle 5"/>
          <p:cNvSpPr>
            <a:spLocks noGrp="1" noRot="1" noChangeAspect="1" noChangeArrowheads="1" noTextEdit="1"/>
          </p:cNvSpPr>
          <p:nvPr>
            <p:ph type="sldImg"/>
          </p:nvPr>
        </p:nvSpPr>
        <p:spPr>
          <a:xfrm>
            <a:off x="2195513" y="720725"/>
            <a:ext cx="4800600" cy="3600450"/>
          </a:xfrm>
          <a:ln/>
        </p:spPr>
      </p:sp>
      <p:sp>
        <p:nvSpPr>
          <p:cNvPr id="289798" name="Rectangle 6"/>
          <p:cNvSpPr>
            <a:spLocks noGrp="1" noChangeArrowheads="1"/>
          </p:cNvSpPr>
          <p:nvPr>
            <p:ph type="body" idx="1"/>
          </p:nvPr>
        </p:nvSpPr>
        <p:spPr/>
        <p:txBody>
          <a:bodyPr>
            <a:normAutofit lnSpcReduction="10000"/>
          </a:bodyPr>
          <a:lstStyle/>
          <a:p>
            <a:pPr marL="241653" indent="-241653"/>
            <a:r>
              <a:rPr lang="en-US" b="1" u="sng" dirty="0"/>
              <a:t>Fact and Dimension Tables</a:t>
            </a:r>
            <a:r>
              <a:rPr lang="en-US" b="1" dirty="0"/>
              <a:t>:</a:t>
            </a:r>
          </a:p>
          <a:p>
            <a:pPr marL="241653" indent="-241653"/>
            <a:r>
              <a:rPr lang="en-US" b="1" dirty="0"/>
              <a:t>Schema Types (contd.):</a:t>
            </a:r>
          </a:p>
          <a:p>
            <a:pPr marL="241653" indent="-241653"/>
            <a:endParaRPr lang="en-US" b="1" dirty="0"/>
          </a:p>
          <a:p>
            <a:pPr marL="241653" indent="-241653"/>
            <a:r>
              <a:rPr lang="en-US" b="1" dirty="0"/>
              <a:t>Star Schema: </a:t>
            </a:r>
          </a:p>
          <a:p>
            <a:pPr marL="241653" indent="-241653" algn="just">
              <a:buFont typeface="Wingdings" pitchFamily="2" charset="2"/>
              <a:buChar char="Ø"/>
            </a:pPr>
            <a:r>
              <a:rPr lang="en-US" b="1" dirty="0"/>
              <a:t>Star schema </a:t>
            </a:r>
            <a:r>
              <a:rPr lang="en-US" dirty="0"/>
              <a:t>is commonly used by relational databases. The performance can be improved by using this design rather than traditional join operations. A </a:t>
            </a:r>
            <a:r>
              <a:rPr lang="en-US" b="1" dirty="0"/>
              <a:t>Star schema</a:t>
            </a:r>
            <a:r>
              <a:rPr lang="en-US" dirty="0"/>
              <a:t> is a database design that contains a central table, called a </a:t>
            </a:r>
            <a:r>
              <a:rPr lang="en-US" b="1" dirty="0"/>
              <a:t>fact table</a:t>
            </a:r>
            <a:r>
              <a:rPr lang="en-US" dirty="0"/>
              <a:t>, which is in relationship with many tables called </a:t>
            </a:r>
            <a:r>
              <a:rPr lang="en-US" b="1" dirty="0"/>
              <a:t>dimension tables</a:t>
            </a:r>
            <a:r>
              <a:rPr lang="en-US" dirty="0"/>
              <a:t>. This schema design resembles a star, thus the name is Star Schema. It is a very simple programmatic approach. It is very similar way in which a user thinks about a system, hence it is simple. It is easier to use. It is very efficient in the performance. It is best suited for </a:t>
            </a:r>
            <a:r>
              <a:rPr lang="en-US" b="1" dirty="0"/>
              <a:t>MOLAP application tools</a:t>
            </a:r>
            <a:r>
              <a:rPr lang="en-US" dirty="0"/>
              <a:t>. Typically, most of the fact tables in a star schema are in database Third Normal Form, while dimensional tables are de-normalized (Second Normal Form). Despite the fact that the Star schema is the simplest Data warehouse architecture, it is most commonly used in the Data warehouse implementations about 90-95%, across the world today.</a:t>
            </a:r>
          </a:p>
          <a:p>
            <a:pPr lvl="1" algn="just"/>
            <a:r>
              <a:rPr lang="en-US" b="1" dirty="0"/>
              <a:t>Example:</a:t>
            </a:r>
          </a:p>
          <a:p>
            <a:pPr marL="724959" lvl="1" indent="-241653">
              <a:buFont typeface="Arial" pitchFamily="34" charset="0"/>
              <a:buChar char="-"/>
            </a:pPr>
            <a:r>
              <a:rPr lang="en-US" dirty="0"/>
              <a:t>Fact Table: </a:t>
            </a:r>
            <a:r>
              <a:rPr lang="en-US" dirty="0" err="1"/>
              <a:t>Fact_Sales</a:t>
            </a:r>
            <a:r>
              <a:rPr lang="en-US" dirty="0"/>
              <a:t> table</a:t>
            </a:r>
          </a:p>
          <a:p>
            <a:pPr marL="724959" lvl="1" indent="-241653">
              <a:buFont typeface="Arial" pitchFamily="34" charset="0"/>
              <a:buChar char="-"/>
            </a:pPr>
            <a:r>
              <a:rPr lang="en-US" dirty="0"/>
              <a:t>Dimension table: </a:t>
            </a:r>
            <a:r>
              <a:rPr lang="en-US" dirty="0" err="1"/>
              <a:t>Dim_Date</a:t>
            </a:r>
            <a:r>
              <a:rPr lang="en-US" dirty="0"/>
              <a:t>, </a:t>
            </a:r>
            <a:r>
              <a:rPr lang="en-US" dirty="0" err="1"/>
              <a:t>Dim_Store</a:t>
            </a:r>
            <a:r>
              <a:rPr lang="en-US" dirty="0"/>
              <a:t>, </a:t>
            </a:r>
            <a:r>
              <a:rPr lang="en-US" dirty="0" err="1"/>
              <a:t>Dim_Product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1" name="Rectangle 5"/>
          <p:cNvSpPr>
            <a:spLocks noGrp="1" noRot="1" noChangeAspect="1" noChangeArrowheads="1" noTextEdit="1"/>
          </p:cNvSpPr>
          <p:nvPr>
            <p:ph type="sldImg"/>
          </p:nvPr>
        </p:nvSpPr>
        <p:spPr>
          <a:xfrm>
            <a:off x="2195513" y="720725"/>
            <a:ext cx="4800600" cy="3600450"/>
          </a:xfrm>
          <a:ln/>
        </p:spPr>
      </p:sp>
      <p:sp>
        <p:nvSpPr>
          <p:cNvPr id="295942" name="Rectangle 6"/>
          <p:cNvSpPr>
            <a:spLocks noGrp="1" noChangeArrowheads="1"/>
          </p:cNvSpPr>
          <p:nvPr>
            <p:ph type="body" idx="1"/>
          </p:nvPr>
        </p:nvSpPr>
        <p:spPr/>
        <p:txBody>
          <a:bodyPr/>
          <a:lstStyle/>
          <a:p>
            <a:pPr marL="241653" indent="-241653" algn="just">
              <a:lnSpc>
                <a:spcPct val="90000"/>
              </a:lnSpc>
            </a:pPr>
            <a:r>
              <a:rPr lang="en-US" b="1" u="sng" dirty="0"/>
              <a:t>Fact and Dimension Tables</a:t>
            </a:r>
            <a:r>
              <a:rPr lang="en-US" b="1" dirty="0"/>
              <a:t>:</a:t>
            </a:r>
          </a:p>
          <a:p>
            <a:pPr marL="241653" indent="-241653" algn="just">
              <a:lnSpc>
                <a:spcPct val="90000"/>
              </a:lnSpc>
            </a:pPr>
            <a:r>
              <a:rPr lang="en-US" b="1" dirty="0"/>
              <a:t>Schema Types (contd.):</a:t>
            </a:r>
          </a:p>
          <a:p>
            <a:pPr marL="241653" indent="-241653" algn="just">
              <a:lnSpc>
                <a:spcPct val="90000"/>
              </a:lnSpc>
            </a:pPr>
            <a:r>
              <a:rPr lang="en-US" b="1" dirty="0"/>
              <a:t>Snowflake Schema:</a:t>
            </a:r>
          </a:p>
          <a:p>
            <a:pPr marL="241653" indent="-241653" algn="just">
              <a:lnSpc>
                <a:spcPct val="90000"/>
              </a:lnSpc>
              <a:buFont typeface="Wingdings" pitchFamily="2" charset="2"/>
              <a:buChar char="Ø"/>
            </a:pPr>
            <a:r>
              <a:rPr lang="en-US" dirty="0"/>
              <a:t>It is more complex than Star schema design. The main difference is that dimensional tables in a snowflake schema are normalized, so they have a typical relational database design.</a:t>
            </a:r>
          </a:p>
          <a:p>
            <a:pPr marL="241653" indent="-241653" algn="just">
              <a:lnSpc>
                <a:spcPct val="90000"/>
              </a:lnSpc>
              <a:buFont typeface="Wingdings" pitchFamily="2" charset="2"/>
              <a:buChar char="Ø"/>
            </a:pPr>
            <a:r>
              <a:rPr lang="en-US" dirty="0"/>
              <a:t>Snowflake schemas are generally used when a dimensional table becomes very big and when a Star schema cannot represent the complexity of a data structure. For example, if a PRODUCT dimension table contains millions of rows, then the use of Snowflake schemas should significantly improve performance by moving out some data to other table (with REGION for instance).  The data redundancy is eliminated. The problem is that the more normalized the dimension table is, the more complicated SQL joins must be issued to query them. This is because in order for a query to be answered, many tables need to be joined.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325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91" name="Rectangle 7"/>
          <p:cNvSpPr>
            <a:spLocks noGrp="1" noRot="1" noChangeAspect="1" noChangeArrowheads="1" noTextEdit="1"/>
          </p:cNvSpPr>
          <p:nvPr>
            <p:ph type="sldImg"/>
          </p:nvPr>
        </p:nvSpPr>
        <p:spPr>
          <a:xfrm>
            <a:off x="2195513" y="720725"/>
            <a:ext cx="4800600" cy="3600450"/>
          </a:xfrm>
          <a:ln/>
        </p:spPr>
      </p:sp>
      <p:sp>
        <p:nvSpPr>
          <p:cNvPr id="297992" name="Rectangle 8"/>
          <p:cNvSpPr>
            <a:spLocks noGrp="1" noChangeArrowheads="1"/>
          </p:cNvSpPr>
          <p:nvPr>
            <p:ph type="body" idx="1"/>
          </p:nvPr>
        </p:nvSpPr>
        <p:spPr/>
        <p:txBody>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1" name="Rectangle 5"/>
          <p:cNvSpPr>
            <a:spLocks noGrp="1" noRot="1" noChangeAspect="1" noChangeArrowheads="1" noTextEdit="1"/>
          </p:cNvSpPr>
          <p:nvPr>
            <p:ph type="sldImg"/>
          </p:nvPr>
        </p:nvSpPr>
        <p:spPr>
          <a:xfrm>
            <a:off x="2195513" y="720725"/>
            <a:ext cx="4800600" cy="3600450"/>
          </a:xfrm>
          <a:ln/>
        </p:spPr>
      </p:sp>
      <p:sp>
        <p:nvSpPr>
          <p:cNvPr id="295942" name="Rectangle 6"/>
          <p:cNvSpPr>
            <a:spLocks noGrp="1" noChangeArrowheads="1"/>
          </p:cNvSpPr>
          <p:nvPr>
            <p:ph type="body" idx="1"/>
          </p:nvPr>
        </p:nvSpPr>
        <p:spPr/>
        <p:txBody>
          <a:bodyPr/>
          <a:lstStyle/>
          <a:p>
            <a:pPr marL="241653" indent="-241653" algn="just">
              <a:lnSpc>
                <a:spcPct val="90000"/>
              </a:lnSpc>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91" name="Rectangle 7"/>
          <p:cNvSpPr>
            <a:spLocks noGrp="1" noRot="1" noChangeAspect="1" noChangeArrowheads="1" noTextEdit="1"/>
          </p:cNvSpPr>
          <p:nvPr>
            <p:ph type="sldImg"/>
          </p:nvPr>
        </p:nvSpPr>
        <p:spPr>
          <a:xfrm>
            <a:off x="2195513" y="720725"/>
            <a:ext cx="4800600" cy="3600450"/>
          </a:xfrm>
          <a:ln/>
        </p:spPr>
      </p:sp>
      <p:sp>
        <p:nvSpPr>
          <p:cNvPr id="297992" name="Rectangle 8"/>
          <p:cNvSpPr>
            <a:spLocks noGrp="1" noChangeArrowheads="1"/>
          </p:cNvSpPr>
          <p:nvPr>
            <p:ph type="body" idx="1"/>
          </p:nvPr>
        </p:nvSpPr>
        <p:spPr/>
        <p:txBody>
          <a:bodyPr/>
          <a:lstStyle/>
          <a:p>
            <a:r>
              <a:rPr lang="en-US" dirty="0" smtClean="0"/>
              <a:t>In fact constellation, there are many fact table sharing the same dimension tables.</a:t>
            </a:r>
          </a:p>
          <a:p>
            <a:endParaRPr lang="en-US" dirty="0" smtClean="0"/>
          </a:p>
          <a:p>
            <a:r>
              <a:rPr lang="en-US" dirty="0" smtClean="0"/>
              <a:t>This examples illustrates a fact constellation in which the fact tables sales and shipping are sharing the dimension tables  such as </a:t>
            </a:r>
            <a:r>
              <a:rPr lang="en-US" smtClean="0"/>
              <a:t>time,product</a:t>
            </a:r>
            <a:r>
              <a:rPr lang="en-US" dirty="0" smtClean="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7" name="Rectangle 5"/>
          <p:cNvSpPr>
            <a:spLocks noGrp="1" noRot="1" noChangeAspect="1" noChangeArrowheads="1" noTextEdit="1"/>
          </p:cNvSpPr>
          <p:nvPr>
            <p:ph type="sldImg"/>
          </p:nvPr>
        </p:nvSpPr>
        <p:spPr>
          <a:xfrm>
            <a:off x="2195513" y="720725"/>
            <a:ext cx="4800600" cy="3600450"/>
          </a:xfrm>
          <a:ln/>
        </p:spPr>
      </p:sp>
      <p:sp>
        <p:nvSpPr>
          <p:cNvPr id="218118" name="Rectangle 6"/>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7" name="Rectangle 5"/>
          <p:cNvSpPr>
            <a:spLocks noGrp="1" noRot="1" noChangeAspect="1" noChangeArrowheads="1" noTextEdit="1"/>
          </p:cNvSpPr>
          <p:nvPr>
            <p:ph type="sldImg"/>
          </p:nvPr>
        </p:nvSpPr>
        <p:spPr>
          <a:xfrm>
            <a:off x="2195513" y="720725"/>
            <a:ext cx="4800600" cy="3600450"/>
          </a:xfrm>
          <a:ln/>
        </p:spPr>
      </p:sp>
      <p:sp>
        <p:nvSpPr>
          <p:cNvPr id="300038" name="Rectangle 6"/>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2195513" y="720725"/>
            <a:ext cx="4800600" cy="3600450"/>
          </a:xfrm>
          <a:ln/>
        </p:spPr>
      </p:sp>
      <p:sp>
        <p:nvSpPr>
          <p:cNvPr id="220163" name="Rectangle 3"/>
          <p:cNvSpPr>
            <a:spLocks noGrp="1" noChangeArrowheads="1"/>
          </p:cNvSpPr>
          <p:nvPr>
            <p:ph type="body" idx="1"/>
          </p:nvPr>
        </p:nvSpPr>
        <p:spPr>
          <a:xfrm>
            <a:off x="2113280" y="4800600"/>
            <a:ext cx="4958080" cy="4162187"/>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9" name="Rectangle 5"/>
          <p:cNvSpPr>
            <a:spLocks noGrp="1" noRot="1" noChangeAspect="1" noChangeArrowheads="1" noTextEdit="1"/>
          </p:cNvSpPr>
          <p:nvPr>
            <p:ph type="sldImg"/>
          </p:nvPr>
        </p:nvSpPr>
        <p:spPr>
          <a:xfrm>
            <a:off x="2195513" y="720725"/>
            <a:ext cx="4800600" cy="3600450"/>
          </a:xfrm>
          <a:ln/>
        </p:spPr>
      </p:sp>
      <p:sp>
        <p:nvSpPr>
          <p:cNvPr id="277510" name="Rectangle 6"/>
          <p:cNvSpPr>
            <a:spLocks noGrp="1" noChangeArrowheads="1"/>
          </p:cNvSpPr>
          <p:nvPr>
            <p:ph type="body" idx="1"/>
          </p:nvPr>
        </p:nvSpPr>
        <p:spPr/>
        <p:txBody>
          <a:bodyPr/>
          <a:lstStyle/>
          <a:p>
            <a:pPr marL="241653" indent="-241653" algn="just"/>
            <a:r>
              <a:rPr lang="en-US" b="1" u="sng" dirty="0"/>
              <a:t>Dimensional Modeling</a:t>
            </a:r>
            <a:r>
              <a:rPr lang="en-US" b="1" dirty="0"/>
              <a:t>:</a:t>
            </a:r>
          </a:p>
          <a:p>
            <a:pPr marL="241653" indent="-241653" algn="just">
              <a:buFont typeface="Wingdings" pitchFamily="2" charset="2"/>
              <a:buChar char="Ø"/>
            </a:pPr>
            <a:r>
              <a:rPr lang="en-US" b="1" dirty="0"/>
              <a:t>Dimensional Modeling </a:t>
            </a:r>
            <a:r>
              <a:rPr lang="en-US" dirty="0"/>
              <a:t>has the characteristic for organizing data roughly into base facts and dimensions of those facts. </a:t>
            </a:r>
          </a:p>
          <a:p>
            <a:pPr marL="241653" indent="-241653" algn="just">
              <a:buFont typeface="Wingdings" pitchFamily="2" charset="2"/>
              <a:buChar char="Ø"/>
            </a:pPr>
            <a:r>
              <a:rPr lang="en-US" dirty="0"/>
              <a:t>Dimensional Modeling provides the Conceptual Framework. It is basically used for faster query performance for the business users. </a:t>
            </a:r>
            <a:r>
              <a:rPr lang="en-US" b="1" dirty="0"/>
              <a:t>Facts </a:t>
            </a:r>
            <a:r>
              <a:rPr lang="en-US" dirty="0"/>
              <a:t>are basically organization’s business processes. They are usually numeric values. </a:t>
            </a:r>
            <a:r>
              <a:rPr lang="en-US" b="1" dirty="0"/>
              <a:t>Dimension </a:t>
            </a:r>
            <a:r>
              <a:rPr lang="en-US" dirty="0"/>
              <a:t>is a context that describes the fact. </a:t>
            </a:r>
          </a:p>
          <a:p>
            <a:pPr marL="241653" indent="-241653" algn="just">
              <a:buFont typeface="Wingdings" pitchFamily="2" charset="2"/>
              <a:buChar char="Ø"/>
            </a:pPr>
            <a:r>
              <a:rPr lang="en-US" dirty="0"/>
              <a:t>Every organization has Dimensional Modeling for its business processes, and it consists of </a:t>
            </a:r>
            <a:r>
              <a:rPr lang="en-US" b="1" dirty="0"/>
              <a:t>fact tables </a:t>
            </a:r>
            <a:r>
              <a:rPr lang="en-US" dirty="0"/>
              <a:t>and </a:t>
            </a:r>
            <a:r>
              <a:rPr lang="en-US" b="1" dirty="0"/>
              <a:t>dimensional tables</a:t>
            </a:r>
            <a:r>
              <a:rPr lang="en-US" dirty="0"/>
              <a:t>. It helps business users in easily understanding the typical system model. </a:t>
            </a:r>
          </a:p>
          <a:p>
            <a:pPr marL="241653" indent="-241653" algn="just">
              <a:buFont typeface="Wingdings" pitchFamily="2" charset="2"/>
              <a:buChar char="Ø"/>
            </a:pPr>
            <a:r>
              <a:rPr lang="en-US" dirty="0"/>
              <a:t>Dimensional Modeling represents the complexities of the business process in a simple manner. </a:t>
            </a:r>
            <a:r>
              <a:rPr lang="en-US" b="1" dirty="0"/>
              <a:t>Understandability</a:t>
            </a:r>
            <a:r>
              <a:rPr lang="en-US" dirty="0"/>
              <a:t> and </a:t>
            </a:r>
            <a:r>
              <a:rPr lang="en-US" b="1" dirty="0"/>
              <a:t>Query performance </a:t>
            </a:r>
            <a:r>
              <a:rPr lang="en-US" dirty="0"/>
              <a:t>are two major reasons for which dimensional modeling is accepted widely in the industry. </a:t>
            </a:r>
          </a:p>
          <a:p>
            <a:pPr marL="241653" indent="-241653" algn="just">
              <a:buFont typeface="Wingdings" pitchFamily="2" charset="2"/>
              <a:buChar char="Ø"/>
            </a:pPr>
            <a:r>
              <a:rPr lang="en-US" dirty="0"/>
              <a:t>Dimensional Modeling is a logical design technique that allows to retrieve the data with high-performance.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3" name="Rectangle 5"/>
          <p:cNvSpPr>
            <a:spLocks noGrp="1" noRot="1" noChangeAspect="1" noChangeArrowheads="1" noTextEdit="1"/>
          </p:cNvSpPr>
          <p:nvPr>
            <p:ph type="sldImg"/>
          </p:nvPr>
        </p:nvSpPr>
        <p:spPr>
          <a:xfrm>
            <a:off x="2195513" y="720725"/>
            <a:ext cx="4800600" cy="3600450"/>
          </a:xfrm>
          <a:ln/>
        </p:spPr>
      </p:sp>
      <p:sp>
        <p:nvSpPr>
          <p:cNvPr id="283654" name="Rectangle 6"/>
          <p:cNvSpPr>
            <a:spLocks noGrp="1" noChangeArrowheads="1"/>
          </p:cNvSpPr>
          <p:nvPr>
            <p:ph type="body" idx="1"/>
          </p:nvPr>
        </p:nvSpPr>
        <p:spPr/>
        <p:txBody>
          <a:bodyPr>
            <a:normAutofit lnSpcReduction="10000"/>
          </a:bodyPr>
          <a:lstStyle/>
          <a:p>
            <a:pPr marL="241653" indent="-241653" algn="just"/>
            <a:r>
              <a:rPr lang="en-US" b="1" u="sng" dirty="0"/>
              <a:t>Fact and Dimension Tables</a:t>
            </a:r>
            <a:r>
              <a:rPr lang="en-US" b="1" dirty="0"/>
              <a:t>:</a:t>
            </a:r>
          </a:p>
          <a:p>
            <a:pPr marL="241653" indent="-241653" algn="just">
              <a:buFont typeface="Wingdings" pitchFamily="2" charset="2"/>
              <a:buChar char="Ø"/>
            </a:pPr>
            <a:r>
              <a:rPr lang="en-US" dirty="0"/>
              <a:t>A </a:t>
            </a:r>
            <a:r>
              <a:rPr lang="en-US" b="1" dirty="0"/>
              <a:t>fact table </a:t>
            </a:r>
            <a:r>
              <a:rPr lang="en-US" dirty="0"/>
              <a:t>has two types of columns. </a:t>
            </a:r>
          </a:p>
          <a:p>
            <a:pPr marL="664546" lvl="1" indent="-181240" algn="just">
              <a:buFont typeface="Arial" pitchFamily="34" charset="0"/>
              <a:buChar char="-"/>
            </a:pPr>
            <a:r>
              <a:rPr lang="en-US" dirty="0"/>
              <a:t>The first column type contains numeric facts (often called measurements). </a:t>
            </a:r>
          </a:p>
          <a:p>
            <a:pPr marL="664546" lvl="1" indent="-181240" algn="just">
              <a:buFont typeface="Arial" pitchFamily="34" charset="0"/>
              <a:buChar char="-"/>
            </a:pPr>
            <a:r>
              <a:rPr lang="en-US" dirty="0"/>
              <a:t>The other column type contains the foreign keys of dimension tables. </a:t>
            </a:r>
          </a:p>
          <a:p>
            <a:pPr marL="241653" indent="-241653" algn="just">
              <a:buFont typeface="Wingdings" pitchFamily="2" charset="2"/>
              <a:buChar char="Ø"/>
            </a:pPr>
            <a:r>
              <a:rPr lang="en-US" dirty="0"/>
              <a:t>A </a:t>
            </a:r>
            <a:r>
              <a:rPr lang="en-US" b="1" dirty="0"/>
              <a:t>fact table </a:t>
            </a:r>
            <a:r>
              <a:rPr lang="en-US" dirty="0"/>
              <a:t>contains multiple foreign keys. </a:t>
            </a:r>
          </a:p>
          <a:p>
            <a:pPr marL="241653" indent="-241653" algn="just">
              <a:buFont typeface="Wingdings" pitchFamily="2" charset="2"/>
              <a:buChar char="Ø"/>
            </a:pPr>
            <a:r>
              <a:rPr lang="en-US" dirty="0"/>
              <a:t>Each pair of primary key in dimension and foreign key of fact table contains the measurements.</a:t>
            </a:r>
          </a:p>
          <a:p>
            <a:pPr marL="241653" indent="-241653" algn="just">
              <a:buFont typeface="Wingdings" pitchFamily="2" charset="2"/>
              <a:buChar char="Ø"/>
            </a:pPr>
            <a:r>
              <a:rPr lang="en-US" dirty="0"/>
              <a:t>A </a:t>
            </a:r>
            <a:r>
              <a:rPr lang="en-US" b="1" dirty="0"/>
              <a:t>Dimension table </a:t>
            </a:r>
            <a:r>
              <a:rPr lang="en-US" dirty="0"/>
              <a:t>contains the attributes that describe fact records. Some dimension table attributes provide descriptive information and other attributes (primary key) are used to join with fact tables. </a:t>
            </a:r>
          </a:p>
          <a:p>
            <a:pPr algn="just"/>
            <a:r>
              <a:rPr lang="en-US" dirty="0"/>
              <a:t> </a:t>
            </a:r>
            <a:r>
              <a:rPr lang="en-US" dirty="0" smtClean="0"/>
              <a:t>      </a:t>
            </a:r>
            <a:r>
              <a:rPr lang="en-US" b="1" dirty="0" smtClean="0"/>
              <a:t>Example</a:t>
            </a:r>
            <a:r>
              <a:rPr lang="en-US" b="1" dirty="0"/>
              <a:t>:</a:t>
            </a:r>
            <a:r>
              <a:rPr lang="en-US" dirty="0"/>
              <a:t> A customer dimension table contains two attributes, </a:t>
            </a:r>
            <a:r>
              <a:rPr lang="en-US" dirty="0" smtClean="0"/>
              <a:t>namely </a:t>
            </a:r>
          </a:p>
          <a:p>
            <a:pPr algn="just"/>
            <a:r>
              <a:rPr lang="en-US" dirty="0"/>
              <a:t> </a:t>
            </a:r>
            <a:r>
              <a:rPr lang="en-US" dirty="0" smtClean="0"/>
              <a:t>     customer </a:t>
            </a:r>
            <a:r>
              <a:rPr lang="en-US" dirty="0"/>
              <a:t>id (Primary key) and customer description. So we will use the </a:t>
            </a:r>
            <a:endParaRPr lang="en-US" dirty="0" smtClean="0"/>
          </a:p>
          <a:p>
            <a:pPr algn="just"/>
            <a:r>
              <a:rPr lang="en-US" dirty="0"/>
              <a:t> </a:t>
            </a:r>
            <a:r>
              <a:rPr lang="en-US" dirty="0" smtClean="0"/>
              <a:t>     primary </a:t>
            </a:r>
            <a:r>
              <a:rPr lang="en-US" dirty="0"/>
              <a:t>key attribute customer id to join with fact tables.</a:t>
            </a:r>
          </a:p>
          <a:p>
            <a:pPr marL="241653" indent="-241653" algn="just">
              <a:buFont typeface="Wingdings" pitchFamily="2" charset="2"/>
              <a:buChar char="Ø"/>
            </a:pPr>
            <a:r>
              <a:rPr lang="en-US" dirty="0"/>
              <a:t>However, </a:t>
            </a:r>
            <a:r>
              <a:rPr lang="en-US" b="1" dirty="0"/>
              <a:t>dimensional</a:t>
            </a:r>
            <a:r>
              <a:rPr lang="en-US" dirty="0"/>
              <a:t> and </a:t>
            </a:r>
            <a:r>
              <a:rPr lang="en-US" b="1" dirty="0"/>
              <a:t>fact modeling </a:t>
            </a:r>
            <a:r>
              <a:rPr lang="en-US" dirty="0"/>
              <a:t>is not of the highest Normal Form, but makes use of a key of performance indicators. Dimensions can strive to be in Boyce </a:t>
            </a:r>
            <a:r>
              <a:rPr lang="en-US" dirty="0" err="1"/>
              <a:t>Codd</a:t>
            </a:r>
            <a:r>
              <a:rPr lang="en-US" dirty="0"/>
              <a:t> (BCNF) 3rd Normal Form. Whereas Fact tables may be in 1st Normal Form, having only a primary key being unique.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ChangeArrowheads="1" noTextEdit="1"/>
          </p:cNvSpPr>
          <p:nvPr>
            <p:ph type="sldImg"/>
          </p:nvPr>
        </p:nvSpPr>
        <p:spPr>
          <a:xfrm>
            <a:off x="2211388" y="720725"/>
            <a:ext cx="4800600" cy="3600450"/>
          </a:xfrm>
          <a:ln/>
        </p:spPr>
      </p:sp>
      <p:sp>
        <p:nvSpPr>
          <p:cNvPr id="310275" name="Rectangle 3"/>
          <p:cNvSpPr>
            <a:spLocks noGrp="1" noChangeArrowheads="1"/>
          </p:cNvSpPr>
          <p:nvPr>
            <p:ph type="body" idx="1"/>
          </p:nvPr>
        </p:nvSpPr>
        <p:spPr>
          <a:xfrm>
            <a:off x="2150533" y="4800600"/>
            <a:ext cx="5002107" cy="4080510"/>
          </a:xfrm>
        </p:spPr>
        <p:txBody>
          <a:bodyPr/>
          <a:lstStyle/>
          <a:p>
            <a:pPr algn="just"/>
            <a:r>
              <a:rPr lang="en-US" b="1" u="sng" dirty="0"/>
              <a:t>Multidimensional Data :</a:t>
            </a:r>
          </a:p>
          <a:p>
            <a:pPr algn="just"/>
            <a:r>
              <a:rPr lang="en-US" dirty="0"/>
              <a:t>The multidimensional data model is the integral part of On line analytical Processing. The multidimensional data model is designed to resolve the complex queries.</a:t>
            </a:r>
          </a:p>
          <a:p>
            <a:pPr algn="just"/>
            <a:r>
              <a:rPr lang="en-US" dirty="0"/>
              <a:t>In the logical multidimensional model, a cube represents the measures with same shape. In a cube every edge represents a dimension. Members of Dimension are aligned on the edges and divide the cube shape into cells in which stored the  data values. It is basically used for developing data mart. </a:t>
            </a:r>
          </a:p>
          <a:p>
            <a:pPr algn="just"/>
            <a:r>
              <a:rPr lang="en-US" dirty="0"/>
              <a:t>In above cube three edges represent the three dimension table Product, Region and time.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Rot="1" noChangeAspect="1" noChangeArrowheads="1" noTextEdit="1"/>
          </p:cNvSpPr>
          <p:nvPr>
            <p:ph type="sldImg"/>
          </p:nvPr>
        </p:nvSpPr>
        <p:spPr>
          <a:xfrm>
            <a:off x="2211388" y="720725"/>
            <a:ext cx="4800600" cy="3600450"/>
          </a:xfrm>
          <a:ln/>
        </p:spPr>
      </p:sp>
      <p:sp>
        <p:nvSpPr>
          <p:cNvPr id="312323" name="Rectangle 3"/>
          <p:cNvSpPr>
            <a:spLocks noGrp="1" noChangeArrowheads="1"/>
          </p:cNvSpPr>
          <p:nvPr>
            <p:ph type="body" idx="1"/>
          </p:nvPr>
        </p:nvSpPr>
        <p:spPr>
          <a:xfrm>
            <a:off x="2150534" y="4800600"/>
            <a:ext cx="4930327" cy="4080510"/>
          </a:xfrm>
        </p:spPr>
        <p:txBody>
          <a:bodyPr/>
          <a:lstStyle/>
          <a:p>
            <a:pPr algn="just"/>
            <a:r>
              <a:rPr lang="en-US" dirty="0"/>
              <a:t>Multidimensional Data Analysis is the analysis of data based on dimensions. It includes analysis of a particular data with respect to different and multiple dimensions. The value varies when there is a change in the dimensions across the analysis. It changes in terms of context one wishes to analyze data.</a:t>
            </a:r>
          </a:p>
          <a:p>
            <a:pPr algn="just"/>
            <a:r>
              <a:rPr lang="en-US" dirty="0"/>
              <a:t>For E.g. Analysis of Product by City, Transactions for last 3 years.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1" name="Rectangle 5"/>
          <p:cNvSpPr>
            <a:spLocks noGrp="1" noRot="1" noChangeAspect="1" noChangeArrowheads="1" noTextEdit="1"/>
          </p:cNvSpPr>
          <p:nvPr>
            <p:ph type="sldImg"/>
          </p:nvPr>
        </p:nvSpPr>
        <p:spPr>
          <a:xfrm>
            <a:off x="2195513" y="720725"/>
            <a:ext cx="4800600" cy="3600450"/>
          </a:xfrm>
          <a:ln/>
        </p:spPr>
      </p:sp>
      <p:sp>
        <p:nvSpPr>
          <p:cNvPr id="285702" name="Rectangle 6"/>
          <p:cNvSpPr>
            <a:spLocks noGrp="1" noChangeArrowheads="1"/>
          </p:cNvSpPr>
          <p:nvPr>
            <p:ph type="body" idx="1"/>
          </p:nvPr>
        </p:nvSpPr>
        <p:spPr/>
        <p:txBody>
          <a:bodyPr/>
          <a:lstStyle/>
          <a:p>
            <a:pPr marL="241653" indent="-241653" algn="just"/>
            <a:r>
              <a:rPr lang="en-US" b="1" u="sng" dirty="0"/>
              <a:t>Fact and Dimension Tables</a:t>
            </a:r>
            <a:r>
              <a:rPr lang="en-US" b="1" dirty="0"/>
              <a:t>:</a:t>
            </a:r>
          </a:p>
          <a:p>
            <a:pPr marL="241653" indent="-241653" algn="just"/>
            <a:r>
              <a:rPr lang="en-US" b="1" dirty="0"/>
              <a:t>Database Schema:</a:t>
            </a:r>
          </a:p>
          <a:p>
            <a:pPr marL="241653" indent="-241653" algn="just">
              <a:buFont typeface="Wingdings" pitchFamily="2" charset="2"/>
              <a:buChar char="Ø"/>
            </a:pPr>
            <a:r>
              <a:rPr lang="en-US" b="1" dirty="0"/>
              <a:t>Database schema </a:t>
            </a:r>
            <a:r>
              <a:rPr lang="en-US" dirty="0"/>
              <a:t>is a set of facts in multi-dimensional data. A fact has a measure dimension quantity that is analyzed, for example, number of visas.</a:t>
            </a:r>
          </a:p>
          <a:p>
            <a:pPr marL="241653" indent="-241653" algn="just">
              <a:buFont typeface="Wingdings" pitchFamily="2" charset="2"/>
              <a:buChar char="Ø"/>
            </a:pPr>
            <a:r>
              <a:rPr lang="en-US" dirty="0"/>
              <a:t>It has a set of dimensions on which data is analyzed, for example, country, consulate, date of issue for a visa. Each dimension has a set of attributes</a:t>
            </a:r>
          </a:p>
          <a:p>
            <a:pPr marL="241653" indent="-241653" algn="just">
              <a:buFont typeface="Wingdings" pitchFamily="2" charset="2"/>
              <a:buChar char="Ø"/>
            </a:pPr>
            <a:r>
              <a:rPr lang="en-US" b="1" dirty="0"/>
              <a:t>Example:</a:t>
            </a:r>
            <a:r>
              <a:rPr lang="en-US" dirty="0"/>
              <a:t> “Visa” dimension has visa date, visa type, and visa category</a:t>
            </a:r>
          </a:p>
          <a:p>
            <a:pPr marL="241653" indent="-241653" algn="just">
              <a:buFont typeface="Wingdings" pitchFamily="2" charset="2"/>
              <a:buChar char="Ø"/>
            </a:pPr>
            <a:r>
              <a:rPr lang="en-US" dirty="0"/>
              <a:t>Attributes of a dimension may be related by partial order, or Hierarchy: for example, post &gt; county &gt; region.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9" name="Rectangle 5"/>
          <p:cNvSpPr>
            <a:spLocks noGrp="1" noRot="1" noChangeAspect="1" noChangeArrowheads="1" noTextEdit="1"/>
          </p:cNvSpPr>
          <p:nvPr>
            <p:ph type="sldImg"/>
          </p:nvPr>
        </p:nvSpPr>
        <p:spPr>
          <a:xfrm>
            <a:off x="2195513" y="720725"/>
            <a:ext cx="4800600" cy="3600450"/>
          </a:xfrm>
          <a:ln/>
        </p:spPr>
      </p:sp>
      <p:sp>
        <p:nvSpPr>
          <p:cNvPr id="287750" name="Rectangle 6"/>
          <p:cNvSpPr>
            <a:spLocks noGrp="1" noChangeArrowheads="1"/>
          </p:cNvSpPr>
          <p:nvPr>
            <p:ph type="body" idx="1"/>
          </p:nvPr>
        </p:nvSpPr>
        <p:spPr/>
        <p:txBody>
          <a:bodyPr/>
          <a:lstStyle/>
          <a:p>
            <a:pPr marL="241653" indent="-241653" algn="just"/>
            <a:r>
              <a:rPr lang="en-US" b="1" u="sng" dirty="0"/>
              <a:t>Fact and Dimension Tables</a:t>
            </a:r>
            <a:r>
              <a:rPr lang="en-US" b="1" dirty="0"/>
              <a:t>:</a:t>
            </a:r>
          </a:p>
          <a:p>
            <a:pPr marL="241653" indent="-241653" algn="just"/>
            <a:r>
              <a:rPr lang="en-US" b="1" dirty="0"/>
              <a:t>Schema Design for Modeling:</a:t>
            </a:r>
          </a:p>
          <a:p>
            <a:pPr marL="241653" indent="-241653" algn="just">
              <a:buFont typeface="Wingdings" pitchFamily="2" charset="2"/>
              <a:buChar char="Ø"/>
            </a:pPr>
            <a:r>
              <a:rPr lang="en-US" b="1" dirty="0"/>
              <a:t>Schema design </a:t>
            </a:r>
            <a:r>
              <a:rPr lang="en-US" dirty="0"/>
              <a:t>is the organization of database for modeling. </a:t>
            </a:r>
          </a:p>
          <a:p>
            <a:pPr marL="241653" indent="-241653" algn="just">
              <a:buFont typeface="Wingdings" pitchFamily="2" charset="2"/>
              <a:buChar char="Ø"/>
            </a:pPr>
            <a:r>
              <a:rPr lang="en-US" dirty="0"/>
              <a:t>The design shows how the model will be implemented in a system. It must be kept simple and familiar with the business context. It must be easily understood by business user. It should be designed in such a way that the business users can fully understand it in terms of facts, measures, dimensions, and hierarchies. </a:t>
            </a:r>
          </a:p>
          <a:p>
            <a:pPr marL="241653" indent="-241653" algn="just"/>
            <a:r>
              <a:rPr lang="en-US" b="1" dirty="0"/>
              <a:t>Schema Types:</a:t>
            </a:r>
          </a:p>
          <a:p>
            <a:pPr marL="241653" indent="-241653" algn="just">
              <a:buFont typeface="Wingdings" pitchFamily="2" charset="2"/>
              <a:buChar char="Ø"/>
            </a:pPr>
            <a:r>
              <a:rPr lang="en-US" b="1" dirty="0"/>
              <a:t>Star Schema-Fact and Dimension tables:</a:t>
            </a:r>
            <a:r>
              <a:rPr lang="en-US" dirty="0"/>
              <a:t> Star schema has all multi-leveled dimensions that are flattened.</a:t>
            </a:r>
          </a:p>
          <a:p>
            <a:pPr marL="241653" indent="-241653" algn="just">
              <a:buFont typeface="Wingdings" pitchFamily="2" charset="2"/>
              <a:buChar char="Ø"/>
            </a:pPr>
            <a:r>
              <a:rPr lang="en-US" b="1" dirty="0"/>
              <a:t>Snowflake Schema:</a:t>
            </a:r>
            <a:r>
              <a:rPr lang="en-US" dirty="0"/>
              <a:t> It has dimensional hierarchy directly by normalizing tables. In Snowflake schema, at least one multi-leveled dimension is kept separate.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6" name="Rectangle 6"/>
          <p:cNvSpPr>
            <a:spLocks noGrp="1" noRot="1" noChangeAspect="1" noChangeArrowheads="1" noTextEdit="1"/>
          </p:cNvSpPr>
          <p:nvPr>
            <p:ph type="sldImg"/>
          </p:nvPr>
        </p:nvSpPr>
        <p:spPr>
          <a:xfrm>
            <a:off x="2195513" y="720725"/>
            <a:ext cx="4800600" cy="3600450"/>
          </a:xfrm>
          <a:ln/>
        </p:spPr>
      </p:sp>
      <p:sp>
        <p:nvSpPr>
          <p:cNvPr id="291847" name="Rectangle 7"/>
          <p:cNvSpPr>
            <a:spLocks noGrp="1" noChangeArrowheads="1"/>
          </p:cNvSpPr>
          <p:nvPr>
            <p:ph type="body" idx="1"/>
          </p:nvPr>
        </p:nvSpPr>
        <p:spPr/>
        <p:txBody>
          <a:bodyPr/>
          <a:lstStyle/>
          <a:p>
            <a:pPr marL="241653" indent="-241653"/>
            <a:r>
              <a:rPr lang="en-US" b="1" u="sng" dirty="0"/>
              <a:t>Fact and Dimension Tables</a:t>
            </a:r>
            <a:r>
              <a:rPr lang="en-US" b="1" dirty="0"/>
              <a:t>:</a:t>
            </a:r>
          </a:p>
          <a:p>
            <a:pPr marL="241653" indent="-241653"/>
            <a:r>
              <a:rPr lang="en-US" b="1" dirty="0"/>
              <a:t>Schema Types (contd.):</a:t>
            </a:r>
            <a:endParaRPr lang="en-US" dirty="0"/>
          </a:p>
          <a:p>
            <a:pPr marL="241653" indent="-241653"/>
            <a:endParaRPr lang="en-US" b="1" dirty="0"/>
          </a:p>
          <a:p>
            <a:pPr marL="241653" indent="-241653"/>
            <a:r>
              <a:rPr lang="en-US" b="1" dirty="0"/>
              <a:t>Star Schema (contd.): </a:t>
            </a:r>
            <a:endParaRPr lang="en-US" dirty="0"/>
          </a:p>
          <a:p>
            <a:pPr marL="241653" indent="-241653" algn="just">
              <a:buFont typeface="Wingdings" pitchFamily="2" charset="2"/>
              <a:buChar char="Ø"/>
            </a:pPr>
            <a:r>
              <a:rPr lang="en-US" dirty="0"/>
              <a:t>For each dimension of the multidimensional model there exists a dimension table (for example: Geography, Product, Time, Account) with all the levels of aggregation and the extra properties of these levels.</a:t>
            </a:r>
          </a:p>
          <a:p>
            <a:pPr marL="241653" indent="-241653" algn="just">
              <a:buFont typeface="Wingdings" pitchFamily="2" charset="2"/>
              <a:buChar char="Ø"/>
            </a:pPr>
            <a:r>
              <a:rPr lang="en-US" dirty="0"/>
              <a:t>It consists of Fact table.</a:t>
            </a:r>
          </a:p>
          <a:p>
            <a:pPr marL="241653" indent="-241653" algn="just">
              <a:buFont typeface="Wingdings" pitchFamily="2" charset="2"/>
              <a:buChar char="Ø"/>
            </a:pPr>
            <a:r>
              <a:rPr lang="en-US" dirty="0"/>
              <a:t>It consists Compound primary key.</a:t>
            </a:r>
          </a:p>
          <a:p>
            <a:pPr marL="241653" indent="-241653" algn="just">
              <a:buFont typeface="Wingdings" pitchFamily="2" charset="2"/>
              <a:buChar char="Ø"/>
            </a:pPr>
            <a:r>
              <a:rPr lang="en-US" dirty="0"/>
              <a:t>Star schema focuses on two major advantages, namely:</a:t>
            </a:r>
          </a:p>
          <a:p>
            <a:pPr marL="724959" lvl="1" indent="-241653">
              <a:buFont typeface="Arial" pitchFamily="34" charset="0"/>
              <a:buChar char="-"/>
            </a:pPr>
            <a:r>
              <a:rPr lang="en-US" dirty="0"/>
              <a:t>Ease of use </a:t>
            </a:r>
          </a:p>
          <a:p>
            <a:pPr marL="724959" lvl="1" indent="-241653">
              <a:buFont typeface="Arial" pitchFamily="34" charset="0"/>
              <a:buChar char="-"/>
            </a:pPr>
            <a:r>
              <a:rPr lang="en-US" dirty="0"/>
              <a:t>Efficient performance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789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210934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994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109609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096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096692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99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401539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323133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2331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301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27840052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4817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403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88160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891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221945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57641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9012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831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6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15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454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4809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6870"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33536911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png"/><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png"/><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Data Warehousing Concepts</a:t>
            </a:r>
          </a:p>
        </p:txBody>
      </p:sp>
      <p:sp>
        <p:nvSpPr>
          <p:cNvPr id="4" name="Subtitle 3"/>
          <p:cNvSpPr>
            <a:spLocks noGrp="1"/>
          </p:cNvSpPr>
          <p:nvPr>
            <p:ph type="subTitle" idx="1"/>
          </p:nvPr>
        </p:nvSpPr>
        <p:spPr/>
        <p:txBody>
          <a:bodyPr/>
          <a:lstStyle/>
          <a:p>
            <a:r>
              <a:rPr lang="en-US" dirty="0"/>
              <a:t>Lesson 3: Dimensional Modeling</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Star Schema - </a:t>
            </a:r>
            <a:r>
              <a:rPr lang="en-US" dirty="0" smtClean="0"/>
              <a:t>Sample</a:t>
            </a:r>
            <a:endParaRPr lang="en-US" dirty="0"/>
          </a:p>
        </p:txBody>
      </p:sp>
      <p:graphicFrame>
        <p:nvGraphicFramePr>
          <p:cNvPr id="313353" name="Object 9"/>
          <p:cNvGraphicFramePr>
            <a:graphicFrameLocks noGrp="1" noChangeAspect="1"/>
          </p:cNvGraphicFramePr>
          <p:nvPr>
            <p:ph idx="1"/>
            <p:extLst>
              <p:ext uri="{D42A27DB-BD31-4B8C-83A1-F6EECF244321}">
                <p14:modId xmlns:p14="http://schemas.microsoft.com/office/powerpoint/2010/main" val="3036509691"/>
              </p:ext>
            </p:extLst>
          </p:nvPr>
        </p:nvGraphicFramePr>
        <p:xfrm>
          <a:off x="2592388" y="2763838"/>
          <a:ext cx="4257675" cy="2105025"/>
        </p:xfrm>
        <a:graphic>
          <a:graphicData uri="http://schemas.openxmlformats.org/presentationml/2006/ole">
            <mc:AlternateContent xmlns:mc="http://schemas.openxmlformats.org/markup-compatibility/2006">
              <mc:Choice xmlns:v="urn:schemas-microsoft-com:vml" Requires="v">
                <p:oleObj spid="_x0000_s34831" name="Bitmap Image" r:id="rId4" imgW="4258269" imgH="2104762" progId="PBrush">
                  <p:embed/>
                </p:oleObj>
              </mc:Choice>
              <mc:Fallback>
                <p:oleObj name="Bitmap Image" r:id="rId4" imgW="4258269" imgH="2104762" progId="PBrush">
                  <p:embed/>
                  <p:pic>
                    <p:nvPicPr>
                      <p:cNvPr id="0" name="Picture 2"/>
                      <p:cNvPicPr>
                        <a:picLocks noGrp="1" noChangeAspect="1" noChangeArrowheads="1"/>
                      </p:cNvPicPr>
                      <p:nvPr/>
                    </p:nvPicPr>
                    <p:blipFill>
                      <a:blip r:embed="rId5">
                        <a:lum bright="-20000" contrast="-20000"/>
                        <a:extLst>
                          <a:ext uri="{28A0092B-C50C-407E-A947-70E740481C1C}">
                            <a14:useLocalDpi xmlns:a14="http://schemas.microsoft.com/office/drawing/2010/main" val="0"/>
                          </a:ext>
                        </a:extLst>
                      </a:blip>
                      <a:srcRect/>
                      <a:stretch>
                        <a:fillRect/>
                      </a:stretch>
                    </p:blipFill>
                    <p:spPr bwMode="auto">
                      <a:xfrm>
                        <a:off x="2592388" y="2763838"/>
                        <a:ext cx="4257675" cy="210502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361322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9" name="Picture 11" descr="Star Schem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56" y="1424665"/>
            <a:ext cx="7943850" cy="4664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Star </a:t>
            </a:r>
            <a:r>
              <a:rPr lang="en-US" dirty="0" smtClean="0"/>
              <a:t>Schema</a:t>
            </a:r>
            <a:endParaRPr lang="en-US" dirty="0"/>
          </a:p>
        </p:txBody>
      </p:sp>
    </p:spTree>
    <p:extLst>
      <p:ext uri="{BB962C8B-B14F-4D97-AF65-F5344CB8AC3E}">
        <p14:creationId xmlns:p14="http://schemas.microsoft.com/office/powerpoint/2010/main" val="3221509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Snowflake </a:t>
            </a:r>
            <a:r>
              <a:rPr lang="en-US" dirty="0" smtClean="0"/>
              <a:t>Schema</a:t>
            </a:r>
            <a:endParaRPr lang="en-US" dirty="0"/>
          </a:p>
        </p:txBody>
      </p:sp>
      <p:sp>
        <p:nvSpPr>
          <p:cNvPr id="4" name="Content Placeholder 3"/>
          <p:cNvSpPr>
            <a:spLocks noGrp="1"/>
          </p:cNvSpPr>
          <p:nvPr>
            <p:ph idx="1"/>
          </p:nvPr>
        </p:nvSpPr>
        <p:spPr/>
        <p:txBody>
          <a:bodyPr/>
          <a:lstStyle/>
          <a:p>
            <a:r>
              <a:rPr lang="en-US" dirty="0"/>
              <a:t>Snowflake Schema represents dimensional hierarchy directly by normalizing tables. </a:t>
            </a:r>
          </a:p>
          <a:p>
            <a:r>
              <a:rPr lang="en-US" dirty="0"/>
              <a:t>It is a variation on the star schema.</a:t>
            </a:r>
          </a:p>
          <a:p>
            <a:r>
              <a:rPr lang="en-US" dirty="0"/>
              <a:t>It is </a:t>
            </a:r>
            <a:r>
              <a:rPr lang="en-US" dirty="0" err="1"/>
              <a:t>eazy</a:t>
            </a:r>
            <a:r>
              <a:rPr lang="en-US" dirty="0"/>
              <a:t> to maintain and saves storage, very large dimension tables.</a:t>
            </a:r>
          </a:p>
          <a:p>
            <a:r>
              <a:rPr lang="en-US" dirty="0"/>
              <a:t>They have improved query performance.</a:t>
            </a:r>
          </a:p>
          <a:p>
            <a:endParaRPr lang="en-US" dirty="0"/>
          </a:p>
        </p:txBody>
      </p:sp>
    </p:spTree>
    <p:extLst>
      <p:ext uri="{BB962C8B-B14F-4D97-AF65-F5344CB8AC3E}">
        <p14:creationId xmlns:p14="http://schemas.microsoft.com/office/powerpoint/2010/main" val="2988422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Snowflake - </a:t>
            </a:r>
            <a:r>
              <a:rPr lang="en-US" dirty="0" smtClean="0"/>
              <a:t>Sample</a:t>
            </a:r>
            <a:endParaRPr lang="en-US" dirty="0"/>
          </a:p>
        </p:txBody>
      </p:sp>
      <p:graphicFrame>
        <p:nvGraphicFramePr>
          <p:cNvPr id="314370" name="Object 2"/>
          <p:cNvGraphicFramePr>
            <a:graphicFrameLocks noGrp="1" noChangeAspect="1"/>
          </p:cNvGraphicFramePr>
          <p:nvPr>
            <p:ph idx="1"/>
            <p:extLst>
              <p:ext uri="{D42A27DB-BD31-4B8C-83A1-F6EECF244321}">
                <p14:modId xmlns:p14="http://schemas.microsoft.com/office/powerpoint/2010/main" val="2004915179"/>
              </p:ext>
            </p:extLst>
          </p:nvPr>
        </p:nvGraphicFramePr>
        <p:xfrm>
          <a:off x="2287588" y="2497138"/>
          <a:ext cx="4867275" cy="2638425"/>
        </p:xfrm>
        <a:graphic>
          <a:graphicData uri="http://schemas.openxmlformats.org/presentationml/2006/ole">
            <mc:AlternateContent xmlns:mc="http://schemas.openxmlformats.org/markup-compatibility/2006">
              <mc:Choice xmlns:v="urn:schemas-microsoft-com:vml" Requires="v">
                <p:oleObj spid="_x0000_s35856" name="Bitmap Image" r:id="rId4" imgW="4866667" imgH="2638095" progId="PBrush">
                  <p:embed/>
                </p:oleObj>
              </mc:Choice>
              <mc:Fallback>
                <p:oleObj name="Bitmap Image" r:id="rId4" imgW="4866667" imgH="2638095" progId="PBrush">
                  <p:embed/>
                  <p:pic>
                    <p:nvPicPr>
                      <p:cNvPr id="0" name="Picture 2"/>
                      <p:cNvPicPr>
                        <a:picLocks noGrp="1" noChangeAspect="1" noChangeArrowheads="1"/>
                      </p:cNvPicPr>
                      <p:nvPr/>
                    </p:nvPicPr>
                    <p:blipFill>
                      <a:blip r:embed="rId5">
                        <a:lum bright="-20000" contrast="-20000"/>
                        <a:extLst>
                          <a:ext uri="{28A0092B-C50C-407E-A947-70E740481C1C}">
                            <a14:useLocalDpi xmlns:a14="http://schemas.microsoft.com/office/drawing/2010/main" val="0"/>
                          </a:ext>
                        </a:extLst>
                      </a:blip>
                      <a:srcRect/>
                      <a:stretch>
                        <a:fillRect/>
                      </a:stretch>
                    </p:blipFill>
                    <p:spPr bwMode="auto">
                      <a:xfrm>
                        <a:off x="2287588" y="2497138"/>
                        <a:ext cx="4867275" cy="2638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7547872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8" name="Picture 8" descr="Snow Flake Schem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1422400"/>
            <a:ext cx="7639050" cy="42100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Snowflake </a:t>
            </a:r>
            <a:r>
              <a:rPr lang="en-US" dirty="0" smtClean="0"/>
              <a:t>Schema</a:t>
            </a:r>
            <a:endParaRPr lang="en-US" dirty="0"/>
          </a:p>
        </p:txBody>
      </p:sp>
    </p:spTree>
    <p:extLst>
      <p:ext uri="{BB962C8B-B14F-4D97-AF65-F5344CB8AC3E}">
        <p14:creationId xmlns:p14="http://schemas.microsoft.com/office/powerpoint/2010/main" val="2947092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Fact Constellation </a:t>
            </a:r>
          </a:p>
        </p:txBody>
      </p:sp>
      <p:sp>
        <p:nvSpPr>
          <p:cNvPr id="4" name="Content Placeholder 3"/>
          <p:cNvSpPr>
            <a:spLocks noGrp="1"/>
          </p:cNvSpPr>
          <p:nvPr>
            <p:ph idx="1"/>
          </p:nvPr>
        </p:nvSpPr>
        <p:spPr/>
        <p:txBody>
          <a:bodyPr/>
          <a:lstStyle/>
          <a:p>
            <a:r>
              <a:rPr lang="en-US" dirty="0"/>
              <a:t>Multiple fact tables share dimension tables.</a:t>
            </a:r>
          </a:p>
          <a:p>
            <a:r>
              <a:rPr lang="en-US" dirty="0"/>
              <a:t>This schema is viewed as collection of stars hence called galaxy schema or fact constellation.</a:t>
            </a:r>
          </a:p>
          <a:p>
            <a:r>
              <a:rPr lang="en-US" dirty="0"/>
              <a:t>Sophisticated  application requires such schema</a:t>
            </a:r>
          </a:p>
          <a:p>
            <a:endParaRPr lang="en-US" dirty="0"/>
          </a:p>
        </p:txBody>
      </p:sp>
    </p:spTree>
    <p:extLst>
      <p:ext uri="{BB962C8B-B14F-4D97-AF65-F5344CB8AC3E}">
        <p14:creationId xmlns:p14="http://schemas.microsoft.com/office/powerpoint/2010/main" val="2205299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333947"/>
            <a:ext cx="68961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a:t>Fact </a:t>
            </a:r>
            <a:r>
              <a:rPr lang="en-US" dirty="0" smtClean="0"/>
              <a:t>Constellation</a:t>
            </a:r>
            <a:endParaRPr lang="en-US" dirty="0"/>
          </a:p>
        </p:txBody>
      </p:sp>
    </p:spTree>
    <p:extLst>
      <p:ext uri="{BB962C8B-B14F-4D97-AF65-F5344CB8AC3E}">
        <p14:creationId xmlns:p14="http://schemas.microsoft.com/office/powerpoint/2010/main" val="1661519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In this lesson, you have learnt:</a:t>
            </a:r>
          </a:p>
          <a:p>
            <a:pPr lvl="1"/>
            <a:r>
              <a:rPr lang="en-US" dirty="0"/>
              <a:t>Dimensional Modeling represents the complexities of the business process in a simple manner.</a:t>
            </a:r>
          </a:p>
          <a:p>
            <a:pPr lvl="1"/>
            <a:r>
              <a:rPr lang="en-US" dirty="0"/>
              <a:t>The schema types are star schema and snowflake schema</a:t>
            </a:r>
          </a:p>
          <a:p>
            <a:endParaRPr lang="en-US" dirty="0"/>
          </a:p>
          <a:p>
            <a:endParaRPr lang="en-US" dirty="0"/>
          </a:p>
        </p:txBody>
      </p:sp>
    </p:spTree>
    <p:extLst>
      <p:ext uri="{BB962C8B-B14F-4D97-AF65-F5344CB8AC3E}">
        <p14:creationId xmlns:p14="http://schemas.microsoft.com/office/powerpoint/2010/main" val="3949027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Database schema has various elements, such as:</a:t>
            </a:r>
          </a:p>
          <a:p>
            <a:pPr lvl="1"/>
            <a:r>
              <a:rPr lang="en-US" dirty="0"/>
              <a:t>Fact</a:t>
            </a:r>
          </a:p>
          <a:p>
            <a:pPr lvl="1"/>
            <a:r>
              <a:rPr lang="en-US" dirty="0"/>
              <a:t>Dimension</a:t>
            </a:r>
          </a:p>
          <a:p>
            <a:pPr lvl="1"/>
            <a:r>
              <a:rPr lang="en-US" dirty="0"/>
              <a:t>Attributes</a:t>
            </a:r>
          </a:p>
          <a:p>
            <a:pPr lvl="1"/>
            <a:r>
              <a:rPr lang="en-US" dirty="0"/>
              <a:t>Hierarchy</a:t>
            </a:r>
          </a:p>
          <a:p>
            <a:pPr lvl="1"/>
            <a:r>
              <a:rPr lang="en-US" dirty="0"/>
              <a:t>Cube</a:t>
            </a:r>
          </a:p>
          <a:p>
            <a:r>
              <a:rPr lang="en-US" dirty="0"/>
              <a:t>Schema design is the organization of database.</a:t>
            </a:r>
          </a:p>
          <a:p>
            <a:endParaRPr lang="en-US" dirty="0"/>
          </a:p>
        </p:txBody>
      </p:sp>
    </p:spTree>
    <p:extLst>
      <p:ext uri="{BB962C8B-B14F-4D97-AF65-F5344CB8AC3E}">
        <p14:creationId xmlns:p14="http://schemas.microsoft.com/office/powerpoint/2010/main" val="1637229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4" name="Content Placeholder 3"/>
          <p:cNvSpPr>
            <a:spLocks noGrp="1"/>
          </p:cNvSpPr>
          <p:nvPr>
            <p:ph idx="1"/>
          </p:nvPr>
        </p:nvSpPr>
        <p:spPr/>
        <p:txBody>
          <a:bodyPr/>
          <a:lstStyle/>
          <a:p>
            <a:r>
              <a:rPr lang="en-US" dirty="0"/>
              <a:t>Question 1: ________are description about facts</a:t>
            </a:r>
            <a:r>
              <a:rPr lang="en-US" dirty="0" smtClean="0"/>
              <a:t>.</a:t>
            </a:r>
          </a:p>
          <a:p>
            <a:endParaRPr lang="en-US" dirty="0"/>
          </a:p>
          <a:p>
            <a:r>
              <a:rPr lang="en-US" dirty="0"/>
              <a:t>Question 2: ________ in Snowflake Shema are normalized  into multiple tables. </a:t>
            </a:r>
            <a:endParaRPr lang="en-US" dirty="0" smtClean="0"/>
          </a:p>
          <a:p>
            <a:endParaRPr lang="en-US" dirty="0"/>
          </a:p>
          <a:p>
            <a:r>
              <a:rPr lang="en-US" dirty="0"/>
              <a:t>Question 3: ___ is the name of a logical design technique often used for Data Warehouses.</a:t>
            </a:r>
          </a:p>
          <a:p>
            <a:endParaRPr lang="en-US" dirty="0"/>
          </a:p>
        </p:txBody>
      </p:sp>
    </p:spTree>
    <p:extLst>
      <p:ext uri="{BB962C8B-B14F-4D97-AF65-F5344CB8AC3E}">
        <p14:creationId xmlns:p14="http://schemas.microsoft.com/office/powerpoint/2010/main" val="1562230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Lesson </a:t>
            </a:r>
            <a:r>
              <a:rPr lang="en-US" dirty="0" smtClean="0"/>
              <a:t>Objectives</a:t>
            </a:r>
            <a:endParaRPr lang="en-US" dirty="0"/>
          </a:p>
        </p:txBody>
      </p:sp>
      <p:sp>
        <p:nvSpPr>
          <p:cNvPr id="7" name="Content Placeholder 6"/>
          <p:cNvSpPr>
            <a:spLocks noGrp="1"/>
          </p:cNvSpPr>
          <p:nvPr>
            <p:ph idx="1"/>
          </p:nvPr>
        </p:nvSpPr>
        <p:spPr/>
        <p:txBody>
          <a:bodyPr/>
          <a:lstStyle/>
          <a:p>
            <a:r>
              <a:rPr lang="en-US" dirty="0"/>
              <a:t>In this lesson, you will learn:</a:t>
            </a:r>
          </a:p>
          <a:p>
            <a:pPr lvl="1"/>
            <a:r>
              <a:rPr lang="en-US" dirty="0"/>
              <a:t>What is Dimensional modeling ?</a:t>
            </a:r>
          </a:p>
          <a:p>
            <a:pPr lvl="1"/>
            <a:r>
              <a:rPr lang="en-US" dirty="0"/>
              <a:t>Facts and Dimension tables</a:t>
            </a:r>
          </a:p>
          <a:p>
            <a:pPr lvl="1"/>
            <a:r>
              <a:rPr lang="en-US" dirty="0"/>
              <a:t>Database schema</a:t>
            </a:r>
          </a:p>
          <a:p>
            <a:pPr lvl="1"/>
            <a:r>
              <a:rPr lang="en-US" dirty="0"/>
              <a:t>Schema Design for Modeling</a:t>
            </a:r>
          </a:p>
          <a:p>
            <a:endParaRPr lang="en-US" dirty="0"/>
          </a:p>
        </p:txBody>
      </p:sp>
    </p:spTree>
    <p:extLst>
      <p:ext uri="{BB962C8B-B14F-4D97-AF65-F5344CB8AC3E}">
        <p14:creationId xmlns:p14="http://schemas.microsoft.com/office/powerpoint/2010/main" val="903280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3.1: Dimensional Modeling </a:t>
            </a:r>
            <a:r>
              <a:rPr lang="en-US" dirty="0"/>
              <a:t/>
            </a:r>
            <a:br>
              <a:rPr lang="en-US" dirty="0"/>
            </a:br>
            <a:r>
              <a:rPr lang="en-US" dirty="0"/>
              <a:t>What is Dimensional Modeling</a:t>
            </a:r>
            <a:r>
              <a:rPr lang="en-US" dirty="0" smtClean="0"/>
              <a:t>?</a:t>
            </a:r>
            <a:endParaRPr lang="en-US" dirty="0"/>
          </a:p>
        </p:txBody>
      </p:sp>
      <p:sp>
        <p:nvSpPr>
          <p:cNvPr id="4" name="Content Placeholder 3"/>
          <p:cNvSpPr>
            <a:spLocks noGrp="1"/>
          </p:cNvSpPr>
          <p:nvPr>
            <p:ph idx="1"/>
          </p:nvPr>
        </p:nvSpPr>
        <p:spPr/>
        <p:txBody>
          <a:bodyPr/>
          <a:lstStyle/>
          <a:p>
            <a:r>
              <a:rPr lang="en-US" dirty="0"/>
              <a:t>Dimensional Modeling (DM) is the name of a logical design technique often used for Data Warehouses.</a:t>
            </a:r>
          </a:p>
          <a:p>
            <a:r>
              <a:rPr lang="en-US" dirty="0"/>
              <a:t>DM is the technique for databases that are designed to support end-user queries in a Data Warehouse. </a:t>
            </a:r>
          </a:p>
          <a:p>
            <a:r>
              <a:rPr lang="en-US" dirty="0"/>
              <a:t>A Dimension Model is composed of dimension tables and fact tables.</a:t>
            </a:r>
          </a:p>
          <a:p>
            <a:r>
              <a:rPr lang="en-US" dirty="0"/>
              <a:t>It provides a conceptual framework.</a:t>
            </a:r>
          </a:p>
          <a:p>
            <a:r>
              <a:rPr lang="en-US" dirty="0"/>
              <a:t>It simplifies the business flow.</a:t>
            </a:r>
          </a:p>
          <a:p>
            <a:r>
              <a:rPr lang="en-US" dirty="0"/>
              <a:t>It is structurally classified as fact or dimension.</a:t>
            </a:r>
          </a:p>
          <a:p>
            <a:endParaRPr lang="en-US" dirty="0"/>
          </a:p>
        </p:txBody>
      </p:sp>
    </p:spTree>
    <p:extLst>
      <p:ext uri="{BB962C8B-B14F-4D97-AF65-F5344CB8AC3E}">
        <p14:creationId xmlns:p14="http://schemas.microsoft.com/office/powerpoint/2010/main" val="322782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3.2: Fact and Dimension Tables </a:t>
            </a:r>
            <a:br>
              <a:rPr lang="en-US" sz="1200" dirty="0"/>
            </a:br>
            <a:r>
              <a:rPr lang="en-US" dirty="0"/>
              <a:t>Concepts of Fact and Dimension </a:t>
            </a:r>
            <a:r>
              <a:rPr lang="en-US" dirty="0" smtClean="0"/>
              <a:t>Tables</a:t>
            </a:r>
            <a:endParaRPr lang="en-US" dirty="0"/>
          </a:p>
        </p:txBody>
      </p:sp>
      <p:sp>
        <p:nvSpPr>
          <p:cNvPr id="4" name="Content Placeholder 3"/>
          <p:cNvSpPr>
            <a:spLocks noGrp="1"/>
          </p:cNvSpPr>
          <p:nvPr>
            <p:ph idx="1"/>
          </p:nvPr>
        </p:nvSpPr>
        <p:spPr/>
        <p:txBody>
          <a:bodyPr/>
          <a:lstStyle/>
          <a:p>
            <a:r>
              <a:rPr lang="en-US" dirty="0"/>
              <a:t>Fact tables and Dimension tables are the two types of objects that are commonly used in designing database schemas. </a:t>
            </a:r>
          </a:p>
          <a:p>
            <a:r>
              <a:rPr lang="en-US" dirty="0"/>
              <a:t>Fact table contains two columns, namely numeric facts and foreign keys of dimension tables.</a:t>
            </a:r>
          </a:p>
          <a:p>
            <a:r>
              <a:rPr lang="en-US" dirty="0"/>
              <a:t>Dimension tables contain the attributes that describe fact records.</a:t>
            </a:r>
          </a:p>
          <a:p>
            <a:endParaRPr lang="en-US" dirty="0"/>
          </a:p>
        </p:txBody>
      </p:sp>
    </p:spTree>
    <p:extLst>
      <p:ext uri="{BB962C8B-B14F-4D97-AF65-F5344CB8AC3E}">
        <p14:creationId xmlns:p14="http://schemas.microsoft.com/office/powerpoint/2010/main" val="515203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33913" y="1283320"/>
            <a:ext cx="4219575" cy="4769949"/>
            <a:chOff x="4619625" y="1524000"/>
            <a:chExt cx="4219575" cy="4769949"/>
          </a:xfrm>
        </p:grpSpPr>
        <p:sp>
          <p:nvSpPr>
            <p:cNvPr id="309252" name="Rectangle 4"/>
            <p:cNvSpPr>
              <a:spLocks noChangeArrowheads="1"/>
            </p:cNvSpPr>
            <p:nvPr/>
          </p:nvSpPr>
          <p:spPr bwMode="auto">
            <a:xfrm>
              <a:off x="4619625" y="1584325"/>
              <a:ext cx="4219575" cy="470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000">
                  <a:latin typeface="Arial" pitchFamily="34" charset="0"/>
                  <a:cs typeface="Arial" pitchFamily="34" charset="0"/>
                </a:rPr>
                <a:t>Dimensions:  Product, Region, Time</a:t>
              </a:r>
            </a:p>
            <a:p>
              <a:pPr eaLnBrk="0" hangingPunct="0"/>
              <a:r>
                <a:rPr lang="en-US" sz="2000">
                  <a:latin typeface="Arial" pitchFamily="34" charset="0"/>
                  <a:cs typeface="Arial" pitchFamily="34" charset="0"/>
                </a:rPr>
                <a:t>Hierarchical summarization paths</a:t>
              </a:r>
            </a:p>
            <a:p>
              <a:pPr eaLnBrk="0" hangingPunct="0"/>
              <a:endParaRPr lang="en-US" sz="2000">
                <a:latin typeface="Arial" pitchFamily="34" charset="0"/>
                <a:cs typeface="Arial" pitchFamily="34" charset="0"/>
              </a:endParaRPr>
            </a:p>
            <a:p>
              <a:pPr eaLnBrk="0" hangingPunct="0"/>
              <a:r>
                <a:rPr lang="en-US" sz="2000" u="sng">
                  <a:latin typeface="Arial" pitchFamily="34" charset="0"/>
                  <a:cs typeface="Arial" pitchFamily="34" charset="0"/>
                </a:rPr>
                <a:t>Product </a:t>
              </a:r>
              <a:r>
                <a:rPr lang="en-US" sz="2000">
                  <a:latin typeface="Arial" pitchFamily="34" charset="0"/>
                  <a:cs typeface="Arial" pitchFamily="34" charset="0"/>
                </a:rPr>
                <a:t>        </a:t>
              </a:r>
              <a:r>
                <a:rPr lang="en-US" sz="2000" u="sng">
                  <a:latin typeface="Arial" pitchFamily="34" charset="0"/>
                  <a:cs typeface="Arial" pitchFamily="34" charset="0"/>
                </a:rPr>
                <a:t>Region </a:t>
              </a:r>
              <a:r>
                <a:rPr lang="en-US" sz="2000">
                  <a:latin typeface="Arial" pitchFamily="34" charset="0"/>
                  <a:cs typeface="Arial" pitchFamily="34" charset="0"/>
                </a:rPr>
                <a:t>            </a:t>
              </a:r>
              <a:r>
                <a:rPr lang="en-US" sz="2000" u="sng">
                  <a:latin typeface="Arial" pitchFamily="34" charset="0"/>
                  <a:cs typeface="Arial" pitchFamily="34" charset="0"/>
                </a:rPr>
                <a:t>Time</a:t>
              </a:r>
              <a:endParaRPr lang="en-US" sz="2000">
                <a:latin typeface="Arial" pitchFamily="34" charset="0"/>
                <a:cs typeface="Arial" pitchFamily="34" charset="0"/>
              </a:endParaRPr>
            </a:p>
            <a:p>
              <a:pPr eaLnBrk="0" hangingPunct="0"/>
              <a:r>
                <a:rPr lang="en-US" sz="2000">
                  <a:latin typeface="Arial" pitchFamily="34" charset="0"/>
                  <a:cs typeface="Arial" pitchFamily="34" charset="0"/>
                </a:rPr>
                <a:t>Industry        Country            Year</a:t>
              </a:r>
            </a:p>
            <a:p>
              <a:pPr eaLnBrk="0" hangingPunct="0"/>
              <a:endParaRPr lang="en-US" sz="2000">
                <a:latin typeface="Arial" pitchFamily="34" charset="0"/>
                <a:cs typeface="Arial" pitchFamily="34" charset="0"/>
              </a:endParaRPr>
            </a:p>
            <a:p>
              <a:pPr eaLnBrk="0" hangingPunct="0"/>
              <a:endParaRPr lang="en-US" sz="2000">
                <a:latin typeface="Arial" pitchFamily="34" charset="0"/>
                <a:cs typeface="Arial" pitchFamily="34" charset="0"/>
              </a:endParaRPr>
            </a:p>
            <a:p>
              <a:pPr eaLnBrk="0" hangingPunct="0"/>
              <a:r>
                <a:rPr lang="en-US" sz="2000">
                  <a:latin typeface="Arial" pitchFamily="34" charset="0"/>
                  <a:cs typeface="Arial" pitchFamily="34" charset="0"/>
                </a:rPr>
                <a:t>Category       Region           Quarter    </a:t>
              </a:r>
            </a:p>
            <a:p>
              <a:pPr eaLnBrk="0" hangingPunct="0"/>
              <a:r>
                <a:rPr lang="en-US" sz="2000">
                  <a:latin typeface="Arial" pitchFamily="34" charset="0"/>
                  <a:cs typeface="Arial" pitchFamily="34" charset="0"/>
                </a:rPr>
                <a:t>    </a:t>
              </a:r>
            </a:p>
            <a:p>
              <a:pPr eaLnBrk="0" hangingPunct="0"/>
              <a:endParaRPr lang="en-US" sz="2000">
                <a:latin typeface="Arial" pitchFamily="34" charset="0"/>
                <a:cs typeface="Arial" pitchFamily="34" charset="0"/>
              </a:endParaRPr>
            </a:p>
            <a:p>
              <a:pPr eaLnBrk="0" hangingPunct="0"/>
              <a:r>
                <a:rPr lang="en-US" sz="2000">
                  <a:latin typeface="Arial" pitchFamily="34" charset="0"/>
                  <a:cs typeface="Arial" pitchFamily="34" charset="0"/>
                </a:rPr>
                <a:t> Product          City               Month     Week</a:t>
              </a:r>
            </a:p>
            <a:p>
              <a:pPr eaLnBrk="0" hangingPunct="0"/>
              <a:r>
                <a:rPr lang="en-US" sz="2000">
                  <a:latin typeface="Arial" pitchFamily="34" charset="0"/>
                  <a:cs typeface="Arial" pitchFamily="34" charset="0"/>
                </a:rPr>
                <a:t>  </a:t>
              </a:r>
            </a:p>
            <a:p>
              <a:pPr eaLnBrk="0" hangingPunct="0"/>
              <a:r>
                <a:rPr lang="en-US" sz="2000">
                  <a:latin typeface="Arial" pitchFamily="34" charset="0"/>
                  <a:cs typeface="Arial" pitchFamily="34" charset="0"/>
                </a:rPr>
                <a:t>                      Office               Day</a:t>
              </a:r>
            </a:p>
          </p:txBody>
        </p:sp>
        <p:sp>
          <p:nvSpPr>
            <p:cNvPr id="309253" name="Line 5"/>
            <p:cNvSpPr>
              <a:spLocks noChangeShapeType="1"/>
            </p:cNvSpPr>
            <p:nvPr/>
          </p:nvSpPr>
          <p:spPr bwMode="auto">
            <a:xfrm flipH="1">
              <a:off x="5091113" y="3429000"/>
              <a:ext cx="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9254" name="Line 6"/>
            <p:cNvSpPr>
              <a:spLocks noChangeShapeType="1"/>
            </p:cNvSpPr>
            <p:nvPr/>
          </p:nvSpPr>
          <p:spPr bwMode="auto">
            <a:xfrm flipH="1">
              <a:off x="6615113" y="5260975"/>
              <a:ext cx="0" cy="6064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9255" name="Line 7"/>
            <p:cNvSpPr>
              <a:spLocks noChangeShapeType="1"/>
            </p:cNvSpPr>
            <p:nvPr/>
          </p:nvSpPr>
          <p:spPr bwMode="auto">
            <a:xfrm flipH="1">
              <a:off x="6615113" y="3429000"/>
              <a:ext cx="0" cy="685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9256" name="Line 8"/>
            <p:cNvSpPr>
              <a:spLocks noChangeShapeType="1"/>
            </p:cNvSpPr>
            <p:nvPr/>
          </p:nvSpPr>
          <p:spPr bwMode="auto">
            <a:xfrm>
              <a:off x="5091113" y="4403725"/>
              <a:ext cx="0" cy="549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9257" name="Line 9"/>
            <p:cNvSpPr>
              <a:spLocks noChangeShapeType="1"/>
            </p:cNvSpPr>
            <p:nvPr/>
          </p:nvSpPr>
          <p:spPr bwMode="auto">
            <a:xfrm>
              <a:off x="8139113" y="3422650"/>
              <a:ext cx="0" cy="615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9258" name="Line 10"/>
            <p:cNvSpPr>
              <a:spLocks noChangeShapeType="1"/>
            </p:cNvSpPr>
            <p:nvPr/>
          </p:nvSpPr>
          <p:spPr bwMode="auto">
            <a:xfrm flipH="1">
              <a:off x="7893049" y="4483100"/>
              <a:ext cx="322263" cy="3937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9259" name="Line 11"/>
            <p:cNvSpPr>
              <a:spLocks noChangeShapeType="1"/>
            </p:cNvSpPr>
            <p:nvPr/>
          </p:nvSpPr>
          <p:spPr bwMode="auto">
            <a:xfrm>
              <a:off x="8334375" y="4498975"/>
              <a:ext cx="261938" cy="3778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9260" name="Line 12"/>
            <p:cNvSpPr>
              <a:spLocks noChangeShapeType="1"/>
            </p:cNvSpPr>
            <p:nvPr/>
          </p:nvSpPr>
          <p:spPr bwMode="auto">
            <a:xfrm>
              <a:off x="7785100" y="5334000"/>
              <a:ext cx="277813"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9261" name="Line 13"/>
            <p:cNvSpPr>
              <a:spLocks noChangeShapeType="1"/>
            </p:cNvSpPr>
            <p:nvPr/>
          </p:nvSpPr>
          <p:spPr bwMode="auto">
            <a:xfrm flipH="1">
              <a:off x="8291513" y="5327650"/>
              <a:ext cx="277812" cy="4635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9262" name="Line 14"/>
            <p:cNvSpPr>
              <a:spLocks noChangeShapeType="1"/>
            </p:cNvSpPr>
            <p:nvPr/>
          </p:nvSpPr>
          <p:spPr bwMode="auto">
            <a:xfrm>
              <a:off x="6615113" y="4346575"/>
              <a:ext cx="6350" cy="6064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09264" name="Rectangle 16"/>
            <p:cNvSpPr>
              <a:spLocks noChangeArrowheads="1"/>
            </p:cNvSpPr>
            <p:nvPr/>
          </p:nvSpPr>
          <p:spPr bwMode="auto">
            <a:xfrm>
              <a:off x="4633913" y="1524000"/>
              <a:ext cx="4205287" cy="47244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grpSp>
      <p:sp>
        <p:nvSpPr>
          <p:cNvPr id="4" name="Title 3"/>
          <p:cNvSpPr>
            <a:spLocks noGrp="1"/>
          </p:cNvSpPr>
          <p:nvPr>
            <p:ph type="title"/>
          </p:nvPr>
        </p:nvSpPr>
        <p:spPr/>
        <p:txBody>
          <a:bodyPr/>
          <a:lstStyle/>
          <a:p>
            <a:r>
              <a:rPr lang="en-US" dirty="0"/>
              <a:t>Multidimensional </a:t>
            </a:r>
            <a:r>
              <a:rPr lang="en-US" dirty="0" smtClean="0"/>
              <a:t>Data</a:t>
            </a:r>
            <a:endParaRPr lang="en-US" dirty="0"/>
          </a:p>
        </p:txBody>
      </p:sp>
      <p:sp>
        <p:nvSpPr>
          <p:cNvPr id="5" name="Content Placeholder 4"/>
          <p:cNvSpPr>
            <a:spLocks noGrp="1"/>
          </p:cNvSpPr>
          <p:nvPr>
            <p:ph idx="1"/>
          </p:nvPr>
        </p:nvSpPr>
        <p:spPr>
          <a:xfrm>
            <a:off x="298516" y="1494766"/>
            <a:ext cx="4142855" cy="4643751"/>
          </a:xfrm>
        </p:spPr>
        <p:txBody>
          <a:bodyPr/>
          <a:lstStyle/>
          <a:p>
            <a:r>
              <a:rPr lang="en-US" dirty="0"/>
              <a:t>Designed to resolve complex  business </a:t>
            </a:r>
            <a:r>
              <a:rPr lang="en-US" dirty="0" smtClean="0"/>
              <a:t>queries</a:t>
            </a:r>
          </a:p>
          <a:p>
            <a:endParaRPr lang="en-US" dirty="0"/>
          </a:p>
          <a:p>
            <a:r>
              <a:rPr lang="en-US" dirty="0" smtClean="0"/>
              <a:t>Helps </a:t>
            </a:r>
            <a:r>
              <a:rPr lang="en-US" dirty="0"/>
              <a:t>to analyze data from different </a:t>
            </a:r>
            <a:r>
              <a:rPr lang="en-US" dirty="0" smtClean="0"/>
              <a:t>dimensions</a:t>
            </a:r>
          </a:p>
          <a:p>
            <a:endParaRPr lang="en-US" dirty="0"/>
          </a:p>
          <a:p>
            <a:r>
              <a:rPr lang="en-US" dirty="0" smtClean="0"/>
              <a:t>Different </a:t>
            </a:r>
            <a:r>
              <a:rPr lang="en-US" dirty="0"/>
              <a:t>dimensions form a </a:t>
            </a:r>
            <a:r>
              <a:rPr lang="en-US" dirty="0" smtClean="0"/>
              <a:t>cube</a:t>
            </a:r>
          </a:p>
          <a:p>
            <a:endParaRPr lang="en-US" dirty="0"/>
          </a:p>
          <a:p>
            <a:r>
              <a:rPr lang="en-US" dirty="0" smtClean="0"/>
              <a:t>Every </a:t>
            </a:r>
            <a:r>
              <a:rPr lang="en-US" dirty="0"/>
              <a:t>edge represents a dimension</a:t>
            </a:r>
          </a:p>
          <a:p>
            <a:endParaRPr lang="en-US" dirty="0"/>
          </a:p>
        </p:txBody>
      </p:sp>
    </p:spTree>
    <p:extLst>
      <p:ext uri="{BB962C8B-B14F-4D97-AF65-F5344CB8AC3E}">
        <p14:creationId xmlns:p14="http://schemas.microsoft.com/office/powerpoint/2010/main" val="2648923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Multidimensional Data </a:t>
            </a:r>
            <a:r>
              <a:rPr lang="en-US" dirty="0" smtClean="0"/>
              <a:t>Analysis</a:t>
            </a:r>
            <a:endParaRPr lang="en-US" dirty="0"/>
          </a:p>
        </p:txBody>
      </p:sp>
      <p:sp>
        <p:nvSpPr>
          <p:cNvPr id="4" name="Content Placeholder 3"/>
          <p:cNvSpPr>
            <a:spLocks noGrp="1"/>
          </p:cNvSpPr>
          <p:nvPr>
            <p:ph idx="1"/>
          </p:nvPr>
        </p:nvSpPr>
        <p:spPr/>
        <p:txBody>
          <a:bodyPr/>
          <a:lstStyle/>
          <a:p>
            <a:r>
              <a:rPr lang="en-US" dirty="0"/>
              <a:t>Analysis based on multiple dimensions </a:t>
            </a:r>
          </a:p>
          <a:p>
            <a:r>
              <a:rPr lang="en-US" dirty="0"/>
              <a:t>Result varies with the dimension change across analysis</a:t>
            </a:r>
          </a:p>
          <a:p>
            <a:r>
              <a:rPr lang="en-US" dirty="0"/>
              <a:t>Customers (city, state, country)</a:t>
            </a:r>
          </a:p>
          <a:p>
            <a:r>
              <a:rPr lang="en-US" dirty="0"/>
              <a:t>Time (day, week,  month, quarter, year)</a:t>
            </a:r>
          </a:p>
          <a:p>
            <a:r>
              <a:rPr lang="en-US" dirty="0"/>
              <a:t>Products (product, category, industry)</a:t>
            </a:r>
          </a:p>
          <a:p>
            <a:r>
              <a:rPr lang="en-US" dirty="0"/>
              <a:t>Hierarchies on dimensions</a:t>
            </a:r>
            <a:r>
              <a:rPr lang="en-US" dirty="0" smtClean="0"/>
              <a:t>:</a:t>
            </a:r>
            <a:endParaRPr lang="en-US" dirty="0"/>
          </a:p>
          <a:p>
            <a:pPr marL="0" indent="0">
              <a:buNone/>
            </a:pPr>
            <a:r>
              <a:rPr lang="en-US" dirty="0" smtClean="0"/>
              <a:t>	Industry</a:t>
            </a:r>
            <a:r>
              <a:rPr lang="en-US" dirty="0"/>
              <a:t>		Country		  Year</a:t>
            </a:r>
          </a:p>
          <a:p>
            <a:pPr marL="0" indent="0">
              <a:buNone/>
            </a:pPr>
            <a:r>
              <a:rPr lang="en-US" dirty="0"/>
              <a:t>		</a:t>
            </a:r>
          </a:p>
          <a:p>
            <a:pPr marL="0" indent="0">
              <a:buNone/>
            </a:pPr>
            <a:r>
              <a:rPr lang="en-US" dirty="0"/>
              <a:t>	Category		 State			Quarter</a:t>
            </a:r>
          </a:p>
          <a:p>
            <a:pPr marL="0" indent="0">
              <a:buNone/>
            </a:pPr>
            <a:endParaRPr lang="en-US" dirty="0"/>
          </a:p>
          <a:p>
            <a:pPr marL="0" indent="0">
              <a:buNone/>
            </a:pPr>
            <a:r>
              <a:rPr lang="en-US" dirty="0"/>
              <a:t>	Product		 City	      	Month     	 Week</a:t>
            </a:r>
          </a:p>
          <a:p>
            <a:pPr marL="0" indent="0">
              <a:buNone/>
            </a:pPr>
            <a:r>
              <a:rPr lang="en-US" dirty="0"/>
              <a:t>				   	   </a:t>
            </a:r>
          </a:p>
          <a:p>
            <a:pPr marL="0" indent="0">
              <a:buNone/>
            </a:pPr>
            <a:r>
              <a:rPr lang="en-US" dirty="0"/>
              <a:t>							</a:t>
            </a:r>
            <a:r>
              <a:rPr lang="en-US" dirty="0" smtClean="0"/>
              <a:t>  Day</a:t>
            </a:r>
            <a:endParaRPr lang="en-US" dirty="0"/>
          </a:p>
          <a:p>
            <a:endParaRPr lang="en-US" dirty="0"/>
          </a:p>
        </p:txBody>
      </p:sp>
      <p:sp>
        <p:nvSpPr>
          <p:cNvPr id="19" name="Line 7"/>
          <p:cNvSpPr>
            <a:spLocks noChangeShapeType="1"/>
          </p:cNvSpPr>
          <p:nvPr/>
        </p:nvSpPr>
        <p:spPr bwMode="auto">
          <a:xfrm>
            <a:off x="4368786" y="4601016"/>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20" name="Line 8"/>
          <p:cNvSpPr>
            <a:spLocks noChangeShapeType="1"/>
          </p:cNvSpPr>
          <p:nvPr/>
        </p:nvSpPr>
        <p:spPr bwMode="auto">
          <a:xfrm>
            <a:off x="7188186" y="4677216"/>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25" name="Line 4"/>
          <p:cNvSpPr>
            <a:spLocks noChangeShapeType="1"/>
          </p:cNvSpPr>
          <p:nvPr/>
        </p:nvSpPr>
        <p:spPr bwMode="auto">
          <a:xfrm>
            <a:off x="1908618" y="4267194"/>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26" name="Line 5"/>
          <p:cNvSpPr>
            <a:spLocks noChangeShapeType="1"/>
          </p:cNvSpPr>
          <p:nvPr/>
        </p:nvSpPr>
        <p:spPr bwMode="auto">
          <a:xfrm>
            <a:off x="1908618" y="5029194"/>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27" name="Line 6"/>
          <p:cNvSpPr>
            <a:spLocks noChangeShapeType="1"/>
          </p:cNvSpPr>
          <p:nvPr/>
        </p:nvSpPr>
        <p:spPr bwMode="auto">
          <a:xfrm>
            <a:off x="4441356" y="4952994"/>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28" name="Line 7"/>
          <p:cNvSpPr>
            <a:spLocks noChangeShapeType="1"/>
          </p:cNvSpPr>
          <p:nvPr/>
        </p:nvSpPr>
        <p:spPr bwMode="auto">
          <a:xfrm>
            <a:off x="4441356" y="4267194"/>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29" name="Line 8"/>
          <p:cNvSpPr>
            <a:spLocks noChangeShapeType="1"/>
          </p:cNvSpPr>
          <p:nvPr/>
        </p:nvSpPr>
        <p:spPr bwMode="auto">
          <a:xfrm>
            <a:off x="7217214" y="4256310"/>
            <a:ext cx="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0" name="Line 9"/>
          <p:cNvSpPr>
            <a:spLocks noChangeShapeType="1"/>
          </p:cNvSpPr>
          <p:nvPr/>
        </p:nvSpPr>
        <p:spPr bwMode="auto">
          <a:xfrm flipH="1">
            <a:off x="6538668" y="5029194"/>
            <a:ext cx="346075"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1" name="Line 10"/>
          <p:cNvSpPr>
            <a:spLocks noChangeShapeType="1"/>
          </p:cNvSpPr>
          <p:nvPr/>
        </p:nvSpPr>
        <p:spPr bwMode="auto">
          <a:xfrm>
            <a:off x="7725210" y="5029194"/>
            <a:ext cx="430213"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2" name="Line 11"/>
          <p:cNvSpPr>
            <a:spLocks noChangeShapeType="1"/>
          </p:cNvSpPr>
          <p:nvPr/>
        </p:nvSpPr>
        <p:spPr bwMode="auto">
          <a:xfrm>
            <a:off x="6241128" y="5791194"/>
            <a:ext cx="417513"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
        <p:nvSpPr>
          <p:cNvPr id="33" name="Line 12"/>
          <p:cNvSpPr>
            <a:spLocks noChangeShapeType="1"/>
          </p:cNvSpPr>
          <p:nvPr/>
        </p:nvSpPr>
        <p:spPr bwMode="auto">
          <a:xfrm flipH="1">
            <a:off x="7572816" y="5791194"/>
            <a:ext cx="30480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2221981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3.3: Database Schema</a:t>
            </a:r>
            <a:r>
              <a:rPr lang="en-US" dirty="0"/>
              <a:t/>
            </a:r>
            <a:br>
              <a:rPr lang="en-US" dirty="0"/>
            </a:br>
            <a:r>
              <a:rPr lang="en-US" dirty="0"/>
              <a:t>Concept of Database </a:t>
            </a:r>
            <a:r>
              <a:rPr lang="en-US" dirty="0" smtClean="0"/>
              <a:t>Schema</a:t>
            </a:r>
            <a:endParaRPr lang="en-US" dirty="0"/>
          </a:p>
        </p:txBody>
      </p:sp>
      <p:sp>
        <p:nvSpPr>
          <p:cNvPr id="4" name="Content Placeholder 3"/>
          <p:cNvSpPr>
            <a:spLocks noGrp="1"/>
          </p:cNvSpPr>
          <p:nvPr>
            <p:ph idx="1"/>
          </p:nvPr>
        </p:nvSpPr>
        <p:spPr/>
        <p:txBody>
          <a:bodyPr/>
          <a:lstStyle/>
          <a:p>
            <a:r>
              <a:rPr lang="en-US" dirty="0"/>
              <a:t>Database schema includes various elements to store data.</a:t>
            </a:r>
          </a:p>
          <a:p>
            <a:pPr lvl="1"/>
            <a:r>
              <a:rPr lang="en-US" dirty="0"/>
              <a:t>Example: facts, dimensions, attributes, hierarchy, cube</a:t>
            </a:r>
          </a:p>
          <a:p>
            <a:r>
              <a:rPr lang="en-US" dirty="0"/>
              <a:t>Facts are numeric values to be stored in the database.</a:t>
            </a:r>
          </a:p>
          <a:p>
            <a:r>
              <a:rPr lang="en-US" dirty="0"/>
              <a:t>Dimensions are description about facts.</a:t>
            </a:r>
          </a:p>
          <a:p>
            <a:r>
              <a:rPr lang="en-US" dirty="0"/>
              <a:t>Attributes are characteristics of dimensions.</a:t>
            </a:r>
          </a:p>
          <a:p>
            <a:r>
              <a:rPr lang="en-US" dirty="0"/>
              <a:t>Hierarchy is a logical representation of the order of the entities.</a:t>
            </a:r>
          </a:p>
          <a:p>
            <a:endParaRPr lang="en-US" dirty="0"/>
          </a:p>
        </p:txBody>
      </p:sp>
    </p:spTree>
    <p:extLst>
      <p:ext uri="{BB962C8B-B14F-4D97-AF65-F5344CB8AC3E}">
        <p14:creationId xmlns:p14="http://schemas.microsoft.com/office/powerpoint/2010/main" val="1486092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3.4: Schema Design for Modeling</a:t>
            </a:r>
            <a:br>
              <a:rPr lang="en-US" sz="1200" dirty="0"/>
            </a:br>
            <a:r>
              <a:rPr lang="en-US" dirty="0"/>
              <a:t>Schema Types </a:t>
            </a:r>
          </a:p>
        </p:txBody>
      </p:sp>
      <p:sp>
        <p:nvSpPr>
          <p:cNvPr id="4" name="Content Placeholder 3"/>
          <p:cNvSpPr>
            <a:spLocks noGrp="1"/>
          </p:cNvSpPr>
          <p:nvPr>
            <p:ph idx="1"/>
          </p:nvPr>
        </p:nvSpPr>
        <p:spPr/>
        <p:txBody>
          <a:bodyPr/>
          <a:lstStyle/>
          <a:p>
            <a:r>
              <a:rPr lang="en-US" dirty="0"/>
              <a:t>Schema design is the Database organization for modeling.</a:t>
            </a:r>
          </a:p>
          <a:p>
            <a:pPr lvl="1"/>
            <a:r>
              <a:rPr lang="en-US" dirty="0"/>
              <a:t>It must look like business.</a:t>
            </a:r>
          </a:p>
          <a:p>
            <a:pPr lvl="1"/>
            <a:r>
              <a:rPr lang="en-US" dirty="0"/>
              <a:t>It must be recognizable by business user.</a:t>
            </a:r>
          </a:p>
          <a:p>
            <a:pPr lvl="1"/>
            <a:r>
              <a:rPr lang="en-US" dirty="0"/>
              <a:t>It must be approachable by business user.</a:t>
            </a:r>
          </a:p>
          <a:p>
            <a:pPr lvl="1"/>
            <a:r>
              <a:rPr lang="en-US" dirty="0"/>
              <a:t>It must be simple.</a:t>
            </a:r>
          </a:p>
          <a:p>
            <a:endParaRPr lang="en-US" dirty="0"/>
          </a:p>
          <a:p>
            <a:r>
              <a:rPr lang="en-US" dirty="0"/>
              <a:t>Schema Types:</a:t>
            </a:r>
          </a:p>
          <a:p>
            <a:pPr lvl="1"/>
            <a:r>
              <a:rPr lang="en-US" dirty="0"/>
              <a:t>Star Schema</a:t>
            </a:r>
          </a:p>
          <a:p>
            <a:pPr lvl="1"/>
            <a:r>
              <a:rPr lang="en-US" dirty="0"/>
              <a:t>Snowflake schema</a:t>
            </a:r>
          </a:p>
          <a:p>
            <a:endParaRPr lang="en-US" dirty="0"/>
          </a:p>
        </p:txBody>
      </p:sp>
    </p:spTree>
    <p:extLst>
      <p:ext uri="{BB962C8B-B14F-4D97-AF65-F5344CB8AC3E}">
        <p14:creationId xmlns:p14="http://schemas.microsoft.com/office/powerpoint/2010/main" val="1755494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Star </a:t>
            </a:r>
            <a:r>
              <a:rPr lang="en-US" dirty="0" smtClean="0"/>
              <a:t>Schema</a:t>
            </a:r>
            <a:endParaRPr lang="en-US" dirty="0"/>
          </a:p>
        </p:txBody>
      </p:sp>
      <p:sp>
        <p:nvSpPr>
          <p:cNvPr id="4" name="Content Placeholder 3"/>
          <p:cNvSpPr>
            <a:spLocks noGrp="1"/>
          </p:cNvSpPr>
          <p:nvPr>
            <p:ph idx="1"/>
          </p:nvPr>
        </p:nvSpPr>
        <p:spPr/>
        <p:txBody>
          <a:bodyPr/>
          <a:lstStyle/>
          <a:p>
            <a:r>
              <a:rPr lang="en-US" dirty="0"/>
              <a:t>Star Schema consists of a central fact table surrounded by dimension tables.</a:t>
            </a:r>
          </a:p>
          <a:p>
            <a:r>
              <a:rPr lang="en-US" dirty="0"/>
              <a:t>The measures of interest for OLAP are stored in the fact table (for example: Dollar Amount, Units in the table SALES).</a:t>
            </a:r>
          </a:p>
          <a:p>
            <a:endParaRPr lang="en-US" dirty="0"/>
          </a:p>
        </p:txBody>
      </p:sp>
    </p:spTree>
    <p:extLst>
      <p:ext uri="{BB962C8B-B14F-4D97-AF65-F5344CB8AC3E}">
        <p14:creationId xmlns:p14="http://schemas.microsoft.com/office/powerpoint/2010/main" val="22300057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Demos</Material_x0020_Type>
    <Category xmlns="6ba37514-8ea7-4bb7-b1c0-6137f91cbe04">Module Artifact</Category>
    <Level xmlns="6ba37514-8ea7-4bb7-b1c0-6137f91cbe04">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CCF80638-A8F4-40F3-9123-295AC6705626}"/>
</file>

<file path=docProps/app.xml><?xml version="1.0" encoding="utf-8"?>
<Properties xmlns="http://schemas.openxmlformats.org/officeDocument/2006/extended-properties" xmlns:vt="http://schemas.openxmlformats.org/officeDocument/2006/docPropsVTypes">
  <Template/>
  <TotalTime>4018</TotalTime>
  <Words>1807</Words>
  <Application>Microsoft Office PowerPoint</Application>
  <PresentationFormat>On-screen Show (4:3)</PresentationFormat>
  <Paragraphs>168</Paragraphs>
  <Slides>19</Slides>
  <Notes>19</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8" baseType="lpstr">
      <vt:lpstr>Arial</vt:lpstr>
      <vt:lpstr>Helvetica Light</vt:lpstr>
      <vt:lpstr>Wingdings</vt:lpstr>
      <vt:lpstr>Candara</vt:lpstr>
      <vt:lpstr>ＭＳ Ｐゴシック</vt:lpstr>
      <vt:lpstr>Calibri</vt:lpstr>
      <vt:lpstr>2_Corporate Presentation Template (4x3 - Normal)</vt:lpstr>
      <vt:lpstr>think-cell Slide</vt:lpstr>
      <vt:lpstr>Bitmap Image</vt:lpstr>
      <vt:lpstr>Data Warehousing Concepts</vt:lpstr>
      <vt:lpstr>Lesson Objectives</vt:lpstr>
      <vt:lpstr>3.1: Dimensional Modeling  What is Dimensional Modeling?</vt:lpstr>
      <vt:lpstr>3.2: Fact and Dimension Tables  Concepts of Fact and Dimension Tables</vt:lpstr>
      <vt:lpstr>Multidimensional Data</vt:lpstr>
      <vt:lpstr>Multidimensional Data Analysis</vt:lpstr>
      <vt:lpstr>3.3: Database Schema Concept of Database Schema</vt:lpstr>
      <vt:lpstr>3.4: Schema Design for Modeling Schema Types </vt:lpstr>
      <vt:lpstr>Star Schema</vt:lpstr>
      <vt:lpstr>Star Schema - Sample</vt:lpstr>
      <vt:lpstr>Star Schema</vt:lpstr>
      <vt:lpstr>Snowflake Schema</vt:lpstr>
      <vt:lpstr>Snowflake - Sample</vt:lpstr>
      <vt:lpstr>Snowflake Schema</vt:lpstr>
      <vt:lpstr>Fact Constellation </vt:lpstr>
      <vt:lpstr>Fact Constellation</vt:lpstr>
      <vt:lpstr>Summary</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144</cp:revision>
  <cp:lastPrinted>2016-08-11T05:34:37Z</cp:lastPrinted>
  <dcterms:created xsi:type="dcterms:W3CDTF">2012-05-18T02:59:15Z</dcterms:created>
  <dcterms:modified xsi:type="dcterms:W3CDTF">2016-08-11T05:34:56Z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