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0" r:id="rId4"/>
  </p:sldMasterIdLst>
  <p:notesMasterIdLst>
    <p:notesMasterId r:id="rId20"/>
  </p:notesMasterIdLst>
  <p:handoutMasterIdLst>
    <p:handoutMasterId r:id="rId21"/>
  </p:handoutMasterIdLst>
  <p:sldIdLst>
    <p:sldId id="256" r:id="rId5"/>
    <p:sldId id="257" r:id="rId6"/>
    <p:sldId id="258" r:id="rId7"/>
    <p:sldId id="259" r:id="rId8"/>
    <p:sldId id="260" r:id="rId9"/>
    <p:sldId id="261" r:id="rId10"/>
    <p:sldId id="262" r:id="rId11"/>
    <p:sldId id="268" r:id="rId12"/>
    <p:sldId id="263" r:id="rId13"/>
    <p:sldId id="269" r:id="rId14"/>
    <p:sldId id="270" r:id="rId15"/>
    <p:sldId id="264" r:id="rId16"/>
    <p:sldId id="265" r:id="rId17"/>
    <p:sldId id="266" r:id="rId18"/>
    <p:sldId id="267" r:id="rId19"/>
  </p:sldIdLst>
  <p:sldSz cx="9144000" cy="6858000" type="screen4x3"/>
  <p:notesSz cx="7315200" cy="9601200"/>
  <p:embeddedFontLst>
    <p:embeddedFont>
      <p:font typeface="Calibri" panose="020F0502020204030204" pitchFamily="34" charset="0"/>
      <p:regular r:id="rId22"/>
      <p:bold r:id="rId23"/>
      <p:italic r:id="rId24"/>
      <p:boldItalic r:id="rId25"/>
    </p:embeddedFont>
    <p:embeddedFont>
      <p:font typeface="Candara" panose="020E0502030303020204" pitchFamily="34" charset="0"/>
      <p:regular r:id="rId26"/>
      <p:bold r:id="rId27"/>
      <p:italic r:id="rId28"/>
      <p:boldItalic r:id="rId29"/>
    </p:embeddedFont>
    <p:embeddedFont>
      <p:font typeface="ＭＳ Ｐゴシック" panose="020B0600070205080204" pitchFamily="34" charset="-128"/>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6501" autoAdjust="0"/>
  </p:normalViewPr>
  <p:slideViewPr>
    <p:cSldViewPr snapToGrid="0" showGuides="1">
      <p:cViewPr>
        <p:scale>
          <a:sx n="60" d="100"/>
          <a:sy n="60" d="100"/>
        </p:scale>
        <p:origin x="-1404" y="-82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6" d="100"/>
          <a:sy n="56" d="100"/>
        </p:scale>
        <p:origin x="-2826" y="-84"/>
      </p:cViewPr>
      <p:guideLst>
        <p:guide orient="horz" pos="3024"/>
        <p:guide pos="137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5.fntdata"/><Relationship Id="rId3" Type="http://schemas.openxmlformats.org/officeDocument/2006/relationships/customXml" Target="../customXml/item3.xml"/><Relationship Id="rId21" Type="http://schemas.openxmlformats.org/officeDocument/2006/relationships/handoutMaster" Target="handoutMasters/handoutMaster1.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7/31/2017</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780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1958778" y="4516125"/>
            <a:ext cx="4892673" cy="4177146"/>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646371" y="693416"/>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189114"/>
          </a:xfrm>
          <a:prstGeom prst="rect">
            <a:avLst/>
          </a:prstGeom>
          <a:noFill/>
          <a:ln w="9525">
            <a:noFill/>
            <a:miter lim="800000"/>
            <a:headEnd/>
            <a:tailEnd/>
          </a:ln>
          <a:effectLst/>
        </p:spPr>
        <p:txBody>
          <a:bodyPr lIns="97725" tIns="48862" rIns="97725" bIns="48862" anchor="ctr" anchorCtr="0"/>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b="0" dirty="0" smtClean="0">
                <a:latin typeface="Arial" panose="020B0604020202020204" pitchFamily="34" charset="0"/>
                <a:ea typeface="ＭＳ Ｐゴシック" pitchFamily="34" charset="-128"/>
                <a:cs typeface="Arial" panose="020B0604020202020204" pitchFamily="34" charset="0"/>
              </a:rPr>
              <a:t>Data Warehousing Concepts</a:t>
            </a:r>
            <a:r>
              <a:rPr lang="en-US" sz="1300" b="0" dirty="0" smtClean="0">
                <a:latin typeface="Arial" panose="020B0604020202020204" pitchFamily="34" charset="0"/>
                <a:cs typeface="Arial" panose="020B0604020202020204" pitchFamily="34" charset="0"/>
              </a:rPr>
              <a:t>	</a:t>
            </a:r>
            <a:r>
              <a:rPr lang="en-US" sz="1300" b="0" baseline="0" dirty="0" smtClean="0">
                <a:latin typeface="Arial" panose="020B0604020202020204" pitchFamily="34" charset="0"/>
                <a:cs typeface="Arial" panose="020B0604020202020204" pitchFamily="34" charset="0"/>
              </a:rPr>
              <a:t>                        </a:t>
            </a:r>
            <a:r>
              <a:rPr lang="en-US" sz="1300" b="0" baseline="0" dirty="0" smtClean="0">
                <a:latin typeface="Arial" panose="020B0604020202020204" pitchFamily="34" charset="0"/>
                <a:ea typeface="ＭＳ Ｐゴシック" pitchFamily="34" charset="-128"/>
                <a:cs typeface="Arial" panose="020B0604020202020204" pitchFamily="34" charset="0"/>
              </a:rPr>
              <a:t>                    </a:t>
            </a:r>
            <a:r>
              <a:rPr lang="en-US" sz="1300" b="0" dirty="0" smtClean="0">
                <a:latin typeface="Arial" panose="020B0604020202020204" pitchFamily="34" charset="0"/>
                <a:ea typeface="ＭＳ Ｐゴシック" pitchFamily="34" charset="-128"/>
                <a:cs typeface="Arial" panose="020B0604020202020204" pitchFamily="34" charset="0"/>
              </a:rPr>
              <a:t>ETL and Metadata</a:t>
            </a:r>
          </a:p>
        </p:txBody>
      </p:sp>
      <p:sp>
        <p:nvSpPr>
          <p:cNvPr id="12" name="Rectangle 14"/>
          <p:cNvSpPr>
            <a:spLocks noChangeArrowheads="1"/>
          </p:cNvSpPr>
          <p:nvPr/>
        </p:nvSpPr>
        <p:spPr bwMode="auto">
          <a:xfrm>
            <a:off x="4226979" y="8823040"/>
            <a:ext cx="2946699" cy="26185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	                     Page 04-</a:t>
            </a:r>
            <a:fld id="{BD9FB300-F9DC-4669-88F4-967ABA23CC04}" type="slidenum">
              <a:rPr lang="en-US" sz="1200" smtClean="0">
                <a:latin typeface="Arial" panose="020B0604020202020204" pitchFamily="34" charset="0"/>
                <a:cs typeface="Arial" panose="020B0604020202020204"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200" dirty="0" smtClean="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1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1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11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11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11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5" name="Rectangle 3"/>
          <p:cNvSpPr>
            <a:spLocks noGrp="1" noChangeArrowheads="1"/>
          </p:cNvSpPr>
          <p:nvPr>
            <p:ph type="body" idx="1"/>
          </p:nvPr>
        </p:nvSpPr>
        <p:spPr/>
        <p:txBody>
          <a:bodyPr/>
          <a:lstStyle/>
          <a:p>
            <a:r>
              <a:rPr lang="en-US" smtClean="0"/>
              <a:t>Importance of Metadata</a:t>
            </a:r>
          </a:p>
          <a:p>
            <a:endParaRPr lang="en-US" smtClean="0"/>
          </a:p>
          <a:p>
            <a:r>
              <a:rPr lang="en-US" smtClean="0"/>
              <a:t>Metadata establish the context of the Warehouse data</a:t>
            </a:r>
          </a:p>
          <a:p>
            <a:r>
              <a:rPr lang="en-US" smtClean="0"/>
              <a:t>Metadata helps data warehouse administrators and users locate and understand data items, both in the source systems and in the warehouse data structures.</a:t>
            </a:r>
          </a:p>
          <a:p>
            <a:endParaRPr lang="en-US" smtClean="0"/>
          </a:p>
          <a:p>
            <a:r>
              <a:rPr lang="en-US" smtClean="0"/>
              <a:t>E.g.: The date 02/05/2010 could mean either May 2, 2010 or February 5, 2010 depending on the date convention used. Metadata describing the format of this date field could help determine the definite and unambiguous meaning of the data item.</a:t>
            </a:r>
          </a:p>
          <a:p>
            <a:endParaRPr lang="en-US" smtClean="0"/>
          </a:p>
          <a:p>
            <a:r>
              <a:rPr lang="en-US" smtClean="0"/>
              <a:t>Metadata facilitate the Analysis Process</a:t>
            </a:r>
          </a:p>
          <a:p>
            <a:r>
              <a:rPr lang="en-US" smtClean="0"/>
              <a:t>Metadata must provide data warehouse end-users with the information they need to easily perform the analysis steps. It should thus allow users to quickly locate data that are in the warehouse.</a:t>
            </a:r>
          </a:p>
          <a:p>
            <a:endParaRPr lang="en-US" smtClean="0"/>
          </a:p>
          <a:p>
            <a:r>
              <a:rPr lang="en-US" smtClean="0"/>
              <a:t>Metadata should allow analysts to interpret data correctly by providing information about data formats and data definitions.</a:t>
            </a:r>
          </a:p>
          <a:p>
            <a:endParaRPr lang="en-US" dirty="0"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1958778" y="924560"/>
            <a:ext cx="4892673" cy="7768712"/>
          </a:xfrm>
        </p:spPr>
        <p:txBody>
          <a:bodyPr>
            <a:normAutofit/>
          </a:bodyPr>
          <a:lstStyle/>
          <a:p>
            <a:r>
              <a:rPr lang="en-US" sz="1200" b="1" dirty="0"/>
              <a:t>Metadata are a form of Audit Trail for Data Transformation</a:t>
            </a:r>
          </a:p>
          <a:p>
            <a:r>
              <a:rPr lang="en-US" sz="1200" dirty="0"/>
              <a:t>Metadata document the transformation of source data into warehouse data. Hence warehouse metadata must be capable of explaining how a particular piece of warehouse data was derived from the operational systems.</a:t>
            </a:r>
          </a:p>
          <a:p>
            <a:endParaRPr lang="en-US" sz="1200" dirty="0"/>
          </a:p>
          <a:p>
            <a:r>
              <a:rPr lang="en-US" sz="1200" dirty="0"/>
              <a:t>All business rules governing the transformation of data to new values or new formats are also documented as metadata</a:t>
            </a:r>
            <a:r>
              <a:rPr lang="en-US" sz="800" dirty="0"/>
              <a:t>.</a:t>
            </a:r>
          </a:p>
          <a:p>
            <a:endParaRPr lang="en-US" sz="800" dirty="0"/>
          </a:p>
          <a:p>
            <a:r>
              <a:rPr lang="en-US" sz="1200" b="1" dirty="0"/>
              <a:t>Metadata Improve or Maintain Data Quality</a:t>
            </a:r>
          </a:p>
          <a:p>
            <a:r>
              <a:rPr lang="en-US" sz="1200" dirty="0"/>
              <a:t>Metadata can improve or maintain warehouse data quality through the definition of valid values for individual warehouse data items. Using a data quality tool prior to actual loading into the warehouse, the warehouse load images can be reviewed to check for compliance with valid values for key data items. Data errors are quickly highlighted for correction.</a:t>
            </a:r>
          </a:p>
          <a:p>
            <a:endParaRPr lang="en-US" sz="1200" dirty="0"/>
          </a:p>
          <a:p>
            <a:r>
              <a:rPr lang="en-US" sz="1200" dirty="0"/>
              <a:t>Metadata can be used as the basis for any error-correction processing that should be done if a data error is found. Error-correction rules are documented in the metadata repository and executed by program code on an as needed basis.</a:t>
            </a:r>
          </a:p>
          <a:p>
            <a:endParaRPr lang="en-US" sz="800" dirty="0"/>
          </a:p>
          <a:p>
            <a:r>
              <a:rPr lang="en-US" sz="1200" dirty="0"/>
              <a:t>All business rules governing the transformation of data to new values or new formats are also documented as metadata</a:t>
            </a:r>
            <a:r>
              <a:rPr lang="en-US" sz="800" dirty="0"/>
              <a:t>.</a:t>
            </a:r>
          </a:p>
          <a:p>
            <a:endParaRPr lang="en-US" sz="800" dirty="0"/>
          </a:p>
          <a:p>
            <a:r>
              <a:rPr lang="en-US" sz="1200" b="1" dirty="0"/>
              <a:t>Metadata Improve or Maintain Data Quality</a:t>
            </a:r>
          </a:p>
          <a:p>
            <a:r>
              <a:rPr lang="en-US" sz="1200" dirty="0"/>
              <a:t>Metadata can improve or maintain warehouse data quality through the definition of valid values for individual warehouse data items. Using a data quality tool prior to actual loading into the warehouse, the warehouse load images can be reviewed to check for compliance with valid values for key data items. Data errors are quickly highlighted for correction.</a:t>
            </a:r>
          </a:p>
          <a:p>
            <a:endParaRPr lang="en-US" sz="1200" dirty="0"/>
          </a:p>
          <a:p>
            <a:r>
              <a:rPr lang="en-US" sz="1200" dirty="0"/>
              <a:t>Metadata can be used as the basis for any error-correction processing that should be done if a data error is found. Error-correction rules are documented in the metadata repository and executed by program code on a need basis.</a:t>
            </a:r>
          </a:p>
          <a:p>
            <a:endParaRPr lang="en-US" sz="800" dirty="0"/>
          </a:p>
          <a:p>
            <a:endParaRPr lang="en-US" sz="1200" dirty="0"/>
          </a:p>
          <a:p>
            <a:endParaRPr lang="en-US" dirty="0" smtClean="0"/>
          </a:p>
          <a:p>
            <a:endParaRPr lang="en-US" sz="1200" dirty="0"/>
          </a:p>
          <a:p>
            <a:endParaRPr lang="en-US" dirty="0"/>
          </a:p>
        </p:txBody>
      </p:sp>
    </p:spTree>
    <p:extLst>
      <p:ext uri="{BB962C8B-B14F-4D97-AF65-F5344CB8AC3E}">
        <p14:creationId xmlns:p14="http://schemas.microsoft.com/office/powerpoint/2010/main" val="3671044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9" name="Rectangle 5"/>
          <p:cNvSpPr>
            <a:spLocks noGrp="1" noRot="1" noChangeAspect="1" noChangeArrowheads="1" noTextEdit="1"/>
          </p:cNvSpPr>
          <p:nvPr>
            <p:ph type="sldImg"/>
          </p:nvPr>
        </p:nvSpPr>
        <p:spPr>
          <a:xfrm>
            <a:off x="2014538" y="720725"/>
            <a:ext cx="4800600" cy="3600450"/>
          </a:xfrm>
          <a:ln/>
        </p:spPr>
      </p:sp>
      <p:sp>
        <p:nvSpPr>
          <p:cNvPr id="308230" name="Rectangle 6"/>
          <p:cNvSpPr>
            <a:spLocks noGrp="1" noChangeArrowheads="1"/>
          </p:cNvSpPr>
          <p:nvPr>
            <p:ph type="body" idx="1"/>
          </p:nvPr>
        </p:nvSpPr>
        <p:spPr>
          <a:xfrm>
            <a:off x="1889764" y="4605024"/>
            <a:ext cx="4977045" cy="4082177"/>
          </a:xfrm>
        </p:spPr>
        <p:txBody>
          <a:bodyPr/>
          <a:lstStyle/>
          <a:p>
            <a:pPr marL="241653" indent="-241653" algn="just">
              <a:lnSpc>
                <a:spcPct val="90000"/>
              </a:lnSpc>
            </a:pPr>
            <a:r>
              <a:rPr lang="en-US" b="1" u="sng" dirty="0"/>
              <a:t>DW Model</a:t>
            </a:r>
            <a:r>
              <a:rPr lang="en-US" b="1" dirty="0"/>
              <a:t>:</a:t>
            </a:r>
          </a:p>
          <a:p>
            <a:pPr marL="241653" indent="-241653" algn="just">
              <a:lnSpc>
                <a:spcPct val="90000"/>
              </a:lnSpc>
              <a:buFont typeface="Wingdings" pitchFamily="2" charset="2"/>
              <a:buChar char="Ø"/>
            </a:pPr>
            <a:r>
              <a:rPr lang="en-US" dirty="0"/>
              <a:t>A Data Warehouse setup typically comprises of the following end points:</a:t>
            </a:r>
          </a:p>
          <a:p>
            <a:pPr marL="724959" lvl="1" indent="-241653" algn="just">
              <a:lnSpc>
                <a:spcPct val="90000"/>
              </a:lnSpc>
              <a:buFont typeface="Arial" pitchFamily="34" charset="0"/>
              <a:buChar char="-"/>
            </a:pPr>
            <a:r>
              <a:rPr lang="en-US" b="1" dirty="0"/>
              <a:t>Developer:</a:t>
            </a:r>
            <a:r>
              <a:rPr lang="en-US" dirty="0"/>
              <a:t> The developer puts business rules for data transformation into the metadata repository.</a:t>
            </a:r>
          </a:p>
          <a:p>
            <a:pPr marL="724959" lvl="1" indent="-241653" algn="just">
              <a:lnSpc>
                <a:spcPct val="90000"/>
              </a:lnSpc>
              <a:buFont typeface="Arial" pitchFamily="34" charset="0"/>
              <a:buChar char="-"/>
            </a:pPr>
            <a:r>
              <a:rPr lang="en-US" b="1" dirty="0"/>
              <a:t>Metadata:</a:t>
            </a:r>
            <a:r>
              <a:rPr lang="en-US" dirty="0"/>
              <a:t> It indicates about the data is available in the warehouse and where the data is located.</a:t>
            </a:r>
          </a:p>
          <a:p>
            <a:pPr marL="724959" lvl="1" indent="-241653" algn="just">
              <a:lnSpc>
                <a:spcPct val="90000"/>
              </a:lnSpc>
              <a:buFont typeface="Arial" pitchFamily="34" charset="0"/>
              <a:buChar char="-"/>
            </a:pPr>
            <a:r>
              <a:rPr lang="en-US" b="1" dirty="0"/>
              <a:t>Data Warehouse:</a:t>
            </a:r>
            <a:r>
              <a:rPr lang="en-US" dirty="0"/>
              <a:t> Data Warehouse integrates and aggregates data from various operational and external databases maintained by different Business Units.</a:t>
            </a:r>
          </a:p>
          <a:p>
            <a:pPr marL="724959" lvl="1" indent="-241653" algn="just">
              <a:lnSpc>
                <a:spcPct val="90000"/>
              </a:lnSpc>
              <a:buFont typeface="Arial" pitchFamily="34" charset="0"/>
              <a:buChar char="-"/>
            </a:pPr>
            <a:r>
              <a:rPr lang="en-US" b="1" dirty="0"/>
              <a:t>Operational Sources:</a:t>
            </a:r>
            <a:r>
              <a:rPr lang="en-US" dirty="0"/>
              <a:t> It can comprise of Customer Database, Sales Database, and Product Database. </a:t>
            </a:r>
          </a:p>
          <a:p>
            <a:pPr marL="724959" lvl="1" indent="-241653" algn="just">
              <a:lnSpc>
                <a:spcPct val="90000"/>
              </a:lnSpc>
              <a:buFont typeface="Arial" pitchFamily="34" charset="0"/>
              <a:buChar char="-"/>
            </a:pPr>
            <a:r>
              <a:rPr lang="en-US" b="1" dirty="0"/>
              <a:t>End User:</a:t>
            </a:r>
            <a:r>
              <a:rPr lang="en-US" dirty="0"/>
              <a:t> High performance is achieved by pre-planning the requirement for joins, summations, and periodic reports by end users.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357971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174771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24685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3" name="Rectangle 5"/>
          <p:cNvSpPr>
            <a:spLocks noGrp="1" noRot="1" noChangeAspect="1" noChangeArrowheads="1" noTextEdit="1"/>
          </p:cNvSpPr>
          <p:nvPr>
            <p:ph type="sldImg"/>
          </p:nvPr>
        </p:nvSpPr>
        <p:spPr>
          <a:xfrm>
            <a:off x="1978025" y="720725"/>
            <a:ext cx="4800600" cy="3600450"/>
          </a:xfrm>
          <a:ln/>
        </p:spPr>
      </p:sp>
      <p:sp>
        <p:nvSpPr>
          <p:cNvPr id="304134" name="Rectangle 6"/>
          <p:cNvSpPr>
            <a:spLocks noGrp="1" noChangeArrowheads="1"/>
          </p:cNvSpPr>
          <p:nvPr>
            <p:ph type="body" idx="1"/>
          </p:nvPr>
        </p:nvSpPr>
        <p:spPr>
          <a:xfrm>
            <a:off x="1889764" y="4498346"/>
            <a:ext cx="4964853" cy="4082177"/>
          </a:xfrm>
        </p:spPr>
        <p:txBody>
          <a:bodyPr>
            <a:normAutofit lnSpcReduction="10000"/>
          </a:bodyPr>
          <a:lstStyle/>
          <a:p>
            <a:pPr marL="241653" indent="-241653" algn="just"/>
            <a:r>
              <a:rPr lang="en-US" b="1" u="sng" dirty="0"/>
              <a:t>Metadata</a:t>
            </a:r>
            <a:r>
              <a:rPr lang="en-US" b="1" dirty="0"/>
              <a:t>:</a:t>
            </a:r>
          </a:p>
          <a:p>
            <a:pPr marL="241653" indent="-241653" algn="just"/>
            <a:r>
              <a:rPr lang="en-US" dirty="0"/>
              <a:t>Metadata is the data about Data.</a:t>
            </a:r>
          </a:p>
          <a:p>
            <a:pPr marL="241653" indent="-241653" algn="just">
              <a:buFont typeface="Wingdings" pitchFamily="2" charset="2"/>
              <a:buChar char="Ø"/>
            </a:pPr>
            <a:r>
              <a:rPr lang="en-US" b="1" dirty="0"/>
              <a:t>Dimension:</a:t>
            </a:r>
            <a:r>
              <a:rPr lang="en-US" dirty="0"/>
              <a:t> It is a perspective that can be used to analyze the data. Dimensions become more useful when there are many descriptive attributes that can be used for analyzing the data.</a:t>
            </a:r>
          </a:p>
          <a:p>
            <a:pPr marL="241653" indent="-241653" algn="just">
              <a:buFont typeface="Wingdings" pitchFamily="2" charset="2"/>
              <a:buChar char="Ø"/>
            </a:pPr>
            <a:r>
              <a:rPr lang="en-US" b="1" dirty="0"/>
              <a:t>Attribute:</a:t>
            </a:r>
            <a:r>
              <a:rPr lang="en-US" dirty="0"/>
              <a:t> It is often used to describe the extended Dimension.</a:t>
            </a:r>
          </a:p>
          <a:p>
            <a:pPr algn="just"/>
            <a:r>
              <a:rPr lang="en-US" dirty="0" smtClean="0"/>
              <a:t>       Example</a:t>
            </a:r>
            <a:r>
              <a:rPr lang="en-US" dirty="0"/>
              <a:t>: Customer, Item, Date, Fact</a:t>
            </a:r>
          </a:p>
          <a:p>
            <a:pPr marL="241653" indent="-241653" algn="just">
              <a:buFont typeface="Wingdings" pitchFamily="2" charset="2"/>
              <a:buChar char="Ø"/>
            </a:pPr>
            <a:r>
              <a:rPr lang="en-US" b="1" dirty="0"/>
              <a:t>Fact:</a:t>
            </a:r>
            <a:r>
              <a:rPr lang="en-US" dirty="0"/>
              <a:t> It is the raw enumerable piece of information about the transaction. It is always a numeric value (usually aggregatable) about the transaction.</a:t>
            </a:r>
          </a:p>
          <a:p>
            <a:pPr algn="just"/>
            <a:r>
              <a:rPr lang="en-US" dirty="0" smtClean="0"/>
              <a:t>       Examples</a:t>
            </a:r>
            <a:r>
              <a:rPr lang="en-US" dirty="0"/>
              <a:t>: Quantity, Unit Price, Count</a:t>
            </a:r>
          </a:p>
          <a:p>
            <a:pPr marL="241653" indent="-241653" algn="just">
              <a:buFont typeface="Wingdings" pitchFamily="2" charset="2"/>
              <a:buChar char="Ø"/>
            </a:pPr>
            <a:r>
              <a:rPr lang="en-US" b="1" dirty="0"/>
              <a:t>Measure:</a:t>
            </a:r>
            <a:r>
              <a:rPr lang="en-US" dirty="0"/>
              <a:t> Measure can be the product of one or more fact tables. Measure can be the result of any formula which is derived from Relational Database or Business Intelligences Tool analytical engine. It is the product of one or more Facts.</a:t>
            </a:r>
          </a:p>
          <a:p>
            <a:pPr algn="just"/>
            <a:r>
              <a:rPr lang="en-US" dirty="0"/>
              <a:t> </a:t>
            </a:r>
            <a:r>
              <a:rPr lang="en-US" dirty="0" smtClean="0"/>
              <a:t>      Examples</a:t>
            </a:r>
            <a:r>
              <a:rPr lang="en-US" dirty="0"/>
              <a:t>: Quantity, Unit Price, Count, Quantity * Unit Price, Average (</a:t>
            </a:r>
            <a:r>
              <a:rPr lang="en-US" dirty="0" smtClean="0"/>
              <a:t>Unit</a:t>
            </a:r>
          </a:p>
          <a:p>
            <a:pPr algn="just"/>
            <a:r>
              <a:rPr lang="en-US" dirty="0"/>
              <a:t> </a:t>
            </a:r>
            <a:r>
              <a:rPr lang="en-US" dirty="0" smtClean="0"/>
              <a:t>      </a:t>
            </a:r>
            <a:r>
              <a:rPr lang="en-US" dirty="0"/>
              <a:t>Price) and  Minimum (Quantity).</a:t>
            </a:r>
          </a:p>
          <a:p>
            <a:pPr lvl="1" algn="just"/>
            <a:r>
              <a:rPr lang="en-US" dirty="0" smtClean="0"/>
              <a:t>For </a:t>
            </a:r>
            <a:r>
              <a:rPr lang="en-US" dirty="0"/>
              <a:t>example, if a customer is an attribute from your databases table, then customer metadata can give the information about the customer like name, address will be the dimensions, whereas  telephone number can act as fact, etc. Age can considered as measure, since it can be calculated from DOB-Current date.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1" name="Rectangle 3"/>
          <p:cNvSpPr>
            <a:spLocks noGrp="1" noChangeArrowheads="1"/>
          </p:cNvSpPr>
          <p:nvPr>
            <p:ph type="body" idx="1"/>
          </p:nvPr>
        </p:nvSpPr>
        <p:spPr/>
        <p:txBody>
          <a:bodyPr/>
          <a:lstStyle/>
          <a:p>
            <a:r>
              <a:rPr lang="en-US" smtClean="0"/>
              <a:t>Metadata is the high level core internal document of the source code which runs as the lifeblood for a data  warehouse. </a:t>
            </a:r>
          </a:p>
          <a:p>
            <a:endParaRPr lang="en-US" smtClean="0"/>
          </a:p>
          <a:p>
            <a:r>
              <a:rPr lang="en-US" smtClean="0"/>
              <a:t>Metadata not only describe the format and name but it provides details about the context I,e what is the need of the data item and what are  the values that the data item can have, the relationship between the data elements ie whether the data element is found on other locations and how they are inter-linked to each other. Apart from the technical details It also holds the business rule. The origin of the data is so critical that the end user might like to trace back to the origin of the data which  end user  sees  through the OLAP tools.</a:t>
            </a:r>
          </a:p>
          <a:p>
            <a:endParaRPr lang="en-US" dirty="0"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82" name="Rectangle 6"/>
          <p:cNvSpPr>
            <a:spLocks noGrp="1" noRot="1" noChangeAspect="1" noChangeArrowheads="1" noTextEdit="1"/>
          </p:cNvSpPr>
          <p:nvPr>
            <p:ph type="sldImg"/>
          </p:nvPr>
        </p:nvSpPr>
        <p:spPr>
          <a:xfrm>
            <a:off x="1997075" y="720725"/>
            <a:ext cx="4800600" cy="3600450"/>
          </a:xfrm>
          <a:ln/>
        </p:spPr>
      </p:sp>
      <p:sp>
        <p:nvSpPr>
          <p:cNvPr id="306183" name="Rectangle 7"/>
          <p:cNvSpPr>
            <a:spLocks noGrp="1" noChangeArrowheads="1"/>
          </p:cNvSpPr>
          <p:nvPr>
            <p:ph type="body" idx="1"/>
          </p:nvPr>
        </p:nvSpPr>
        <p:spPr/>
        <p:txBody>
          <a:bodyPr/>
          <a:lstStyle/>
          <a:p>
            <a:pPr marL="241653" indent="-241653" algn="just"/>
            <a:r>
              <a:rPr lang="en-US" b="1" u="sng" dirty="0"/>
              <a:t>Metadata in Data Warehousing</a:t>
            </a:r>
            <a:r>
              <a:rPr lang="en-US" b="1" dirty="0"/>
              <a:t>:</a:t>
            </a:r>
          </a:p>
          <a:p>
            <a:pPr marL="241653" indent="-241653" algn="just">
              <a:buFont typeface="Wingdings" pitchFamily="2" charset="2"/>
              <a:buChar char="Ø"/>
            </a:pPr>
            <a:r>
              <a:rPr lang="en-US" dirty="0"/>
              <a:t>Metadata is the blood of the Data Warehouse. It is the information that describes the system. Metadata plays a vital role in Data Warehouse architecture. It provides the information to the application to control warehouse activities. A single change in the metadata repository affects the entire architecture.</a:t>
            </a:r>
          </a:p>
          <a:p>
            <a:pPr marL="181240" indent="-181240" algn="just">
              <a:buFont typeface="Wingdings" pitchFamily="2" charset="2"/>
              <a:buChar char="Ø"/>
            </a:pPr>
            <a:r>
              <a:rPr lang="en-US" dirty="0"/>
              <a:t>Metadata in Data Warehousing: </a:t>
            </a:r>
          </a:p>
          <a:p>
            <a:pPr marL="724959" lvl="1" indent="-241653" algn="just">
              <a:buFont typeface="Arial" pitchFamily="34" charset="0"/>
              <a:buChar char="-"/>
            </a:pPr>
            <a:r>
              <a:rPr lang="en-US" b="1" dirty="0"/>
              <a:t>Data dictionary: </a:t>
            </a:r>
            <a:r>
              <a:rPr lang="en-US" dirty="0"/>
              <a:t>It contains definitions of the databases and relationship between data elements.</a:t>
            </a:r>
          </a:p>
          <a:p>
            <a:pPr marL="724959" lvl="1" indent="-241653" algn="just">
              <a:buFont typeface="Arial" pitchFamily="34" charset="0"/>
              <a:buChar char="-"/>
            </a:pPr>
            <a:r>
              <a:rPr lang="en-US" b="1" dirty="0"/>
              <a:t>Data flow: </a:t>
            </a:r>
            <a:r>
              <a:rPr lang="en-US" dirty="0"/>
              <a:t>It contains direction and frequency of data feed.</a:t>
            </a:r>
          </a:p>
          <a:p>
            <a:pPr marL="724959" lvl="1" indent="-241653" algn="just">
              <a:buFont typeface="Arial" pitchFamily="34" charset="0"/>
              <a:buChar char="-"/>
            </a:pPr>
            <a:r>
              <a:rPr lang="en-US" b="1" dirty="0"/>
              <a:t>Data transformation:</a:t>
            </a:r>
            <a:r>
              <a:rPr lang="en-US" dirty="0"/>
              <a:t> It contains transformations required when data is moved.</a:t>
            </a:r>
          </a:p>
          <a:p>
            <a:pPr marL="724959" lvl="1" indent="-241653" algn="just">
              <a:buFont typeface="Arial" pitchFamily="34" charset="0"/>
              <a:buChar char="-"/>
            </a:pPr>
            <a:r>
              <a:rPr lang="en-US" b="1" dirty="0"/>
              <a:t>Version control: </a:t>
            </a:r>
            <a:r>
              <a:rPr lang="en-US" dirty="0"/>
              <a:t>It records changes to stored metadata.</a:t>
            </a:r>
          </a:p>
          <a:p>
            <a:pPr marL="724959" lvl="1" indent="-241653" algn="just">
              <a:buFont typeface="Arial" pitchFamily="34" charset="0"/>
              <a:buChar char="-"/>
            </a:pPr>
            <a:r>
              <a:rPr lang="en-US" b="1" dirty="0"/>
              <a:t>Data usage statistics:</a:t>
            </a:r>
            <a:r>
              <a:rPr lang="en-US" dirty="0"/>
              <a:t> It is a profile of data in the warehouse.</a:t>
            </a:r>
          </a:p>
          <a:p>
            <a:pPr marL="724959" lvl="1" indent="-241653" algn="just">
              <a:buFont typeface="Arial" pitchFamily="34" charset="0"/>
              <a:buChar char="-"/>
            </a:pPr>
            <a:r>
              <a:rPr lang="en-US" b="1" dirty="0"/>
              <a:t>Alias information:</a:t>
            </a:r>
            <a:r>
              <a:rPr lang="en-US" dirty="0"/>
              <a:t> It contains alias names for a field.</a:t>
            </a:r>
          </a:p>
          <a:p>
            <a:pPr marL="724959" lvl="1" indent="-241653" algn="just">
              <a:buFont typeface="Arial" pitchFamily="34" charset="0"/>
              <a:buChar char="-"/>
            </a:pPr>
            <a:r>
              <a:rPr lang="en-US" b="1" dirty="0"/>
              <a:t>Security: </a:t>
            </a:r>
            <a:r>
              <a:rPr lang="en-US" dirty="0"/>
              <a:t>It contains the names of the data access authorized people.</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57"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364082966"/>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5"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46778740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29"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84493087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53"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3610428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31655937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324899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426478826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7/31/2017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0035712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201"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809059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8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8558370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8288727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5395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660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6556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3588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6120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907417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33"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2949239813"/>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Data Warehousing Concepts</a:t>
            </a:r>
          </a:p>
        </p:txBody>
      </p:sp>
      <p:sp>
        <p:nvSpPr>
          <p:cNvPr id="4" name="Subtitle 3"/>
          <p:cNvSpPr>
            <a:spLocks noGrp="1"/>
          </p:cNvSpPr>
          <p:nvPr>
            <p:ph type="subTitle" idx="1"/>
          </p:nvPr>
        </p:nvSpPr>
        <p:spPr/>
        <p:txBody>
          <a:bodyPr/>
          <a:lstStyle/>
          <a:p>
            <a:r>
              <a:rPr lang="en-US" dirty="0"/>
              <a:t>Lesson 4: ETL and Metadata</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p:cNvSpPr>
          <p:nvPr/>
        </p:nvSpPr>
        <p:spPr bwMode="auto">
          <a:xfrm>
            <a:off x="381000" y="1676400"/>
            <a:ext cx="8458200" cy="4038600"/>
          </a:xfrm>
          <a:prstGeom prst="rect">
            <a:avLst/>
          </a:prstGeom>
          <a:noFill/>
          <a:ln w="12700">
            <a:solidFill>
              <a:schemeClr val="bg1"/>
            </a:solidFill>
            <a:miter lim="800000"/>
            <a:headEnd type="none" w="sm" len="sm"/>
            <a:tailEnd type="none" w="sm" len="sm"/>
          </a:ln>
        </p:spPr>
        <p:txBody>
          <a:bodyPr wrap="none" anchor="ctr"/>
          <a:lstStyle/>
          <a:p>
            <a:endParaRPr lang="en-US"/>
          </a:p>
        </p:txBody>
      </p:sp>
      <p:sp>
        <p:nvSpPr>
          <p:cNvPr id="5" name="Title 4"/>
          <p:cNvSpPr>
            <a:spLocks noGrp="1"/>
          </p:cNvSpPr>
          <p:nvPr>
            <p:ph type="title"/>
          </p:nvPr>
        </p:nvSpPr>
        <p:spPr/>
        <p:txBody>
          <a:bodyPr/>
          <a:lstStyle/>
          <a:p>
            <a:r>
              <a:rPr lang="en-US" dirty="0"/>
              <a:t>Importance of Metadata</a:t>
            </a:r>
          </a:p>
        </p:txBody>
      </p:sp>
      <p:sp>
        <p:nvSpPr>
          <p:cNvPr id="6" name="Content Placeholder 5"/>
          <p:cNvSpPr>
            <a:spLocks noGrp="1"/>
          </p:cNvSpPr>
          <p:nvPr>
            <p:ph idx="1"/>
          </p:nvPr>
        </p:nvSpPr>
        <p:spPr/>
        <p:txBody>
          <a:bodyPr/>
          <a:lstStyle/>
          <a:p>
            <a:r>
              <a:rPr lang="en-US" dirty="0"/>
              <a:t>Metadata establish the context of the Warehouse data</a:t>
            </a:r>
          </a:p>
          <a:p>
            <a:endParaRPr lang="en-US" dirty="0"/>
          </a:p>
          <a:p>
            <a:r>
              <a:rPr lang="en-US" dirty="0"/>
              <a:t>Metadata facilitate the Analysis Process</a:t>
            </a:r>
          </a:p>
          <a:p>
            <a:endParaRPr lang="en-US" dirty="0"/>
          </a:p>
          <a:p>
            <a:r>
              <a:rPr lang="en-US" dirty="0"/>
              <a:t>Metadata are a form of Audit Trail for Data Transformation</a:t>
            </a:r>
          </a:p>
          <a:p>
            <a:endParaRPr lang="en-US" dirty="0"/>
          </a:p>
          <a:p>
            <a:r>
              <a:rPr lang="en-US" dirty="0"/>
              <a:t>Metadata Improve or Maintain Data Quality</a:t>
            </a:r>
          </a:p>
          <a:p>
            <a:endParaRPr lang="en-US" dirty="0"/>
          </a:p>
        </p:txBody>
      </p:sp>
    </p:spTree>
    <p:extLst>
      <p:ext uri="{BB962C8B-B14F-4D97-AF65-F5344CB8AC3E}">
        <p14:creationId xmlns:p14="http://schemas.microsoft.com/office/powerpoint/2010/main" val="12423179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60830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15"/>
          <p:cNvGrpSpPr>
            <a:grpSpLocks/>
          </p:cNvGrpSpPr>
          <p:nvPr/>
        </p:nvGrpSpPr>
        <p:grpSpPr bwMode="auto">
          <a:xfrm>
            <a:off x="1416050" y="1981200"/>
            <a:ext cx="6316663" cy="4387851"/>
            <a:chOff x="892" y="1248"/>
            <a:chExt cx="3979" cy="2764"/>
          </a:xfrm>
        </p:grpSpPr>
        <p:grpSp>
          <p:nvGrpSpPr>
            <p:cNvPr id="3" name="Group 4"/>
            <p:cNvGrpSpPr>
              <a:grpSpLocks/>
            </p:cNvGrpSpPr>
            <p:nvPr/>
          </p:nvGrpSpPr>
          <p:grpSpPr bwMode="auto">
            <a:xfrm>
              <a:off x="892" y="2635"/>
              <a:ext cx="964" cy="1377"/>
              <a:chOff x="144" y="2160"/>
              <a:chExt cx="1460" cy="1875"/>
            </a:xfrm>
          </p:grpSpPr>
          <p:sp>
            <p:nvSpPr>
              <p:cNvPr id="307205" name="Text Box 5"/>
              <p:cNvSpPr txBox="1">
                <a:spLocks noChangeArrowheads="1"/>
              </p:cNvSpPr>
              <p:nvPr/>
            </p:nvSpPr>
            <p:spPr bwMode="auto">
              <a:xfrm>
                <a:off x="144" y="3481"/>
                <a:ext cx="1460" cy="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b="1">
                    <a:latin typeface="Arial" pitchFamily="34" charset="0"/>
                    <a:cs typeface="Arial" pitchFamily="34" charset="0"/>
                  </a:rPr>
                  <a:t>Operational </a:t>
                </a:r>
              </a:p>
              <a:p>
                <a:pPr algn="l"/>
                <a:r>
                  <a:rPr lang="en-US" b="1">
                    <a:latin typeface="Arial" pitchFamily="34" charset="0"/>
                    <a:cs typeface="Arial" pitchFamily="34" charset="0"/>
                  </a:rPr>
                  <a:t>Sources</a:t>
                </a:r>
              </a:p>
            </p:txBody>
          </p:sp>
          <p:grpSp>
            <p:nvGrpSpPr>
              <p:cNvPr id="4" name="Group 6"/>
              <p:cNvGrpSpPr>
                <a:grpSpLocks/>
              </p:cNvGrpSpPr>
              <p:nvPr/>
            </p:nvGrpSpPr>
            <p:grpSpPr bwMode="auto">
              <a:xfrm>
                <a:off x="336" y="2160"/>
                <a:ext cx="912" cy="1200"/>
                <a:chOff x="432" y="2064"/>
                <a:chExt cx="912" cy="1200"/>
              </a:xfrm>
            </p:grpSpPr>
            <p:grpSp>
              <p:nvGrpSpPr>
                <p:cNvPr id="5" name="Group 7"/>
                <p:cNvGrpSpPr>
                  <a:grpSpLocks/>
                </p:cNvGrpSpPr>
                <p:nvPr/>
              </p:nvGrpSpPr>
              <p:grpSpPr bwMode="auto">
                <a:xfrm>
                  <a:off x="480" y="2064"/>
                  <a:ext cx="720" cy="864"/>
                  <a:chOff x="893" y="2310"/>
                  <a:chExt cx="307" cy="349"/>
                </a:xfrm>
              </p:grpSpPr>
              <p:sp>
                <p:nvSpPr>
                  <p:cNvPr id="307208" name="Freeform 8"/>
                  <p:cNvSpPr>
                    <a:spLocks/>
                  </p:cNvSpPr>
                  <p:nvPr/>
                </p:nvSpPr>
                <p:spPr bwMode="auto">
                  <a:xfrm>
                    <a:off x="893" y="2310"/>
                    <a:ext cx="305" cy="125"/>
                  </a:xfrm>
                  <a:custGeom>
                    <a:avLst/>
                    <a:gdLst>
                      <a:gd name="T0" fmla="*/ 0 w 305"/>
                      <a:gd name="T1" fmla="*/ 71 h 125"/>
                      <a:gd name="T2" fmla="*/ 212 w 305"/>
                      <a:gd name="T3" fmla="*/ 0 h 125"/>
                      <a:gd name="T4" fmla="*/ 305 w 305"/>
                      <a:gd name="T5" fmla="*/ 37 h 125"/>
                      <a:gd name="T6" fmla="*/ 121 w 305"/>
                      <a:gd name="T7" fmla="*/ 125 h 125"/>
                      <a:gd name="T8" fmla="*/ 0 w 305"/>
                      <a:gd name="T9" fmla="*/ 71 h 125"/>
                    </a:gdLst>
                    <a:ahLst/>
                    <a:cxnLst>
                      <a:cxn ang="0">
                        <a:pos x="T0" y="T1"/>
                      </a:cxn>
                      <a:cxn ang="0">
                        <a:pos x="T2" y="T3"/>
                      </a:cxn>
                      <a:cxn ang="0">
                        <a:pos x="T4" y="T5"/>
                      </a:cxn>
                      <a:cxn ang="0">
                        <a:pos x="T6" y="T7"/>
                      </a:cxn>
                      <a:cxn ang="0">
                        <a:pos x="T8" y="T9"/>
                      </a:cxn>
                    </a:cxnLst>
                    <a:rect l="0" t="0" r="r" b="b"/>
                    <a:pathLst>
                      <a:path w="305" h="125">
                        <a:moveTo>
                          <a:pt x="0" y="71"/>
                        </a:moveTo>
                        <a:lnTo>
                          <a:pt x="212" y="0"/>
                        </a:lnTo>
                        <a:lnTo>
                          <a:pt x="305" y="37"/>
                        </a:lnTo>
                        <a:lnTo>
                          <a:pt x="121" y="125"/>
                        </a:lnTo>
                        <a:lnTo>
                          <a:pt x="0" y="71"/>
                        </a:lnTo>
                        <a:close/>
                      </a:path>
                    </a:pathLst>
                  </a:custGeom>
                  <a:solidFill>
                    <a:srgbClr val="87C2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7209" name="Freeform 9"/>
                  <p:cNvSpPr>
                    <a:spLocks/>
                  </p:cNvSpPr>
                  <p:nvPr/>
                </p:nvSpPr>
                <p:spPr bwMode="auto">
                  <a:xfrm>
                    <a:off x="1016" y="2347"/>
                    <a:ext cx="184" cy="312"/>
                  </a:xfrm>
                  <a:custGeom>
                    <a:avLst/>
                    <a:gdLst>
                      <a:gd name="T0" fmla="*/ 0 w 184"/>
                      <a:gd name="T1" fmla="*/ 312 h 312"/>
                      <a:gd name="T2" fmla="*/ 0 w 184"/>
                      <a:gd name="T3" fmla="*/ 85 h 312"/>
                      <a:gd name="T4" fmla="*/ 184 w 184"/>
                      <a:gd name="T5" fmla="*/ 0 h 312"/>
                      <a:gd name="T6" fmla="*/ 184 w 184"/>
                      <a:gd name="T7" fmla="*/ 207 h 312"/>
                      <a:gd name="T8" fmla="*/ 0 w 184"/>
                      <a:gd name="T9" fmla="*/ 312 h 312"/>
                    </a:gdLst>
                    <a:ahLst/>
                    <a:cxnLst>
                      <a:cxn ang="0">
                        <a:pos x="T0" y="T1"/>
                      </a:cxn>
                      <a:cxn ang="0">
                        <a:pos x="T2" y="T3"/>
                      </a:cxn>
                      <a:cxn ang="0">
                        <a:pos x="T4" y="T5"/>
                      </a:cxn>
                      <a:cxn ang="0">
                        <a:pos x="T6" y="T7"/>
                      </a:cxn>
                      <a:cxn ang="0">
                        <a:pos x="T8" y="T9"/>
                      </a:cxn>
                    </a:cxnLst>
                    <a:rect l="0" t="0" r="r" b="b"/>
                    <a:pathLst>
                      <a:path w="184" h="312">
                        <a:moveTo>
                          <a:pt x="0" y="312"/>
                        </a:moveTo>
                        <a:lnTo>
                          <a:pt x="0" y="85"/>
                        </a:lnTo>
                        <a:lnTo>
                          <a:pt x="184" y="0"/>
                        </a:lnTo>
                        <a:lnTo>
                          <a:pt x="184" y="207"/>
                        </a:lnTo>
                        <a:lnTo>
                          <a:pt x="0" y="312"/>
                        </a:lnTo>
                        <a:close/>
                      </a:path>
                    </a:pathLst>
                  </a:custGeom>
                  <a:solidFill>
                    <a:srgbClr val="188AE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7210" name="Freeform 10"/>
                  <p:cNvSpPr>
                    <a:spLocks/>
                  </p:cNvSpPr>
                  <p:nvPr/>
                </p:nvSpPr>
                <p:spPr bwMode="auto">
                  <a:xfrm>
                    <a:off x="895" y="2382"/>
                    <a:ext cx="121" cy="277"/>
                  </a:xfrm>
                  <a:custGeom>
                    <a:avLst/>
                    <a:gdLst>
                      <a:gd name="T0" fmla="*/ 0 w 121"/>
                      <a:gd name="T1" fmla="*/ 0 h 277"/>
                      <a:gd name="T2" fmla="*/ 0 w 121"/>
                      <a:gd name="T3" fmla="*/ 232 h 277"/>
                      <a:gd name="T4" fmla="*/ 121 w 121"/>
                      <a:gd name="T5" fmla="*/ 277 h 277"/>
                      <a:gd name="T6" fmla="*/ 121 w 121"/>
                      <a:gd name="T7" fmla="*/ 52 h 277"/>
                      <a:gd name="T8" fmla="*/ 0 w 121"/>
                      <a:gd name="T9" fmla="*/ 0 h 277"/>
                    </a:gdLst>
                    <a:ahLst/>
                    <a:cxnLst>
                      <a:cxn ang="0">
                        <a:pos x="T0" y="T1"/>
                      </a:cxn>
                      <a:cxn ang="0">
                        <a:pos x="T2" y="T3"/>
                      </a:cxn>
                      <a:cxn ang="0">
                        <a:pos x="T4" y="T5"/>
                      </a:cxn>
                      <a:cxn ang="0">
                        <a:pos x="T6" y="T7"/>
                      </a:cxn>
                      <a:cxn ang="0">
                        <a:pos x="T8" y="T9"/>
                      </a:cxn>
                    </a:cxnLst>
                    <a:rect l="0" t="0" r="r" b="b"/>
                    <a:pathLst>
                      <a:path w="121" h="277">
                        <a:moveTo>
                          <a:pt x="0" y="0"/>
                        </a:moveTo>
                        <a:lnTo>
                          <a:pt x="0" y="232"/>
                        </a:lnTo>
                        <a:lnTo>
                          <a:pt x="121" y="277"/>
                        </a:lnTo>
                        <a:lnTo>
                          <a:pt x="121" y="52"/>
                        </a:lnTo>
                        <a:lnTo>
                          <a:pt x="0" y="0"/>
                        </a:lnTo>
                        <a:close/>
                      </a:path>
                    </a:pathLst>
                  </a:custGeom>
                  <a:solidFill>
                    <a:srgbClr val="58AA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7211" name="Line 11"/>
                  <p:cNvSpPr>
                    <a:spLocks noChangeShapeType="1"/>
                  </p:cNvSpPr>
                  <p:nvPr/>
                </p:nvSpPr>
                <p:spPr bwMode="auto">
                  <a:xfrm flipV="1">
                    <a:off x="922" y="2392"/>
                    <a:ext cx="1" cy="233"/>
                  </a:xfrm>
                  <a:prstGeom prst="line">
                    <a:avLst/>
                  </a:prstGeom>
                  <a:noFill/>
                  <a:ln w="12700">
                    <a:solidFill>
                      <a:srgbClr val="B6DAF8"/>
                    </a:solidFill>
                    <a:round/>
                    <a:headEnd/>
                    <a:tailEn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grpSp>
                <p:nvGrpSpPr>
                  <p:cNvPr id="6" name="Group 12"/>
                  <p:cNvGrpSpPr>
                    <a:grpSpLocks/>
                  </p:cNvGrpSpPr>
                  <p:nvPr/>
                </p:nvGrpSpPr>
                <p:grpSpPr bwMode="auto">
                  <a:xfrm>
                    <a:off x="938" y="2443"/>
                    <a:ext cx="60" cy="73"/>
                    <a:chOff x="938" y="2443"/>
                    <a:chExt cx="60" cy="73"/>
                  </a:xfrm>
                </p:grpSpPr>
                <p:sp>
                  <p:nvSpPr>
                    <p:cNvPr id="307213" name="Line 13"/>
                    <p:cNvSpPr>
                      <a:spLocks noChangeShapeType="1"/>
                    </p:cNvSpPr>
                    <p:nvPr/>
                  </p:nvSpPr>
                  <p:spPr bwMode="auto">
                    <a:xfrm flipH="1" flipV="1">
                      <a:off x="938" y="2443"/>
                      <a:ext cx="60" cy="23"/>
                    </a:xfrm>
                    <a:prstGeom prst="line">
                      <a:avLst/>
                    </a:prstGeom>
                    <a:noFill/>
                    <a:ln w="12700">
                      <a:solidFill>
                        <a:srgbClr val="B6DAF8"/>
                      </a:solidFill>
                      <a:round/>
                      <a:headEnd/>
                      <a:tailEn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307214" name="Line 14"/>
                    <p:cNvSpPr>
                      <a:spLocks noChangeShapeType="1"/>
                    </p:cNvSpPr>
                    <p:nvPr/>
                  </p:nvSpPr>
                  <p:spPr bwMode="auto">
                    <a:xfrm flipH="1" flipV="1">
                      <a:off x="938" y="2468"/>
                      <a:ext cx="60" cy="24"/>
                    </a:xfrm>
                    <a:prstGeom prst="line">
                      <a:avLst/>
                    </a:prstGeom>
                    <a:noFill/>
                    <a:ln w="12700">
                      <a:solidFill>
                        <a:srgbClr val="B6DAF8"/>
                      </a:solidFill>
                      <a:round/>
                      <a:headEnd/>
                      <a:tailEn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307215" name="Line 15"/>
                    <p:cNvSpPr>
                      <a:spLocks noChangeShapeType="1"/>
                    </p:cNvSpPr>
                    <p:nvPr/>
                  </p:nvSpPr>
                  <p:spPr bwMode="auto">
                    <a:xfrm flipH="1" flipV="1">
                      <a:off x="938" y="2493"/>
                      <a:ext cx="60" cy="23"/>
                    </a:xfrm>
                    <a:prstGeom prst="line">
                      <a:avLst/>
                    </a:prstGeom>
                    <a:noFill/>
                    <a:ln w="12700">
                      <a:solidFill>
                        <a:srgbClr val="B6DAF8"/>
                      </a:solidFill>
                      <a:round/>
                      <a:headEnd/>
                      <a:tailEn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grpSp>
              <p:grpSp>
                <p:nvGrpSpPr>
                  <p:cNvPr id="7" name="Group 16"/>
                  <p:cNvGrpSpPr>
                    <a:grpSpLocks/>
                  </p:cNvGrpSpPr>
                  <p:nvPr/>
                </p:nvGrpSpPr>
                <p:grpSpPr bwMode="auto">
                  <a:xfrm>
                    <a:off x="962" y="2572"/>
                    <a:ext cx="37" cy="65"/>
                    <a:chOff x="962" y="2572"/>
                    <a:chExt cx="37" cy="65"/>
                  </a:xfrm>
                </p:grpSpPr>
                <p:sp>
                  <p:nvSpPr>
                    <p:cNvPr id="307217" name="Line 17"/>
                    <p:cNvSpPr>
                      <a:spLocks noChangeShapeType="1"/>
                    </p:cNvSpPr>
                    <p:nvPr/>
                  </p:nvSpPr>
                  <p:spPr bwMode="auto">
                    <a:xfrm flipV="1">
                      <a:off x="998" y="2588"/>
                      <a:ext cx="1" cy="49"/>
                    </a:xfrm>
                    <a:prstGeom prst="line">
                      <a:avLst/>
                    </a:prstGeom>
                    <a:noFill/>
                    <a:ln w="12700">
                      <a:solidFill>
                        <a:srgbClr val="B6DAF8"/>
                      </a:solidFill>
                      <a:round/>
                      <a:headEnd/>
                      <a:tailEn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307218" name="Line 18"/>
                    <p:cNvSpPr>
                      <a:spLocks noChangeShapeType="1"/>
                    </p:cNvSpPr>
                    <p:nvPr/>
                  </p:nvSpPr>
                  <p:spPr bwMode="auto">
                    <a:xfrm flipV="1">
                      <a:off x="980" y="2580"/>
                      <a:ext cx="1" cy="49"/>
                    </a:xfrm>
                    <a:prstGeom prst="line">
                      <a:avLst/>
                    </a:prstGeom>
                    <a:noFill/>
                    <a:ln w="12700">
                      <a:solidFill>
                        <a:srgbClr val="B6DAF8"/>
                      </a:solidFill>
                      <a:round/>
                      <a:headEnd/>
                      <a:tailEn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307219" name="Line 19"/>
                    <p:cNvSpPr>
                      <a:spLocks noChangeShapeType="1"/>
                    </p:cNvSpPr>
                    <p:nvPr/>
                  </p:nvSpPr>
                  <p:spPr bwMode="auto">
                    <a:xfrm flipV="1">
                      <a:off x="962" y="2572"/>
                      <a:ext cx="1" cy="49"/>
                    </a:xfrm>
                    <a:prstGeom prst="line">
                      <a:avLst/>
                    </a:prstGeom>
                    <a:noFill/>
                    <a:ln w="12700">
                      <a:solidFill>
                        <a:srgbClr val="B6DAF8"/>
                      </a:solidFill>
                      <a:round/>
                      <a:headEnd/>
                      <a:tailEn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grpSp>
            </p:grpSp>
            <p:grpSp>
              <p:nvGrpSpPr>
                <p:cNvPr id="8" name="Group 20"/>
                <p:cNvGrpSpPr>
                  <a:grpSpLocks/>
                </p:cNvGrpSpPr>
                <p:nvPr/>
              </p:nvGrpSpPr>
              <p:grpSpPr bwMode="auto">
                <a:xfrm>
                  <a:off x="432" y="2304"/>
                  <a:ext cx="912" cy="960"/>
                  <a:chOff x="432" y="1728"/>
                  <a:chExt cx="912" cy="960"/>
                </a:xfrm>
              </p:grpSpPr>
              <p:grpSp>
                <p:nvGrpSpPr>
                  <p:cNvPr id="9" name="Group 21"/>
                  <p:cNvGrpSpPr>
                    <a:grpSpLocks/>
                  </p:cNvGrpSpPr>
                  <p:nvPr/>
                </p:nvGrpSpPr>
                <p:grpSpPr bwMode="auto">
                  <a:xfrm>
                    <a:off x="576" y="1824"/>
                    <a:ext cx="768" cy="864"/>
                    <a:chOff x="893" y="2310"/>
                    <a:chExt cx="307" cy="349"/>
                  </a:xfrm>
                </p:grpSpPr>
                <p:sp>
                  <p:nvSpPr>
                    <p:cNvPr id="307222" name="Freeform 22"/>
                    <p:cNvSpPr>
                      <a:spLocks/>
                    </p:cNvSpPr>
                    <p:nvPr/>
                  </p:nvSpPr>
                  <p:spPr bwMode="auto">
                    <a:xfrm>
                      <a:off x="893" y="2310"/>
                      <a:ext cx="305" cy="125"/>
                    </a:xfrm>
                    <a:custGeom>
                      <a:avLst/>
                      <a:gdLst>
                        <a:gd name="T0" fmla="*/ 0 w 305"/>
                        <a:gd name="T1" fmla="*/ 71 h 125"/>
                        <a:gd name="T2" fmla="*/ 212 w 305"/>
                        <a:gd name="T3" fmla="*/ 0 h 125"/>
                        <a:gd name="T4" fmla="*/ 305 w 305"/>
                        <a:gd name="T5" fmla="*/ 37 h 125"/>
                        <a:gd name="T6" fmla="*/ 121 w 305"/>
                        <a:gd name="T7" fmla="*/ 125 h 125"/>
                        <a:gd name="T8" fmla="*/ 0 w 305"/>
                        <a:gd name="T9" fmla="*/ 71 h 125"/>
                      </a:gdLst>
                      <a:ahLst/>
                      <a:cxnLst>
                        <a:cxn ang="0">
                          <a:pos x="T0" y="T1"/>
                        </a:cxn>
                        <a:cxn ang="0">
                          <a:pos x="T2" y="T3"/>
                        </a:cxn>
                        <a:cxn ang="0">
                          <a:pos x="T4" y="T5"/>
                        </a:cxn>
                        <a:cxn ang="0">
                          <a:pos x="T6" y="T7"/>
                        </a:cxn>
                        <a:cxn ang="0">
                          <a:pos x="T8" y="T9"/>
                        </a:cxn>
                      </a:cxnLst>
                      <a:rect l="0" t="0" r="r" b="b"/>
                      <a:pathLst>
                        <a:path w="305" h="125">
                          <a:moveTo>
                            <a:pt x="0" y="71"/>
                          </a:moveTo>
                          <a:lnTo>
                            <a:pt x="212" y="0"/>
                          </a:lnTo>
                          <a:lnTo>
                            <a:pt x="305" y="37"/>
                          </a:lnTo>
                          <a:lnTo>
                            <a:pt x="121" y="125"/>
                          </a:lnTo>
                          <a:lnTo>
                            <a:pt x="0" y="71"/>
                          </a:lnTo>
                          <a:close/>
                        </a:path>
                      </a:pathLst>
                    </a:custGeom>
                    <a:solidFill>
                      <a:srgbClr val="87C2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7223" name="Freeform 23"/>
                    <p:cNvSpPr>
                      <a:spLocks/>
                    </p:cNvSpPr>
                    <p:nvPr/>
                  </p:nvSpPr>
                  <p:spPr bwMode="auto">
                    <a:xfrm>
                      <a:off x="1016" y="2347"/>
                      <a:ext cx="184" cy="312"/>
                    </a:xfrm>
                    <a:custGeom>
                      <a:avLst/>
                      <a:gdLst>
                        <a:gd name="T0" fmla="*/ 0 w 184"/>
                        <a:gd name="T1" fmla="*/ 312 h 312"/>
                        <a:gd name="T2" fmla="*/ 0 w 184"/>
                        <a:gd name="T3" fmla="*/ 85 h 312"/>
                        <a:gd name="T4" fmla="*/ 184 w 184"/>
                        <a:gd name="T5" fmla="*/ 0 h 312"/>
                        <a:gd name="T6" fmla="*/ 184 w 184"/>
                        <a:gd name="T7" fmla="*/ 207 h 312"/>
                        <a:gd name="T8" fmla="*/ 0 w 184"/>
                        <a:gd name="T9" fmla="*/ 312 h 312"/>
                      </a:gdLst>
                      <a:ahLst/>
                      <a:cxnLst>
                        <a:cxn ang="0">
                          <a:pos x="T0" y="T1"/>
                        </a:cxn>
                        <a:cxn ang="0">
                          <a:pos x="T2" y="T3"/>
                        </a:cxn>
                        <a:cxn ang="0">
                          <a:pos x="T4" y="T5"/>
                        </a:cxn>
                        <a:cxn ang="0">
                          <a:pos x="T6" y="T7"/>
                        </a:cxn>
                        <a:cxn ang="0">
                          <a:pos x="T8" y="T9"/>
                        </a:cxn>
                      </a:cxnLst>
                      <a:rect l="0" t="0" r="r" b="b"/>
                      <a:pathLst>
                        <a:path w="184" h="312">
                          <a:moveTo>
                            <a:pt x="0" y="312"/>
                          </a:moveTo>
                          <a:lnTo>
                            <a:pt x="0" y="85"/>
                          </a:lnTo>
                          <a:lnTo>
                            <a:pt x="184" y="0"/>
                          </a:lnTo>
                          <a:lnTo>
                            <a:pt x="184" y="207"/>
                          </a:lnTo>
                          <a:lnTo>
                            <a:pt x="0" y="312"/>
                          </a:lnTo>
                          <a:close/>
                        </a:path>
                      </a:pathLst>
                    </a:custGeom>
                    <a:solidFill>
                      <a:srgbClr val="188AE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7224" name="Freeform 24"/>
                    <p:cNvSpPr>
                      <a:spLocks/>
                    </p:cNvSpPr>
                    <p:nvPr/>
                  </p:nvSpPr>
                  <p:spPr bwMode="auto">
                    <a:xfrm>
                      <a:off x="895" y="2382"/>
                      <a:ext cx="121" cy="277"/>
                    </a:xfrm>
                    <a:custGeom>
                      <a:avLst/>
                      <a:gdLst>
                        <a:gd name="T0" fmla="*/ 0 w 121"/>
                        <a:gd name="T1" fmla="*/ 0 h 277"/>
                        <a:gd name="T2" fmla="*/ 0 w 121"/>
                        <a:gd name="T3" fmla="*/ 232 h 277"/>
                        <a:gd name="T4" fmla="*/ 121 w 121"/>
                        <a:gd name="T5" fmla="*/ 277 h 277"/>
                        <a:gd name="T6" fmla="*/ 121 w 121"/>
                        <a:gd name="T7" fmla="*/ 52 h 277"/>
                        <a:gd name="T8" fmla="*/ 0 w 121"/>
                        <a:gd name="T9" fmla="*/ 0 h 277"/>
                      </a:gdLst>
                      <a:ahLst/>
                      <a:cxnLst>
                        <a:cxn ang="0">
                          <a:pos x="T0" y="T1"/>
                        </a:cxn>
                        <a:cxn ang="0">
                          <a:pos x="T2" y="T3"/>
                        </a:cxn>
                        <a:cxn ang="0">
                          <a:pos x="T4" y="T5"/>
                        </a:cxn>
                        <a:cxn ang="0">
                          <a:pos x="T6" y="T7"/>
                        </a:cxn>
                        <a:cxn ang="0">
                          <a:pos x="T8" y="T9"/>
                        </a:cxn>
                      </a:cxnLst>
                      <a:rect l="0" t="0" r="r" b="b"/>
                      <a:pathLst>
                        <a:path w="121" h="277">
                          <a:moveTo>
                            <a:pt x="0" y="0"/>
                          </a:moveTo>
                          <a:lnTo>
                            <a:pt x="0" y="232"/>
                          </a:lnTo>
                          <a:lnTo>
                            <a:pt x="121" y="277"/>
                          </a:lnTo>
                          <a:lnTo>
                            <a:pt x="121" y="52"/>
                          </a:lnTo>
                          <a:lnTo>
                            <a:pt x="0" y="0"/>
                          </a:lnTo>
                          <a:close/>
                        </a:path>
                      </a:pathLst>
                    </a:custGeom>
                    <a:solidFill>
                      <a:srgbClr val="58AA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7225" name="Line 25"/>
                    <p:cNvSpPr>
                      <a:spLocks noChangeShapeType="1"/>
                    </p:cNvSpPr>
                    <p:nvPr/>
                  </p:nvSpPr>
                  <p:spPr bwMode="auto">
                    <a:xfrm flipV="1">
                      <a:off x="922" y="2392"/>
                      <a:ext cx="1" cy="233"/>
                    </a:xfrm>
                    <a:prstGeom prst="line">
                      <a:avLst/>
                    </a:prstGeom>
                    <a:noFill/>
                    <a:ln w="12700">
                      <a:solidFill>
                        <a:srgbClr val="B6DAF8"/>
                      </a:solidFill>
                      <a:round/>
                      <a:headEnd/>
                      <a:tailEn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grpSp>
                  <p:nvGrpSpPr>
                    <p:cNvPr id="10" name="Group 26"/>
                    <p:cNvGrpSpPr>
                      <a:grpSpLocks/>
                    </p:cNvGrpSpPr>
                    <p:nvPr/>
                  </p:nvGrpSpPr>
                  <p:grpSpPr bwMode="auto">
                    <a:xfrm>
                      <a:off x="938" y="2443"/>
                      <a:ext cx="60" cy="73"/>
                      <a:chOff x="938" y="2443"/>
                      <a:chExt cx="60" cy="73"/>
                    </a:xfrm>
                  </p:grpSpPr>
                  <p:sp>
                    <p:nvSpPr>
                      <p:cNvPr id="307227" name="Line 27"/>
                      <p:cNvSpPr>
                        <a:spLocks noChangeShapeType="1"/>
                      </p:cNvSpPr>
                      <p:nvPr/>
                    </p:nvSpPr>
                    <p:spPr bwMode="auto">
                      <a:xfrm flipH="1" flipV="1">
                        <a:off x="938" y="2443"/>
                        <a:ext cx="60" cy="23"/>
                      </a:xfrm>
                      <a:prstGeom prst="line">
                        <a:avLst/>
                      </a:prstGeom>
                      <a:noFill/>
                      <a:ln w="12700">
                        <a:solidFill>
                          <a:srgbClr val="B6DAF8"/>
                        </a:solidFill>
                        <a:round/>
                        <a:headEnd/>
                        <a:tailEn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307228" name="Line 28"/>
                      <p:cNvSpPr>
                        <a:spLocks noChangeShapeType="1"/>
                      </p:cNvSpPr>
                      <p:nvPr/>
                    </p:nvSpPr>
                    <p:spPr bwMode="auto">
                      <a:xfrm flipH="1" flipV="1">
                        <a:off x="938" y="2468"/>
                        <a:ext cx="60" cy="24"/>
                      </a:xfrm>
                      <a:prstGeom prst="line">
                        <a:avLst/>
                      </a:prstGeom>
                      <a:noFill/>
                      <a:ln w="12700">
                        <a:solidFill>
                          <a:srgbClr val="B6DAF8"/>
                        </a:solidFill>
                        <a:round/>
                        <a:headEnd/>
                        <a:tailEn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307229" name="Line 29"/>
                      <p:cNvSpPr>
                        <a:spLocks noChangeShapeType="1"/>
                      </p:cNvSpPr>
                      <p:nvPr/>
                    </p:nvSpPr>
                    <p:spPr bwMode="auto">
                      <a:xfrm flipH="1" flipV="1">
                        <a:off x="938" y="2493"/>
                        <a:ext cx="60" cy="23"/>
                      </a:xfrm>
                      <a:prstGeom prst="line">
                        <a:avLst/>
                      </a:prstGeom>
                      <a:noFill/>
                      <a:ln w="12700">
                        <a:solidFill>
                          <a:srgbClr val="B6DAF8"/>
                        </a:solidFill>
                        <a:round/>
                        <a:headEnd/>
                        <a:tailEn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grpSp>
                <p:grpSp>
                  <p:nvGrpSpPr>
                    <p:cNvPr id="11" name="Group 30"/>
                    <p:cNvGrpSpPr>
                      <a:grpSpLocks/>
                    </p:cNvGrpSpPr>
                    <p:nvPr/>
                  </p:nvGrpSpPr>
                  <p:grpSpPr bwMode="auto">
                    <a:xfrm>
                      <a:off x="962" y="2572"/>
                      <a:ext cx="37" cy="65"/>
                      <a:chOff x="962" y="2572"/>
                      <a:chExt cx="37" cy="65"/>
                    </a:xfrm>
                  </p:grpSpPr>
                  <p:sp>
                    <p:nvSpPr>
                      <p:cNvPr id="307231" name="Line 31"/>
                      <p:cNvSpPr>
                        <a:spLocks noChangeShapeType="1"/>
                      </p:cNvSpPr>
                      <p:nvPr/>
                    </p:nvSpPr>
                    <p:spPr bwMode="auto">
                      <a:xfrm flipV="1">
                        <a:off x="998" y="2588"/>
                        <a:ext cx="1" cy="49"/>
                      </a:xfrm>
                      <a:prstGeom prst="line">
                        <a:avLst/>
                      </a:prstGeom>
                      <a:noFill/>
                      <a:ln w="12700">
                        <a:solidFill>
                          <a:srgbClr val="B6DAF8"/>
                        </a:solidFill>
                        <a:round/>
                        <a:headEnd/>
                        <a:tailEn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307232" name="Line 32"/>
                      <p:cNvSpPr>
                        <a:spLocks noChangeShapeType="1"/>
                      </p:cNvSpPr>
                      <p:nvPr/>
                    </p:nvSpPr>
                    <p:spPr bwMode="auto">
                      <a:xfrm flipV="1">
                        <a:off x="980" y="2580"/>
                        <a:ext cx="1" cy="49"/>
                      </a:xfrm>
                      <a:prstGeom prst="line">
                        <a:avLst/>
                      </a:prstGeom>
                      <a:noFill/>
                      <a:ln w="12700">
                        <a:solidFill>
                          <a:srgbClr val="B6DAF8"/>
                        </a:solidFill>
                        <a:round/>
                        <a:headEnd/>
                        <a:tailEn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307233" name="Line 33"/>
                      <p:cNvSpPr>
                        <a:spLocks noChangeShapeType="1"/>
                      </p:cNvSpPr>
                      <p:nvPr/>
                    </p:nvSpPr>
                    <p:spPr bwMode="auto">
                      <a:xfrm flipV="1">
                        <a:off x="962" y="2572"/>
                        <a:ext cx="1" cy="49"/>
                      </a:xfrm>
                      <a:prstGeom prst="line">
                        <a:avLst/>
                      </a:prstGeom>
                      <a:noFill/>
                      <a:ln w="12700">
                        <a:solidFill>
                          <a:srgbClr val="B6DAF8"/>
                        </a:solidFill>
                        <a:round/>
                        <a:headEnd/>
                        <a:tailEn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grpSp>
              </p:grpSp>
              <p:grpSp>
                <p:nvGrpSpPr>
                  <p:cNvPr id="12" name="Group 34"/>
                  <p:cNvGrpSpPr>
                    <a:grpSpLocks/>
                  </p:cNvGrpSpPr>
                  <p:nvPr/>
                </p:nvGrpSpPr>
                <p:grpSpPr bwMode="auto">
                  <a:xfrm>
                    <a:off x="432" y="1728"/>
                    <a:ext cx="672" cy="864"/>
                    <a:chOff x="893" y="2310"/>
                    <a:chExt cx="307" cy="349"/>
                  </a:xfrm>
                </p:grpSpPr>
                <p:sp>
                  <p:nvSpPr>
                    <p:cNvPr id="307235" name="Freeform 35"/>
                    <p:cNvSpPr>
                      <a:spLocks/>
                    </p:cNvSpPr>
                    <p:nvPr/>
                  </p:nvSpPr>
                  <p:spPr bwMode="auto">
                    <a:xfrm>
                      <a:off x="893" y="2310"/>
                      <a:ext cx="305" cy="125"/>
                    </a:xfrm>
                    <a:custGeom>
                      <a:avLst/>
                      <a:gdLst>
                        <a:gd name="T0" fmla="*/ 0 w 305"/>
                        <a:gd name="T1" fmla="*/ 71 h 125"/>
                        <a:gd name="T2" fmla="*/ 212 w 305"/>
                        <a:gd name="T3" fmla="*/ 0 h 125"/>
                        <a:gd name="T4" fmla="*/ 305 w 305"/>
                        <a:gd name="T5" fmla="*/ 37 h 125"/>
                        <a:gd name="T6" fmla="*/ 121 w 305"/>
                        <a:gd name="T7" fmla="*/ 125 h 125"/>
                        <a:gd name="T8" fmla="*/ 0 w 305"/>
                        <a:gd name="T9" fmla="*/ 71 h 125"/>
                      </a:gdLst>
                      <a:ahLst/>
                      <a:cxnLst>
                        <a:cxn ang="0">
                          <a:pos x="T0" y="T1"/>
                        </a:cxn>
                        <a:cxn ang="0">
                          <a:pos x="T2" y="T3"/>
                        </a:cxn>
                        <a:cxn ang="0">
                          <a:pos x="T4" y="T5"/>
                        </a:cxn>
                        <a:cxn ang="0">
                          <a:pos x="T6" y="T7"/>
                        </a:cxn>
                        <a:cxn ang="0">
                          <a:pos x="T8" y="T9"/>
                        </a:cxn>
                      </a:cxnLst>
                      <a:rect l="0" t="0" r="r" b="b"/>
                      <a:pathLst>
                        <a:path w="305" h="125">
                          <a:moveTo>
                            <a:pt x="0" y="71"/>
                          </a:moveTo>
                          <a:lnTo>
                            <a:pt x="212" y="0"/>
                          </a:lnTo>
                          <a:lnTo>
                            <a:pt x="305" y="37"/>
                          </a:lnTo>
                          <a:lnTo>
                            <a:pt x="121" y="125"/>
                          </a:lnTo>
                          <a:lnTo>
                            <a:pt x="0" y="71"/>
                          </a:lnTo>
                          <a:close/>
                        </a:path>
                      </a:pathLst>
                    </a:custGeom>
                    <a:solidFill>
                      <a:srgbClr val="87C2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7236" name="Freeform 36"/>
                    <p:cNvSpPr>
                      <a:spLocks/>
                    </p:cNvSpPr>
                    <p:nvPr/>
                  </p:nvSpPr>
                  <p:spPr bwMode="auto">
                    <a:xfrm>
                      <a:off x="1016" y="2347"/>
                      <a:ext cx="184" cy="312"/>
                    </a:xfrm>
                    <a:custGeom>
                      <a:avLst/>
                      <a:gdLst>
                        <a:gd name="T0" fmla="*/ 0 w 184"/>
                        <a:gd name="T1" fmla="*/ 312 h 312"/>
                        <a:gd name="T2" fmla="*/ 0 w 184"/>
                        <a:gd name="T3" fmla="*/ 85 h 312"/>
                        <a:gd name="T4" fmla="*/ 184 w 184"/>
                        <a:gd name="T5" fmla="*/ 0 h 312"/>
                        <a:gd name="T6" fmla="*/ 184 w 184"/>
                        <a:gd name="T7" fmla="*/ 207 h 312"/>
                        <a:gd name="T8" fmla="*/ 0 w 184"/>
                        <a:gd name="T9" fmla="*/ 312 h 312"/>
                      </a:gdLst>
                      <a:ahLst/>
                      <a:cxnLst>
                        <a:cxn ang="0">
                          <a:pos x="T0" y="T1"/>
                        </a:cxn>
                        <a:cxn ang="0">
                          <a:pos x="T2" y="T3"/>
                        </a:cxn>
                        <a:cxn ang="0">
                          <a:pos x="T4" y="T5"/>
                        </a:cxn>
                        <a:cxn ang="0">
                          <a:pos x="T6" y="T7"/>
                        </a:cxn>
                        <a:cxn ang="0">
                          <a:pos x="T8" y="T9"/>
                        </a:cxn>
                      </a:cxnLst>
                      <a:rect l="0" t="0" r="r" b="b"/>
                      <a:pathLst>
                        <a:path w="184" h="312">
                          <a:moveTo>
                            <a:pt x="0" y="312"/>
                          </a:moveTo>
                          <a:lnTo>
                            <a:pt x="0" y="85"/>
                          </a:lnTo>
                          <a:lnTo>
                            <a:pt x="184" y="0"/>
                          </a:lnTo>
                          <a:lnTo>
                            <a:pt x="184" y="207"/>
                          </a:lnTo>
                          <a:lnTo>
                            <a:pt x="0" y="312"/>
                          </a:lnTo>
                          <a:close/>
                        </a:path>
                      </a:pathLst>
                    </a:custGeom>
                    <a:solidFill>
                      <a:srgbClr val="188AE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7237" name="Freeform 37"/>
                    <p:cNvSpPr>
                      <a:spLocks/>
                    </p:cNvSpPr>
                    <p:nvPr/>
                  </p:nvSpPr>
                  <p:spPr bwMode="auto">
                    <a:xfrm>
                      <a:off x="895" y="2382"/>
                      <a:ext cx="121" cy="277"/>
                    </a:xfrm>
                    <a:custGeom>
                      <a:avLst/>
                      <a:gdLst>
                        <a:gd name="T0" fmla="*/ 0 w 121"/>
                        <a:gd name="T1" fmla="*/ 0 h 277"/>
                        <a:gd name="T2" fmla="*/ 0 w 121"/>
                        <a:gd name="T3" fmla="*/ 232 h 277"/>
                        <a:gd name="T4" fmla="*/ 121 w 121"/>
                        <a:gd name="T5" fmla="*/ 277 h 277"/>
                        <a:gd name="T6" fmla="*/ 121 w 121"/>
                        <a:gd name="T7" fmla="*/ 52 h 277"/>
                        <a:gd name="T8" fmla="*/ 0 w 121"/>
                        <a:gd name="T9" fmla="*/ 0 h 277"/>
                      </a:gdLst>
                      <a:ahLst/>
                      <a:cxnLst>
                        <a:cxn ang="0">
                          <a:pos x="T0" y="T1"/>
                        </a:cxn>
                        <a:cxn ang="0">
                          <a:pos x="T2" y="T3"/>
                        </a:cxn>
                        <a:cxn ang="0">
                          <a:pos x="T4" y="T5"/>
                        </a:cxn>
                        <a:cxn ang="0">
                          <a:pos x="T6" y="T7"/>
                        </a:cxn>
                        <a:cxn ang="0">
                          <a:pos x="T8" y="T9"/>
                        </a:cxn>
                      </a:cxnLst>
                      <a:rect l="0" t="0" r="r" b="b"/>
                      <a:pathLst>
                        <a:path w="121" h="277">
                          <a:moveTo>
                            <a:pt x="0" y="0"/>
                          </a:moveTo>
                          <a:lnTo>
                            <a:pt x="0" y="232"/>
                          </a:lnTo>
                          <a:lnTo>
                            <a:pt x="121" y="277"/>
                          </a:lnTo>
                          <a:lnTo>
                            <a:pt x="121" y="52"/>
                          </a:lnTo>
                          <a:lnTo>
                            <a:pt x="0" y="0"/>
                          </a:lnTo>
                          <a:close/>
                        </a:path>
                      </a:pathLst>
                    </a:custGeom>
                    <a:solidFill>
                      <a:srgbClr val="58AA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7238" name="Line 38"/>
                    <p:cNvSpPr>
                      <a:spLocks noChangeShapeType="1"/>
                    </p:cNvSpPr>
                    <p:nvPr/>
                  </p:nvSpPr>
                  <p:spPr bwMode="auto">
                    <a:xfrm flipV="1">
                      <a:off x="922" y="2392"/>
                      <a:ext cx="1" cy="233"/>
                    </a:xfrm>
                    <a:prstGeom prst="line">
                      <a:avLst/>
                    </a:prstGeom>
                    <a:noFill/>
                    <a:ln w="12700">
                      <a:solidFill>
                        <a:srgbClr val="B6DAF8"/>
                      </a:solidFill>
                      <a:round/>
                      <a:headEnd/>
                      <a:tailEn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grpSp>
                  <p:nvGrpSpPr>
                    <p:cNvPr id="14" name="Group 39"/>
                    <p:cNvGrpSpPr>
                      <a:grpSpLocks/>
                    </p:cNvGrpSpPr>
                    <p:nvPr/>
                  </p:nvGrpSpPr>
                  <p:grpSpPr bwMode="auto">
                    <a:xfrm>
                      <a:off x="938" y="2443"/>
                      <a:ext cx="60" cy="73"/>
                      <a:chOff x="938" y="2443"/>
                      <a:chExt cx="60" cy="73"/>
                    </a:xfrm>
                  </p:grpSpPr>
                  <p:sp>
                    <p:nvSpPr>
                      <p:cNvPr id="307240" name="Line 40"/>
                      <p:cNvSpPr>
                        <a:spLocks noChangeShapeType="1"/>
                      </p:cNvSpPr>
                      <p:nvPr/>
                    </p:nvSpPr>
                    <p:spPr bwMode="auto">
                      <a:xfrm flipH="1" flipV="1">
                        <a:off x="938" y="2443"/>
                        <a:ext cx="60" cy="23"/>
                      </a:xfrm>
                      <a:prstGeom prst="line">
                        <a:avLst/>
                      </a:prstGeom>
                      <a:noFill/>
                      <a:ln w="12700">
                        <a:solidFill>
                          <a:srgbClr val="B6DAF8"/>
                        </a:solidFill>
                        <a:round/>
                        <a:headEnd/>
                        <a:tailEn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307241" name="Line 41"/>
                      <p:cNvSpPr>
                        <a:spLocks noChangeShapeType="1"/>
                      </p:cNvSpPr>
                      <p:nvPr/>
                    </p:nvSpPr>
                    <p:spPr bwMode="auto">
                      <a:xfrm flipH="1" flipV="1">
                        <a:off x="938" y="2468"/>
                        <a:ext cx="60" cy="24"/>
                      </a:xfrm>
                      <a:prstGeom prst="line">
                        <a:avLst/>
                      </a:prstGeom>
                      <a:noFill/>
                      <a:ln w="12700">
                        <a:solidFill>
                          <a:srgbClr val="B6DAF8"/>
                        </a:solidFill>
                        <a:round/>
                        <a:headEnd/>
                        <a:tailEn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307242" name="Line 42"/>
                      <p:cNvSpPr>
                        <a:spLocks noChangeShapeType="1"/>
                      </p:cNvSpPr>
                      <p:nvPr/>
                    </p:nvSpPr>
                    <p:spPr bwMode="auto">
                      <a:xfrm flipH="1" flipV="1">
                        <a:off x="938" y="2493"/>
                        <a:ext cx="60" cy="23"/>
                      </a:xfrm>
                      <a:prstGeom prst="line">
                        <a:avLst/>
                      </a:prstGeom>
                      <a:noFill/>
                      <a:ln w="12700">
                        <a:solidFill>
                          <a:srgbClr val="B6DAF8"/>
                        </a:solidFill>
                        <a:round/>
                        <a:headEnd/>
                        <a:tailEn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grpSp>
                <p:grpSp>
                  <p:nvGrpSpPr>
                    <p:cNvPr id="15" name="Group 43"/>
                    <p:cNvGrpSpPr>
                      <a:grpSpLocks/>
                    </p:cNvGrpSpPr>
                    <p:nvPr/>
                  </p:nvGrpSpPr>
                  <p:grpSpPr bwMode="auto">
                    <a:xfrm>
                      <a:off x="962" y="2572"/>
                      <a:ext cx="37" cy="65"/>
                      <a:chOff x="962" y="2572"/>
                      <a:chExt cx="37" cy="65"/>
                    </a:xfrm>
                  </p:grpSpPr>
                  <p:sp>
                    <p:nvSpPr>
                      <p:cNvPr id="307244" name="Line 44"/>
                      <p:cNvSpPr>
                        <a:spLocks noChangeShapeType="1"/>
                      </p:cNvSpPr>
                      <p:nvPr/>
                    </p:nvSpPr>
                    <p:spPr bwMode="auto">
                      <a:xfrm flipV="1">
                        <a:off x="998" y="2588"/>
                        <a:ext cx="1" cy="49"/>
                      </a:xfrm>
                      <a:prstGeom prst="line">
                        <a:avLst/>
                      </a:prstGeom>
                      <a:noFill/>
                      <a:ln w="12700">
                        <a:solidFill>
                          <a:srgbClr val="B6DAF8"/>
                        </a:solidFill>
                        <a:round/>
                        <a:headEnd/>
                        <a:tailEn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307245" name="Line 45"/>
                      <p:cNvSpPr>
                        <a:spLocks noChangeShapeType="1"/>
                      </p:cNvSpPr>
                      <p:nvPr/>
                    </p:nvSpPr>
                    <p:spPr bwMode="auto">
                      <a:xfrm flipV="1">
                        <a:off x="980" y="2580"/>
                        <a:ext cx="1" cy="49"/>
                      </a:xfrm>
                      <a:prstGeom prst="line">
                        <a:avLst/>
                      </a:prstGeom>
                      <a:noFill/>
                      <a:ln w="12700">
                        <a:solidFill>
                          <a:srgbClr val="B6DAF8"/>
                        </a:solidFill>
                        <a:round/>
                        <a:headEnd/>
                        <a:tailEn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307246" name="Line 46"/>
                      <p:cNvSpPr>
                        <a:spLocks noChangeShapeType="1"/>
                      </p:cNvSpPr>
                      <p:nvPr/>
                    </p:nvSpPr>
                    <p:spPr bwMode="auto">
                      <a:xfrm flipV="1">
                        <a:off x="962" y="2572"/>
                        <a:ext cx="1" cy="49"/>
                      </a:xfrm>
                      <a:prstGeom prst="line">
                        <a:avLst/>
                      </a:prstGeom>
                      <a:noFill/>
                      <a:ln w="12700">
                        <a:solidFill>
                          <a:srgbClr val="B6DAF8"/>
                        </a:solidFill>
                        <a:round/>
                        <a:headEnd/>
                        <a:tailEn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grpSp>
              </p:grpSp>
            </p:grpSp>
          </p:grpSp>
        </p:grpSp>
        <p:pic>
          <p:nvPicPr>
            <p:cNvPr id="307247" name="Picture 47" descr="et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4" y="2530"/>
              <a:ext cx="635" cy="1127"/>
            </a:xfrm>
            <a:prstGeom prst="rect">
              <a:avLst/>
            </a:prstGeom>
            <a:noFill/>
            <a:extLst>
              <a:ext uri="{909E8E84-426E-40DD-AFC4-6F175D3DCCD1}">
                <a14:hiddenFill xmlns:a14="http://schemas.microsoft.com/office/drawing/2010/main">
                  <a:solidFill>
                    <a:srgbClr val="FFFFFF"/>
                  </a:solidFill>
                </a14:hiddenFill>
              </a:ext>
            </a:extLst>
          </p:spPr>
        </p:pic>
        <p:sp>
          <p:nvSpPr>
            <p:cNvPr id="307248" name="AutoShape 48"/>
            <p:cNvSpPr>
              <a:spLocks noChangeArrowheads="1"/>
            </p:cNvSpPr>
            <p:nvPr/>
          </p:nvSpPr>
          <p:spPr bwMode="auto">
            <a:xfrm>
              <a:off x="2477" y="1331"/>
              <a:ext cx="428" cy="459"/>
            </a:xfrm>
            <a:prstGeom prst="can">
              <a:avLst>
                <a:gd name="adj" fmla="val 26811"/>
              </a:avLst>
            </a:prstGeom>
            <a:gradFill rotWithShape="0">
              <a:gsLst>
                <a:gs pos="0">
                  <a:srgbClr val="993366">
                    <a:gamma/>
                    <a:shade val="46275"/>
                    <a:invGamma/>
                  </a:srgbClr>
                </a:gs>
                <a:gs pos="50000">
                  <a:srgbClr val="993366"/>
                </a:gs>
                <a:gs pos="100000">
                  <a:srgbClr val="993366">
                    <a:gamma/>
                    <a:shade val="46275"/>
                    <a:invGamma/>
                  </a:srgbClr>
                </a:gs>
              </a:gsLst>
              <a:lin ang="0" scaled="1"/>
            </a:gradFill>
            <a:ln w="9525">
              <a:solidFill>
                <a:schemeClr val="tx1"/>
              </a:solidFill>
              <a:miter lim="800000"/>
              <a:headEnd/>
              <a:tailEnd/>
            </a:ln>
            <a:effectLst>
              <a:outerShdw dist="107763" dir="2700000" algn="ctr" rotWithShape="0">
                <a:schemeClr val="bg2"/>
              </a:outerShdw>
            </a:effectLst>
          </p:spPr>
          <p:txBody>
            <a:bodyPr wrap="none" anchor="ctr"/>
            <a:lstStyle/>
            <a:p>
              <a:endParaRPr lang="en-US">
                <a:latin typeface="Arial" pitchFamily="34" charset="0"/>
                <a:cs typeface="Arial" pitchFamily="34" charset="0"/>
              </a:endParaRPr>
            </a:p>
          </p:txBody>
        </p:sp>
        <p:sp>
          <p:nvSpPr>
            <p:cNvPr id="307249" name="Text Box 49"/>
            <p:cNvSpPr txBox="1">
              <a:spLocks noChangeArrowheads="1"/>
            </p:cNvSpPr>
            <p:nvPr/>
          </p:nvSpPr>
          <p:spPr bwMode="auto">
            <a:xfrm>
              <a:off x="2415" y="1949"/>
              <a:ext cx="74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b="1">
                  <a:latin typeface="Arial" pitchFamily="34" charset="0"/>
                  <a:cs typeface="Arial" pitchFamily="34" charset="0"/>
                </a:rPr>
                <a:t>Metadata</a:t>
              </a:r>
            </a:p>
          </p:txBody>
        </p:sp>
        <p:grpSp>
          <p:nvGrpSpPr>
            <p:cNvPr id="16" name="Group 50"/>
            <p:cNvGrpSpPr>
              <a:grpSpLocks/>
            </p:cNvGrpSpPr>
            <p:nvPr/>
          </p:nvGrpSpPr>
          <p:grpSpPr bwMode="auto">
            <a:xfrm>
              <a:off x="3621" y="2599"/>
              <a:ext cx="1250" cy="1273"/>
              <a:chOff x="4240" y="2304"/>
              <a:chExt cx="1892" cy="1735"/>
            </a:xfrm>
          </p:grpSpPr>
          <p:sp>
            <p:nvSpPr>
              <p:cNvPr id="307251" name="AutoShape 51"/>
              <p:cNvSpPr>
                <a:spLocks noChangeArrowheads="1"/>
              </p:cNvSpPr>
              <p:nvPr/>
            </p:nvSpPr>
            <p:spPr bwMode="auto">
              <a:xfrm>
                <a:off x="4512" y="2304"/>
                <a:ext cx="864" cy="1200"/>
              </a:xfrm>
              <a:prstGeom prst="can">
                <a:avLst>
                  <a:gd name="adj" fmla="val 34722"/>
                </a:avLst>
              </a:prstGeom>
              <a:gradFill rotWithShape="0">
                <a:gsLst>
                  <a:gs pos="0">
                    <a:srgbClr val="3399FF">
                      <a:gamma/>
                      <a:shade val="46275"/>
                      <a:invGamma/>
                    </a:srgbClr>
                  </a:gs>
                  <a:gs pos="100000">
                    <a:srgbClr val="3399FF"/>
                  </a:gs>
                </a:gsLst>
                <a:lin ang="0" scaled="1"/>
              </a:gradFill>
              <a:ln w="9525">
                <a:solidFill>
                  <a:schemeClr val="tx1"/>
                </a:solidFill>
                <a:miter lim="800000"/>
                <a:headEnd/>
                <a:tailEnd/>
              </a:ln>
              <a:effectLst>
                <a:outerShdw dist="107763" dir="2700000" algn="ctr" rotWithShape="0">
                  <a:schemeClr val="bg2"/>
                </a:outerShdw>
              </a:effectLst>
            </p:spPr>
            <p:txBody>
              <a:bodyPr wrap="none" anchor="ctr"/>
              <a:lstStyle/>
              <a:p>
                <a:endParaRPr lang="en-US">
                  <a:latin typeface="Arial" pitchFamily="34" charset="0"/>
                  <a:cs typeface="Arial" pitchFamily="34" charset="0"/>
                </a:endParaRPr>
              </a:p>
            </p:txBody>
          </p:sp>
          <p:sp>
            <p:nvSpPr>
              <p:cNvPr id="307252" name="Text Box 52"/>
              <p:cNvSpPr txBox="1">
                <a:spLocks noChangeArrowheads="1"/>
              </p:cNvSpPr>
              <p:nvPr/>
            </p:nvSpPr>
            <p:spPr bwMode="auto">
              <a:xfrm>
                <a:off x="4240" y="3722"/>
                <a:ext cx="1892"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b="1">
                    <a:latin typeface="Arial" pitchFamily="34" charset="0"/>
                    <a:cs typeface="Arial" pitchFamily="34" charset="0"/>
                  </a:rPr>
                  <a:t>Data Warehouse</a:t>
                </a:r>
              </a:p>
            </p:txBody>
          </p:sp>
        </p:grpSp>
        <p:sp>
          <p:nvSpPr>
            <p:cNvPr id="307253" name="AutoShape 53"/>
            <p:cNvSpPr>
              <a:spLocks noChangeArrowheads="1"/>
            </p:cNvSpPr>
            <p:nvPr/>
          </p:nvSpPr>
          <p:spPr bwMode="auto">
            <a:xfrm>
              <a:off x="1748" y="1613"/>
              <a:ext cx="603" cy="155"/>
            </a:xfrm>
            <a:prstGeom prst="rightArrow">
              <a:avLst>
                <a:gd name="adj1" fmla="val 50000"/>
                <a:gd name="adj2" fmla="val 97258"/>
              </a:avLst>
            </a:prstGeom>
            <a:gradFill rotWithShape="0">
              <a:gsLst>
                <a:gs pos="0">
                  <a:srgbClr val="FFFF99"/>
                </a:gs>
                <a:gs pos="100000">
                  <a:srgbClr val="FFFF99">
                    <a:gamma/>
                    <a:shade val="46275"/>
                    <a:invGamma/>
                  </a:srgbClr>
                </a:gs>
              </a:gsLst>
              <a:path path="rect">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307254" name="AutoShape 54"/>
            <p:cNvSpPr>
              <a:spLocks noChangeArrowheads="1"/>
            </p:cNvSpPr>
            <p:nvPr/>
          </p:nvSpPr>
          <p:spPr bwMode="auto">
            <a:xfrm>
              <a:off x="3112" y="1613"/>
              <a:ext cx="602" cy="155"/>
            </a:xfrm>
            <a:prstGeom prst="rightArrow">
              <a:avLst>
                <a:gd name="adj1" fmla="val 50000"/>
                <a:gd name="adj2" fmla="val 97097"/>
              </a:avLst>
            </a:prstGeom>
            <a:gradFill rotWithShape="0">
              <a:gsLst>
                <a:gs pos="0">
                  <a:srgbClr val="FFFF99"/>
                </a:gs>
                <a:gs pos="100000">
                  <a:srgbClr val="FFFF99">
                    <a:gamma/>
                    <a:shade val="46275"/>
                    <a:invGamma/>
                  </a:srgbClr>
                </a:gs>
              </a:gsLst>
              <a:path path="rect">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307255" name="AutoShape 55"/>
            <p:cNvSpPr>
              <a:spLocks noChangeArrowheads="1"/>
            </p:cNvSpPr>
            <p:nvPr/>
          </p:nvSpPr>
          <p:spPr bwMode="auto">
            <a:xfrm>
              <a:off x="1748" y="2975"/>
              <a:ext cx="603" cy="154"/>
            </a:xfrm>
            <a:prstGeom prst="rightArrow">
              <a:avLst>
                <a:gd name="adj1" fmla="val 50000"/>
                <a:gd name="adj2" fmla="val 97890"/>
              </a:avLst>
            </a:prstGeom>
            <a:gradFill rotWithShape="0">
              <a:gsLst>
                <a:gs pos="0">
                  <a:srgbClr val="FFFF99"/>
                </a:gs>
                <a:gs pos="100000">
                  <a:srgbClr val="FFFF99">
                    <a:gamma/>
                    <a:shade val="46275"/>
                    <a:invGamma/>
                  </a:srgbClr>
                </a:gs>
              </a:gsLst>
              <a:path path="rect">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307256" name="AutoShape 56"/>
            <p:cNvSpPr>
              <a:spLocks noChangeArrowheads="1"/>
            </p:cNvSpPr>
            <p:nvPr/>
          </p:nvSpPr>
          <p:spPr bwMode="auto">
            <a:xfrm>
              <a:off x="3143" y="2975"/>
              <a:ext cx="603" cy="154"/>
            </a:xfrm>
            <a:prstGeom prst="rightArrow">
              <a:avLst>
                <a:gd name="adj1" fmla="val 50000"/>
                <a:gd name="adj2" fmla="val 97890"/>
              </a:avLst>
            </a:prstGeom>
            <a:gradFill rotWithShape="0">
              <a:gsLst>
                <a:gs pos="0">
                  <a:srgbClr val="FFFF99"/>
                </a:gs>
                <a:gs pos="100000">
                  <a:srgbClr val="FFFF99">
                    <a:gamma/>
                    <a:shade val="46275"/>
                    <a:invGamma/>
                  </a:srgbClr>
                </a:gs>
              </a:gsLst>
              <a:path path="rect">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307257" name="AutoShape 57"/>
            <p:cNvSpPr>
              <a:spLocks noChangeArrowheads="1"/>
            </p:cNvSpPr>
            <p:nvPr/>
          </p:nvSpPr>
          <p:spPr bwMode="auto">
            <a:xfrm>
              <a:off x="4063" y="1966"/>
              <a:ext cx="159" cy="564"/>
            </a:xfrm>
            <a:prstGeom prst="upArrow">
              <a:avLst>
                <a:gd name="adj1" fmla="val 50000"/>
                <a:gd name="adj2" fmla="val 88679"/>
              </a:avLst>
            </a:prstGeom>
            <a:gradFill rotWithShape="0">
              <a:gsLst>
                <a:gs pos="0">
                  <a:srgbClr val="FFFF99"/>
                </a:gs>
                <a:gs pos="100000">
                  <a:srgbClr val="FFFF99">
                    <a:gamma/>
                    <a:shade val="46275"/>
                    <a:invGamma/>
                  </a:srgbClr>
                </a:gs>
              </a:gsLst>
              <a:path path="rect">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grpSp>
          <p:nvGrpSpPr>
            <p:cNvPr id="17" name="Group 58"/>
            <p:cNvGrpSpPr>
              <a:grpSpLocks/>
            </p:cNvGrpSpPr>
            <p:nvPr/>
          </p:nvGrpSpPr>
          <p:grpSpPr bwMode="auto">
            <a:xfrm>
              <a:off x="1018" y="1437"/>
              <a:ext cx="819" cy="779"/>
              <a:chOff x="191" y="960"/>
              <a:chExt cx="1240" cy="1062"/>
            </a:xfrm>
          </p:grpSpPr>
          <p:grpSp>
            <p:nvGrpSpPr>
              <p:cNvPr id="18" name="Group 59"/>
              <p:cNvGrpSpPr>
                <a:grpSpLocks/>
              </p:cNvGrpSpPr>
              <p:nvPr/>
            </p:nvGrpSpPr>
            <p:grpSpPr bwMode="auto">
              <a:xfrm>
                <a:off x="240" y="960"/>
                <a:ext cx="816" cy="672"/>
                <a:chOff x="5128" y="1744"/>
                <a:chExt cx="376" cy="363"/>
              </a:xfrm>
            </p:grpSpPr>
            <p:sp>
              <p:nvSpPr>
                <p:cNvPr id="307260" name="Freeform 60"/>
                <p:cNvSpPr>
                  <a:spLocks/>
                </p:cNvSpPr>
                <p:nvPr/>
              </p:nvSpPr>
              <p:spPr bwMode="auto">
                <a:xfrm>
                  <a:off x="5203" y="1924"/>
                  <a:ext cx="184" cy="130"/>
                </a:xfrm>
                <a:custGeom>
                  <a:avLst/>
                  <a:gdLst>
                    <a:gd name="T0" fmla="*/ 0 w 184"/>
                    <a:gd name="T1" fmla="*/ 0 h 130"/>
                    <a:gd name="T2" fmla="*/ 0 w 184"/>
                    <a:gd name="T3" fmla="*/ 35 h 130"/>
                    <a:gd name="T4" fmla="*/ 184 w 184"/>
                    <a:gd name="T5" fmla="*/ 130 h 130"/>
                    <a:gd name="T6" fmla="*/ 184 w 184"/>
                    <a:gd name="T7" fmla="*/ 95 h 130"/>
                    <a:gd name="T8" fmla="*/ 0 w 184"/>
                    <a:gd name="T9" fmla="*/ 0 h 130"/>
                  </a:gdLst>
                  <a:ahLst/>
                  <a:cxnLst>
                    <a:cxn ang="0">
                      <a:pos x="T0" y="T1"/>
                    </a:cxn>
                    <a:cxn ang="0">
                      <a:pos x="T2" y="T3"/>
                    </a:cxn>
                    <a:cxn ang="0">
                      <a:pos x="T4" y="T5"/>
                    </a:cxn>
                    <a:cxn ang="0">
                      <a:pos x="T6" y="T7"/>
                    </a:cxn>
                    <a:cxn ang="0">
                      <a:pos x="T8" y="T9"/>
                    </a:cxn>
                  </a:cxnLst>
                  <a:rect l="0" t="0" r="r" b="b"/>
                  <a:pathLst>
                    <a:path w="184" h="130">
                      <a:moveTo>
                        <a:pt x="0" y="0"/>
                      </a:moveTo>
                      <a:lnTo>
                        <a:pt x="0" y="35"/>
                      </a:lnTo>
                      <a:lnTo>
                        <a:pt x="184" y="130"/>
                      </a:lnTo>
                      <a:lnTo>
                        <a:pt x="184" y="95"/>
                      </a:lnTo>
                      <a:lnTo>
                        <a:pt x="0" y="0"/>
                      </a:lnTo>
                      <a:close/>
                    </a:path>
                  </a:pathLst>
                </a:custGeom>
                <a:solidFill>
                  <a:srgbClr val="B6D2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7261" name="Freeform 61"/>
                <p:cNvSpPr>
                  <a:spLocks/>
                </p:cNvSpPr>
                <p:nvPr/>
              </p:nvSpPr>
              <p:spPr bwMode="auto">
                <a:xfrm>
                  <a:off x="5201" y="1870"/>
                  <a:ext cx="296" cy="152"/>
                </a:xfrm>
                <a:custGeom>
                  <a:avLst/>
                  <a:gdLst>
                    <a:gd name="T0" fmla="*/ 0 w 296"/>
                    <a:gd name="T1" fmla="*/ 54 h 152"/>
                    <a:gd name="T2" fmla="*/ 127 w 296"/>
                    <a:gd name="T3" fmla="*/ 0 h 152"/>
                    <a:gd name="T4" fmla="*/ 296 w 296"/>
                    <a:gd name="T5" fmla="*/ 65 h 152"/>
                    <a:gd name="T6" fmla="*/ 186 w 296"/>
                    <a:gd name="T7" fmla="*/ 152 h 152"/>
                    <a:gd name="T8" fmla="*/ 0 w 296"/>
                    <a:gd name="T9" fmla="*/ 54 h 152"/>
                  </a:gdLst>
                  <a:ahLst/>
                  <a:cxnLst>
                    <a:cxn ang="0">
                      <a:pos x="T0" y="T1"/>
                    </a:cxn>
                    <a:cxn ang="0">
                      <a:pos x="T2" y="T3"/>
                    </a:cxn>
                    <a:cxn ang="0">
                      <a:pos x="T4" y="T5"/>
                    </a:cxn>
                    <a:cxn ang="0">
                      <a:pos x="T6" y="T7"/>
                    </a:cxn>
                    <a:cxn ang="0">
                      <a:pos x="T8" y="T9"/>
                    </a:cxn>
                  </a:cxnLst>
                  <a:rect l="0" t="0" r="r" b="b"/>
                  <a:pathLst>
                    <a:path w="296" h="152">
                      <a:moveTo>
                        <a:pt x="0" y="54"/>
                      </a:moveTo>
                      <a:lnTo>
                        <a:pt x="127" y="0"/>
                      </a:lnTo>
                      <a:lnTo>
                        <a:pt x="296" y="65"/>
                      </a:lnTo>
                      <a:lnTo>
                        <a:pt x="186" y="152"/>
                      </a:lnTo>
                      <a:lnTo>
                        <a:pt x="0" y="54"/>
                      </a:lnTo>
                      <a:close/>
                    </a:path>
                  </a:pathLst>
                </a:custGeom>
                <a:solidFill>
                  <a:srgbClr val="8DB98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7262" name="Freeform 62"/>
                <p:cNvSpPr>
                  <a:spLocks/>
                </p:cNvSpPr>
                <p:nvPr/>
              </p:nvSpPr>
              <p:spPr bwMode="auto">
                <a:xfrm>
                  <a:off x="5389" y="1935"/>
                  <a:ext cx="106" cy="118"/>
                </a:xfrm>
                <a:custGeom>
                  <a:avLst/>
                  <a:gdLst>
                    <a:gd name="T0" fmla="*/ 106 w 106"/>
                    <a:gd name="T1" fmla="*/ 38 h 118"/>
                    <a:gd name="T2" fmla="*/ 0 w 106"/>
                    <a:gd name="T3" fmla="*/ 118 h 118"/>
                    <a:gd name="T4" fmla="*/ 0 w 106"/>
                    <a:gd name="T5" fmla="*/ 85 h 118"/>
                    <a:gd name="T6" fmla="*/ 106 w 106"/>
                    <a:gd name="T7" fmla="*/ 0 h 118"/>
                    <a:gd name="T8" fmla="*/ 106 w 106"/>
                    <a:gd name="T9" fmla="*/ 38 h 118"/>
                  </a:gdLst>
                  <a:ahLst/>
                  <a:cxnLst>
                    <a:cxn ang="0">
                      <a:pos x="T0" y="T1"/>
                    </a:cxn>
                    <a:cxn ang="0">
                      <a:pos x="T2" y="T3"/>
                    </a:cxn>
                    <a:cxn ang="0">
                      <a:pos x="T4" y="T5"/>
                    </a:cxn>
                    <a:cxn ang="0">
                      <a:pos x="T6" y="T7"/>
                    </a:cxn>
                    <a:cxn ang="0">
                      <a:pos x="T8" y="T9"/>
                    </a:cxn>
                  </a:cxnLst>
                  <a:rect l="0" t="0" r="r" b="b"/>
                  <a:pathLst>
                    <a:path w="106" h="118">
                      <a:moveTo>
                        <a:pt x="106" y="38"/>
                      </a:moveTo>
                      <a:lnTo>
                        <a:pt x="0" y="118"/>
                      </a:lnTo>
                      <a:lnTo>
                        <a:pt x="0" y="85"/>
                      </a:lnTo>
                      <a:lnTo>
                        <a:pt x="106" y="0"/>
                      </a:lnTo>
                      <a:lnTo>
                        <a:pt x="106" y="38"/>
                      </a:lnTo>
                      <a:close/>
                    </a:path>
                  </a:pathLst>
                </a:custGeom>
                <a:solidFill>
                  <a:srgbClr val="3C623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7263" name="Freeform 63"/>
                <p:cNvSpPr>
                  <a:spLocks/>
                </p:cNvSpPr>
                <p:nvPr/>
              </p:nvSpPr>
              <p:spPr bwMode="auto">
                <a:xfrm>
                  <a:off x="5280" y="1744"/>
                  <a:ext cx="224" cy="111"/>
                </a:xfrm>
                <a:custGeom>
                  <a:avLst/>
                  <a:gdLst>
                    <a:gd name="T0" fmla="*/ 0 w 224"/>
                    <a:gd name="T1" fmla="*/ 21 h 111"/>
                    <a:gd name="T2" fmla="*/ 84 w 224"/>
                    <a:gd name="T3" fmla="*/ 0 h 111"/>
                    <a:gd name="T4" fmla="*/ 224 w 224"/>
                    <a:gd name="T5" fmla="*/ 65 h 111"/>
                    <a:gd name="T6" fmla="*/ 179 w 224"/>
                    <a:gd name="T7" fmla="*/ 111 h 111"/>
                    <a:gd name="T8" fmla="*/ 0 w 224"/>
                    <a:gd name="T9" fmla="*/ 21 h 111"/>
                  </a:gdLst>
                  <a:ahLst/>
                  <a:cxnLst>
                    <a:cxn ang="0">
                      <a:pos x="T0" y="T1"/>
                    </a:cxn>
                    <a:cxn ang="0">
                      <a:pos x="T2" y="T3"/>
                    </a:cxn>
                    <a:cxn ang="0">
                      <a:pos x="T4" y="T5"/>
                    </a:cxn>
                    <a:cxn ang="0">
                      <a:pos x="T6" y="T7"/>
                    </a:cxn>
                    <a:cxn ang="0">
                      <a:pos x="T8" y="T9"/>
                    </a:cxn>
                  </a:cxnLst>
                  <a:rect l="0" t="0" r="r" b="b"/>
                  <a:pathLst>
                    <a:path w="224" h="111">
                      <a:moveTo>
                        <a:pt x="0" y="21"/>
                      </a:moveTo>
                      <a:lnTo>
                        <a:pt x="84" y="0"/>
                      </a:lnTo>
                      <a:lnTo>
                        <a:pt x="224" y="65"/>
                      </a:lnTo>
                      <a:lnTo>
                        <a:pt x="179" y="111"/>
                      </a:lnTo>
                      <a:lnTo>
                        <a:pt x="0" y="21"/>
                      </a:lnTo>
                      <a:close/>
                    </a:path>
                  </a:pathLst>
                </a:custGeom>
                <a:solidFill>
                  <a:srgbClr val="4C7C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7264" name="Freeform 64"/>
                <p:cNvSpPr>
                  <a:spLocks/>
                </p:cNvSpPr>
                <p:nvPr/>
              </p:nvSpPr>
              <p:spPr bwMode="auto">
                <a:xfrm>
                  <a:off x="5451" y="1809"/>
                  <a:ext cx="50" cy="156"/>
                </a:xfrm>
                <a:custGeom>
                  <a:avLst/>
                  <a:gdLst>
                    <a:gd name="T0" fmla="*/ 50 w 50"/>
                    <a:gd name="T1" fmla="*/ 0 h 156"/>
                    <a:gd name="T2" fmla="*/ 2 w 50"/>
                    <a:gd name="T3" fmla="*/ 47 h 156"/>
                    <a:gd name="T4" fmla="*/ 0 w 50"/>
                    <a:gd name="T5" fmla="*/ 156 h 156"/>
                    <a:gd name="T6" fmla="*/ 50 w 50"/>
                    <a:gd name="T7" fmla="*/ 111 h 156"/>
                    <a:gd name="T8" fmla="*/ 50 w 50"/>
                    <a:gd name="T9" fmla="*/ 0 h 156"/>
                  </a:gdLst>
                  <a:ahLst/>
                  <a:cxnLst>
                    <a:cxn ang="0">
                      <a:pos x="T0" y="T1"/>
                    </a:cxn>
                    <a:cxn ang="0">
                      <a:pos x="T2" y="T3"/>
                    </a:cxn>
                    <a:cxn ang="0">
                      <a:pos x="T4" y="T5"/>
                    </a:cxn>
                    <a:cxn ang="0">
                      <a:pos x="T6" y="T7"/>
                    </a:cxn>
                    <a:cxn ang="0">
                      <a:pos x="T8" y="T9"/>
                    </a:cxn>
                  </a:cxnLst>
                  <a:rect l="0" t="0" r="r" b="b"/>
                  <a:pathLst>
                    <a:path w="50" h="156">
                      <a:moveTo>
                        <a:pt x="50" y="0"/>
                      </a:moveTo>
                      <a:lnTo>
                        <a:pt x="2" y="47"/>
                      </a:lnTo>
                      <a:lnTo>
                        <a:pt x="0" y="156"/>
                      </a:lnTo>
                      <a:lnTo>
                        <a:pt x="50" y="111"/>
                      </a:lnTo>
                      <a:lnTo>
                        <a:pt x="50" y="0"/>
                      </a:lnTo>
                      <a:close/>
                    </a:path>
                  </a:pathLst>
                </a:custGeom>
                <a:solidFill>
                  <a:srgbClr val="3C623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7265" name="Freeform 65"/>
                <p:cNvSpPr>
                  <a:spLocks/>
                </p:cNvSpPr>
                <p:nvPr/>
              </p:nvSpPr>
              <p:spPr bwMode="auto">
                <a:xfrm>
                  <a:off x="5219" y="1770"/>
                  <a:ext cx="204" cy="244"/>
                </a:xfrm>
                <a:custGeom>
                  <a:avLst/>
                  <a:gdLst>
                    <a:gd name="T0" fmla="*/ 0 w 204"/>
                    <a:gd name="T1" fmla="*/ 0 h 244"/>
                    <a:gd name="T2" fmla="*/ 204 w 204"/>
                    <a:gd name="T3" fmla="*/ 104 h 244"/>
                    <a:gd name="T4" fmla="*/ 202 w 204"/>
                    <a:gd name="T5" fmla="*/ 244 h 244"/>
                    <a:gd name="T6" fmla="*/ 0 w 204"/>
                    <a:gd name="T7" fmla="*/ 139 h 244"/>
                    <a:gd name="T8" fmla="*/ 0 w 204"/>
                    <a:gd name="T9" fmla="*/ 0 h 244"/>
                  </a:gdLst>
                  <a:ahLst/>
                  <a:cxnLst>
                    <a:cxn ang="0">
                      <a:pos x="T0" y="T1"/>
                    </a:cxn>
                    <a:cxn ang="0">
                      <a:pos x="T2" y="T3"/>
                    </a:cxn>
                    <a:cxn ang="0">
                      <a:pos x="T4" y="T5"/>
                    </a:cxn>
                    <a:cxn ang="0">
                      <a:pos x="T6" y="T7"/>
                    </a:cxn>
                    <a:cxn ang="0">
                      <a:pos x="T8" y="T9"/>
                    </a:cxn>
                  </a:cxnLst>
                  <a:rect l="0" t="0" r="r" b="b"/>
                  <a:pathLst>
                    <a:path w="204" h="244">
                      <a:moveTo>
                        <a:pt x="0" y="0"/>
                      </a:moveTo>
                      <a:lnTo>
                        <a:pt x="204" y="104"/>
                      </a:lnTo>
                      <a:lnTo>
                        <a:pt x="202" y="244"/>
                      </a:lnTo>
                      <a:lnTo>
                        <a:pt x="0" y="139"/>
                      </a:lnTo>
                      <a:lnTo>
                        <a:pt x="0" y="0"/>
                      </a:lnTo>
                      <a:close/>
                    </a:path>
                  </a:pathLst>
                </a:custGeom>
                <a:solidFill>
                  <a:srgbClr val="B6D2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grpSp>
              <p:nvGrpSpPr>
                <p:cNvPr id="19" name="Group 66"/>
                <p:cNvGrpSpPr>
                  <a:grpSpLocks/>
                </p:cNvGrpSpPr>
                <p:nvPr/>
              </p:nvGrpSpPr>
              <p:grpSpPr bwMode="auto">
                <a:xfrm>
                  <a:off x="5237" y="1797"/>
                  <a:ext cx="166" cy="185"/>
                  <a:chOff x="5237" y="1797"/>
                  <a:chExt cx="166" cy="185"/>
                </a:xfrm>
              </p:grpSpPr>
              <p:grpSp>
                <p:nvGrpSpPr>
                  <p:cNvPr id="20" name="Group 67"/>
                  <p:cNvGrpSpPr>
                    <a:grpSpLocks/>
                  </p:cNvGrpSpPr>
                  <p:nvPr/>
                </p:nvGrpSpPr>
                <p:grpSpPr bwMode="auto">
                  <a:xfrm>
                    <a:off x="5237" y="1797"/>
                    <a:ext cx="166" cy="185"/>
                    <a:chOff x="5237" y="1797"/>
                    <a:chExt cx="166" cy="185"/>
                  </a:xfrm>
                </p:grpSpPr>
                <p:sp>
                  <p:nvSpPr>
                    <p:cNvPr id="307268" name="Rectangle 68"/>
                    <p:cNvSpPr>
                      <a:spLocks noChangeArrowheads="1"/>
                    </p:cNvSpPr>
                    <p:nvPr/>
                  </p:nvSpPr>
                  <p:spPr bwMode="auto">
                    <a:xfrm>
                      <a:off x="5237" y="1981"/>
                      <a:ext cx="166" cy="1"/>
                    </a:xfrm>
                    <a:prstGeom prst="rect">
                      <a:avLst/>
                    </a:prstGeom>
                    <a:solidFill>
                      <a:srgbClr val="07070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269" name="Rectangle 69"/>
                    <p:cNvSpPr>
                      <a:spLocks noChangeArrowheads="1"/>
                    </p:cNvSpPr>
                    <p:nvPr/>
                  </p:nvSpPr>
                  <p:spPr bwMode="auto">
                    <a:xfrm>
                      <a:off x="5237" y="1797"/>
                      <a:ext cx="166" cy="1"/>
                    </a:xfrm>
                    <a:prstGeom prst="rect">
                      <a:avLst/>
                    </a:prstGeom>
                    <a:solidFill>
                      <a:srgbClr val="1111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270" name="Rectangle 70"/>
                    <p:cNvSpPr>
                      <a:spLocks noChangeArrowheads="1"/>
                    </p:cNvSpPr>
                    <p:nvPr/>
                  </p:nvSpPr>
                  <p:spPr bwMode="auto">
                    <a:xfrm>
                      <a:off x="5237" y="1980"/>
                      <a:ext cx="166" cy="1"/>
                    </a:xfrm>
                    <a:prstGeom prst="rect">
                      <a:avLst/>
                    </a:prstGeom>
                    <a:solidFill>
                      <a:srgbClr val="1111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271" name="Rectangle 71"/>
                    <p:cNvSpPr>
                      <a:spLocks noChangeArrowheads="1"/>
                    </p:cNvSpPr>
                    <p:nvPr/>
                  </p:nvSpPr>
                  <p:spPr bwMode="auto">
                    <a:xfrm>
                      <a:off x="5237" y="1798"/>
                      <a:ext cx="2" cy="182"/>
                    </a:xfrm>
                    <a:prstGeom prst="rect">
                      <a:avLst/>
                    </a:prstGeom>
                    <a:solidFill>
                      <a:srgbClr val="1111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272" name="Rectangle 72"/>
                    <p:cNvSpPr>
                      <a:spLocks noChangeArrowheads="1"/>
                    </p:cNvSpPr>
                    <p:nvPr/>
                  </p:nvSpPr>
                  <p:spPr bwMode="auto">
                    <a:xfrm>
                      <a:off x="5401" y="1798"/>
                      <a:ext cx="2" cy="182"/>
                    </a:xfrm>
                    <a:prstGeom prst="rect">
                      <a:avLst/>
                    </a:prstGeom>
                    <a:solidFill>
                      <a:srgbClr val="1111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273" name="Rectangle 73"/>
                    <p:cNvSpPr>
                      <a:spLocks noChangeArrowheads="1"/>
                    </p:cNvSpPr>
                    <p:nvPr/>
                  </p:nvSpPr>
                  <p:spPr bwMode="auto">
                    <a:xfrm>
                      <a:off x="5239" y="1798"/>
                      <a:ext cx="162" cy="1"/>
                    </a:xfrm>
                    <a:prstGeom prst="rect">
                      <a:avLst/>
                    </a:prstGeom>
                    <a:solidFill>
                      <a:srgbClr val="18181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274" name="Rectangle 74"/>
                    <p:cNvSpPr>
                      <a:spLocks noChangeArrowheads="1"/>
                    </p:cNvSpPr>
                    <p:nvPr/>
                  </p:nvSpPr>
                  <p:spPr bwMode="auto">
                    <a:xfrm>
                      <a:off x="5239" y="1978"/>
                      <a:ext cx="162" cy="2"/>
                    </a:xfrm>
                    <a:prstGeom prst="rect">
                      <a:avLst/>
                    </a:prstGeom>
                    <a:solidFill>
                      <a:srgbClr val="18181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275" name="Rectangle 75"/>
                    <p:cNvSpPr>
                      <a:spLocks noChangeArrowheads="1"/>
                    </p:cNvSpPr>
                    <p:nvPr/>
                  </p:nvSpPr>
                  <p:spPr bwMode="auto">
                    <a:xfrm>
                      <a:off x="5239" y="1799"/>
                      <a:ext cx="162" cy="2"/>
                    </a:xfrm>
                    <a:prstGeom prst="rect">
                      <a:avLst/>
                    </a:prstGeom>
                    <a:solidFill>
                      <a:srgbClr val="1C1C1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276" name="Rectangle 76"/>
                    <p:cNvSpPr>
                      <a:spLocks noChangeArrowheads="1"/>
                    </p:cNvSpPr>
                    <p:nvPr/>
                  </p:nvSpPr>
                  <p:spPr bwMode="auto">
                    <a:xfrm>
                      <a:off x="5239" y="1977"/>
                      <a:ext cx="162" cy="1"/>
                    </a:xfrm>
                    <a:prstGeom prst="rect">
                      <a:avLst/>
                    </a:prstGeom>
                    <a:solidFill>
                      <a:srgbClr val="1C1C1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277" name="Rectangle 77"/>
                    <p:cNvSpPr>
                      <a:spLocks noChangeArrowheads="1"/>
                    </p:cNvSpPr>
                    <p:nvPr/>
                  </p:nvSpPr>
                  <p:spPr bwMode="auto">
                    <a:xfrm>
                      <a:off x="5239" y="1801"/>
                      <a:ext cx="2" cy="176"/>
                    </a:xfrm>
                    <a:prstGeom prst="rect">
                      <a:avLst/>
                    </a:prstGeom>
                    <a:solidFill>
                      <a:srgbClr val="1C1C1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278" name="Rectangle 78"/>
                    <p:cNvSpPr>
                      <a:spLocks noChangeArrowheads="1"/>
                    </p:cNvSpPr>
                    <p:nvPr/>
                  </p:nvSpPr>
                  <p:spPr bwMode="auto">
                    <a:xfrm>
                      <a:off x="5399" y="1801"/>
                      <a:ext cx="2" cy="176"/>
                    </a:xfrm>
                    <a:prstGeom prst="rect">
                      <a:avLst/>
                    </a:prstGeom>
                    <a:solidFill>
                      <a:srgbClr val="1C1C1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279" name="Rectangle 79"/>
                    <p:cNvSpPr>
                      <a:spLocks noChangeArrowheads="1"/>
                    </p:cNvSpPr>
                    <p:nvPr/>
                  </p:nvSpPr>
                  <p:spPr bwMode="auto">
                    <a:xfrm>
                      <a:off x="5241" y="1801"/>
                      <a:ext cx="158" cy="1"/>
                    </a:xfrm>
                    <a:prstGeom prst="rect">
                      <a:avLst/>
                    </a:prstGeom>
                    <a:solidFill>
                      <a:srgbClr val="22222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280" name="Rectangle 80"/>
                    <p:cNvSpPr>
                      <a:spLocks noChangeArrowheads="1"/>
                    </p:cNvSpPr>
                    <p:nvPr/>
                  </p:nvSpPr>
                  <p:spPr bwMode="auto">
                    <a:xfrm>
                      <a:off x="5241" y="1976"/>
                      <a:ext cx="158" cy="1"/>
                    </a:xfrm>
                    <a:prstGeom prst="rect">
                      <a:avLst/>
                    </a:prstGeom>
                    <a:solidFill>
                      <a:srgbClr val="22222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281" name="Rectangle 81"/>
                    <p:cNvSpPr>
                      <a:spLocks noChangeArrowheads="1"/>
                    </p:cNvSpPr>
                    <p:nvPr/>
                  </p:nvSpPr>
                  <p:spPr bwMode="auto">
                    <a:xfrm>
                      <a:off x="5241" y="1802"/>
                      <a:ext cx="158" cy="1"/>
                    </a:xfrm>
                    <a:prstGeom prst="rect">
                      <a:avLst/>
                    </a:prstGeom>
                    <a:solidFill>
                      <a:srgbClr val="2727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282" name="Rectangle 82"/>
                    <p:cNvSpPr>
                      <a:spLocks noChangeArrowheads="1"/>
                    </p:cNvSpPr>
                    <p:nvPr/>
                  </p:nvSpPr>
                  <p:spPr bwMode="auto">
                    <a:xfrm>
                      <a:off x="5241" y="1974"/>
                      <a:ext cx="158" cy="2"/>
                    </a:xfrm>
                    <a:prstGeom prst="rect">
                      <a:avLst/>
                    </a:prstGeom>
                    <a:solidFill>
                      <a:srgbClr val="2727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283" name="Rectangle 83"/>
                    <p:cNvSpPr>
                      <a:spLocks noChangeArrowheads="1"/>
                    </p:cNvSpPr>
                    <p:nvPr/>
                  </p:nvSpPr>
                  <p:spPr bwMode="auto">
                    <a:xfrm>
                      <a:off x="5241" y="1803"/>
                      <a:ext cx="2" cy="171"/>
                    </a:xfrm>
                    <a:prstGeom prst="rect">
                      <a:avLst/>
                    </a:prstGeom>
                    <a:solidFill>
                      <a:srgbClr val="2727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284" name="Rectangle 84"/>
                    <p:cNvSpPr>
                      <a:spLocks noChangeArrowheads="1"/>
                    </p:cNvSpPr>
                    <p:nvPr/>
                  </p:nvSpPr>
                  <p:spPr bwMode="auto">
                    <a:xfrm>
                      <a:off x="5397" y="1803"/>
                      <a:ext cx="2" cy="171"/>
                    </a:xfrm>
                    <a:prstGeom prst="rect">
                      <a:avLst/>
                    </a:prstGeom>
                    <a:solidFill>
                      <a:srgbClr val="2727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285" name="Rectangle 85"/>
                    <p:cNvSpPr>
                      <a:spLocks noChangeArrowheads="1"/>
                    </p:cNvSpPr>
                    <p:nvPr/>
                  </p:nvSpPr>
                  <p:spPr bwMode="auto">
                    <a:xfrm>
                      <a:off x="5243" y="1803"/>
                      <a:ext cx="154" cy="2"/>
                    </a:xfrm>
                    <a:prstGeom prst="rect">
                      <a:avLst/>
                    </a:prstGeom>
                    <a:solidFill>
                      <a:srgbClr val="2C2C2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286" name="Rectangle 86"/>
                    <p:cNvSpPr>
                      <a:spLocks noChangeArrowheads="1"/>
                    </p:cNvSpPr>
                    <p:nvPr/>
                  </p:nvSpPr>
                  <p:spPr bwMode="auto">
                    <a:xfrm>
                      <a:off x="5243" y="1973"/>
                      <a:ext cx="154" cy="1"/>
                    </a:xfrm>
                    <a:prstGeom prst="rect">
                      <a:avLst/>
                    </a:prstGeom>
                    <a:solidFill>
                      <a:srgbClr val="2C2C2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287" name="Rectangle 87"/>
                    <p:cNvSpPr>
                      <a:spLocks noChangeArrowheads="1"/>
                    </p:cNvSpPr>
                    <p:nvPr/>
                  </p:nvSpPr>
                  <p:spPr bwMode="auto">
                    <a:xfrm>
                      <a:off x="5243" y="1805"/>
                      <a:ext cx="2" cy="168"/>
                    </a:xfrm>
                    <a:prstGeom prst="rect">
                      <a:avLst/>
                    </a:prstGeom>
                    <a:solidFill>
                      <a:srgbClr val="2C2C2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288" name="Rectangle 88"/>
                    <p:cNvSpPr>
                      <a:spLocks noChangeArrowheads="1"/>
                    </p:cNvSpPr>
                    <p:nvPr/>
                  </p:nvSpPr>
                  <p:spPr bwMode="auto">
                    <a:xfrm>
                      <a:off x="5395" y="1805"/>
                      <a:ext cx="2" cy="168"/>
                    </a:xfrm>
                    <a:prstGeom prst="rect">
                      <a:avLst/>
                    </a:prstGeom>
                    <a:solidFill>
                      <a:srgbClr val="2C2C2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289" name="Rectangle 89"/>
                    <p:cNvSpPr>
                      <a:spLocks noChangeArrowheads="1"/>
                    </p:cNvSpPr>
                    <p:nvPr/>
                  </p:nvSpPr>
                  <p:spPr bwMode="auto">
                    <a:xfrm>
                      <a:off x="5245" y="1805"/>
                      <a:ext cx="150" cy="1"/>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290" name="Rectangle 90"/>
                    <p:cNvSpPr>
                      <a:spLocks noChangeArrowheads="1"/>
                    </p:cNvSpPr>
                    <p:nvPr/>
                  </p:nvSpPr>
                  <p:spPr bwMode="auto">
                    <a:xfrm>
                      <a:off x="5245" y="1971"/>
                      <a:ext cx="150" cy="2"/>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291" name="Rectangle 91"/>
                    <p:cNvSpPr>
                      <a:spLocks noChangeArrowheads="1"/>
                    </p:cNvSpPr>
                    <p:nvPr/>
                  </p:nvSpPr>
                  <p:spPr bwMode="auto">
                    <a:xfrm>
                      <a:off x="5245" y="1806"/>
                      <a:ext cx="150" cy="1"/>
                    </a:xfrm>
                    <a:prstGeom prst="rect">
                      <a:avLst/>
                    </a:prstGeom>
                    <a:solidFill>
                      <a:srgbClr val="35353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292" name="Rectangle 92"/>
                    <p:cNvSpPr>
                      <a:spLocks noChangeArrowheads="1"/>
                    </p:cNvSpPr>
                    <p:nvPr/>
                  </p:nvSpPr>
                  <p:spPr bwMode="auto">
                    <a:xfrm>
                      <a:off x="5245" y="1970"/>
                      <a:ext cx="150" cy="1"/>
                    </a:xfrm>
                    <a:prstGeom prst="rect">
                      <a:avLst/>
                    </a:prstGeom>
                    <a:solidFill>
                      <a:srgbClr val="35353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293" name="Rectangle 93"/>
                    <p:cNvSpPr>
                      <a:spLocks noChangeArrowheads="1"/>
                    </p:cNvSpPr>
                    <p:nvPr/>
                  </p:nvSpPr>
                  <p:spPr bwMode="auto">
                    <a:xfrm>
                      <a:off x="5245" y="1807"/>
                      <a:ext cx="2" cy="163"/>
                    </a:xfrm>
                    <a:prstGeom prst="rect">
                      <a:avLst/>
                    </a:prstGeom>
                    <a:solidFill>
                      <a:srgbClr val="35353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294" name="Rectangle 94"/>
                    <p:cNvSpPr>
                      <a:spLocks noChangeArrowheads="1"/>
                    </p:cNvSpPr>
                    <p:nvPr/>
                  </p:nvSpPr>
                  <p:spPr bwMode="auto">
                    <a:xfrm>
                      <a:off x="5393" y="1807"/>
                      <a:ext cx="2" cy="163"/>
                    </a:xfrm>
                    <a:prstGeom prst="rect">
                      <a:avLst/>
                    </a:prstGeom>
                    <a:solidFill>
                      <a:srgbClr val="35353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295" name="Rectangle 95"/>
                    <p:cNvSpPr>
                      <a:spLocks noChangeArrowheads="1"/>
                    </p:cNvSpPr>
                    <p:nvPr/>
                  </p:nvSpPr>
                  <p:spPr bwMode="auto">
                    <a:xfrm>
                      <a:off x="5247" y="1807"/>
                      <a:ext cx="146" cy="2"/>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296" name="Rectangle 96"/>
                    <p:cNvSpPr>
                      <a:spLocks noChangeArrowheads="1"/>
                    </p:cNvSpPr>
                    <p:nvPr/>
                  </p:nvSpPr>
                  <p:spPr bwMode="auto">
                    <a:xfrm>
                      <a:off x="5247" y="1969"/>
                      <a:ext cx="146" cy="1"/>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297" name="Rectangle 97"/>
                    <p:cNvSpPr>
                      <a:spLocks noChangeArrowheads="1"/>
                    </p:cNvSpPr>
                    <p:nvPr/>
                  </p:nvSpPr>
                  <p:spPr bwMode="auto">
                    <a:xfrm>
                      <a:off x="5247" y="1809"/>
                      <a:ext cx="146" cy="1"/>
                    </a:xfrm>
                    <a:prstGeom prst="rect">
                      <a:avLst/>
                    </a:prstGeom>
                    <a:solidFill>
                      <a:srgbClr val="3E3E3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298" name="Rectangle 98"/>
                    <p:cNvSpPr>
                      <a:spLocks noChangeArrowheads="1"/>
                    </p:cNvSpPr>
                    <p:nvPr/>
                  </p:nvSpPr>
                  <p:spPr bwMode="auto">
                    <a:xfrm>
                      <a:off x="5247" y="1967"/>
                      <a:ext cx="146" cy="2"/>
                    </a:xfrm>
                    <a:prstGeom prst="rect">
                      <a:avLst/>
                    </a:prstGeom>
                    <a:solidFill>
                      <a:srgbClr val="3E3E3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299" name="Rectangle 99"/>
                    <p:cNvSpPr>
                      <a:spLocks noChangeArrowheads="1"/>
                    </p:cNvSpPr>
                    <p:nvPr/>
                  </p:nvSpPr>
                  <p:spPr bwMode="auto">
                    <a:xfrm>
                      <a:off x="5247" y="1810"/>
                      <a:ext cx="2" cy="157"/>
                    </a:xfrm>
                    <a:prstGeom prst="rect">
                      <a:avLst/>
                    </a:prstGeom>
                    <a:solidFill>
                      <a:srgbClr val="3E3E3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00" name="Rectangle 100"/>
                    <p:cNvSpPr>
                      <a:spLocks noChangeArrowheads="1"/>
                    </p:cNvSpPr>
                    <p:nvPr/>
                  </p:nvSpPr>
                  <p:spPr bwMode="auto">
                    <a:xfrm>
                      <a:off x="5391" y="1810"/>
                      <a:ext cx="2" cy="157"/>
                    </a:xfrm>
                    <a:prstGeom prst="rect">
                      <a:avLst/>
                    </a:prstGeom>
                    <a:solidFill>
                      <a:srgbClr val="3E3E3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01" name="Rectangle 101"/>
                    <p:cNvSpPr>
                      <a:spLocks noChangeArrowheads="1"/>
                    </p:cNvSpPr>
                    <p:nvPr/>
                  </p:nvSpPr>
                  <p:spPr bwMode="auto">
                    <a:xfrm>
                      <a:off x="5249" y="1810"/>
                      <a:ext cx="142" cy="2"/>
                    </a:xfrm>
                    <a:prstGeom prst="rect">
                      <a:avLst/>
                    </a:prstGeom>
                    <a:solidFill>
                      <a:srgbClr val="4343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02" name="Rectangle 102"/>
                    <p:cNvSpPr>
                      <a:spLocks noChangeArrowheads="1"/>
                    </p:cNvSpPr>
                    <p:nvPr/>
                  </p:nvSpPr>
                  <p:spPr bwMode="auto">
                    <a:xfrm>
                      <a:off x="5249" y="1966"/>
                      <a:ext cx="142" cy="1"/>
                    </a:xfrm>
                    <a:prstGeom prst="rect">
                      <a:avLst/>
                    </a:prstGeom>
                    <a:solidFill>
                      <a:srgbClr val="4343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03" name="Rectangle 103"/>
                    <p:cNvSpPr>
                      <a:spLocks noChangeArrowheads="1"/>
                    </p:cNvSpPr>
                    <p:nvPr/>
                  </p:nvSpPr>
                  <p:spPr bwMode="auto">
                    <a:xfrm>
                      <a:off x="5249" y="1812"/>
                      <a:ext cx="2" cy="154"/>
                    </a:xfrm>
                    <a:prstGeom prst="rect">
                      <a:avLst/>
                    </a:prstGeom>
                    <a:solidFill>
                      <a:srgbClr val="4343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04" name="Rectangle 104"/>
                    <p:cNvSpPr>
                      <a:spLocks noChangeArrowheads="1"/>
                    </p:cNvSpPr>
                    <p:nvPr/>
                  </p:nvSpPr>
                  <p:spPr bwMode="auto">
                    <a:xfrm>
                      <a:off x="5389" y="1812"/>
                      <a:ext cx="2" cy="154"/>
                    </a:xfrm>
                    <a:prstGeom prst="rect">
                      <a:avLst/>
                    </a:prstGeom>
                    <a:solidFill>
                      <a:srgbClr val="4343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05" name="Rectangle 105"/>
                    <p:cNvSpPr>
                      <a:spLocks noChangeArrowheads="1"/>
                    </p:cNvSpPr>
                    <p:nvPr/>
                  </p:nvSpPr>
                  <p:spPr bwMode="auto">
                    <a:xfrm>
                      <a:off x="5251" y="1812"/>
                      <a:ext cx="138" cy="1"/>
                    </a:xfrm>
                    <a:prstGeom prst="rect">
                      <a:avLst/>
                    </a:prstGeom>
                    <a:solidFill>
                      <a:srgbClr val="48484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06" name="Rectangle 106"/>
                    <p:cNvSpPr>
                      <a:spLocks noChangeArrowheads="1"/>
                    </p:cNvSpPr>
                    <p:nvPr/>
                  </p:nvSpPr>
                  <p:spPr bwMode="auto">
                    <a:xfrm>
                      <a:off x="5251" y="1965"/>
                      <a:ext cx="138" cy="1"/>
                    </a:xfrm>
                    <a:prstGeom prst="rect">
                      <a:avLst/>
                    </a:prstGeom>
                    <a:solidFill>
                      <a:srgbClr val="48484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07" name="Rectangle 107"/>
                    <p:cNvSpPr>
                      <a:spLocks noChangeArrowheads="1"/>
                    </p:cNvSpPr>
                    <p:nvPr/>
                  </p:nvSpPr>
                  <p:spPr bwMode="auto">
                    <a:xfrm>
                      <a:off x="5251" y="1813"/>
                      <a:ext cx="138" cy="1"/>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08" name="Rectangle 108"/>
                    <p:cNvSpPr>
                      <a:spLocks noChangeArrowheads="1"/>
                    </p:cNvSpPr>
                    <p:nvPr/>
                  </p:nvSpPr>
                  <p:spPr bwMode="auto">
                    <a:xfrm>
                      <a:off x="5251" y="1963"/>
                      <a:ext cx="138" cy="2"/>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09" name="Rectangle 109"/>
                    <p:cNvSpPr>
                      <a:spLocks noChangeArrowheads="1"/>
                    </p:cNvSpPr>
                    <p:nvPr/>
                  </p:nvSpPr>
                  <p:spPr bwMode="auto">
                    <a:xfrm>
                      <a:off x="5251" y="1814"/>
                      <a:ext cx="2" cy="149"/>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10" name="Rectangle 110"/>
                    <p:cNvSpPr>
                      <a:spLocks noChangeArrowheads="1"/>
                    </p:cNvSpPr>
                    <p:nvPr/>
                  </p:nvSpPr>
                  <p:spPr bwMode="auto">
                    <a:xfrm>
                      <a:off x="5387" y="1814"/>
                      <a:ext cx="2" cy="149"/>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11" name="Rectangle 111"/>
                    <p:cNvSpPr>
                      <a:spLocks noChangeArrowheads="1"/>
                    </p:cNvSpPr>
                    <p:nvPr/>
                  </p:nvSpPr>
                  <p:spPr bwMode="auto">
                    <a:xfrm>
                      <a:off x="5253" y="1814"/>
                      <a:ext cx="134" cy="2"/>
                    </a:xfrm>
                    <a:prstGeom prst="rect">
                      <a:avLst/>
                    </a:prstGeom>
                    <a:solidFill>
                      <a:srgbClr val="51515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12" name="Rectangle 112"/>
                    <p:cNvSpPr>
                      <a:spLocks noChangeArrowheads="1"/>
                    </p:cNvSpPr>
                    <p:nvPr/>
                  </p:nvSpPr>
                  <p:spPr bwMode="auto">
                    <a:xfrm>
                      <a:off x="5253" y="1962"/>
                      <a:ext cx="134" cy="1"/>
                    </a:xfrm>
                    <a:prstGeom prst="rect">
                      <a:avLst/>
                    </a:prstGeom>
                    <a:solidFill>
                      <a:srgbClr val="51515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13" name="Rectangle 113"/>
                    <p:cNvSpPr>
                      <a:spLocks noChangeArrowheads="1"/>
                    </p:cNvSpPr>
                    <p:nvPr/>
                  </p:nvSpPr>
                  <p:spPr bwMode="auto">
                    <a:xfrm>
                      <a:off x="5253" y="1816"/>
                      <a:ext cx="134" cy="1"/>
                    </a:xfrm>
                    <a:prstGeom prst="rect">
                      <a:avLst/>
                    </a:prstGeom>
                    <a:solidFill>
                      <a:srgbClr val="57575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14" name="Rectangle 114"/>
                    <p:cNvSpPr>
                      <a:spLocks noChangeArrowheads="1"/>
                    </p:cNvSpPr>
                    <p:nvPr/>
                  </p:nvSpPr>
                  <p:spPr bwMode="auto">
                    <a:xfrm>
                      <a:off x="5253" y="1961"/>
                      <a:ext cx="134" cy="1"/>
                    </a:xfrm>
                    <a:prstGeom prst="rect">
                      <a:avLst/>
                    </a:prstGeom>
                    <a:solidFill>
                      <a:srgbClr val="57575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15" name="Rectangle 115"/>
                    <p:cNvSpPr>
                      <a:spLocks noChangeArrowheads="1"/>
                    </p:cNvSpPr>
                    <p:nvPr/>
                  </p:nvSpPr>
                  <p:spPr bwMode="auto">
                    <a:xfrm>
                      <a:off x="5253" y="1817"/>
                      <a:ext cx="2" cy="144"/>
                    </a:xfrm>
                    <a:prstGeom prst="rect">
                      <a:avLst/>
                    </a:prstGeom>
                    <a:solidFill>
                      <a:srgbClr val="57575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16" name="Rectangle 116"/>
                    <p:cNvSpPr>
                      <a:spLocks noChangeArrowheads="1"/>
                    </p:cNvSpPr>
                    <p:nvPr/>
                  </p:nvSpPr>
                  <p:spPr bwMode="auto">
                    <a:xfrm>
                      <a:off x="5385" y="1817"/>
                      <a:ext cx="2" cy="144"/>
                    </a:xfrm>
                    <a:prstGeom prst="rect">
                      <a:avLst/>
                    </a:prstGeom>
                    <a:solidFill>
                      <a:srgbClr val="57575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17" name="Rectangle 117"/>
                    <p:cNvSpPr>
                      <a:spLocks noChangeArrowheads="1"/>
                    </p:cNvSpPr>
                    <p:nvPr/>
                  </p:nvSpPr>
                  <p:spPr bwMode="auto">
                    <a:xfrm>
                      <a:off x="5255" y="1817"/>
                      <a:ext cx="130" cy="1"/>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18" name="Rectangle 118"/>
                    <p:cNvSpPr>
                      <a:spLocks noChangeArrowheads="1"/>
                    </p:cNvSpPr>
                    <p:nvPr/>
                  </p:nvSpPr>
                  <p:spPr bwMode="auto">
                    <a:xfrm>
                      <a:off x="5255" y="1959"/>
                      <a:ext cx="130" cy="2"/>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19" name="Rectangle 119"/>
                    <p:cNvSpPr>
                      <a:spLocks noChangeArrowheads="1"/>
                    </p:cNvSpPr>
                    <p:nvPr/>
                  </p:nvSpPr>
                  <p:spPr bwMode="auto">
                    <a:xfrm>
                      <a:off x="5255" y="1818"/>
                      <a:ext cx="2" cy="141"/>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20" name="Rectangle 120"/>
                    <p:cNvSpPr>
                      <a:spLocks noChangeArrowheads="1"/>
                    </p:cNvSpPr>
                    <p:nvPr/>
                  </p:nvSpPr>
                  <p:spPr bwMode="auto">
                    <a:xfrm>
                      <a:off x="5383" y="1818"/>
                      <a:ext cx="2" cy="141"/>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21" name="Rectangle 121"/>
                    <p:cNvSpPr>
                      <a:spLocks noChangeArrowheads="1"/>
                    </p:cNvSpPr>
                    <p:nvPr/>
                  </p:nvSpPr>
                  <p:spPr bwMode="auto">
                    <a:xfrm>
                      <a:off x="5257" y="1818"/>
                      <a:ext cx="126" cy="2"/>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22" name="Rectangle 122"/>
                    <p:cNvSpPr>
                      <a:spLocks noChangeArrowheads="1"/>
                    </p:cNvSpPr>
                    <p:nvPr/>
                  </p:nvSpPr>
                  <p:spPr bwMode="auto">
                    <a:xfrm>
                      <a:off x="5257" y="1958"/>
                      <a:ext cx="126" cy="1"/>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23" name="Rectangle 123"/>
                    <p:cNvSpPr>
                      <a:spLocks noChangeArrowheads="1"/>
                    </p:cNvSpPr>
                    <p:nvPr/>
                  </p:nvSpPr>
                  <p:spPr bwMode="auto">
                    <a:xfrm>
                      <a:off x="5257" y="1820"/>
                      <a:ext cx="126" cy="1"/>
                    </a:xfrm>
                    <a:prstGeom prst="rect">
                      <a:avLst/>
                    </a:prstGeom>
                    <a:solidFill>
                      <a:srgbClr val="65656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24" name="Rectangle 124"/>
                    <p:cNvSpPr>
                      <a:spLocks noChangeArrowheads="1"/>
                    </p:cNvSpPr>
                    <p:nvPr/>
                  </p:nvSpPr>
                  <p:spPr bwMode="auto">
                    <a:xfrm>
                      <a:off x="5257" y="1957"/>
                      <a:ext cx="126" cy="1"/>
                    </a:xfrm>
                    <a:prstGeom prst="rect">
                      <a:avLst/>
                    </a:prstGeom>
                    <a:solidFill>
                      <a:srgbClr val="65656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25" name="Rectangle 125"/>
                    <p:cNvSpPr>
                      <a:spLocks noChangeArrowheads="1"/>
                    </p:cNvSpPr>
                    <p:nvPr/>
                  </p:nvSpPr>
                  <p:spPr bwMode="auto">
                    <a:xfrm>
                      <a:off x="5257" y="1821"/>
                      <a:ext cx="2" cy="136"/>
                    </a:xfrm>
                    <a:prstGeom prst="rect">
                      <a:avLst/>
                    </a:prstGeom>
                    <a:solidFill>
                      <a:srgbClr val="65656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26" name="Rectangle 126"/>
                    <p:cNvSpPr>
                      <a:spLocks noChangeArrowheads="1"/>
                    </p:cNvSpPr>
                    <p:nvPr/>
                  </p:nvSpPr>
                  <p:spPr bwMode="auto">
                    <a:xfrm>
                      <a:off x="5380" y="1821"/>
                      <a:ext cx="3" cy="136"/>
                    </a:xfrm>
                    <a:prstGeom prst="rect">
                      <a:avLst/>
                    </a:prstGeom>
                    <a:solidFill>
                      <a:srgbClr val="65656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27" name="Rectangle 127"/>
                    <p:cNvSpPr>
                      <a:spLocks noChangeArrowheads="1"/>
                    </p:cNvSpPr>
                    <p:nvPr/>
                  </p:nvSpPr>
                  <p:spPr bwMode="auto">
                    <a:xfrm>
                      <a:off x="5259" y="1821"/>
                      <a:ext cx="121" cy="1"/>
                    </a:xfrm>
                    <a:prstGeom prst="rect">
                      <a:avLst/>
                    </a:prstGeom>
                    <a:solidFill>
                      <a:srgbClr val="6B6B6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28" name="Rectangle 128"/>
                    <p:cNvSpPr>
                      <a:spLocks noChangeArrowheads="1"/>
                    </p:cNvSpPr>
                    <p:nvPr/>
                  </p:nvSpPr>
                  <p:spPr bwMode="auto">
                    <a:xfrm>
                      <a:off x="5259" y="1955"/>
                      <a:ext cx="121" cy="2"/>
                    </a:xfrm>
                    <a:prstGeom prst="rect">
                      <a:avLst/>
                    </a:prstGeom>
                    <a:solidFill>
                      <a:srgbClr val="6B6B6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29" name="Rectangle 129"/>
                    <p:cNvSpPr>
                      <a:spLocks noChangeArrowheads="1"/>
                    </p:cNvSpPr>
                    <p:nvPr/>
                  </p:nvSpPr>
                  <p:spPr bwMode="auto">
                    <a:xfrm>
                      <a:off x="5259" y="1822"/>
                      <a:ext cx="121" cy="2"/>
                    </a:xfrm>
                    <a:prstGeom prst="rect">
                      <a:avLst/>
                    </a:prstGeom>
                    <a:solidFill>
                      <a:srgbClr val="7070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30" name="Rectangle 130"/>
                    <p:cNvSpPr>
                      <a:spLocks noChangeArrowheads="1"/>
                    </p:cNvSpPr>
                    <p:nvPr/>
                  </p:nvSpPr>
                  <p:spPr bwMode="auto">
                    <a:xfrm>
                      <a:off x="5259" y="1954"/>
                      <a:ext cx="121" cy="1"/>
                    </a:xfrm>
                    <a:prstGeom prst="rect">
                      <a:avLst/>
                    </a:prstGeom>
                    <a:solidFill>
                      <a:srgbClr val="7070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31" name="Rectangle 131"/>
                    <p:cNvSpPr>
                      <a:spLocks noChangeArrowheads="1"/>
                    </p:cNvSpPr>
                    <p:nvPr/>
                  </p:nvSpPr>
                  <p:spPr bwMode="auto">
                    <a:xfrm>
                      <a:off x="5259" y="1824"/>
                      <a:ext cx="3" cy="130"/>
                    </a:xfrm>
                    <a:prstGeom prst="rect">
                      <a:avLst/>
                    </a:prstGeom>
                    <a:solidFill>
                      <a:srgbClr val="7070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32" name="Rectangle 132"/>
                    <p:cNvSpPr>
                      <a:spLocks noChangeArrowheads="1"/>
                    </p:cNvSpPr>
                    <p:nvPr/>
                  </p:nvSpPr>
                  <p:spPr bwMode="auto">
                    <a:xfrm>
                      <a:off x="5378" y="1824"/>
                      <a:ext cx="2" cy="130"/>
                    </a:xfrm>
                    <a:prstGeom prst="rect">
                      <a:avLst/>
                    </a:prstGeom>
                    <a:solidFill>
                      <a:srgbClr val="7070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33" name="Rectangle 133"/>
                    <p:cNvSpPr>
                      <a:spLocks noChangeArrowheads="1"/>
                    </p:cNvSpPr>
                    <p:nvPr/>
                  </p:nvSpPr>
                  <p:spPr bwMode="auto">
                    <a:xfrm>
                      <a:off x="5262" y="1824"/>
                      <a:ext cx="116" cy="1"/>
                    </a:xfrm>
                    <a:prstGeom prst="rect">
                      <a:avLst/>
                    </a:prstGeom>
                    <a:solidFill>
                      <a:srgbClr val="74747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34" name="Rectangle 134"/>
                    <p:cNvSpPr>
                      <a:spLocks noChangeArrowheads="1"/>
                    </p:cNvSpPr>
                    <p:nvPr/>
                  </p:nvSpPr>
                  <p:spPr bwMode="auto">
                    <a:xfrm>
                      <a:off x="5262" y="1953"/>
                      <a:ext cx="116" cy="1"/>
                    </a:xfrm>
                    <a:prstGeom prst="rect">
                      <a:avLst/>
                    </a:prstGeom>
                    <a:solidFill>
                      <a:srgbClr val="74747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35" name="Rectangle 135"/>
                    <p:cNvSpPr>
                      <a:spLocks noChangeArrowheads="1"/>
                    </p:cNvSpPr>
                    <p:nvPr/>
                  </p:nvSpPr>
                  <p:spPr bwMode="auto">
                    <a:xfrm>
                      <a:off x="5262" y="1825"/>
                      <a:ext cx="2" cy="128"/>
                    </a:xfrm>
                    <a:prstGeom prst="rect">
                      <a:avLst/>
                    </a:prstGeom>
                    <a:solidFill>
                      <a:srgbClr val="74747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36" name="Rectangle 136"/>
                    <p:cNvSpPr>
                      <a:spLocks noChangeArrowheads="1"/>
                    </p:cNvSpPr>
                    <p:nvPr/>
                  </p:nvSpPr>
                  <p:spPr bwMode="auto">
                    <a:xfrm>
                      <a:off x="5376" y="1825"/>
                      <a:ext cx="2" cy="128"/>
                    </a:xfrm>
                    <a:prstGeom prst="rect">
                      <a:avLst/>
                    </a:prstGeom>
                    <a:solidFill>
                      <a:srgbClr val="74747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37" name="Rectangle 137"/>
                    <p:cNvSpPr>
                      <a:spLocks noChangeArrowheads="1"/>
                    </p:cNvSpPr>
                    <p:nvPr/>
                  </p:nvSpPr>
                  <p:spPr bwMode="auto">
                    <a:xfrm>
                      <a:off x="5264" y="1825"/>
                      <a:ext cx="112" cy="1"/>
                    </a:xfrm>
                    <a:prstGeom prst="rect">
                      <a:avLst/>
                    </a:prstGeom>
                    <a:solidFill>
                      <a:srgbClr val="7A7A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38" name="Rectangle 138"/>
                    <p:cNvSpPr>
                      <a:spLocks noChangeArrowheads="1"/>
                    </p:cNvSpPr>
                    <p:nvPr/>
                  </p:nvSpPr>
                  <p:spPr bwMode="auto">
                    <a:xfrm>
                      <a:off x="5264" y="1951"/>
                      <a:ext cx="112" cy="2"/>
                    </a:xfrm>
                    <a:prstGeom prst="rect">
                      <a:avLst/>
                    </a:prstGeom>
                    <a:solidFill>
                      <a:srgbClr val="7A7A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39" name="Rectangle 139"/>
                    <p:cNvSpPr>
                      <a:spLocks noChangeArrowheads="1"/>
                    </p:cNvSpPr>
                    <p:nvPr/>
                  </p:nvSpPr>
                  <p:spPr bwMode="auto">
                    <a:xfrm>
                      <a:off x="5264" y="1826"/>
                      <a:ext cx="112" cy="2"/>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40" name="Rectangle 140"/>
                    <p:cNvSpPr>
                      <a:spLocks noChangeArrowheads="1"/>
                    </p:cNvSpPr>
                    <p:nvPr/>
                  </p:nvSpPr>
                  <p:spPr bwMode="auto">
                    <a:xfrm>
                      <a:off x="5264" y="1950"/>
                      <a:ext cx="112" cy="1"/>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41" name="Rectangle 141"/>
                    <p:cNvSpPr>
                      <a:spLocks noChangeArrowheads="1"/>
                    </p:cNvSpPr>
                    <p:nvPr/>
                  </p:nvSpPr>
                  <p:spPr bwMode="auto">
                    <a:xfrm>
                      <a:off x="5264" y="1828"/>
                      <a:ext cx="2" cy="122"/>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42" name="Rectangle 142"/>
                    <p:cNvSpPr>
                      <a:spLocks noChangeArrowheads="1"/>
                    </p:cNvSpPr>
                    <p:nvPr/>
                  </p:nvSpPr>
                  <p:spPr bwMode="auto">
                    <a:xfrm>
                      <a:off x="5374" y="1828"/>
                      <a:ext cx="2" cy="122"/>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43" name="Rectangle 143"/>
                    <p:cNvSpPr>
                      <a:spLocks noChangeArrowheads="1"/>
                    </p:cNvSpPr>
                    <p:nvPr/>
                  </p:nvSpPr>
                  <p:spPr bwMode="auto">
                    <a:xfrm>
                      <a:off x="5266" y="1828"/>
                      <a:ext cx="108" cy="1"/>
                    </a:xfrm>
                    <a:prstGeom prst="rect">
                      <a:avLst/>
                    </a:prstGeom>
                    <a:solidFill>
                      <a:srgbClr val="8383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44" name="Rectangle 144"/>
                    <p:cNvSpPr>
                      <a:spLocks noChangeArrowheads="1"/>
                    </p:cNvSpPr>
                    <p:nvPr/>
                  </p:nvSpPr>
                  <p:spPr bwMode="auto">
                    <a:xfrm>
                      <a:off x="5266" y="1948"/>
                      <a:ext cx="108" cy="2"/>
                    </a:xfrm>
                    <a:prstGeom prst="rect">
                      <a:avLst/>
                    </a:prstGeom>
                    <a:solidFill>
                      <a:srgbClr val="8383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45" name="Rectangle 145"/>
                    <p:cNvSpPr>
                      <a:spLocks noChangeArrowheads="1"/>
                    </p:cNvSpPr>
                    <p:nvPr/>
                  </p:nvSpPr>
                  <p:spPr bwMode="auto">
                    <a:xfrm>
                      <a:off x="5266" y="1829"/>
                      <a:ext cx="108" cy="2"/>
                    </a:xfrm>
                    <a:prstGeom prst="rect">
                      <a:avLst/>
                    </a:prstGeom>
                    <a:solidFill>
                      <a:srgbClr val="8989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46" name="Rectangle 146"/>
                    <p:cNvSpPr>
                      <a:spLocks noChangeArrowheads="1"/>
                    </p:cNvSpPr>
                    <p:nvPr/>
                  </p:nvSpPr>
                  <p:spPr bwMode="auto">
                    <a:xfrm>
                      <a:off x="5266" y="1947"/>
                      <a:ext cx="108" cy="1"/>
                    </a:xfrm>
                    <a:prstGeom prst="rect">
                      <a:avLst/>
                    </a:prstGeom>
                    <a:solidFill>
                      <a:srgbClr val="8989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47" name="Rectangle 147"/>
                    <p:cNvSpPr>
                      <a:spLocks noChangeArrowheads="1"/>
                    </p:cNvSpPr>
                    <p:nvPr/>
                  </p:nvSpPr>
                  <p:spPr bwMode="auto">
                    <a:xfrm>
                      <a:off x="5266" y="1831"/>
                      <a:ext cx="2" cy="116"/>
                    </a:xfrm>
                    <a:prstGeom prst="rect">
                      <a:avLst/>
                    </a:prstGeom>
                    <a:solidFill>
                      <a:srgbClr val="8989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48" name="Rectangle 148"/>
                    <p:cNvSpPr>
                      <a:spLocks noChangeArrowheads="1"/>
                    </p:cNvSpPr>
                    <p:nvPr/>
                  </p:nvSpPr>
                  <p:spPr bwMode="auto">
                    <a:xfrm>
                      <a:off x="5372" y="1831"/>
                      <a:ext cx="2" cy="116"/>
                    </a:xfrm>
                    <a:prstGeom prst="rect">
                      <a:avLst/>
                    </a:prstGeom>
                    <a:solidFill>
                      <a:srgbClr val="8989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49" name="Rectangle 149"/>
                    <p:cNvSpPr>
                      <a:spLocks noChangeArrowheads="1"/>
                    </p:cNvSpPr>
                    <p:nvPr/>
                  </p:nvSpPr>
                  <p:spPr bwMode="auto">
                    <a:xfrm>
                      <a:off x="5268" y="1831"/>
                      <a:ext cx="104" cy="1"/>
                    </a:xfrm>
                    <a:prstGeom prst="rect">
                      <a:avLst/>
                    </a:prstGeom>
                    <a:solidFill>
                      <a:srgbClr val="8E8E8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50" name="Rectangle 150"/>
                    <p:cNvSpPr>
                      <a:spLocks noChangeArrowheads="1"/>
                    </p:cNvSpPr>
                    <p:nvPr/>
                  </p:nvSpPr>
                  <p:spPr bwMode="auto">
                    <a:xfrm>
                      <a:off x="5268" y="1946"/>
                      <a:ext cx="104" cy="1"/>
                    </a:xfrm>
                    <a:prstGeom prst="rect">
                      <a:avLst/>
                    </a:prstGeom>
                    <a:solidFill>
                      <a:srgbClr val="8E8E8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51" name="Rectangle 151"/>
                    <p:cNvSpPr>
                      <a:spLocks noChangeArrowheads="1"/>
                    </p:cNvSpPr>
                    <p:nvPr/>
                  </p:nvSpPr>
                  <p:spPr bwMode="auto">
                    <a:xfrm>
                      <a:off x="5268" y="1832"/>
                      <a:ext cx="2" cy="114"/>
                    </a:xfrm>
                    <a:prstGeom prst="rect">
                      <a:avLst/>
                    </a:prstGeom>
                    <a:solidFill>
                      <a:srgbClr val="8E8E8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52" name="Rectangle 152"/>
                    <p:cNvSpPr>
                      <a:spLocks noChangeArrowheads="1"/>
                    </p:cNvSpPr>
                    <p:nvPr/>
                  </p:nvSpPr>
                  <p:spPr bwMode="auto">
                    <a:xfrm>
                      <a:off x="5370" y="1832"/>
                      <a:ext cx="2" cy="114"/>
                    </a:xfrm>
                    <a:prstGeom prst="rect">
                      <a:avLst/>
                    </a:prstGeom>
                    <a:solidFill>
                      <a:srgbClr val="8E8E8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53" name="Rectangle 153"/>
                    <p:cNvSpPr>
                      <a:spLocks noChangeArrowheads="1"/>
                    </p:cNvSpPr>
                    <p:nvPr/>
                  </p:nvSpPr>
                  <p:spPr bwMode="auto">
                    <a:xfrm>
                      <a:off x="5270" y="1832"/>
                      <a:ext cx="100" cy="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54" name="Rectangle 154"/>
                    <p:cNvSpPr>
                      <a:spLocks noChangeArrowheads="1"/>
                    </p:cNvSpPr>
                    <p:nvPr/>
                  </p:nvSpPr>
                  <p:spPr bwMode="auto">
                    <a:xfrm>
                      <a:off x="5270" y="1944"/>
                      <a:ext cx="100" cy="2"/>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55" name="Rectangle 155"/>
                    <p:cNvSpPr>
                      <a:spLocks noChangeArrowheads="1"/>
                    </p:cNvSpPr>
                    <p:nvPr/>
                  </p:nvSpPr>
                  <p:spPr bwMode="auto">
                    <a:xfrm>
                      <a:off x="5270" y="1833"/>
                      <a:ext cx="100" cy="2"/>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56" name="Rectangle 156"/>
                    <p:cNvSpPr>
                      <a:spLocks noChangeArrowheads="1"/>
                    </p:cNvSpPr>
                    <p:nvPr/>
                  </p:nvSpPr>
                  <p:spPr bwMode="auto">
                    <a:xfrm>
                      <a:off x="5270" y="1943"/>
                      <a:ext cx="100" cy="1"/>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57" name="Rectangle 157"/>
                    <p:cNvSpPr>
                      <a:spLocks noChangeArrowheads="1"/>
                    </p:cNvSpPr>
                    <p:nvPr/>
                  </p:nvSpPr>
                  <p:spPr bwMode="auto">
                    <a:xfrm>
                      <a:off x="5270" y="1835"/>
                      <a:ext cx="2" cy="108"/>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58" name="Rectangle 158"/>
                    <p:cNvSpPr>
                      <a:spLocks noChangeArrowheads="1"/>
                    </p:cNvSpPr>
                    <p:nvPr/>
                  </p:nvSpPr>
                  <p:spPr bwMode="auto">
                    <a:xfrm>
                      <a:off x="5368" y="1835"/>
                      <a:ext cx="2" cy="108"/>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59" name="Rectangle 159"/>
                    <p:cNvSpPr>
                      <a:spLocks noChangeArrowheads="1"/>
                    </p:cNvSpPr>
                    <p:nvPr/>
                  </p:nvSpPr>
                  <p:spPr bwMode="auto">
                    <a:xfrm>
                      <a:off x="5272" y="1835"/>
                      <a:ext cx="96" cy="1"/>
                    </a:xfrm>
                    <a:prstGeom prst="rect">
                      <a:avLst/>
                    </a:prstGeom>
                    <a:solidFill>
                      <a:srgbClr val="9D9D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60" name="Rectangle 160"/>
                    <p:cNvSpPr>
                      <a:spLocks noChangeArrowheads="1"/>
                    </p:cNvSpPr>
                    <p:nvPr/>
                  </p:nvSpPr>
                  <p:spPr bwMode="auto">
                    <a:xfrm>
                      <a:off x="5272" y="1942"/>
                      <a:ext cx="96" cy="1"/>
                    </a:xfrm>
                    <a:prstGeom prst="rect">
                      <a:avLst/>
                    </a:prstGeom>
                    <a:solidFill>
                      <a:srgbClr val="9D9D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61" name="Rectangle 161"/>
                    <p:cNvSpPr>
                      <a:spLocks noChangeArrowheads="1"/>
                    </p:cNvSpPr>
                    <p:nvPr/>
                  </p:nvSpPr>
                  <p:spPr bwMode="auto">
                    <a:xfrm>
                      <a:off x="5272" y="1836"/>
                      <a:ext cx="96" cy="1"/>
                    </a:xfrm>
                    <a:prstGeom prst="rect">
                      <a:avLst/>
                    </a:prstGeom>
                    <a:solidFill>
                      <a:srgbClr val="A2A2A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62" name="Rectangle 162"/>
                    <p:cNvSpPr>
                      <a:spLocks noChangeArrowheads="1"/>
                    </p:cNvSpPr>
                    <p:nvPr/>
                  </p:nvSpPr>
                  <p:spPr bwMode="auto">
                    <a:xfrm>
                      <a:off x="5272" y="1940"/>
                      <a:ext cx="96" cy="2"/>
                    </a:xfrm>
                    <a:prstGeom prst="rect">
                      <a:avLst/>
                    </a:prstGeom>
                    <a:solidFill>
                      <a:srgbClr val="A2A2A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63" name="Rectangle 163"/>
                    <p:cNvSpPr>
                      <a:spLocks noChangeArrowheads="1"/>
                    </p:cNvSpPr>
                    <p:nvPr/>
                  </p:nvSpPr>
                  <p:spPr bwMode="auto">
                    <a:xfrm>
                      <a:off x="5272" y="1837"/>
                      <a:ext cx="2" cy="103"/>
                    </a:xfrm>
                    <a:prstGeom prst="rect">
                      <a:avLst/>
                    </a:prstGeom>
                    <a:solidFill>
                      <a:srgbClr val="A2A2A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64" name="Rectangle 164"/>
                    <p:cNvSpPr>
                      <a:spLocks noChangeArrowheads="1"/>
                    </p:cNvSpPr>
                    <p:nvPr/>
                  </p:nvSpPr>
                  <p:spPr bwMode="auto">
                    <a:xfrm>
                      <a:off x="5366" y="1837"/>
                      <a:ext cx="2" cy="103"/>
                    </a:xfrm>
                    <a:prstGeom prst="rect">
                      <a:avLst/>
                    </a:prstGeom>
                    <a:solidFill>
                      <a:srgbClr val="A2A2A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65" name="Rectangle 165"/>
                    <p:cNvSpPr>
                      <a:spLocks noChangeArrowheads="1"/>
                    </p:cNvSpPr>
                    <p:nvPr/>
                  </p:nvSpPr>
                  <p:spPr bwMode="auto">
                    <a:xfrm>
                      <a:off x="5274" y="1837"/>
                      <a:ext cx="92" cy="2"/>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66" name="Rectangle 166"/>
                    <p:cNvSpPr>
                      <a:spLocks noChangeArrowheads="1"/>
                    </p:cNvSpPr>
                    <p:nvPr/>
                  </p:nvSpPr>
                  <p:spPr bwMode="auto">
                    <a:xfrm>
                      <a:off x="5274" y="1939"/>
                      <a:ext cx="92" cy="1"/>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67" name="Rectangle 167"/>
                    <p:cNvSpPr>
                      <a:spLocks noChangeArrowheads="1"/>
                    </p:cNvSpPr>
                    <p:nvPr/>
                  </p:nvSpPr>
                  <p:spPr bwMode="auto">
                    <a:xfrm>
                      <a:off x="5274" y="1839"/>
                      <a:ext cx="2" cy="100"/>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68" name="Rectangle 168"/>
                    <p:cNvSpPr>
                      <a:spLocks noChangeArrowheads="1"/>
                    </p:cNvSpPr>
                    <p:nvPr/>
                  </p:nvSpPr>
                  <p:spPr bwMode="auto">
                    <a:xfrm>
                      <a:off x="5364" y="1839"/>
                      <a:ext cx="2" cy="100"/>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69" name="Rectangle 169"/>
                    <p:cNvSpPr>
                      <a:spLocks noChangeArrowheads="1"/>
                    </p:cNvSpPr>
                    <p:nvPr/>
                  </p:nvSpPr>
                  <p:spPr bwMode="auto">
                    <a:xfrm>
                      <a:off x="5276" y="1839"/>
                      <a:ext cx="88" cy="1"/>
                    </a:xfrm>
                    <a:prstGeom prst="rect">
                      <a:avLst/>
                    </a:prstGeom>
                    <a:solidFill>
                      <a:srgbClr val="ABAB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70" name="Rectangle 170"/>
                    <p:cNvSpPr>
                      <a:spLocks noChangeArrowheads="1"/>
                    </p:cNvSpPr>
                    <p:nvPr/>
                  </p:nvSpPr>
                  <p:spPr bwMode="auto">
                    <a:xfrm>
                      <a:off x="5276" y="1938"/>
                      <a:ext cx="88" cy="1"/>
                    </a:xfrm>
                    <a:prstGeom prst="rect">
                      <a:avLst/>
                    </a:prstGeom>
                    <a:solidFill>
                      <a:srgbClr val="ABAB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71" name="Rectangle 171"/>
                    <p:cNvSpPr>
                      <a:spLocks noChangeArrowheads="1"/>
                    </p:cNvSpPr>
                    <p:nvPr/>
                  </p:nvSpPr>
                  <p:spPr bwMode="auto">
                    <a:xfrm>
                      <a:off x="5276" y="1840"/>
                      <a:ext cx="88" cy="1"/>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72" name="Rectangle 172"/>
                    <p:cNvSpPr>
                      <a:spLocks noChangeArrowheads="1"/>
                    </p:cNvSpPr>
                    <p:nvPr/>
                  </p:nvSpPr>
                  <p:spPr bwMode="auto">
                    <a:xfrm>
                      <a:off x="5276" y="1936"/>
                      <a:ext cx="88" cy="2"/>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73" name="Rectangle 173"/>
                    <p:cNvSpPr>
                      <a:spLocks noChangeArrowheads="1"/>
                    </p:cNvSpPr>
                    <p:nvPr/>
                  </p:nvSpPr>
                  <p:spPr bwMode="auto">
                    <a:xfrm>
                      <a:off x="5276" y="1841"/>
                      <a:ext cx="2" cy="95"/>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74" name="Rectangle 174"/>
                    <p:cNvSpPr>
                      <a:spLocks noChangeArrowheads="1"/>
                    </p:cNvSpPr>
                    <p:nvPr/>
                  </p:nvSpPr>
                  <p:spPr bwMode="auto">
                    <a:xfrm>
                      <a:off x="5362" y="1841"/>
                      <a:ext cx="2" cy="95"/>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75" name="Rectangle 175"/>
                    <p:cNvSpPr>
                      <a:spLocks noChangeArrowheads="1"/>
                    </p:cNvSpPr>
                    <p:nvPr/>
                  </p:nvSpPr>
                  <p:spPr bwMode="auto">
                    <a:xfrm>
                      <a:off x="5278" y="1841"/>
                      <a:ext cx="84" cy="2"/>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76" name="Rectangle 176"/>
                    <p:cNvSpPr>
                      <a:spLocks noChangeArrowheads="1"/>
                    </p:cNvSpPr>
                    <p:nvPr/>
                  </p:nvSpPr>
                  <p:spPr bwMode="auto">
                    <a:xfrm>
                      <a:off x="5278" y="1935"/>
                      <a:ext cx="84" cy="1"/>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77" name="Rectangle 177"/>
                    <p:cNvSpPr>
                      <a:spLocks noChangeArrowheads="1"/>
                    </p:cNvSpPr>
                    <p:nvPr/>
                  </p:nvSpPr>
                  <p:spPr bwMode="auto">
                    <a:xfrm>
                      <a:off x="5278" y="1843"/>
                      <a:ext cx="84" cy="1"/>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78" name="Rectangle 178"/>
                    <p:cNvSpPr>
                      <a:spLocks noChangeArrowheads="1"/>
                    </p:cNvSpPr>
                    <p:nvPr/>
                  </p:nvSpPr>
                  <p:spPr bwMode="auto">
                    <a:xfrm>
                      <a:off x="5278" y="1934"/>
                      <a:ext cx="84" cy="1"/>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79" name="Rectangle 179"/>
                    <p:cNvSpPr>
                      <a:spLocks noChangeArrowheads="1"/>
                    </p:cNvSpPr>
                    <p:nvPr/>
                  </p:nvSpPr>
                  <p:spPr bwMode="auto">
                    <a:xfrm>
                      <a:off x="5278" y="1844"/>
                      <a:ext cx="2" cy="90"/>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80" name="Rectangle 180"/>
                    <p:cNvSpPr>
                      <a:spLocks noChangeArrowheads="1"/>
                    </p:cNvSpPr>
                    <p:nvPr/>
                  </p:nvSpPr>
                  <p:spPr bwMode="auto">
                    <a:xfrm>
                      <a:off x="5360" y="1844"/>
                      <a:ext cx="2" cy="90"/>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81" name="Rectangle 181"/>
                    <p:cNvSpPr>
                      <a:spLocks noChangeArrowheads="1"/>
                    </p:cNvSpPr>
                    <p:nvPr/>
                  </p:nvSpPr>
                  <p:spPr bwMode="auto">
                    <a:xfrm>
                      <a:off x="5280" y="1844"/>
                      <a:ext cx="80" cy="1"/>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82" name="Rectangle 182"/>
                    <p:cNvSpPr>
                      <a:spLocks noChangeArrowheads="1"/>
                    </p:cNvSpPr>
                    <p:nvPr/>
                  </p:nvSpPr>
                  <p:spPr bwMode="auto">
                    <a:xfrm>
                      <a:off x="5280" y="1932"/>
                      <a:ext cx="80" cy="2"/>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83" name="Rectangle 183"/>
                    <p:cNvSpPr>
                      <a:spLocks noChangeArrowheads="1"/>
                    </p:cNvSpPr>
                    <p:nvPr/>
                  </p:nvSpPr>
                  <p:spPr bwMode="auto">
                    <a:xfrm>
                      <a:off x="5280" y="1845"/>
                      <a:ext cx="80" cy="2"/>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84" name="Rectangle 184"/>
                    <p:cNvSpPr>
                      <a:spLocks noChangeArrowheads="1"/>
                    </p:cNvSpPr>
                    <p:nvPr/>
                  </p:nvSpPr>
                  <p:spPr bwMode="auto">
                    <a:xfrm>
                      <a:off x="5280" y="1931"/>
                      <a:ext cx="80" cy="1"/>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85" name="Rectangle 185"/>
                    <p:cNvSpPr>
                      <a:spLocks noChangeArrowheads="1"/>
                    </p:cNvSpPr>
                    <p:nvPr/>
                  </p:nvSpPr>
                  <p:spPr bwMode="auto">
                    <a:xfrm>
                      <a:off x="5280" y="1847"/>
                      <a:ext cx="2" cy="84"/>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86" name="Rectangle 186"/>
                    <p:cNvSpPr>
                      <a:spLocks noChangeArrowheads="1"/>
                    </p:cNvSpPr>
                    <p:nvPr/>
                  </p:nvSpPr>
                  <p:spPr bwMode="auto">
                    <a:xfrm>
                      <a:off x="5358" y="1847"/>
                      <a:ext cx="2" cy="84"/>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87" name="Rectangle 187"/>
                    <p:cNvSpPr>
                      <a:spLocks noChangeArrowheads="1"/>
                    </p:cNvSpPr>
                    <p:nvPr/>
                  </p:nvSpPr>
                  <p:spPr bwMode="auto">
                    <a:xfrm>
                      <a:off x="5282" y="1847"/>
                      <a:ext cx="76" cy="1"/>
                    </a:xfrm>
                    <a:prstGeom prst="rect">
                      <a:avLst/>
                    </a:prstGeom>
                    <a:solidFill>
                      <a:srgbClr val="C4C4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88" name="Rectangle 188"/>
                    <p:cNvSpPr>
                      <a:spLocks noChangeArrowheads="1"/>
                    </p:cNvSpPr>
                    <p:nvPr/>
                  </p:nvSpPr>
                  <p:spPr bwMode="auto">
                    <a:xfrm>
                      <a:off x="5282" y="1929"/>
                      <a:ext cx="76" cy="2"/>
                    </a:xfrm>
                    <a:prstGeom prst="rect">
                      <a:avLst/>
                    </a:prstGeom>
                    <a:solidFill>
                      <a:srgbClr val="C4C4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89" name="Rectangle 189"/>
                    <p:cNvSpPr>
                      <a:spLocks noChangeArrowheads="1"/>
                    </p:cNvSpPr>
                    <p:nvPr/>
                  </p:nvSpPr>
                  <p:spPr bwMode="auto">
                    <a:xfrm>
                      <a:off x="5282" y="1848"/>
                      <a:ext cx="2" cy="81"/>
                    </a:xfrm>
                    <a:prstGeom prst="rect">
                      <a:avLst/>
                    </a:prstGeom>
                    <a:solidFill>
                      <a:srgbClr val="C4C4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90" name="Rectangle 190"/>
                    <p:cNvSpPr>
                      <a:spLocks noChangeArrowheads="1"/>
                    </p:cNvSpPr>
                    <p:nvPr/>
                  </p:nvSpPr>
                  <p:spPr bwMode="auto">
                    <a:xfrm>
                      <a:off x="5356" y="1848"/>
                      <a:ext cx="2" cy="81"/>
                    </a:xfrm>
                    <a:prstGeom prst="rect">
                      <a:avLst/>
                    </a:prstGeom>
                    <a:solidFill>
                      <a:srgbClr val="C4C4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91" name="Rectangle 191"/>
                    <p:cNvSpPr>
                      <a:spLocks noChangeArrowheads="1"/>
                    </p:cNvSpPr>
                    <p:nvPr/>
                  </p:nvSpPr>
                  <p:spPr bwMode="auto">
                    <a:xfrm>
                      <a:off x="5284" y="1848"/>
                      <a:ext cx="72" cy="1"/>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92" name="Rectangle 192"/>
                    <p:cNvSpPr>
                      <a:spLocks noChangeArrowheads="1"/>
                    </p:cNvSpPr>
                    <p:nvPr/>
                  </p:nvSpPr>
                  <p:spPr bwMode="auto">
                    <a:xfrm>
                      <a:off x="5284" y="1928"/>
                      <a:ext cx="72" cy="1"/>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93" name="Rectangle 193"/>
                    <p:cNvSpPr>
                      <a:spLocks noChangeArrowheads="1"/>
                    </p:cNvSpPr>
                    <p:nvPr/>
                  </p:nvSpPr>
                  <p:spPr bwMode="auto">
                    <a:xfrm>
                      <a:off x="5284" y="1849"/>
                      <a:ext cx="72" cy="2"/>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94" name="Rectangle 194"/>
                    <p:cNvSpPr>
                      <a:spLocks noChangeArrowheads="1"/>
                    </p:cNvSpPr>
                    <p:nvPr/>
                  </p:nvSpPr>
                  <p:spPr bwMode="auto">
                    <a:xfrm>
                      <a:off x="5284" y="1927"/>
                      <a:ext cx="72" cy="1"/>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95" name="Rectangle 195"/>
                    <p:cNvSpPr>
                      <a:spLocks noChangeArrowheads="1"/>
                    </p:cNvSpPr>
                    <p:nvPr/>
                  </p:nvSpPr>
                  <p:spPr bwMode="auto">
                    <a:xfrm>
                      <a:off x="5284" y="1851"/>
                      <a:ext cx="2" cy="76"/>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96" name="Rectangle 196"/>
                    <p:cNvSpPr>
                      <a:spLocks noChangeArrowheads="1"/>
                    </p:cNvSpPr>
                    <p:nvPr/>
                  </p:nvSpPr>
                  <p:spPr bwMode="auto">
                    <a:xfrm>
                      <a:off x="5354" y="1851"/>
                      <a:ext cx="2" cy="76"/>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97" name="Rectangle 197"/>
                    <p:cNvSpPr>
                      <a:spLocks noChangeArrowheads="1"/>
                    </p:cNvSpPr>
                    <p:nvPr/>
                  </p:nvSpPr>
                  <p:spPr bwMode="auto">
                    <a:xfrm>
                      <a:off x="5286" y="1851"/>
                      <a:ext cx="68" cy="1"/>
                    </a:xfrm>
                    <a:prstGeom prst="rect">
                      <a:avLst/>
                    </a:prstGeom>
                    <a:solidFill>
                      <a:srgbClr val="CFCF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98" name="Rectangle 198"/>
                    <p:cNvSpPr>
                      <a:spLocks noChangeArrowheads="1"/>
                    </p:cNvSpPr>
                    <p:nvPr/>
                  </p:nvSpPr>
                  <p:spPr bwMode="auto">
                    <a:xfrm>
                      <a:off x="5286" y="1925"/>
                      <a:ext cx="68" cy="2"/>
                    </a:xfrm>
                    <a:prstGeom prst="rect">
                      <a:avLst/>
                    </a:prstGeom>
                    <a:solidFill>
                      <a:srgbClr val="CFCF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399" name="Rectangle 199"/>
                    <p:cNvSpPr>
                      <a:spLocks noChangeArrowheads="1"/>
                    </p:cNvSpPr>
                    <p:nvPr/>
                  </p:nvSpPr>
                  <p:spPr bwMode="auto">
                    <a:xfrm>
                      <a:off x="5286" y="1852"/>
                      <a:ext cx="68" cy="2"/>
                    </a:xfrm>
                    <a:prstGeom prst="rect">
                      <a:avLst/>
                    </a:prstGeom>
                    <a:solidFill>
                      <a:srgbClr val="D3D3D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00" name="Rectangle 200"/>
                    <p:cNvSpPr>
                      <a:spLocks noChangeArrowheads="1"/>
                    </p:cNvSpPr>
                    <p:nvPr/>
                  </p:nvSpPr>
                  <p:spPr bwMode="auto">
                    <a:xfrm>
                      <a:off x="5286" y="1924"/>
                      <a:ext cx="68" cy="1"/>
                    </a:xfrm>
                    <a:prstGeom prst="rect">
                      <a:avLst/>
                    </a:prstGeom>
                    <a:solidFill>
                      <a:srgbClr val="D3D3D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01" name="Rectangle 201"/>
                    <p:cNvSpPr>
                      <a:spLocks noChangeArrowheads="1"/>
                    </p:cNvSpPr>
                    <p:nvPr/>
                  </p:nvSpPr>
                  <p:spPr bwMode="auto">
                    <a:xfrm>
                      <a:off x="5286" y="1854"/>
                      <a:ext cx="2" cy="70"/>
                    </a:xfrm>
                    <a:prstGeom prst="rect">
                      <a:avLst/>
                    </a:prstGeom>
                    <a:solidFill>
                      <a:srgbClr val="D3D3D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02" name="Rectangle 202"/>
                    <p:cNvSpPr>
                      <a:spLocks noChangeArrowheads="1"/>
                    </p:cNvSpPr>
                    <p:nvPr/>
                  </p:nvSpPr>
                  <p:spPr bwMode="auto">
                    <a:xfrm>
                      <a:off x="5352" y="1854"/>
                      <a:ext cx="2" cy="70"/>
                    </a:xfrm>
                    <a:prstGeom prst="rect">
                      <a:avLst/>
                    </a:prstGeom>
                    <a:solidFill>
                      <a:srgbClr val="D3D3D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03" name="Rectangle 203"/>
                    <p:cNvSpPr>
                      <a:spLocks noChangeArrowheads="1"/>
                    </p:cNvSpPr>
                    <p:nvPr/>
                  </p:nvSpPr>
                  <p:spPr bwMode="auto">
                    <a:xfrm>
                      <a:off x="5288" y="1854"/>
                      <a:ext cx="64" cy="1"/>
                    </a:xfrm>
                    <a:prstGeom prst="rect">
                      <a:avLst/>
                    </a:prstGeom>
                    <a:solidFill>
                      <a:srgbClr val="D6D6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04" name="Rectangle 204"/>
                    <p:cNvSpPr>
                      <a:spLocks noChangeArrowheads="1"/>
                    </p:cNvSpPr>
                    <p:nvPr/>
                  </p:nvSpPr>
                  <p:spPr bwMode="auto">
                    <a:xfrm>
                      <a:off x="5288" y="1923"/>
                      <a:ext cx="64" cy="1"/>
                    </a:xfrm>
                    <a:prstGeom prst="rect">
                      <a:avLst/>
                    </a:prstGeom>
                    <a:solidFill>
                      <a:srgbClr val="D6D6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05" name="Rectangle 205"/>
                    <p:cNvSpPr>
                      <a:spLocks noChangeArrowheads="1"/>
                    </p:cNvSpPr>
                    <p:nvPr/>
                  </p:nvSpPr>
                  <p:spPr bwMode="auto">
                    <a:xfrm>
                      <a:off x="5288" y="1855"/>
                      <a:ext cx="2" cy="68"/>
                    </a:xfrm>
                    <a:prstGeom prst="rect">
                      <a:avLst/>
                    </a:prstGeom>
                    <a:solidFill>
                      <a:srgbClr val="D6D6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06" name="Rectangle 206"/>
                    <p:cNvSpPr>
                      <a:spLocks noChangeArrowheads="1"/>
                    </p:cNvSpPr>
                    <p:nvPr/>
                  </p:nvSpPr>
                  <p:spPr bwMode="auto">
                    <a:xfrm>
                      <a:off x="5350" y="1855"/>
                      <a:ext cx="2" cy="68"/>
                    </a:xfrm>
                    <a:prstGeom prst="rect">
                      <a:avLst/>
                    </a:prstGeom>
                    <a:solidFill>
                      <a:srgbClr val="D6D6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07" name="Rectangle 207"/>
                    <p:cNvSpPr>
                      <a:spLocks noChangeArrowheads="1"/>
                    </p:cNvSpPr>
                    <p:nvPr/>
                  </p:nvSpPr>
                  <p:spPr bwMode="auto">
                    <a:xfrm>
                      <a:off x="5290" y="1855"/>
                      <a:ext cx="60" cy="1"/>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08" name="Rectangle 208"/>
                    <p:cNvSpPr>
                      <a:spLocks noChangeArrowheads="1"/>
                    </p:cNvSpPr>
                    <p:nvPr/>
                  </p:nvSpPr>
                  <p:spPr bwMode="auto">
                    <a:xfrm>
                      <a:off x="5290" y="1921"/>
                      <a:ext cx="60" cy="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09" name="Rectangle 209"/>
                    <p:cNvSpPr>
                      <a:spLocks noChangeArrowheads="1"/>
                    </p:cNvSpPr>
                    <p:nvPr/>
                  </p:nvSpPr>
                  <p:spPr bwMode="auto">
                    <a:xfrm>
                      <a:off x="5290" y="1856"/>
                      <a:ext cx="60" cy="2"/>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10" name="Rectangle 210"/>
                    <p:cNvSpPr>
                      <a:spLocks noChangeArrowheads="1"/>
                    </p:cNvSpPr>
                    <p:nvPr/>
                  </p:nvSpPr>
                  <p:spPr bwMode="auto">
                    <a:xfrm>
                      <a:off x="5290" y="1920"/>
                      <a:ext cx="60" cy="1"/>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11" name="Rectangle 211"/>
                    <p:cNvSpPr>
                      <a:spLocks noChangeArrowheads="1"/>
                    </p:cNvSpPr>
                    <p:nvPr/>
                  </p:nvSpPr>
                  <p:spPr bwMode="auto">
                    <a:xfrm>
                      <a:off x="5290" y="1858"/>
                      <a:ext cx="2" cy="62"/>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12" name="Rectangle 212"/>
                    <p:cNvSpPr>
                      <a:spLocks noChangeArrowheads="1"/>
                    </p:cNvSpPr>
                    <p:nvPr/>
                  </p:nvSpPr>
                  <p:spPr bwMode="auto">
                    <a:xfrm>
                      <a:off x="5348" y="1858"/>
                      <a:ext cx="2" cy="62"/>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13" name="Rectangle 213"/>
                    <p:cNvSpPr>
                      <a:spLocks noChangeArrowheads="1"/>
                    </p:cNvSpPr>
                    <p:nvPr/>
                  </p:nvSpPr>
                  <p:spPr bwMode="auto">
                    <a:xfrm>
                      <a:off x="5292" y="1858"/>
                      <a:ext cx="56" cy="1"/>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14" name="Rectangle 214"/>
                    <p:cNvSpPr>
                      <a:spLocks noChangeArrowheads="1"/>
                    </p:cNvSpPr>
                    <p:nvPr/>
                  </p:nvSpPr>
                  <p:spPr bwMode="auto">
                    <a:xfrm>
                      <a:off x="5292" y="1919"/>
                      <a:ext cx="56" cy="1"/>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15" name="Rectangle 215"/>
                    <p:cNvSpPr>
                      <a:spLocks noChangeArrowheads="1"/>
                    </p:cNvSpPr>
                    <p:nvPr/>
                  </p:nvSpPr>
                  <p:spPr bwMode="auto">
                    <a:xfrm>
                      <a:off x="5292" y="1859"/>
                      <a:ext cx="56" cy="1"/>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16" name="Rectangle 216"/>
                    <p:cNvSpPr>
                      <a:spLocks noChangeArrowheads="1"/>
                    </p:cNvSpPr>
                    <p:nvPr/>
                  </p:nvSpPr>
                  <p:spPr bwMode="auto">
                    <a:xfrm>
                      <a:off x="5292" y="1917"/>
                      <a:ext cx="56" cy="2"/>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17" name="Rectangle 217"/>
                    <p:cNvSpPr>
                      <a:spLocks noChangeArrowheads="1"/>
                    </p:cNvSpPr>
                    <p:nvPr/>
                  </p:nvSpPr>
                  <p:spPr bwMode="auto">
                    <a:xfrm>
                      <a:off x="5292" y="1860"/>
                      <a:ext cx="2" cy="57"/>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18" name="Rectangle 218"/>
                    <p:cNvSpPr>
                      <a:spLocks noChangeArrowheads="1"/>
                    </p:cNvSpPr>
                    <p:nvPr/>
                  </p:nvSpPr>
                  <p:spPr bwMode="auto">
                    <a:xfrm>
                      <a:off x="5346" y="1860"/>
                      <a:ext cx="2" cy="57"/>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19" name="Rectangle 219"/>
                    <p:cNvSpPr>
                      <a:spLocks noChangeArrowheads="1"/>
                    </p:cNvSpPr>
                    <p:nvPr/>
                  </p:nvSpPr>
                  <p:spPr bwMode="auto">
                    <a:xfrm>
                      <a:off x="5294" y="1860"/>
                      <a:ext cx="52" cy="2"/>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20" name="Rectangle 220"/>
                    <p:cNvSpPr>
                      <a:spLocks noChangeArrowheads="1"/>
                    </p:cNvSpPr>
                    <p:nvPr/>
                  </p:nvSpPr>
                  <p:spPr bwMode="auto">
                    <a:xfrm>
                      <a:off x="5294" y="1916"/>
                      <a:ext cx="52" cy="1"/>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21" name="Rectangle 221"/>
                    <p:cNvSpPr>
                      <a:spLocks noChangeArrowheads="1"/>
                    </p:cNvSpPr>
                    <p:nvPr/>
                  </p:nvSpPr>
                  <p:spPr bwMode="auto">
                    <a:xfrm>
                      <a:off x="5294" y="1862"/>
                      <a:ext cx="2" cy="54"/>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22" name="Rectangle 222"/>
                    <p:cNvSpPr>
                      <a:spLocks noChangeArrowheads="1"/>
                    </p:cNvSpPr>
                    <p:nvPr/>
                  </p:nvSpPr>
                  <p:spPr bwMode="auto">
                    <a:xfrm>
                      <a:off x="5344" y="1862"/>
                      <a:ext cx="2" cy="54"/>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23" name="Rectangle 223"/>
                    <p:cNvSpPr>
                      <a:spLocks noChangeArrowheads="1"/>
                    </p:cNvSpPr>
                    <p:nvPr/>
                  </p:nvSpPr>
                  <p:spPr bwMode="auto">
                    <a:xfrm>
                      <a:off x="5296" y="1862"/>
                      <a:ext cx="48" cy="1"/>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24" name="Rectangle 224"/>
                    <p:cNvSpPr>
                      <a:spLocks noChangeArrowheads="1"/>
                    </p:cNvSpPr>
                    <p:nvPr/>
                  </p:nvSpPr>
                  <p:spPr bwMode="auto">
                    <a:xfrm>
                      <a:off x="5296" y="1915"/>
                      <a:ext cx="48" cy="1"/>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25" name="Rectangle 225"/>
                    <p:cNvSpPr>
                      <a:spLocks noChangeArrowheads="1"/>
                    </p:cNvSpPr>
                    <p:nvPr/>
                  </p:nvSpPr>
                  <p:spPr bwMode="auto">
                    <a:xfrm>
                      <a:off x="5296" y="1863"/>
                      <a:ext cx="48" cy="1"/>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26" name="Rectangle 226"/>
                    <p:cNvSpPr>
                      <a:spLocks noChangeArrowheads="1"/>
                    </p:cNvSpPr>
                    <p:nvPr/>
                  </p:nvSpPr>
                  <p:spPr bwMode="auto">
                    <a:xfrm>
                      <a:off x="5296" y="1913"/>
                      <a:ext cx="48" cy="2"/>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27" name="Rectangle 227"/>
                    <p:cNvSpPr>
                      <a:spLocks noChangeArrowheads="1"/>
                    </p:cNvSpPr>
                    <p:nvPr/>
                  </p:nvSpPr>
                  <p:spPr bwMode="auto">
                    <a:xfrm>
                      <a:off x="5296" y="1864"/>
                      <a:ext cx="2" cy="49"/>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28" name="Rectangle 228"/>
                    <p:cNvSpPr>
                      <a:spLocks noChangeArrowheads="1"/>
                    </p:cNvSpPr>
                    <p:nvPr/>
                  </p:nvSpPr>
                  <p:spPr bwMode="auto">
                    <a:xfrm>
                      <a:off x="5342" y="1864"/>
                      <a:ext cx="2" cy="49"/>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29" name="Rectangle 229"/>
                    <p:cNvSpPr>
                      <a:spLocks noChangeArrowheads="1"/>
                    </p:cNvSpPr>
                    <p:nvPr/>
                  </p:nvSpPr>
                  <p:spPr bwMode="auto">
                    <a:xfrm>
                      <a:off x="5298" y="1864"/>
                      <a:ext cx="44" cy="2"/>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30" name="Rectangle 230"/>
                    <p:cNvSpPr>
                      <a:spLocks noChangeArrowheads="1"/>
                    </p:cNvSpPr>
                    <p:nvPr/>
                  </p:nvSpPr>
                  <p:spPr bwMode="auto">
                    <a:xfrm>
                      <a:off x="5298" y="1912"/>
                      <a:ext cx="44" cy="1"/>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31" name="Rectangle 231"/>
                    <p:cNvSpPr>
                      <a:spLocks noChangeArrowheads="1"/>
                    </p:cNvSpPr>
                    <p:nvPr/>
                  </p:nvSpPr>
                  <p:spPr bwMode="auto">
                    <a:xfrm>
                      <a:off x="5298" y="1866"/>
                      <a:ext cx="44" cy="1"/>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32" name="Rectangle 232"/>
                    <p:cNvSpPr>
                      <a:spLocks noChangeArrowheads="1"/>
                    </p:cNvSpPr>
                    <p:nvPr/>
                  </p:nvSpPr>
                  <p:spPr bwMode="auto">
                    <a:xfrm>
                      <a:off x="5298" y="1910"/>
                      <a:ext cx="44" cy="2"/>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33" name="Rectangle 233"/>
                    <p:cNvSpPr>
                      <a:spLocks noChangeArrowheads="1"/>
                    </p:cNvSpPr>
                    <p:nvPr/>
                  </p:nvSpPr>
                  <p:spPr bwMode="auto">
                    <a:xfrm>
                      <a:off x="5298" y="1867"/>
                      <a:ext cx="2" cy="43"/>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34" name="Rectangle 234"/>
                    <p:cNvSpPr>
                      <a:spLocks noChangeArrowheads="1"/>
                    </p:cNvSpPr>
                    <p:nvPr/>
                  </p:nvSpPr>
                  <p:spPr bwMode="auto">
                    <a:xfrm>
                      <a:off x="5340" y="1867"/>
                      <a:ext cx="2" cy="43"/>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35" name="Rectangle 235"/>
                    <p:cNvSpPr>
                      <a:spLocks noChangeArrowheads="1"/>
                    </p:cNvSpPr>
                    <p:nvPr/>
                  </p:nvSpPr>
                  <p:spPr bwMode="auto">
                    <a:xfrm>
                      <a:off x="5300" y="1867"/>
                      <a:ext cx="40" cy="1"/>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36" name="Rectangle 236"/>
                    <p:cNvSpPr>
                      <a:spLocks noChangeArrowheads="1"/>
                    </p:cNvSpPr>
                    <p:nvPr/>
                  </p:nvSpPr>
                  <p:spPr bwMode="auto">
                    <a:xfrm>
                      <a:off x="5300" y="1909"/>
                      <a:ext cx="40" cy="1"/>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37" name="Rectangle 237"/>
                    <p:cNvSpPr>
                      <a:spLocks noChangeArrowheads="1"/>
                    </p:cNvSpPr>
                    <p:nvPr/>
                  </p:nvSpPr>
                  <p:spPr bwMode="auto">
                    <a:xfrm>
                      <a:off x="5300" y="1868"/>
                      <a:ext cx="2" cy="41"/>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38" name="Rectangle 238"/>
                    <p:cNvSpPr>
                      <a:spLocks noChangeArrowheads="1"/>
                    </p:cNvSpPr>
                    <p:nvPr/>
                  </p:nvSpPr>
                  <p:spPr bwMode="auto">
                    <a:xfrm>
                      <a:off x="5338" y="1868"/>
                      <a:ext cx="2" cy="41"/>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39" name="Rectangle 239"/>
                    <p:cNvSpPr>
                      <a:spLocks noChangeArrowheads="1"/>
                    </p:cNvSpPr>
                    <p:nvPr/>
                  </p:nvSpPr>
                  <p:spPr bwMode="auto">
                    <a:xfrm>
                      <a:off x="5302" y="1868"/>
                      <a:ext cx="36" cy="2"/>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40" name="Rectangle 240"/>
                    <p:cNvSpPr>
                      <a:spLocks noChangeArrowheads="1"/>
                    </p:cNvSpPr>
                    <p:nvPr/>
                  </p:nvSpPr>
                  <p:spPr bwMode="auto">
                    <a:xfrm>
                      <a:off x="5302" y="1908"/>
                      <a:ext cx="36" cy="1"/>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41" name="Rectangle 241"/>
                    <p:cNvSpPr>
                      <a:spLocks noChangeArrowheads="1"/>
                    </p:cNvSpPr>
                    <p:nvPr/>
                  </p:nvSpPr>
                  <p:spPr bwMode="auto">
                    <a:xfrm>
                      <a:off x="5302" y="1870"/>
                      <a:ext cx="36" cy="1"/>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42" name="Rectangle 242"/>
                    <p:cNvSpPr>
                      <a:spLocks noChangeArrowheads="1"/>
                    </p:cNvSpPr>
                    <p:nvPr/>
                  </p:nvSpPr>
                  <p:spPr bwMode="auto">
                    <a:xfrm>
                      <a:off x="5302" y="1906"/>
                      <a:ext cx="36" cy="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43" name="Rectangle 243"/>
                    <p:cNvSpPr>
                      <a:spLocks noChangeArrowheads="1"/>
                    </p:cNvSpPr>
                    <p:nvPr/>
                  </p:nvSpPr>
                  <p:spPr bwMode="auto">
                    <a:xfrm>
                      <a:off x="5302" y="1871"/>
                      <a:ext cx="2" cy="3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44" name="Rectangle 244"/>
                    <p:cNvSpPr>
                      <a:spLocks noChangeArrowheads="1"/>
                    </p:cNvSpPr>
                    <p:nvPr/>
                  </p:nvSpPr>
                  <p:spPr bwMode="auto">
                    <a:xfrm>
                      <a:off x="5336" y="1871"/>
                      <a:ext cx="2" cy="3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45" name="Rectangle 245"/>
                    <p:cNvSpPr>
                      <a:spLocks noChangeArrowheads="1"/>
                    </p:cNvSpPr>
                    <p:nvPr/>
                  </p:nvSpPr>
                  <p:spPr bwMode="auto">
                    <a:xfrm>
                      <a:off x="5304" y="1871"/>
                      <a:ext cx="32" cy="2"/>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46" name="Rectangle 246"/>
                    <p:cNvSpPr>
                      <a:spLocks noChangeArrowheads="1"/>
                    </p:cNvSpPr>
                    <p:nvPr/>
                  </p:nvSpPr>
                  <p:spPr bwMode="auto">
                    <a:xfrm>
                      <a:off x="5304" y="1905"/>
                      <a:ext cx="32" cy="1"/>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47" name="Rectangle 247"/>
                    <p:cNvSpPr>
                      <a:spLocks noChangeArrowheads="1"/>
                    </p:cNvSpPr>
                    <p:nvPr/>
                  </p:nvSpPr>
                  <p:spPr bwMode="auto">
                    <a:xfrm>
                      <a:off x="5304" y="1873"/>
                      <a:ext cx="32" cy="1"/>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48" name="Rectangle 248"/>
                    <p:cNvSpPr>
                      <a:spLocks noChangeArrowheads="1"/>
                    </p:cNvSpPr>
                    <p:nvPr/>
                  </p:nvSpPr>
                  <p:spPr bwMode="auto">
                    <a:xfrm>
                      <a:off x="5304" y="1904"/>
                      <a:ext cx="32" cy="1"/>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49" name="Rectangle 249"/>
                    <p:cNvSpPr>
                      <a:spLocks noChangeArrowheads="1"/>
                    </p:cNvSpPr>
                    <p:nvPr/>
                  </p:nvSpPr>
                  <p:spPr bwMode="auto">
                    <a:xfrm>
                      <a:off x="5304" y="1874"/>
                      <a:ext cx="2" cy="3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50" name="Rectangle 250"/>
                    <p:cNvSpPr>
                      <a:spLocks noChangeArrowheads="1"/>
                    </p:cNvSpPr>
                    <p:nvPr/>
                  </p:nvSpPr>
                  <p:spPr bwMode="auto">
                    <a:xfrm>
                      <a:off x="5334" y="1874"/>
                      <a:ext cx="2" cy="3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51" name="Rectangle 251"/>
                    <p:cNvSpPr>
                      <a:spLocks noChangeArrowheads="1"/>
                    </p:cNvSpPr>
                    <p:nvPr/>
                  </p:nvSpPr>
                  <p:spPr bwMode="auto">
                    <a:xfrm>
                      <a:off x="5306" y="1874"/>
                      <a:ext cx="28" cy="1"/>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52" name="Rectangle 252"/>
                    <p:cNvSpPr>
                      <a:spLocks noChangeArrowheads="1"/>
                    </p:cNvSpPr>
                    <p:nvPr/>
                  </p:nvSpPr>
                  <p:spPr bwMode="auto">
                    <a:xfrm>
                      <a:off x="5306" y="1902"/>
                      <a:ext cx="28" cy="2"/>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53" name="Rectangle 253"/>
                    <p:cNvSpPr>
                      <a:spLocks noChangeArrowheads="1"/>
                    </p:cNvSpPr>
                    <p:nvPr/>
                  </p:nvSpPr>
                  <p:spPr bwMode="auto">
                    <a:xfrm>
                      <a:off x="5306" y="1875"/>
                      <a:ext cx="2" cy="27"/>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54" name="Rectangle 254"/>
                    <p:cNvSpPr>
                      <a:spLocks noChangeArrowheads="1"/>
                    </p:cNvSpPr>
                    <p:nvPr/>
                  </p:nvSpPr>
                  <p:spPr bwMode="auto">
                    <a:xfrm>
                      <a:off x="5332" y="1875"/>
                      <a:ext cx="2" cy="27"/>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55" name="Rectangle 255"/>
                    <p:cNvSpPr>
                      <a:spLocks noChangeArrowheads="1"/>
                    </p:cNvSpPr>
                    <p:nvPr/>
                  </p:nvSpPr>
                  <p:spPr bwMode="auto">
                    <a:xfrm>
                      <a:off x="5308" y="1875"/>
                      <a:ext cx="24" cy="2"/>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56" name="Rectangle 256"/>
                    <p:cNvSpPr>
                      <a:spLocks noChangeArrowheads="1"/>
                    </p:cNvSpPr>
                    <p:nvPr/>
                  </p:nvSpPr>
                  <p:spPr bwMode="auto">
                    <a:xfrm>
                      <a:off x="5308" y="1901"/>
                      <a:ext cx="24" cy="1"/>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57" name="Rectangle 257"/>
                    <p:cNvSpPr>
                      <a:spLocks noChangeArrowheads="1"/>
                    </p:cNvSpPr>
                    <p:nvPr/>
                  </p:nvSpPr>
                  <p:spPr bwMode="auto">
                    <a:xfrm>
                      <a:off x="5308" y="1877"/>
                      <a:ext cx="24" cy="1"/>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58" name="Rectangle 258"/>
                    <p:cNvSpPr>
                      <a:spLocks noChangeArrowheads="1"/>
                    </p:cNvSpPr>
                    <p:nvPr/>
                  </p:nvSpPr>
                  <p:spPr bwMode="auto">
                    <a:xfrm>
                      <a:off x="5308" y="1900"/>
                      <a:ext cx="24" cy="1"/>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59" name="Rectangle 259"/>
                    <p:cNvSpPr>
                      <a:spLocks noChangeArrowheads="1"/>
                    </p:cNvSpPr>
                    <p:nvPr/>
                  </p:nvSpPr>
                  <p:spPr bwMode="auto">
                    <a:xfrm>
                      <a:off x="5308" y="1878"/>
                      <a:ext cx="2" cy="22"/>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60" name="Rectangle 260"/>
                    <p:cNvSpPr>
                      <a:spLocks noChangeArrowheads="1"/>
                    </p:cNvSpPr>
                    <p:nvPr/>
                  </p:nvSpPr>
                  <p:spPr bwMode="auto">
                    <a:xfrm>
                      <a:off x="5330" y="1878"/>
                      <a:ext cx="2" cy="22"/>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61" name="Rectangle 261"/>
                    <p:cNvSpPr>
                      <a:spLocks noChangeArrowheads="1"/>
                    </p:cNvSpPr>
                    <p:nvPr/>
                  </p:nvSpPr>
                  <p:spPr bwMode="auto">
                    <a:xfrm>
                      <a:off x="5310" y="1878"/>
                      <a:ext cx="20" cy="1"/>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62" name="Rectangle 262"/>
                    <p:cNvSpPr>
                      <a:spLocks noChangeArrowheads="1"/>
                    </p:cNvSpPr>
                    <p:nvPr/>
                  </p:nvSpPr>
                  <p:spPr bwMode="auto">
                    <a:xfrm>
                      <a:off x="5310" y="1898"/>
                      <a:ext cx="20" cy="2"/>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63" name="Rectangle 263"/>
                    <p:cNvSpPr>
                      <a:spLocks noChangeArrowheads="1"/>
                    </p:cNvSpPr>
                    <p:nvPr/>
                  </p:nvSpPr>
                  <p:spPr bwMode="auto">
                    <a:xfrm>
                      <a:off x="5310" y="1879"/>
                      <a:ext cx="20" cy="2"/>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64" name="Rectangle 264"/>
                    <p:cNvSpPr>
                      <a:spLocks noChangeArrowheads="1"/>
                    </p:cNvSpPr>
                    <p:nvPr/>
                  </p:nvSpPr>
                  <p:spPr bwMode="auto">
                    <a:xfrm>
                      <a:off x="5310" y="1897"/>
                      <a:ext cx="20" cy="1"/>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65" name="Rectangle 265"/>
                    <p:cNvSpPr>
                      <a:spLocks noChangeArrowheads="1"/>
                    </p:cNvSpPr>
                    <p:nvPr/>
                  </p:nvSpPr>
                  <p:spPr bwMode="auto">
                    <a:xfrm>
                      <a:off x="5310" y="1881"/>
                      <a:ext cx="2" cy="16"/>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66" name="Rectangle 266"/>
                    <p:cNvSpPr>
                      <a:spLocks noChangeArrowheads="1"/>
                    </p:cNvSpPr>
                    <p:nvPr/>
                  </p:nvSpPr>
                  <p:spPr bwMode="auto">
                    <a:xfrm>
                      <a:off x="5328" y="1881"/>
                      <a:ext cx="2" cy="16"/>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67" name="Rectangle 267"/>
                    <p:cNvSpPr>
                      <a:spLocks noChangeArrowheads="1"/>
                    </p:cNvSpPr>
                    <p:nvPr/>
                  </p:nvSpPr>
                  <p:spPr bwMode="auto">
                    <a:xfrm>
                      <a:off x="5312" y="1881"/>
                      <a:ext cx="16" cy="1"/>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grpSp>
              <p:grpSp>
                <p:nvGrpSpPr>
                  <p:cNvPr id="21" name="Group 268"/>
                  <p:cNvGrpSpPr>
                    <a:grpSpLocks/>
                  </p:cNvGrpSpPr>
                  <p:nvPr/>
                </p:nvGrpSpPr>
                <p:grpSpPr bwMode="auto">
                  <a:xfrm>
                    <a:off x="5237" y="1797"/>
                    <a:ext cx="166" cy="185"/>
                    <a:chOff x="5237" y="1797"/>
                    <a:chExt cx="166" cy="185"/>
                  </a:xfrm>
                </p:grpSpPr>
                <p:sp>
                  <p:nvSpPr>
                    <p:cNvPr id="307469" name="Rectangle 269"/>
                    <p:cNvSpPr>
                      <a:spLocks noChangeArrowheads="1"/>
                    </p:cNvSpPr>
                    <p:nvPr/>
                  </p:nvSpPr>
                  <p:spPr bwMode="auto">
                    <a:xfrm>
                      <a:off x="5312" y="1896"/>
                      <a:ext cx="16" cy="1"/>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70" name="Rectangle 270"/>
                    <p:cNvSpPr>
                      <a:spLocks noChangeArrowheads="1"/>
                    </p:cNvSpPr>
                    <p:nvPr/>
                  </p:nvSpPr>
                  <p:spPr bwMode="auto">
                    <a:xfrm>
                      <a:off x="5312" y="1882"/>
                      <a:ext cx="2" cy="14"/>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71" name="Rectangle 271"/>
                    <p:cNvSpPr>
                      <a:spLocks noChangeArrowheads="1"/>
                    </p:cNvSpPr>
                    <p:nvPr/>
                  </p:nvSpPr>
                  <p:spPr bwMode="auto">
                    <a:xfrm>
                      <a:off x="5326" y="1882"/>
                      <a:ext cx="2" cy="14"/>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72" name="Rectangle 272"/>
                    <p:cNvSpPr>
                      <a:spLocks noChangeArrowheads="1"/>
                    </p:cNvSpPr>
                    <p:nvPr/>
                  </p:nvSpPr>
                  <p:spPr bwMode="auto">
                    <a:xfrm>
                      <a:off x="5314" y="1882"/>
                      <a:ext cx="12" cy="1"/>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73" name="Rectangle 273"/>
                    <p:cNvSpPr>
                      <a:spLocks noChangeArrowheads="1"/>
                    </p:cNvSpPr>
                    <p:nvPr/>
                  </p:nvSpPr>
                  <p:spPr bwMode="auto">
                    <a:xfrm>
                      <a:off x="5314" y="1894"/>
                      <a:ext cx="12" cy="2"/>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74" name="Rectangle 274"/>
                    <p:cNvSpPr>
                      <a:spLocks noChangeArrowheads="1"/>
                    </p:cNvSpPr>
                    <p:nvPr/>
                  </p:nvSpPr>
                  <p:spPr bwMode="auto">
                    <a:xfrm>
                      <a:off x="5314" y="1883"/>
                      <a:ext cx="12" cy="2"/>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75" name="Rectangle 275"/>
                    <p:cNvSpPr>
                      <a:spLocks noChangeArrowheads="1"/>
                    </p:cNvSpPr>
                    <p:nvPr/>
                  </p:nvSpPr>
                  <p:spPr bwMode="auto">
                    <a:xfrm>
                      <a:off x="5314" y="1893"/>
                      <a:ext cx="12" cy="1"/>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76" name="Rectangle 276"/>
                    <p:cNvSpPr>
                      <a:spLocks noChangeArrowheads="1"/>
                    </p:cNvSpPr>
                    <p:nvPr/>
                  </p:nvSpPr>
                  <p:spPr bwMode="auto">
                    <a:xfrm>
                      <a:off x="5314" y="1885"/>
                      <a:ext cx="2" cy="8"/>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77" name="Rectangle 277"/>
                    <p:cNvSpPr>
                      <a:spLocks noChangeArrowheads="1"/>
                    </p:cNvSpPr>
                    <p:nvPr/>
                  </p:nvSpPr>
                  <p:spPr bwMode="auto">
                    <a:xfrm>
                      <a:off x="5324" y="1885"/>
                      <a:ext cx="2" cy="8"/>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78" name="Rectangle 278"/>
                    <p:cNvSpPr>
                      <a:spLocks noChangeArrowheads="1"/>
                    </p:cNvSpPr>
                    <p:nvPr/>
                  </p:nvSpPr>
                  <p:spPr bwMode="auto">
                    <a:xfrm>
                      <a:off x="5316" y="1885"/>
                      <a:ext cx="8" cy="1"/>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79" name="Rectangle 279"/>
                    <p:cNvSpPr>
                      <a:spLocks noChangeArrowheads="1"/>
                    </p:cNvSpPr>
                    <p:nvPr/>
                  </p:nvSpPr>
                  <p:spPr bwMode="auto">
                    <a:xfrm>
                      <a:off x="5316" y="1892"/>
                      <a:ext cx="8" cy="1"/>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80" name="Rectangle 280"/>
                    <p:cNvSpPr>
                      <a:spLocks noChangeArrowheads="1"/>
                    </p:cNvSpPr>
                    <p:nvPr/>
                  </p:nvSpPr>
                  <p:spPr bwMode="auto">
                    <a:xfrm>
                      <a:off x="5316" y="1886"/>
                      <a:ext cx="8" cy="1"/>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81" name="Rectangle 281"/>
                    <p:cNvSpPr>
                      <a:spLocks noChangeArrowheads="1"/>
                    </p:cNvSpPr>
                    <p:nvPr/>
                  </p:nvSpPr>
                  <p:spPr bwMode="auto">
                    <a:xfrm>
                      <a:off x="5316" y="1890"/>
                      <a:ext cx="8" cy="2"/>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82" name="Rectangle 282"/>
                    <p:cNvSpPr>
                      <a:spLocks noChangeArrowheads="1"/>
                    </p:cNvSpPr>
                    <p:nvPr/>
                  </p:nvSpPr>
                  <p:spPr bwMode="auto">
                    <a:xfrm>
                      <a:off x="5316" y="1887"/>
                      <a:ext cx="2" cy="3"/>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83" name="Rectangle 283"/>
                    <p:cNvSpPr>
                      <a:spLocks noChangeArrowheads="1"/>
                    </p:cNvSpPr>
                    <p:nvPr/>
                  </p:nvSpPr>
                  <p:spPr bwMode="auto">
                    <a:xfrm>
                      <a:off x="5322" y="1887"/>
                      <a:ext cx="2" cy="3"/>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84" name="Rectangle 284"/>
                    <p:cNvSpPr>
                      <a:spLocks noChangeArrowheads="1"/>
                    </p:cNvSpPr>
                    <p:nvPr/>
                  </p:nvSpPr>
                  <p:spPr bwMode="auto">
                    <a:xfrm>
                      <a:off x="5318" y="1887"/>
                      <a:ext cx="4" cy="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85" name="Freeform 285"/>
                    <p:cNvSpPr>
                      <a:spLocks/>
                    </p:cNvSpPr>
                    <p:nvPr/>
                  </p:nvSpPr>
                  <p:spPr bwMode="auto">
                    <a:xfrm>
                      <a:off x="5237" y="1797"/>
                      <a:ext cx="164" cy="184"/>
                    </a:xfrm>
                    <a:custGeom>
                      <a:avLst/>
                      <a:gdLst>
                        <a:gd name="T0" fmla="*/ 0 w 164"/>
                        <a:gd name="T1" fmla="*/ 0 h 184"/>
                        <a:gd name="T2" fmla="*/ 164 w 164"/>
                        <a:gd name="T3" fmla="*/ 86 h 184"/>
                        <a:gd name="T4" fmla="*/ 164 w 164"/>
                        <a:gd name="T5" fmla="*/ 184 h 184"/>
                        <a:gd name="T6" fmla="*/ 0 w 164"/>
                        <a:gd name="T7" fmla="*/ 101 h 184"/>
                        <a:gd name="T8" fmla="*/ 0 w 164"/>
                        <a:gd name="T9" fmla="*/ 0 h 184"/>
                      </a:gdLst>
                      <a:ahLst/>
                      <a:cxnLst>
                        <a:cxn ang="0">
                          <a:pos x="T0" y="T1"/>
                        </a:cxn>
                        <a:cxn ang="0">
                          <a:pos x="T2" y="T3"/>
                        </a:cxn>
                        <a:cxn ang="0">
                          <a:pos x="T4" y="T5"/>
                        </a:cxn>
                        <a:cxn ang="0">
                          <a:pos x="T6" y="T7"/>
                        </a:cxn>
                        <a:cxn ang="0">
                          <a:pos x="T8" y="T9"/>
                        </a:cxn>
                      </a:cxnLst>
                      <a:rect l="0" t="0" r="r" b="b"/>
                      <a:pathLst>
                        <a:path w="164" h="184">
                          <a:moveTo>
                            <a:pt x="0" y="0"/>
                          </a:moveTo>
                          <a:lnTo>
                            <a:pt x="164" y="86"/>
                          </a:lnTo>
                          <a:lnTo>
                            <a:pt x="164" y="184"/>
                          </a:lnTo>
                          <a:lnTo>
                            <a:pt x="0" y="101"/>
                          </a:lnTo>
                          <a:lnTo>
                            <a:pt x="0" y="0"/>
                          </a:lnTo>
                          <a:close/>
                        </a:path>
                      </a:pathLst>
                    </a:custGeom>
                    <a:solidFill>
                      <a:srgbClr val="FFFFFF"/>
                    </a:solidFill>
                    <a:ln w="0">
                      <a:solidFill>
                        <a:srgbClr val="FFFFFF"/>
                      </a:solidFill>
                      <a:prstDash val="solid"/>
                      <a:round/>
                      <a:headEnd/>
                      <a:tailEnd/>
                    </a:ln>
                  </p:spPr>
                  <p:txBody>
                    <a:bodyPr/>
                    <a:lstStyle/>
                    <a:p>
                      <a:endParaRPr lang="en-US">
                        <a:latin typeface="Arial" pitchFamily="34" charset="0"/>
                        <a:cs typeface="Arial" pitchFamily="34" charset="0"/>
                      </a:endParaRPr>
                    </a:p>
                  </p:txBody>
                </p:sp>
                <p:sp>
                  <p:nvSpPr>
                    <p:cNvPr id="307486" name="Freeform 286"/>
                    <p:cNvSpPr>
                      <a:spLocks/>
                    </p:cNvSpPr>
                    <p:nvPr/>
                  </p:nvSpPr>
                  <p:spPr bwMode="auto">
                    <a:xfrm>
                      <a:off x="5237" y="1797"/>
                      <a:ext cx="164" cy="184"/>
                    </a:xfrm>
                    <a:custGeom>
                      <a:avLst/>
                      <a:gdLst>
                        <a:gd name="T0" fmla="*/ 0 w 164"/>
                        <a:gd name="T1" fmla="*/ 0 h 184"/>
                        <a:gd name="T2" fmla="*/ 164 w 164"/>
                        <a:gd name="T3" fmla="*/ 86 h 184"/>
                        <a:gd name="T4" fmla="*/ 164 w 164"/>
                        <a:gd name="T5" fmla="*/ 184 h 184"/>
                        <a:gd name="T6" fmla="*/ 0 w 164"/>
                        <a:gd name="T7" fmla="*/ 101 h 184"/>
                        <a:gd name="T8" fmla="*/ 0 w 164"/>
                        <a:gd name="T9" fmla="*/ 0 h 184"/>
                      </a:gdLst>
                      <a:ahLst/>
                      <a:cxnLst>
                        <a:cxn ang="0">
                          <a:pos x="T0" y="T1"/>
                        </a:cxn>
                        <a:cxn ang="0">
                          <a:pos x="T2" y="T3"/>
                        </a:cxn>
                        <a:cxn ang="0">
                          <a:pos x="T4" y="T5"/>
                        </a:cxn>
                        <a:cxn ang="0">
                          <a:pos x="T6" y="T7"/>
                        </a:cxn>
                        <a:cxn ang="0">
                          <a:pos x="T8" y="T9"/>
                        </a:cxn>
                      </a:cxnLst>
                      <a:rect l="0" t="0" r="r" b="b"/>
                      <a:pathLst>
                        <a:path w="164" h="184">
                          <a:moveTo>
                            <a:pt x="0" y="0"/>
                          </a:moveTo>
                          <a:lnTo>
                            <a:pt x="164" y="86"/>
                          </a:lnTo>
                          <a:lnTo>
                            <a:pt x="164" y="184"/>
                          </a:lnTo>
                          <a:lnTo>
                            <a:pt x="0" y="10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7487" name="Rectangle 287"/>
                    <p:cNvSpPr>
                      <a:spLocks noChangeArrowheads="1"/>
                    </p:cNvSpPr>
                    <p:nvPr/>
                  </p:nvSpPr>
                  <p:spPr bwMode="auto">
                    <a:xfrm>
                      <a:off x="5237" y="1981"/>
                      <a:ext cx="166" cy="1"/>
                    </a:xfrm>
                    <a:prstGeom prst="rect">
                      <a:avLst/>
                    </a:prstGeom>
                    <a:solidFill>
                      <a:srgbClr val="07070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88" name="Rectangle 288"/>
                    <p:cNvSpPr>
                      <a:spLocks noChangeArrowheads="1"/>
                    </p:cNvSpPr>
                    <p:nvPr/>
                  </p:nvSpPr>
                  <p:spPr bwMode="auto">
                    <a:xfrm>
                      <a:off x="5237" y="1797"/>
                      <a:ext cx="166" cy="1"/>
                    </a:xfrm>
                    <a:prstGeom prst="rect">
                      <a:avLst/>
                    </a:prstGeom>
                    <a:solidFill>
                      <a:srgbClr val="1111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89" name="Rectangle 289"/>
                    <p:cNvSpPr>
                      <a:spLocks noChangeArrowheads="1"/>
                    </p:cNvSpPr>
                    <p:nvPr/>
                  </p:nvSpPr>
                  <p:spPr bwMode="auto">
                    <a:xfrm>
                      <a:off x="5237" y="1980"/>
                      <a:ext cx="166" cy="1"/>
                    </a:xfrm>
                    <a:prstGeom prst="rect">
                      <a:avLst/>
                    </a:prstGeom>
                    <a:solidFill>
                      <a:srgbClr val="1111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90" name="Rectangle 290"/>
                    <p:cNvSpPr>
                      <a:spLocks noChangeArrowheads="1"/>
                    </p:cNvSpPr>
                    <p:nvPr/>
                  </p:nvSpPr>
                  <p:spPr bwMode="auto">
                    <a:xfrm>
                      <a:off x="5237" y="1798"/>
                      <a:ext cx="2" cy="182"/>
                    </a:xfrm>
                    <a:prstGeom prst="rect">
                      <a:avLst/>
                    </a:prstGeom>
                    <a:solidFill>
                      <a:srgbClr val="1111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91" name="Rectangle 291"/>
                    <p:cNvSpPr>
                      <a:spLocks noChangeArrowheads="1"/>
                    </p:cNvSpPr>
                    <p:nvPr/>
                  </p:nvSpPr>
                  <p:spPr bwMode="auto">
                    <a:xfrm>
                      <a:off x="5401" y="1798"/>
                      <a:ext cx="2" cy="182"/>
                    </a:xfrm>
                    <a:prstGeom prst="rect">
                      <a:avLst/>
                    </a:prstGeom>
                    <a:solidFill>
                      <a:srgbClr val="1111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92" name="Rectangle 292"/>
                    <p:cNvSpPr>
                      <a:spLocks noChangeArrowheads="1"/>
                    </p:cNvSpPr>
                    <p:nvPr/>
                  </p:nvSpPr>
                  <p:spPr bwMode="auto">
                    <a:xfrm>
                      <a:off x="5239" y="1798"/>
                      <a:ext cx="162" cy="1"/>
                    </a:xfrm>
                    <a:prstGeom prst="rect">
                      <a:avLst/>
                    </a:prstGeom>
                    <a:solidFill>
                      <a:srgbClr val="18181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93" name="Rectangle 293"/>
                    <p:cNvSpPr>
                      <a:spLocks noChangeArrowheads="1"/>
                    </p:cNvSpPr>
                    <p:nvPr/>
                  </p:nvSpPr>
                  <p:spPr bwMode="auto">
                    <a:xfrm>
                      <a:off x="5239" y="1978"/>
                      <a:ext cx="162" cy="2"/>
                    </a:xfrm>
                    <a:prstGeom prst="rect">
                      <a:avLst/>
                    </a:prstGeom>
                    <a:solidFill>
                      <a:srgbClr val="18181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94" name="Rectangle 294"/>
                    <p:cNvSpPr>
                      <a:spLocks noChangeArrowheads="1"/>
                    </p:cNvSpPr>
                    <p:nvPr/>
                  </p:nvSpPr>
                  <p:spPr bwMode="auto">
                    <a:xfrm>
                      <a:off x="5239" y="1799"/>
                      <a:ext cx="162" cy="2"/>
                    </a:xfrm>
                    <a:prstGeom prst="rect">
                      <a:avLst/>
                    </a:prstGeom>
                    <a:solidFill>
                      <a:srgbClr val="1C1C1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95" name="Rectangle 295"/>
                    <p:cNvSpPr>
                      <a:spLocks noChangeArrowheads="1"/>
                    </p:cNvSpPr>
                    <p:nvPr/>
                  </p:nvSpPr>
                  <p:spPr bwMode="auto">
                    <a:xfrm>
                      <a:off x="5239" y="1977"/>
                      <a:ext cx="162" cy="1"/>
                    </a:xfrm>
                    <a:prstGeom prst="rect">
                      <a:avLst/>
                    </a:prstGeom>
                    <a:solidFill>
                      <a:srgbClr val="1C1C1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96" name="Rectangle 296"/>
                    <p:cNvSpPr>
                      <a:spLocks noChangeArrowheads="1"/>
                    </p:cNvSpPr>
                    <p:nvPr/>
                  </p:nvSpPr>
                  <p:spPr bwMode="auto">
                    <a:xfrm>
                      <a:off x="5239" y="1801"/>
                      <a:ext cx="2" cy="176"/>
                    </a:xfrm>
                    <a:prstGeom prst="rect">
                      <a:avLst/>
                    </a:prstGeom>
                    <a:solidFill>
                      <a:srgbClr val="1C1C1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97" name="Rectangle 297"/>
                    <p:cNvSpPr>
                      <a:spLocks noChangeArrowheads="1"/>
                    </p:cNvSpPr>
                    <p:nvPr/>
                  </p:nvSpPr>
                  <p:spPr bwMode="auto">
                    <a:xfrm>
                      <a:off x="5399" y="1801"/>
                      <a:ext cx="2" cy="176"/>
                    </a:xfrm>
                    <a:prstGeom prst="rect">
                      <a:avLst/>
                    </a:prstGeom>
                    <a:solidFill>
                      <a:srgbClr val="1C1C1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98" name="Rectangle 298"/>
                    <p:cNvSpPr>
                      <a:spLocks noChangeArrowheads="1"/>
                    </p:cNvSpPr>
                    <p:nvPr/>
                  </p:nvSpPr>
                  <p:spPr bwMode="auto">
                    <a:xfrm>
                      <a:off x="5241" y="1801"/>
                      <a:ext cx="158" cy="1"/>
                    </a:xfrm>
                    <a:prstGeom prst="rect">
                      <a:avLst/>
                    </a:prstGeom>
                    <a:solidFill>
                      <a:srgbClr val="22222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499" name="Rectangle 299"/>
                    <p:cNvSpPr>
                      <a:spLocks noChangeArrowheads="1"/>
                    </p:cNvSpPr>
                    <p:nvPr/>
                  </p:nvSpPr>
                  <p:spPr bwMode="auto">
                    <a:xfrm>
                      <a:off x="5241" y="1976"/>
                      <a:ext cx="158" cy="1"/>
                    </a:xfrm>
                    <a:prstGeom prst="rect">
                      <a:avLst/>
                    </a:prstGeom>
                    <a:solidFill>
                      <a:srgbClr val="22222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00" name="Rectangle 300"/>
                    <p:cNvSpPr>
                      <a:spLocks noChangeArrowheads="1"/>
                    </p:cNvSpPr>
                    <p:nvPr/>
                  </p:nvSpPr>
                  <p:spPr bwMode="auto">
                    <a:xfrm>
                      <a:off x="5241" y="1802"/>
                      <a:ext cx="158" cy="1"/>
                    </a:xfrm>
                    <a:prstGeom prst="rect">
                      <a:avLst/>
                    </a:prstGeom>
                    <a:solidFill>
                      <a:srgbClr val="2727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01" name="Rectangle 301"/>
                    <p:cNvSpPr>
                      <a:spLocks noChangeArrowheads="1"/>
                    </p:cNvSpPr>
                    <p:nvPr/>
                  </p:nvSpPr>
                  <p:spPr bwMode="auto">
                    <a:xfrm>
                      <a:off x="5241" y="1974"/>
                      <a:ext cx="158" cy="2"/>
                    </a:xfrm>
                    <a:prstGeom prst="rect">
                      <a:avLst/>
                    </a:prstGeom>
                    <a:solidFill>
                      <a:srgbClr val="2727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02" name="Rectangle 302"/>
                    <p:cNvSpPr>
                      <a:spLocks noChangeArrowheads="1"/>
                    </p:cNvSpPr>
                    <p:nvPr/>
                  </p:nvSpPr>
                  <p:spPr bwMode="auto">
                    <a:xfrm>
                      <a:off x="5241" y="1803"/>
                      <a:ext cx="2" cy="171"/>
                    </a:xfrm>
                    <a:prstGeom prst="rect">
                      <a:avLst/>
                    </a:prstGeom>
                    <a:solidFill>
                      <a:srgbClr val="2727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03" name="Rectangle 303"/>
                    <p:cNvSpPr>
                      <a:spLocks noChangeArrowheads="1"/>
                    </p:cNvSpPr>
                    <p:nvPr/>
                  </p:nvSpPr>
                  <p:spPr bwMode="auto">
                    <a:xfrm>
                      <a:off x="5397" y="1803"/>
                      <a:ext cx="2" cy="171"/>
                    </a:xfrm>
                    <a:prstGeom prst="rect">
                      <a:avLst/>
                    </a:prstGeom>
                    <a:solidFill>
                      <a:srgbClr val="2727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04" name="Rectangle 304"/>
                    <p:cNvSpPr>
                      <a:spLocks noChangeArrowheads="1"/>
                    </p:cNvSpPr>
                    <p:nvPr/>
                  </p:nvSpPr>
                  <p:spPr bwMode="auto">
                    <a:xfrm>
                      <a:off x="5243" y="1803"/>
                      <a:ext cx="154" cy="2"/>
                    </a:xfrm>
                    <a:prstGeom prst="rect">
                      <a:avLst/>
                    </a:prstGeom>
                    <a:solidFill>
                      <a:srgbClr val="2C2C2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05" name="Rectangle 305"/>
                    <p:cNvSpPr>
                      <a:spLocks noChangeArrowheads="1"/>
                    </p:cNvSpPr>
                    <p:nvPr/>
                  </p:nvSpPr>
                  <p:spPr bwMode="auto">
                    <a:xfrm>
                      <a:off x="5243" y="1973"/>
                      <a:ext cx="154" cy="1"/>
                    </a:xfrm>
                    <a:prstGeom prst="rect">
                      <a:avLst/>
                    </a:prstGeom>
                    <a:solidFill>
                      <a:srgbClr val="2C2C2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06" name="Rectangle 306"/>
                    <p:cNvSpPr>
                      <a:spLocks noChangeArrowheads="1"/>
                    </p:cNvSpPr>
                    <p:nvPr/>
                  </p:nvSpPr>
                  <p:spPr bwMode="auto">
                    <a:xfrm>
                      <a:off x="5243" y="1805"/>
                      <a:ext cx="2" cy="168"/>
                    </a:xfrm>
                    <a:prstGeom prst="rect">
                      <a:avLst/>
                    </a:prstGeom>
                    <a:solidFill>
                      <a:srgbClr val="2C2C2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07" name="Rectangle 307"/>
                    <p:cNvSpPr>
                      <a:spLocks noChangeArrowheads="1"/>
                    </p:cNvSpPr>
                    <p:nvPr/>
                  </p:nvSpPr>
                  <p:spPr bwMode="auto">
                    <a:xfrm>
                      <a:off x="5395" y="1805"/>
                      <a:ext cx="2" cy="168"/>
                    </a:xfrm>
                    <a:prstGeom prst="rect">
                      <a:avLst/>
                    </a:prstGeom>
                    <a:solidFill>
                      <a:srgbClr val="2C2C2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08" name="Rectangle 308"/>
                    <p:cNvSpPr>
                      <a:spLocks noChangeArrowheads="1"/>
                    </p:cNvSpPr>
                    <p:nvPr/>
                  </p:nvSpPr>
                  <p:spPr bwMode="auto">
                    <a:xfrm>
                      <a:off x="5245" y="1805"/>
                      <a:ext cx="150" cy="1"/>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09" name="Rectangle 309"/>
                    <p:cNvSpPr>
                      <a:spLocks noChangeArrowheads="1"/>
                    </p:cNvSpPr>
                    <p:nvPr/>
                  </p:nvSpPr>
                  <p:spPr bwMode="auto">
                    <a:xfrm>
                      <a:off x="5245" y="1971"/>
                      <a:ext cx="150" cy="2"/>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10" name="Rectangle 310"/>
                    <p:cNvSpPr>
                      <a:spLocks noChangeArrowheads="1"/>
                    </p:cNvSpPr>
                    <p:nvPr/>
                  </p:nvSpPr>
                  <p:spPr bwMode="auto">
                    <a:xfrm>
                      <a:off x="5245" y="1806"/>
                      <a:ext cx="150" cy="1"/>
                    </a:xfrm>
                    <a:prstGeom prst="rect">
                      <a:avLst/>
                    </a:prstGeom>
                    <a:solidFill>
                      <a:srgbClr val="35353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11" name="Rectangle 311"/>
                    <p:cNvSpPr>
                      <a:spLocks noChangeArrowheads="1"/>
                    </p:cNvSpPr>
                    <p:nvPr/>
                  </p:nvSpPr>
                  <p:spPr bwMode="auto">
                    <a:xfrm>
                      <a:off x="5245" y="1970"/>
                      <a:ext cx="150" cy="1"/>
                    </a:xfrm>
                    <a:prstGeom prst="rect">
                      <a:avLst/>
                    </a:prstGeom>
                    <a:solidFill>
                      <a:srgbClr val="35353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12" name="Rectangle 312"/>
                    <p:cNvSpPr>
                      <a:spLocks noChangeArrowheads="1"/>
                    </p:cNvSpPr>
                    <p:nvPr/>
                  </p:nvSpPr>
                  <p:spPr bwMode="auto">
                    <a:xfrm>
                      <a:off x="5245" y="1807"/>
                      <a:ext cx="2" cy="163"/>
                    </a:xfrm>
                    <a:prstGeom prst="rect">
                      <a:avLst/>
                    </a:prstGeom>
                    <a:solidFill>
                      <a:srgbClr val="35353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13" name="Rectangle 313"/>
                    <p:cNvSpPr>
                      <a:spLocks noChangeArrowheads="1"/>
                    </p:cNvSpPr>
                    <p:nvPr/>
                  </p:nvSpPr>
                  <p:spPr bwMode="auto">
                    <a:xfrm>
                      <a:off x="5393" y="1807"/>
                      <a:ext cx="2" cy="163"/>
                    </a:xfrm>
                    <a:prstGeom prst="rect">
                      <a:avLst/>
                    </a:prstGeom>
                    <a:solidFill>
                      <a:srgbClr val="35353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14" name="Rectangle 314"/>
                    <p:cNvSpPr>
                      <a:spLocks noChangeArrowheads="1"/>
                    </p:cNvSpPr>
                    <p:nvPr/>
                  </p:nvSpPr>
                  <p:spPr bwMode="auto">
                    <a:xfrm>
                      <a:off x="5247" y="1807"/>
                      <a:ext cx="146" cy="2"/>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15" name="Rectangle 315"/>
                    <p:cNvSpPr>
                      <a:spLocks noChangeArrowheads="1"/>
                    </p:cNvSpPr>
                    <p:nvPr/>
                  </p:nvSpPr>
                  <p:spPr bwMode="auto">
                    <a:xfrm>
                      <a:off x="5247" y="1969"/>
                      <a:ext cx="146" cy="1"/>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16" name="Rectangle 316"/>
                    <p:cNvSpPr>
                      <a:spLocks noChangeArrowheads="1"/>
                    </p:cNvSpPr>
                    <p:nvPr/>
                  </p:nvSpPr>
                  <p:spPr bwMode="auto">
                    <a:xfrm>
                      <a:off x="5247" y="1809"/>
                      <a:ext cx="146" cy="1"/>
                    </a:xfrm>
                    <a:prstGeom prst="rect">
                      <a:avLst/>
                    </a:prstGeom>
                    <a:solidFill>
                      <a:srgbClr val="3E3E3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17" name="Rectangle 317"/>
                    <p:cNvSpPr>
                      <a:spLocks noChangeArrowheads="1"/>
                    </p:cNvSpPr>
                    <p:nvPr/>
                  </p:nvSpPr>
                  <p:spPr bwMode="auto">
                    <a:xfrm>
                      <a:off x="5247" y="1967"/>
                      <a:ext cx="146" cy="2"/>
                    </a:xfrm>
                    <a:prstGeom prst="rect">
                      <a:avLst/>
                    </a:prstGeom>
                    <a:solidFill>
                      <a:srgbClr val="3E3E3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18" name="Rectangle 318"/>
                    <p:cNvSpPr>
                      <a:spLocks noChangeArrowheads="1"/>
                    </p:cNvSpPr>
                    <p:nvPr/>
                  </p:nvSpPr>
                  <p:spPr bwMode="auto">
                    <a:xfrm>
                      <a:off x="5247" y="1810"/>
                      <a:ext cx="2" cy="157"/>
                    </a:xfrm>
                    <a:prstGeom prst="rect">
                      <a:avLst/>
                    </a:prstGeom>
                    <a:solidFill>
                      <a:srgbClr val="3E3E3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19" name="Rectangle 319"/>
                    <p:cNvSpPr>
                      <a:spLocks noChangeArrowheads="1"/>
                    </p:cNvSpPr>
                    <p:nvPr/>
                  </p:nvSpPr>
                  <p:spPr bwMode="auto">
                    <a:xfrm>
                      <a:off x="5391" y="1810"/>
                      <a:ext cx="2" cy="157"/>
                    </a:xfrm>
                    <a:prstGeom prst="rect">
                      <a:avLst/>
                    </a:prstGeom>
                    <a:solidFill>
                      <a:srgbClr val="3E3E3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20" name="Rectangle 320"/>
                    <p:cNvSpPr>
                      <a:spLocks noChangeArrowheads="1"/>
                    </p:cNvSpPr>
                    <p:nvPr/>
                  </p:nvSpPr>
                  <p:spPr bwMode="auto">
                    <a:xfrm>
                      <a:off x="5249" y="1810"/>
                      <a:ext cx="142" cy="2"/>
                    </a:xfrm>
                    <a:prstGeom prst="rect">
                      <a:avLst/>
                    </a:prstGeom>
                    <a:solidFill>
                      <a:srgbClr val="4343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21" name="Rectangle 321"/>
                    <p:cNvSpPr>
                      <a:spLocks noChangeArrowheads="1"/>
                    </p:cNvSpPr>
                    <p:nvPr/>
                  </p:nvSpPr>
                  <p:spPr bwMode="auto">
                    <a:xfrm>
                      <a:off x="5249" y="1966"/>
                      <a:ext cx="142" cy="1"/>
                    </a:xfrm>
                    <a:prstGeom prst="rect">
                      <a:avLst/>
                    </a:prstGeom>
                    <a:solidFill>
                      <a:srgbClr val="4343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22" name="Rectangle 322"/>
                    <p:cNvSpPr>
                      <a:spLocks noChangeArrowheads="1"/>
                    </p:cNvSpPr>
                    <p:nvPr/>
                  </p:nvSpPr>
                  <p:spPr bwMode="auto">
                    <a:xfrm>
                      <a:off x="5249" y="1812"/>
                      <a:ext cx="2" cy="154"/>
                    </a:xfrm>
                    <a:prstGeom prst="rect">
                      <a:avLst/>
                    </a:prstGeom>
                    <a:solidFill>
                      <a:srgbClr val="4343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23" name="Rectangle 323"/>
                    <p:cNvSpPr>
                      <a:spLocks noChangeArrowheads="1"/>
                    </p:cNvSpPr>
                    <p:nvPr/>
                  </p:nvSpPr>
                  <p:spPr bwMode="auto">
                    <a:xfrm>
                      <a:off x="5389" y="1812"/>
                      <a:ext cx="2" cy="154"/>
                    </a:xfrm>
                    <a:prstGeom prst="rect">
                      <a:avLst/>
                    </a:prstGeom>
                    <a:solidFill>
                      <a:srgbClr val="4343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24" name="Rectangle 324"/>
                    <p:cNvSpPr>
                      <a:spLocks noChangeArrowheads="1"/>
                    </p:cNvSpPr>
                    <p:nvPr/>
                  </p:nvSpPr>
                  <p:spPr bwMode="auto">
                    <a:xfrm>
                      <a:off x="5251" y="1812"/>
                      <a:ext cx="138" cy="1"/>
                    </a:xfrm>
                    <a:prstGeom prst="rect">
                      <a:avLst/>
                    </a:prstGeom>
                    <a:solidFill>
                      <a:srgbClr val="48484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25" name="Rectangle 325"/>
                    <p:cNvSpPr>
                      <a:spLocks noChangeArrowheads="1"/>
                    </p:cNvSpPr>
                    <p:nvPr/>
                  </p:nvSpPr>
                  <p:spPr bwMode="auto">
                    <a:xfrm>
                      <a:off x="5251" y="1965"/>
                      <a:ext cx="138" cy="1"/>
                    </a:xfrm>
                    <a:prstGeom prst="rect">
                      <a:avLst/>
                    </a:prstGeom>
                    <a:solidFill>
                      <a:srgbClr val="48484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26" name="Rectangle 326"/>
                    <p:cNvSpPr>
                      <a:spLocks noChangeArrowheads="1"/>
                    </p:cNvSpPr>
                    <p:nvPr/>
                  </p:nvSpPr>
                  <p:spPr bwMode="auto">
                    <a:xfrm>
                      <a:off x="5251" y="1813"/>
                      <a:ext cx="138" cy="1"/>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27" name="Rectangle 327"/>
                    <p:cNvSpPr>
                      <a:spLocks noChangeArrowheads="1"/>
                    </p:cNvSpPr>
                    <p:nvPr/>
                  </p:nvSpPr>
                  <p:spPr bwMode="auto">
                    <a:xfrm>
                      <a:off x="5251" y="1963"/>
                      <a:ext cx="138" cy="2"/>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28" name="Rectangle 328"/>
                    <p:cNvSpPr>
                      <a:spLocks noChangeArrowheads="1"/>
                    </p:cNvSpPr>
                    <p:nvPr/>
                  </p:nvSpPr>
                  <p:spPr bwMode="auto">
                    <a:xfrm>
                      <a:off x="5251" y="1814"/>
                      <a:ext cx="2" cy="149"/>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29" name="Rectangle 329"/>
                    <p:cNvSpPr>
                      <a:spLocks noChangeArrowheads="1"/>
                    </p:cNvSpPr>
                    <p:nvPr/>
                  </p:nvSpPr>
                  <p:spPr bwMode="auto">
                    <a:xfrm>
                      <a:off x="5387" y="1814"/>
                      <a:ext cx="2" cy="149"/>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30" name="Rectangle 330"/>
                    <p:cNvSpPr>
                      <a:spLocks noChangeArrowheads="1"/>
                    </p:cNvSpPr>
                    <p:nvPr/>
                  </p:nvSpPr>
                  <p:spPr bwMode="auto">
                    <a:xfrm>
                      <a:off x="5253" y="1814"/>
                      <a:ext cx="134" cy="2"/>
                    </a:xfrm>
                    <a:prstGeom prst="rect">
                      <a:avLst/>
                    </a:prstGeom>
                    <a:solidFill>
                      <a:srgbClr val="51515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31" name="Rectangle 331"/>
                    <p:cNvSpPr>
                      <a:spLocks noChangeArrowheads="1"/>
                    </p:cNvSpPr>
                    <p:nvPr/>
                  </p:nvSpPr>
                  <p:spPr bwMode="auto">
                    <a:xfrm>
                      <a:off x="5253" y="1962"/>
                      <a:ext cx="134" cy="1"/>
                    </a:xfrm>
                    <a:prstGeom prst="rect">
                      <a:avLst/>
                    </a:prstGeom>
                    <a:solidFill>
                      <a:srgbClr val="51515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32" name="Rectangle 332"/>
                    <p:cNvSpPr>
                      <a:spLocks noChangeArrowheads="1"/>
                    </p:cNvSpPr>
                    <p:nvPr/>
                  </p:nvSpPr>
                  <p:spPr bwMode="auto">
                    <a:xfrm>
                      <a:off x="5253" y="1816"/>
                      <a:ext cx="134" cy="1"/>
                    </a:xfrm>
                    <a:prstGeom prst="rect">
                      <a:avLst/>
                    </a:prstGeom>
                    <a:solidFill>
                      <a:srgbClr val="57575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33" name="Rectangle 333"/>
                    <p:cNvSpPr>
                      <a:spLocks noChangeArrowheads="1"/>
                    </p:cNvSpPr>
                    <p:nvPr/>
                  </p:nvSpPr>
                  <p:spPr bwMode="auto">
                    <a:xfrm>
                      <a:off x="5253" y="1961"/>
                      <a:ext cx="134" cy="1"/>
                    </a:xfrm>
                    <a:prstGeom prst="rect">
                      <a:avLst/>
                    </a:prstGeom>
                    <a:solidFill>
                      <a:srgbClr val="57575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34" name="Rectangle 334"/>
                    <p:cNvSpPr>
                      <a:spLocks noChangeArrowheads="1"/>
                    </p:cNvSpPr>
                    <p:nvPr/>
                  </p:nvSpPr>
                  <p:spPr bwMode="auto">
                    <a:xfrm>
                      <a:off x="5253" y="1817"/>
                      <a:ext cx="2" cy="144"/>
                    </a:xfrm>
                    <a:prstGeom prst="rect">
                      <a:avLst/>
                    </a:prstGeom>
                    <a:solidFill>
                      <a:srgbClr val="57575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35" name="Rectangle 335"/>
                    <p:cNvSpPr>
                      <a:spLocks noChangeArrowheads="1"/>
                    </p:cNvSpPr>
                    <p:nvPr/>
                  </p:nvSpPr>
                  <p:spPr bwMode="auto">
                    <a:xfrm>
                      <a:off x="5385" y="1817"/>
                      <a:ext cx="2" cy="144"/>
                    </a:xfrm>
                    <a:prstGeom prst="rect">
                      <a:avLst/>
                    </a:prstGeom>
                    <a:solidFill>
                      <a:srgbClr val="57575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36" name="Rectangle 336"/>
                    <p:cNvSpPr>
                      <a:spLocks noChangeArrowheads="1"/>
                    </p:cNvSpPr>
                    <p:nvPr/>
                  </p:nvSpPr>
                  <p:spPr bwMode="auto">
                    <a:xfrm>
                      <a:off x="5255" y="1817"/>
                      <a:ext cx="130" cy="1"/>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37" name="Rectangle 337"/>
                    <p:cNvSpPr>
                      <a:spLocks noChangeArrowheads="1"/>
                    </p:cNvSpPr>
                    <p:nvPr/>
                  </p:nvSpPr>
                  <p:spPr bwMode="auto">
                    <a:xfrm>
                      <a:off x="5255" y="1959"/>
                      <a:ext cx="130" cy="2"/>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38" name="Rectangle 338"/>
                    <p:cNvSpPr>
                      <a:spLocks noChangeArrowheads="1"/>
                    </p:cNvSpPr>
                    <p:nvPr/>
                  </p:nvSpPr>
                  <p:spPr bwMode="auto">
                    <a:xfrm>
                      <a:off x="5255" y="1818"/>
                      <a:ext cx="2" cy="141"/>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39" name="Rectangle 339"/>
                    <p:cNvSpPr>
                      <a:spLocks noChangeArrowheads="1"/>
                    </p:cNvSpPr>
                    <p:nvPr/>
                  </p:nvSpPr>
                  <p:spPr bwMode="auto">
                    <a:xfrm>
                      <a:off x="5383" y="1818"/>
                      <a:ext cx="2" cy="141"/>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40" name="Rectangle 340"/>
                    <p:cNvSpPr>
                      <a:spLocks noChangeArrowheads="1"/>
                    </p:cNvSpPr>
                    <p:nvPr/>
                  </p:nvSpPr>
                  <p:spPr bwMode="auto">
                    <a:xfrm>
                      <a:off x="5257" y="1818"/>
                      <a:ext cx="126" cy="2"/>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41" name="Rectangle 341"/>
                    <p:cNvSpPr>
                      <a:spLocks noChangeArrowheads="1"/>
                    </p:cNvSpPr>
                    <p:nvPr/>
                  </p:nvSpPr>
                  <p:spPr bwMode="auto">
                    <a:xfrm>
                      <a:off x="5257" y="1958"/>
                      <a:ext cx="126" cy="1"/>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42" name="Rectangle 342"/>
                    <p:cNvSpPr>
                      <a:spLocks noChangeArrowheads="1"/>
                    </p:cNvSpPr>
                    <p:nvPr/>
                  </p:nvSpPr>
                  <p:spPr bwMode="auto">
                    <a:xfrm>
                      <a:off x="5257" y="1820"/>
                      <a:ext cx="126" cy="1"/>
                    </a:xfrm>
                    <a:prstGeom prst="rect">
                      <a:avLst/>
                    </a:prstGeom>
                    <a:solidFill>
                      <a:srgbClr val="65656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43" name="Rectangle 343"/>
                    <p:cNvSpPr>
                      <a:spLocks noChangeArrowheads="1"/>
                    </p:cNvSpPr>
                    <p:nvPr/>
                  </p:nvSpPr>
                  <p:spPr bwMode="auto">
                    <a:xfrm>
                      <a:off x="5257" y="1957"/>
                      <a:ext cx="126" cy="1"/>
                    </a:xfrm>
                    <a:prstGeom prst="rect">
                      <a:avLst/>
                    </a:prstGeom>
                    <a:solidFill>
                      <a:srgbClr val="65656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44" name="Rectangle 344"/>
                    <p:cNvSpPr>
                      <a:spLocks noChangeArrowheads="1"/>
                    </p:cNvSpPr>
                    <p:nvPr/>
                  </p:nvSpPr>
                  <p:spPr bwMode="auto">
                    <a:xfrm>
                      <a:off x="5257" y="1821"/>
                      <a:ext cx="2" cy="136"/>
                    </a:xfrm>
                    <a:prstGeom prst="rect">
                      <a:avLst/>
                    </a:prstGeom>
                    <a:solidFill>
                      <a:srgbClr val="65656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45" name="Rectangle 345"/>
                    <p:cNvSpPr>
                      <a:spLocks noChangeArrowheads="1"/>
                    </p:cNvSpPr>
                    <p:nvPr/>
                  </p:nvSpPr>
                  <p:spPr bwMode="auto">
                    <a:xfrm>
                      <a:off x="5380" y="1821"/>
                      <a:ext cx="3" cy="136"/>
                    </a:xfrm>
                    <a:prstGeom prst="rect">
                      <a:avLst/>
                    </a:prstGeom>
                    <a:solidFill>
                      <a:srgbClr val="65656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46" name="Rectangle 346"/>
                    <p:cNvSpPr>
                      <a:spLocks noChangeArrowheads="1"/>
                    </p:cNvSpPr>
                    <p:nvPr/>
                  </p:nvSpPr>
                  <p:spPr bwMode="auto">
                    <a:xfrm>
                      <a:off x="5259" y="1821"/>
                      <a:ext cx="121" cy="1"/>
                    </a:xfrm>
                    <a:prstGeom prst="rect">
                      <a:avLst/>
                    </a:prstGeom>
                    <a:solidFill>
                      <a:srgbClr val="6B6B6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47" name="Rectangle 347"/>
                    <p:cNvSpPr>
                      <a:spLocks noChangeArrowheads="1"/>
                    </p:cNvSpPr>
                    <p:nvPr/>
                  </p:nvSpPr>
                  <p:spPr bwMode="auto">
                    <a:xfrm>
                      <a:off x="5259" y="1955"/>
                      <a:ext cx="121" cy="2"/>
                    </a:xfrm>
                    <a:prstGeom prst="rect">
                      <a:avLst/>
                    </a:prstGeom>
                    <a:solidFill>
                      <a:srgbClr val="6B6B6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48" name="Rectangle 348"/>
                    <p:cNvSpPr>
                      <a:spLocks noChangeArrowheads="1"/>
                    </p:cNvSpPr>
                    <p:nvPr/>
                  </p:nvSpPr>
                  <p:spPr bwMode="auto">
                    <a:xfrm>
                      <a:off x="5259" y="1822"/>
                      <a:ext cx="121" cy="2"/>
                    </a:xfrm>
                    <a:prstGeom prst="rect">
                      <a:avLst/>
                    </a:prstGeom>
                    <a:solidFill>
                      <a:srgbClr val="7070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49" name="Rectangle 349"/>
                    <p:cNvSpPr>
                      <a:spLocks noChangeArrowheads="1"/>
                    </p:cNvSpPr>
                    <p:nvPr/>
                  </p:nvSpPr>
                  <p:spPr bwMode="auto">
                    <a:xfrm>
                      <a:off x="5259" y="1954"/>
                      <a:ext cx="121" cy="1"/>
                    </a:xfrm>
                    <a:prstGeom prst="rect">
                      <a:avLst/>
                    </a:prstGeom>
                    <a:solidFill>
                      <a:srgbClr val="7070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50" name="Rectangle 350"/>
                    <p:cNvSpPr>
                      <a:spLocks noChangeArrowheads="1"/>
                    </p:cNvSpPr>
                    <p:nvPr/>
                  </p:nvSpPr>
                  <p:spPr bwMode="auto">
                    <a:xfrm>
                      <a:off x="5259" y="1824"/>
                      <a:ext cx="3" cy="130"/>
                    </a:xfrm>
                    <a:prstGeom prst="rect">
                      <a:avLst/>
                    </a:prstGeom>
                    <a:solidFill>
                      <a:srgbClr val="7070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51" name="Rectangle 351"/>
                    <p:cNvSpPr>
                      <a:spLocks noChangeArrowheads="1"/>
                    </p:cNvSpPr>
                    <p:nvPr/>
                  </p:nvSpPr>
                  <p:spPr bwMode="auto">
                    <a:xfrm>
                      <a:off x="5378" y="1824"/>
                      <a:ext cx="2" cy="130"/>
                    </a:xfrm>
                    <a:prstGeom prst="rect">
                      <a:avLst/>
                    </a:prstGeom>
                    <a:solidFill>
                      <a:srgbClr val="7070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52" name="Rectangle 352"/>
                    <p:cNvSpPr>
                      <a:spLocks noChangeArrowheads="1"/>
                    </p:cNvSpPr>
                    <p:nvPr/>
                  </p:nvSpPr>
                  <p:spPr bwMode="auto">
                    <a:xfrm>
                      <a:off x="5262" y="1824"/>
                      <a:ext cx="116" cy="1"/>
                    </a:xfrm>
                    <a:prstGeom prst="rect">
                      <a:avLst/>
                    </a:prstGeom>
                    <a:solidFill>
                      <a:srgbClr val="74747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53" name="Rectangle 353"/>
                    <p:cNvSpPr>
                      <a:spLocks noChangeArrowheads="1"/>
                    </p:cNvSpPr>
                    <p:nvPr/>
                  </p:nvSpPr>
                  <p:spPr bwMode="auto">
                    <a:xfrm>
                      <a:off x="5262" y="1953"/>
                      <a:ext cx="116" cy="1"/>
                    </a:xfrm>
                    <a:prstGeom prst="rect">
                      <a:avLst/>
                    </a:prstGeom>
                    <a:solidFill>
                      <a:srgbClr val="74747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54" name="Rectangle 354"/>
                    <p:cNvSpPr>
                      <a:spLocks noChangeArrowheads="1"/>
                    </p:cNvSpPr>
                    <p:nvPr/>
                  </p:nvSpPr>
                  <p:spPr bwMode="auto">
                    <a:xfrm>
                      <a:off x="5262" y="1825"/>
                      <a:ext cx="2" cy="128"/>
                    </a:xfrm>
                    <a:prstGeom prst="rect">
                      <a:avLst/>
                    </a:prstGeom>
                    <a:solidFill>
                      <a:srgbClr val="74747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55" name="Rectangle 355"/>
                    <p:cNvSpPr>
                      <a:spLocks noChangeArrowheads="1"/>
                    </p:cNvSpPr>
                    <p:nvPr/>
                  </p:nvSpPr>
                  <p:spPr bwMode="auto">
                    <a:xfrm>
                      <a:off x="5376" y="1825"/>
                      <a:ext cx="2" cy="128"/>
                    </a:xfrm>
                    <a:prstGeom prst="rect">
                      <a:avLst/>
                    </a:prstGeom>
                    <a:solidFill>
                      <a:srgbClr val="74747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56" name="Rectangle 356"/>
                    <p:cNvSpPr>
                      <a:spLocks noChangeArrowheads="1"/>
                    </p:cNvSpPr>
                    <p:nvPr/>
                  </p:nvSpPr>
                  <p:spPr bwMode="auto">
                    <a:xfrm>
                      <a:off x="5264" y="1825"/>
                      <a:ext cx="112" cy="1"/>
                    </a:xfrm>
                    <a:prstGeom prst="rect">
                      <a:avLst/>
                    </a:prstGeom>
                    <a:solidFill>
                      <a:srgbClr val="7A7A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57" name="Rectangle 357"/>
                    <p:cNvSpPr>
                      <a:spLocks noChangeArrowheads="1"/>
                    </p:cNvSpPr>
                    <p:nvPr/>
                  </p:nvSpPr>
                  <p:spPr bwMode="auto">
                    <a:xfrm>
                      <a:off x="5264" y="1951"/>
                      <a:ext cx="112" cy="2"/>
                    </a:xfrm>
                    <a:prstGeom prst="rect">
                      <a:avLst/>
                    </a:prstGeom>
                    <a:solidFill>
                      <a:srgbClr val="7A7A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58" name="Rectangle 358"/>
                    <p:cNvSpPr>
                      <a:spLocks noChangeArrowheads="1"/>
                    </p:cNvSpPr>
                    <p:nvPr/>
                  </p:nvSpPr>
                  <p:spPr bwMode="auto">
                    <a:xfrm>
                      <a:off x="5264" y="1826"/>
                      <a:ext cx="112" cy="2"/>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59" name="Rectangle 359"/>
                    <p:cNvSpPr>
                      <a:spLocks noChangeArrowheads="1"/>
                    </p:cNvSpPr>
                    <p:nvPr/>
                  </p:nvSpPr>
                  <p:spPr bwMode="auto">
                    <a:xfrm>
                      <a:off x="5264" y="1950"/>
                      <a:ext cx="112" cy="1"/>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60" name="Rectangle 360"/>
                    <p:cNvSpPr>
                      <a:spLocks noChangeArrowheads="1"/>
                    </p:cNvSpPr>
                    <p:nvPr/>
                  </p:nvSpPr>
                  <p:spPr bwMode="auto">
                    <a:xfrm>
                      <a:off x="5264" y="1828"/>
                      <a:ext cx="2" cy="122"/>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61" name="Rectangle 361"/>
                    <p:cNvSpPr>
                      <a:spLocks noChangeArrowheads="1"/>
                    </p:cNvSpPr>
                    <p:nvPr/>
                  </p:nvSpPr>
                  <p:spPr bwMode="auto">
                    <a:xfrm>
                      <a:off x="5374" y="1828"/>
                      <a:ext cx="2" cy="122"/>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62" name="Rectangle 362"/>
                    <p:cNvSpPr>
                      <a:spLocks noChangeArrowheads="1"/>
                    </p:cNvSpPr>
                    <p:nvPr/>
                  </p:nvSpPr>
                  <p:spPr bwMode="auto">
                    <a:xfrm>
                      <a:off x="5266" y="1828"/>
                      <a:ext cx="108" cy="1"/>
                    </a:xfrm>
                    <a:prstGeom prst="rect">
                      <a:avLst/>
                    </a:prstGeom>
                    <a:solidFill>
                      <a:srgbClr val="8383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63" name="Rectangle 363"/>
                    <p:cNvSpPr>
                      <a:spLocks noChangeArrowheads="1"/>
                    </p:cNvSpPr>
                    <p:nvPr/>
                  </p:nvSpPr>
                  <p:spPr bwMode="auto">
                    <a:xfrm>
                      <a:off x="5266" y="1948"/>
                      <a:ext cx="108" cy="2"/>
                    </a:xfrm>
                    <a:prstGeom prst="rect">
                      <a:avLst/>
                    </a:prstGeom>
                    <a:solidFill>
                      <a:srgbClr val="8383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64" name="Rectangle 364"/>
                    <p:cNvSpPr>
                      <a:spLocks noChangeArrowheads="1"/>
                    </p:cNvSpPr>
                    <p:nvPr/>
                  </p:nvSpPr>
                  <p:spPr bwMode="auto">
                    <a:xfrm>
                      <a:off x="5266" y="1829"/>
                      <a:ext cx="108" cy="2"/>
                    </a:xfrm>
                    <a:prstGeom prst="rect">
                      <a:avLst/>
                    </a:prstGeom>
                    <a:solidFill>
                      <a:srgbClr val="8989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65" name="Rectangle 365"/>
                    <p:cNvSpPr>
                      <a:spLocks noChangeArrowheads="1"/>
                    </p:cNvSpPr>
                    <p:nvPr/>
                  </p:nvSpPr>
                  <p:spPr bwMode="auto">
                    <a:xfrm>
                      <a:off x="5266" y="1947"/>
                      <a:ext cx="108" cy="1"/>
                    </a:xfrm>
                    <a:prstGeom prst="rect">
                      <a:avLst/>
                    </a:prstGeom>
                    <a:solidFill>
                      <a:srgbClr val="8989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66" name="Rectangle 366"/>
                    <p:cNvSpPr>
                      <a:spLocks noChangeArrowheads="1"/>
                    </p:cNvSpPr>
                    <p:nvPr/>
                  </p:nvSpPr>
                  <p:spPr bwMode="auto">
                    <a:xfrm>
                      <a:off x="5266" y="1831"/>
                      <a:ext cx="2" cy="116"/>
                    </a:xfrm>
                    <a:prstGeom prst="rect">
                      <a:avLst/>
                    </a:prstGeom>
                    <a:solidFill>
                      <a:srgbClr val="8989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67" name="Rectangle 367"/>
                    <p:cNvSpPr>
                      <a:spLocks noChangeArrowheads="1"/>
                    </p:cNvSpPr>
                    <p:nvPr/>
                  </p:nvSpPr>
                  <p:spPr bwMode="auto">
                    <a:xfrm>
                      <a:off x="5372" y="1831"/>
                      <a:ext cx="2" cy="116"/>
                    </a:xfrm>
                    <a:prstGeom prst="rect">
                      <a:avLst/>
                    </a:prstGeom>
                    <a:solidFill>
                      <a:srgbClr val="8989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68" name="Rectangle 368"/>
                    <p:cNvSpPr>
                      <a:spLocks noChangeArrowheads="1"/>
                    </p:cNvSpPr>
                    <p:nvPr/>
                  </p:nvSpPr>
                  <p:spPr bwMode="auto">
                    <a:xfrm>
                      <a:off x="5268" y="1831"/>
                      <a:ext cx="104" cy="1"/>
                    </a:xfrm>
                    <a:prstGeom prst="rect">
                      <a:avLst/>
                    </a:prstGeom>
                    <a:solidFill>
                      <a:srgbClr val="8E8E8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69" name="Rectangle 369"/>
                    <p:cNvSpPr>
                      <a:spLocks noChangeArrowheads="1"/>
                    </p:cNvSpPr>
                    <p:nvPr/>
                  </p:nvSpPr>
                  <p:spPr bwMode="auto">
                    <a:xfrm>
                      <a:off x="5268" y="1946"/>
                      <a:ext cx="104" cy="1"/>
                    </a:xfrm>
                    <a:prstGeom prst="rect">
                      <a:avLst/>
                    </a:prstGeom>
                    <a:solidFill>
                      <a:srgbClr val="8E8E8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70" name="Rectangle 370"/>
                    <p:cNvSpPr>
                      <a:spLocks noChangeArrowheads="1"/>
                    </p:cNvSpPr>
                    <p:nvPr/>
                  </p:nvSpPr>
                  <p:spPr bwMode="auto">
                    <a:xfrm>
                      <a:off x="5268" y="1832"/>
                      <a:ext cx="2" cy="114"/>
                    </a:xfrm>
                    <a:prstGeom prst="rect">
                      <a:avLst/>
                    </a:prstGeom>
                    <a:solidFill>
                      <a:srgbClr val="8E8E8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71" name="Rectangle 371"/>
                    <p:cNvSpPr>
                      <a:spLocks noChangeArrowheads="1"/>
                    </p:cNvSpPr>
                    <p:nvPr/>
                  </p:nvSpPr>
                  <p:spPr bwMode="auto">
                    <a:xfrm>
                      <a:off x="5370" y="1832"/>
                      <a:ext cx="2" cy="114"/>
                    </a:xfrm>
                    <a:prstGeom prst="rect">
                      <a:avLst/>
                    </a:prstGeom>
                    <a:solidFill>
                      <a:srgbClr val="8E8E8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72" name="Rectangle 372"/>
                    <p:cNvSpPr>
                      <a:spLocks noChangeArrowheads="1"/>
                    </p:cNvSpPr>
                    <p:nvPr/>
                  </p:nvSpPr>
                  <p:spPr bwMode="auto">
                    <a:xfrm>
                      <a:off x="5270" y="1832"/>
                      <a:ext cx="100" cy="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73" name="Rectangle 373"/>
                    <p:cNvSpPr>
                      <a:spLocks noChangeArrowheads="1"/>
                    </p:cNvSpPr>
                    <p:nvPr/>
                  </p:nvSpPr>
                  <p:spPr bwMode="auto">
                    <a:xfrm>
                      <a:off x="5270" y="1944"/>
                      <a:ext cx="100" cy="2"/>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74" name="Rectangle 374"/>
                    <p:cNvSpPr>
                      <a:spLocks noChangeArrowheads="1"/>
                    </p:cNvSpPr>
                    <p:nvPr/>
                  </p:nvSpPr>
                  <p:spPr bwMode="auto">
                    <a:xfrm>
                      <a:off x="5270" y="1833"/>
                      <a:ext cx="100" cy="2"/>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75" name="Rectangle 375"/>
                    <p:cNvSpPr>
                      <a:spLocks noChangeArrowheads="1"/>
                    </p:cNvSpPr>
                    <p:nvPr/>
                  </p:nvSpPr>
                  <p:spPr bwMode="auto">
                    <a:xfrm>
                      <a:off x="5270" y="1943"/>
                      <a:ext cx="100" cy="1"/>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76" name="Rectangle 376"/>
                    <p:cNvSpPr>
                      <a:spLocks noChangeArrowheads="1"/>
                    </p:cNvSpPr>
                    <p:nvPr/>
                  </p:nvSpPr>
                  <p:spPr bwMode="auto">
                    <a:xfrm>
                      <a:off x="5270" y="1835"/>
                      <a:ext cx="2" cy="108"/>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77" name="Rectangle 377"/>
                    <p:cNvSpPr>
                      <a:spLocks noChangeArrowheads="1"/>
                    </p:cNvSpPr>
                    <p:nvPr/>
                  </p:nvSpPr>
                  <p:spPr bwMode="auto">
                    <a:xfrm>
                      <a:off x="5368" y="1835"/>
                      <a:ext cx="2" cy="108"/>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78" name="Rectangle 378"/>
                    <p:cNvSpPr>
                      <a:spLocks noChangeArrowheads="1"/>
                    </p:cNvSpPr>
                    <p:nvPr/>
                  </p:nvSpPr>
                  <p:spPr bwMode="auto">
                    <a:xfrm>
                      <a:off x="5272" y="1835"/>
                      <a:ext cx="96" cy="1"/>
                    </a:xfrm>
                    <a:prstGeom prst="rect">
                      <a:avLst/>
                    </a:prstGeom>
                    <a:solidFill>
                      <a:srgbClr val="9D9D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79" name="Rectangle 379"/>
                    <p:cNvSpPr>
                      <a:spLocks noChangeArrowheads="1"/>
                    </p:cNvSpPr>
                    <p:nvPr/>
                  </p:nvSpPr>
                  <p:spPr bwMode="auto">
                    <a:xfrm>
                      <a:off x="5272" y="1942"/>
                      <a:ext cx="96" cy="1"/>
                    </a:xfrm>
                    <a:prstGeom prst="rect">
                      <a:avLst/>
                    </a:prstGeom>
                    <a:solidFill>
                      <a:srgbClr val="9D9D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80" name="Rectangle 380"/>
                    <p:cNvSpPr>
                      <a:spLocks noChangeArrowheads="1"/>
                    </p:cNvSpPr>
                    <p:nvPr/>
                  </p:nvSpPr>
                  <p:spPr bwMode="auto">
                    <a:xfrm>
                      <a:off x="5272" y="1836"/>
                      <a:ext cx="96" cy="1"/>
                    </a:xfrm>
                    <a:prstGeom prst="rect">
                      <a:avLst/>
                    </a:prstGeom>
                    <a:solidFill>
                      <a:srgbClr val="A2A2A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81" name="Rectangle 381"/>
                    <p:cNvSpPr>
                      <a:spLocks noChangeArrowheads="1"/>
                    </p:cNvSpPr>
                    <p:nvPr/>
                  </p:nvSpPr>
                  <p:spPr bwMode="auto">
                    <a:xfrm>
                      <a:off x="5272" y="1940"/>
                      <a:ext cx="96" cy="2"/>
                    </a:xfrm>
                    <a:prstGeom prst="rect">
                      <a:avLst/>
                    </a:prstGeom>
                    <a:solidFill>
                      <a:srgbClr val="A2A2A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82" name="Rectangle 382"/>
                    <p:cNvSpPr>
                      <a:spLocks noChangeArrowheads="1"/>
                    </p:cNvSpPr>
                    <p:nvPr/>
                  </p:nvSpPr>
                  <p:spPr bwMode="auto">
                    <a:xfrm>
                      <a:off x="5272" y="1837"/>
                      <a:ext cx="2" cy="103"/>
                    </a:xfrm>
                    <a:prstGeom prst="rect">
                      <a:avLst/>
                    </a:prstGeom>
                    <a:solidFill>
                      <a:srgbClr val="A2A2A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83" name="Rectangle 383"/>
                    <p:cNvSpPr>
                      <a:spLocks noChangeArrowheads="1"/>
                    </p:cNvSpPr>
                    <p:nvPr/>
                  </p:nvSpPr>
                  <p:spPr bwMode="auto">
                    <a:xfrm>
                      <a:off x="5366" y="1837"/>
                      <a:ext cx="2" cy="103"/>
                    </a:xfrm>
                    <a:prstGeom prst="rect">
                      <a:avLst/>
                    </a:prstGeom>
                    <a:solidFill>
                      <a:srgbClr val="A2A2A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84" name="Rectangle 384"/>
                    <p:cNvSpPr>
                      <a:spLocks noChangeArrowheads="1"/>
                    </p:cNvSpPr>
                    <p:nvPr/>
                  </p:nvSpPr>
                  <p:spPr bwMode="auto">
                    <a:xfrm>
                      <a:off x="5274" y="1837"/>
                      <a:ext cx="92" cy="2"/>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85" name="Rectangle 385"/>
                    <p:cNvSpPr>
                      <a:spLocks noChangeArrowheads="1"/>
                    </p:cNvSpPr>
                    <p:nvPr/>
                  </p:nvSpPr>
                  <p:spPr bwMode="auto">
                    <a:xfrm>
                      <a:off x="5274" y="1939"/>
                      <a:ext cx="92" cy="1"/>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86" name="Rectangle 386"/>
                    <p:cNvSpPr>
                      <a:spLocks noChangeArrowheads="1"/>
                    </p:cNvSpPr>
                    <p:nvPr/>
                  </p:nvSpPr>
                  <p:spPr bwMode="auto">
                    <a:xfrm>
                      <a:off x="5274" y="1839"/>
                      <a:ext cx="2" cy="100"/>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87" name="Rectangle 387"/>
                    <p:cNvSpPr>
                      <a:spLocks noChangeArrowheads="1"/>
                    </p:cNvSpPr>
                    <p:nvPr/>
                  </p:nvSpPr>
                  <p:spPr bwMode="auto">
                    <a:xfrm>
                      <a:off x="5364" y="1839"/>
                      <a:ext cx="2" cy="100"/>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88" name="Rectangle 388"/>
                    <p:cNvSpPr>
                      <a:spLocks noChangeArrowheads="1"/>
                    </p:cNvSpPr>
                    <p:nvPr/>
                  </p:nvSpPr>
                  <p:spPr bwMode="auto">
                    <a:xfrm>
                      <a:off x="5276" y="1839"/>
                      <a:ext cx="88" cy="1"/>
                    </a:xfrm>
                    <a:prstGeom prst="rect">
                      <a:avLst/>
                    </a:prstGeom>
                    <a:solidFill>
                      <a:srgbClr val="ABAB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89" name="Rectangle 389"/>
                    <p:cNvSpPr>
                      <a:spLocks noChangeArrowheads="1"/>
                    </p:cNvSpPr>
                    <p:nvPr/>
                  </p:nvSpPr>
                  <p:spPr bwMode="auto">
                    <a:xfrm>
                      <a:off x="5276" y="1938"/>
                      <a:ext cx="88" cy="1"/>
                    </a:xfrm>
                    <a:prstGeom prst="rect">
                      <a:avLst/>
                    </a:prstGeom>
                    <a:solidFill>
                      <a:srgbClr val="ABAB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90" name="Rectangle 390"/>
                    <p:cNvSpPr>
                      <a:spLocks noChangeArrowheads="1"/>
                    </p:cNvSpPr>
                    <p:nvPr/>
                  </p:nvSpPr>
                  <p:spPr bwMode="auto">
                    <a:xfrm>
                      <a:off x="5276" y="1840"/>
                      <a:ext cx="88" cy="1"/>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91" name="Rectangle 391"/>
                    <p:cNvSpPr>
                      <a:spLocks noChangeArrowheads="1"/>
                    </p:cNvSpPr>
                    <p:nvPr/>
                  </p:nvSpPr>
                  <p:spPr bwMode="auto">
                    <a:xfrm>
                      <a:off x="5276" y="1936"/>
                      <a:ext cx="88" cy="2"/>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92" name="Rectangle 392"/>
                    <p:cNvSpPr>
                      <a:spLocks noChangeArrowheads="1"/>
                    </p:cNvSpPr>
                    <p:nvPr/>
                  </p:nvSpPr>
                  <p:spPr bwMode="auto">
                    <a:xfrm>
                      <a:off x="5276" y="1841"/>
                      <a:ext cx="2" cy="95"/>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93" name="Rectangle 393"/>
                    <p:cNvSpPr>
                      <a:spLocks noChangeArrowheads="1"/>
                    </p:cNvSpPr>
                    <p:nvPr/>
                  </p:nvSpPr>
                  <p:spPr bwMode="auto">
                    <a:xfrm>
                      <a:off x="5362" y="1841"/>
                      <a:ext cx="2" cy="95"/>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94" name="Rectangle 394"/>
                    <p:cNvSpPr>
                      <a:spLocks noChangeArrowheads="1"/>
                    </p:cNvSpPr>
                    <p:nvPr/>
                  </p:nvSpPr>
                  <p:spPr bwMode="auto">
                    <a:xfrm>
                      <a:off x="5278" y="1841"/>
                      <a:ext cx="84" cy="2"/>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95" name="Rectangle 395"/>
                    <p:cNvSpPr>
                      <a:spLocks noChangeArrowheads="1"/>
                    </p:cNvSpPr>
                    <p:nvPr/>
                  </p:nvSpPr>
                  <p:spPr bwMode="auto">
                    <a:xfrm>
                      <a:off x="5278" y="1935"/>
                      <a:ext cx="84" cy="1"/>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96" name="Rectangle 396"/>
                    <p:cNvSpPr>
                      <a:spLocks noChangeArrowheads="1"/>
                    </p:cNvSpPr>
                    <p:nvPr/>
                  </p:nvSpPr>
                  <p:spPr bwMode="auto">
                    <a:xfrm>
                      <a:off x="5278" y="1843"/>
                      <a:ext cx="84" cy="1"/>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97" name="Rectangle 397"/>
                    <p:cNvSpPr>
                      <a:spLocks noChangeArrowheads="1"/>
                    </p:cNvSpPr>
                    <p:nvPr/>
                  </p:nvSpPr>
                  <p:spPr bwMode="auto">
                    <a:xfrm>
                      <a:off x="5278" y="1934"/>
                      <a:ext cx="84" cy="1"/>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98" name="Rectangle 398"/>
                    <p:cNvSpPr>
                      <a:spLocks noChangeArrowheads="1"/>
                    </p:cNvSpPr>
                    <p:nvPr/>
                  </p:nvSpPr>
                  <p:spPr bwMode="auto">
                    <a:xfrm>
                      <a:off x="5278" y="1844"/>
                      <a:ext cx="2" cy="90"/>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599" name="Rectangle 399"/>
                    <p:cNvSpPr>
                      <a:spLocks noChangeArrowheads="1"/>
                    </p:cNvSpPr>
                    <p:nvPr/>
                  </p:nvSpPr>
                  <p:spPr bwMode="auto">
                    <a:xfrm>
                      <a:off x="5360" y="1844"/>
                      <a:ext cx="2" cy="90"/>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00" name="Rectangle 400"/>
                    <p:cNvSpPr>
                      <a:spLocks noChangeArrowheads="1"/>
                    </p:cNvSpPr>
                    <p:nvPr/>
                  </p:nvSpPr>
                  <p:spPr bwMode="auto">
                    <a:xfrm>
                      <a:off x="5280" y="1844"/>
                      <a:ext cx="80" cy="1"/>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01" name="Rectangle 401"/>
                    <p:cNvSpPr>
                      <a:spLocks noChangeArrowheads="1"/>
                    </p:cNvSpPr>
                    <p:nvPr/>
                  </p:nvSpPr>
                  <p:spPr bwMode="auto">
                    <a:xfrm>
                      <a:off x="5280" y="1932"/>
                      <a:ext cx="80" cy="2"/>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02" name="Rectangle 402"/>
                    <p:cNvSpPr>
                      <a:spLocks noChangeArrowheads="1"/>
                    </p:cNvSpPr>
                    <p:nvPr/>
                  </p:nvSpPr>
                  <p:spPr bwMode="auto">
                    <a:xfrm>
                      <a:off x="5280" y="1845"/>
                      <a:ext cx="80" cy="2"/>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03" name="Rectangle 403"/>
                    <p:cNvSpPr>
                      <a:spLocks noChangeArrowheads="1"/>
                    </p:cNvSpPr>
                    <p:nvPr/>
                  </p:nvSpPr>
                  <p:spPr bwMode="auto">
                    <a:xfrm>
                      <a:off x="5280" y="1931"/>
                      <a:ext cx="80" cy="1"/>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04" name="Rectangle 404"/>
                    <p:cNvSpPr>
                      <a:spLocks noChangeArrowheads="1"/>
                    </p:cNvSpPr>
                    <p:nvPr/>
                  </p:nvSpPr>
                  <p:spPr bwMode="auto">
                    <a:xfrm>
                      <a:off x="5280" y="1847"/>
                      <a:ext cx="2" cy="84"/>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05" name="Rectangle 405"/>
                    <p:cNvSpPr>
                      <a:spLocks noChangeArrowheads="1"/>
                    </p:cNvSpPr>
                    <p:nvPr/>
                  </p:nvSpPr>
                  <p:spPr bwMode="auto">
                    <a:xfrm>
                      <a:off x="5358" y="1847"/>
                      <a:ext cx="2" cy="84"/>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06" name="Rectangle 406"/>
                    <p:cNvSpPr>
                      <a:spLocks noChangeArrowheads="1"/>
                    </p:cNvSpPr>
                    <p:nvPr/>
                  </p:nvSpPr>
                  <p:spPr bwMode="auto">
                    <a:xfrm>
                      <a:off x="5282" y="1847"/>
                      <a:ext cx="76" cy="1"/>
                    </a:xfrm>
                    <a:prstGeom prst="rect">
                      <a:avLst/>
                    </a:prstGeom>
                    <a:solidFill>
                      <a:srgbClr val="C4C4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07" name="Rectangle 407"/>
                    <p:cNvSpPr>
                      <a:spLocks noChangeArrowheads="1"/>
                    </p:cNvSpPr>
                    <p:nvPr/>
                  </p:nvSpPr>
                  <p:spPr bwMode="auto">
                    <a:xfrm>
                      <a:off x="5282" y="1929"/>
                      <a:ext cx="76" cy="2"/>
                    </a:xfrm>
                    <a:prstGeom prst="rect">
                      <a:avLst/>
                    </a:prstGeom>
                    <a:solidFill>
                      <a:srgbClr val="C4C4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08" name="Rectangle 408"/>
                    <p:cNvSpPr>
                      <a:spLocks noChangeArrowheads="1"/>
                    </p:cNvSpPr>
                    <p:nvPr/>
                  </p:nvSpPr>
                  <p:spPr bwMode="auto">
                    <a:xfrm>
                      <a:off x="5282" y="1848"/>
                      <a:ext cx="2" cy="81"/>
                    </a:xfrm>
                    <a:prstGeom prst="rect">
                      <a:avLst/>
                    </a:prstGeom>
                    <a:solidFill>
                      <a:srgbClr val="C4C4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09" name="Rectangle 409"/>
                    <p:cNvSpPr>
                      <a:spLocks noChangeArrowheads="1"/>
                    </p:cNvSpPr>
                    <p:nvPr/>
                  </p:nvSpPr>
                  <p:spPr bwMode="auto">
                    <a:xfrm>
                      <a:off x="5356" y="1848"/>
                      <a:ext cx="2" cy="81"/>
                    </a:xfrm>
                    <a:prstGeom prst="rect">
                      <a:avLst/>
                    </a:prstGeom>
                    <a:solidFill>
                      <a:srgbClr val="C4C4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10" name="Rectangle 410"/>
                    <p:cNvSpPr>
                      <a:spLocks noChangeArrowheads="1"/>
                    </p:cNvSpPr>
                    <p:nvPr/>
                  </p:nvSpPr>
                  <p:spPr bwMode="auto">
                    <a:xfrm>
                      <a:off x="5284" y="1848"/>
                      <a:ext cx="72" cy="1"/>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11" name="Rectangle 411"/>
                    <p:cNvSpPr>
                      <a:spLocks noChangeArrowheads="1"/>
                    </p:cNvSpPr>
                    <p:nvPr/>
                  </p:nvSpPr>
                  <p:spPr bwMode="auto">
                    <a:xfrm>
                      <a:off x="5284" y="1928"/>
                      <a:ext cx="72" cy="1"/>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12" name="Rectangle 412"/>
                    <p:cNvSpPr>
                      <a:spLocks noChangeArrowheads="1"/>
                    </p:cNvSpPr>
                    <p:nvPr/>
                  </p:nvSpPr>
                  <p:spPr bwMode="auto">
                    <a:xfrm>
                      <a:off x="5284" y="1849"/>
                      <a:ext cx="72" cy="2"/>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13" name="Rectangle 413"/>
                    <p:cNvSpPr>
                      <a:spLocks noChangeArrowheads="1"/>
                    </p:cNvSpPr>
                    <p:nvPr/>
                  </p:nvSpPr>
                  <p:spPr bwMode="auto">
                    <a:xfrm>
                      <a:off x="5284" y="1927"/>
                      <a:ext cx="72" cy="1"/>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14" name="Rectangle 414"/>
                    <p:cNvSpPr>
                      <a:spLocks noChangeArrowheads="1"/>
                    </p:cNvSpPr>
                    <p:nvPr/>
                  </p:nvSpPr>
                  <p:spPr bwMode="auto">
                    <a:xfrm>
                      <a:off x="5284" y="1851"/>
                      <a:ext cx="2" cy="76"/>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15" name="Rectangle 415"/>
                    <p:cNvSpPr>
                      <a:spLocks noChangeArrowheads="1"/>
                    </p:cNvSpPr>
                    <p:nvPr/>
                  </p:nvSpPr>
                  <p:spPr bwMode="auto">
                    <a:xfrm>
                      <a:off x="5354" y="1851"/>
                      <a:ext cx="2" cy="76"/>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16" name="Rectangle 416"/>
                    <p:cNvSpPr>
                      <a:spLocks noChangeArrowheads="1"/>
                    </p:cNvSpPr>
                    <p:nvPr/>
                  </p:nvSpPr>
                  <p:spPr bwMode="auto">
                    <a:xfrm>
                      <a:off x="5286" y="1851"/>
                      <a:ext cx="68" cy="1"/>
                    </a:xfrm>
                    <a:prstGeom prst="rect">
                      <a:avLst/>
                    </a:prstGeom>
                    <a:solidFill>
                      <a:srgbClr val="CFCF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17" name="Rectangle 417"/>
                    <p:cNvSpPr>
                      <a:spLocks noChangeArrowheads="1"/>
                    </p:cNvSpPr>
                    <p:nvPr/>
                  </p:nvSpPr>
                  <p:spPr bwMode="auto">
                    <a:xfrm>
                      <a:off x="5286" y="1925"/>
                      <a:ext cx="68" cy="2"/>
                    </a:xfrm>
                    <a:prstGeom prst="rect">
                      <a:avLst/>
                    </a:prstGeom>
                    <a:solidFill>
                      <a:srgbClr val="CFCF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18" name="Rectangle 418"/>
                    <p:cNvSpPr>
                      <a:spLocks noChangeArrowheads="1"/>
                    </p:cNvSpPr>
                    <p:nvPr/>
                  </p:nvSpPr>
                  <p:spPr bwMode="auto">
                    <a:xfrm>
                      <a:off x="5286" y="1852"/>
                      <a:ext cx="68" cy="2"/>
                    </a:xfrm>
                    <a:prstGeom prst="rect">
                      <a:avLst/>
                    </a:prstGeom>
                    <a:solidFill>
                      <a:srgbClr val="D3D3D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19" name="Rectangle 419"/>
                    <p:cNvSpPr>
                      <a:spLocks noChangeArrowheads="1"/>
                    </p:cNvSpPr>
                    <p:nvPr/>
                  </p:nvSpPr>
                  <p:spPr bwMode="auto">
                    <a:xfrm>
                      <a:off x="5286" y="1924"/>
                      <a:ext cx="68" cy="1"/>
                    </a:xfrm>
                    <a:prstGeom prst="rect">
                      <a:avLst/>
                    </a:prstGeom>
                    <a:solidFill>
                      <a:srgbClr val="D3D3D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20" name="Rectangle 420"/>
                    <p:cNvSpPr>
                      <a:spLocks noChangeArrowheads="1"/>
                    </p:cNvSpPr>
                    <p:nvPr/>
                  </p:nvSpPr>
                  <p:spPr bwMode="auto">
                    <a:xfrm>
                      <a:off x="5286" y="1854"/>
                      <a:ext cx="2" cy="70"/>
                    </a:xfrm>
                    <a:prstGeom prst="rect">
                      <a:avLst/>
                    </a:prstGeom>
                    <a:solidFill>
                      <a:srgbClr val="D3D3D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21" name="Rectangle 421"/>
                    <p:cNvSpPr>
                      <a:spLocks noChangeArrowheads="1"/>
                    </p:cNvSpPr>
                    <p:nvPr/>
                  </p:nvSpPr>
                  <p:spPr bwMode="auto">
                    <a:xfrm>
                      <a:off x="5352" y="1854"/>
                      <a:ext cx="2" cy="70"/>
                    </a:xfrm>
                    <a:prstGeom prst="rect">
                      <a:avLst/>
                    </a:prstGeom>
                    <a:solidFill>
                      <a:srgbClr val="D3D3D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22" name="Rectangle 422"/>
                    <p:cNvSpPr>
                      <a:spLocks noChangeArrowheads="1"/>
                    </p:cNvSpPr>
                    <p:nvPr/>
                  </p:nvSpPr>
                  <p:spPr bwMode="auto">
                    <a:xfrm>
                      <a:off x="5288" y="1854"/>
                      <a:ext cx="64" cy="1"/>
                    </a:xfrm>
                    <a:prstGeom prst="rect">
                      <a:avLst/>
                    </a:prstGeom>
                    <a:solidFill>
                      <a:srgbClr val="D6D6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23" name="Rectangle 423"/>
                    <p:cNvSpPr>
                      <a:spLocks noChangeArrowheads="1"/>
                    </p:cNvSpPr>
                    <p:nvPr/>
                  </p:nvSpPr>
                  <p:spPr bwMode="auto">
                    <a:xfrm>
                      <a:off x="5288" y="1923"/>
                      <a:ext cx="64" cy="1"/>
                    </a:xfrm>
                    <a:prstGeom prst="rect">
                      <a:avLst/>
                    </a:prstGeom>
                    <a:solidFill>
                      <a:srgbClr val="D6D6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24" name="Rectangle 424"/>
                    <p:cNvSpPr>
                      <a:spLocks noChangeArrowheads="1"/>
                    </p:cNvSpPr>
                    <p:nvPr/>
                  </p:nvSpPr>
                  <p:spPr bwMode="auto">
                    <a:xfrm>
                      <a:off x="5288" y="1855"/>
                      <a:ext cx="2" cy="68"/>
                    </a:xfrm>
                    <a:prstGeom prst="rect">
                      <a:avLst/>
                    </a:prstGeom>
                    <a:solidFill>
                      <a:srgbClr val="D6D6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25" name="Rectangle 425"/>
                    <p:cNvSpPr>
                      <a:spLocks noChangeArrowheads="1"/>
                    </p:cNvSpPr>
                    <p:nvPr/>
                  </p:nvSpPr>
                  <p:spPr bwMode="auto">
                    <a:xfrm>
                      <a:off x="5350" y="1855"/>
                      <a:ext cx="2" cy="68"/>
                    </a:xfrm>
                    <a:prstGeom prst="rect">
                      <a:avLst/>
                    </a:prstGeom>
                    <a:solidFill>
                      <a:srgbClr val="D6D6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26" name="Rectangle 426"/>
                    <p:cNvSpPr>
                      <a:spLocks noChangeArrowheads="1"/>
                    </p:cNvSpPr>
                    <p:nvPr/>
                  </p:nvSpPr>
                  <p:spPr bwMode="auto">
                    <a:xfrm>
                      <a:off x="5290" y="1855"/>
                      <a:ext cx="60" cy="1"/>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27" name="Rectangle 427"/>
                    <p:cNvSpPr>
                      <a:spLocks noChangeArrowheads="1"/>
                    </p:cNvSpPr>
                    <p:nvPr/>
                  </p:nvSpPr>
                  <p:spPr bwMode="auto">
                    <a:xfrm>
                      <a:off x="5290" y="1921"/>
                      <a:ext cx="60" cy="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28" name="Rectangle 428"/>
                    <p:cNvSpPr>
                      <a:spLocks noChangeArrowheads="1"/>
                    </p:cNvSpPr>
                    <p:nvPr/>
                  </p:nvSpPr>
                  <p:spPr bwMode="auto">
                    <a:xfrm>
                      <a:off x="5290" y="1856"/>
                      <a:ext cx="60" cy="2"/>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29" name="Rectangle 429"/>
                    <p:cNvSpPr>
                      <a:spLocks noChangeArrowheads="1"/>
                    </p:cNvSpPr>
                    <p:nvPr/>
                  </p:nvSpPr>
                  <p:spPr bwMode="auto">
                    <a:xfrm>
                      <a:off x="5290" y="1920"/>
                      <a:ext cx="60" cy="1"/>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30" name="Rectangle 430"/>
                    <p:cNvSpPr>
                      <a:spLocks noChangeArrowheads="1"/>
                    </p:cNvSpPr>
                    <p:nvPr/>
                  </p:nvSpPr>
                  <p:spPr bwMode="auto">
                    <a:xfrm>
                      <a:off x="5290" y="1858"/>
                      <a:ext cx="2" cy="62"/>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31" name="Rectangle 431"/>
                    <p:cNvSpPr>
                      <a:spLocks noChangeArrowheads="1"/>
                    </p:cNvSpPr>
                    <p:nvPr/>
                  </p:nvSpPr>
                  <p:spPr bwMode="auto">
                    <a:xfrm>
                      <a:off x="5348" y="1858"/>
                      <a:ext cx="2" cy="62"/>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32" name="Rectangle 432"/>
                    <p:cNvSpPr>
                      <a:spLocks noChangeArrowheads="1"/>
                    </p:cNvSpPr>
                    <p:nvPr/>
                  </p:nvSpPr>
                  <p:spPr bwMode="auto">
                    <a:xfrm>
                      <a:off x="5292" y="1858"/>
                      <a:ext cx="56" cy="1"/>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33" name="Rectangle 433"/>
                    <p:cNvSpPr>
                      <a:spLocks noChangeArrowheads="1"/>
                    </p:cNvSpPr>
                    <p:nvPr/>
                  </p:nvSpPr>
                  <p:spPr bwMode="auto">
                    <a:xfrm>
                      <a:off x="5292" y="1919"/>
                      <a:ext cx="56" cy="1"/>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34" name="Rectangle 434"/>
                    <p:cNvSpPr>
                      <a:spLocks noChangeArrowheads="1"/>
                    </p:cNvSpPr>
                    <p:nvPr/>
                  </p:nvSpPr>
                  <p:spPr bwMode="auto">
                    <a:xfrm>
                      <a:off x="5292" y="1859"/>
                      <a:ext cx="56" cy="1"/>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35" name="Rectangle 435"/>
                    <p:cNvSpPr>
                      <a:spLocks noChangeArrowheads="1"/>
                    </p:cNvSpPr>
                    <p:nvPr/>
                  </p:nvSpPr>
                  <p:spPr bwMode="auto">
                    <a:xfrm>
                      <a:off x="5292" y="1917"/>
                      <a:ext cx="56" cy="2"/>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36" name="Rectangle 436"/>
                    <p:cNvSpPr>
                      <a:spLocks noChangeArrowheads="1"/>
                    </p:cNvSpPr>
                    <p:nvPr/>
                  </p:nvSpPr>
                  <p:spPr bwMode="auto">
                    <a:xfrm>
                      <a:off x="5292" y="1860"/>
                      <a:ext cx="2" cy="57"/>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37" name="Rectangle 437"/>
                    <p:cNvSpPr>
                      <a:spLocks noChangeArrowheads="1"/>
                    </p:cNvSpPr>
                    <p:nvPr/>
                  </p:nvSpPr>
                  <p:spPr bwMode="auto">
                    <a:xfrm>
                      <a:off x="5346" y="1860"/>
                      <a:ext cx="2" cy="57"/>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38" name="Rectangle 438"/>
                    <p:cNvSpPr>
                      <a:spLocks noChangeArrowheads="1"/>
                    </p:cNvSpPr>
                    <p:nvPr/>
                  </p:nvSpPr>
                  <p:spPr bwMode="auto">
                    <a:xfrm>
                      <a:off x="5294" y="1860"/>
                      <a:ext cx="52" cy="2"/>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39" name="Rectangle 439"/>
                    <p:cNvSpPr>
                      <a:spLocks noChangeArrowheads="1"/>
                    </p:cNvSpPr>
                    <p:nvPr/>
                  </p:nvSpPr>
                  <p:spPr bwMode="auto">
                    <a:xfrm>
                      <a:off x="5294" y="1916"/>
                      <a:ext cx="52" cy="1"/>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40" name="Rectangle 440"/>
                    <p:cNvSpPr>
                      <a:spLocks noChangeArrowheads="1"/>
                    </p:cNvSpPr>
                    <p:nvPr/>
                  </p:nvSpPr>
                  <p:spPr bwMode="auto">
                    <a:xfrm>
                      <a:off x="5294" y="1862"/>
                      <a:ext cx="2" cy="54"/>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41" name="Rectangle 441"/>
                    <p:cNvSpPr>
                      <a:spLocks noChangeArrowheads="1"/>
                    </p:cNvSpPr>
                    <p:nvPr/>
                  </p:nvSpPr>
                  <p:spPr bwMode="auto">
                    <a:xfrm>
                      <a:off x="5344" y="1862"/>
                      <a:ext cx="2" cy="54"/>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42" name="Rectangle 442"/>
                    <p:cNvSpPr>
                      <a:spLocks noChangeArrowheads="1"/>
                    </p:cNvSpPr>
                    <p:nvPr/>
                  </p:nvSpPr>
                  <p:spPr bwMode="auto">
                    <a:xfrm>
                      <a:off x="5296" y="1862"/>
                      <a:ext cx="48" cy="1"/>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43" name="Rectangle 443"/>
                    <p:cNvSpPr>
                      <a:spLocks noChangeArrowheads="1"/>
                    </p:cNvSpPr>
                    <p:nvPr/>
                  </p:nvSpPr>
                  <p:spPr bwMode="auto">
                    <a:xfrm>
                      <a:off x="5296" y="1915"/>
                      <a:ext cx="48" cy="1"/>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44" name="Rectangle 444"/>
                    <p:cNvSpPr>
                      <a:spLocks noChangeArrowheads="1"/>
                    </p:cNvSpPr>
                    <p:nvPr/>
                  </p:nvSpPr>
                  <p:spPr bwMode="auto">
                    <a:xfrm>
                      <a:off x="5296" y="1863"/>
                      <a:ext cx="48" cy="1"/>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45" name="Rectangle 445"/>
                    <p:cNvSpPr>
                      <a:spLocks noChangeArrowheads="1"/>
                    </p:cNvSpPr>
                    <p:nvPr/>
                  </p:nvSpPr>
                  <p:spPr bwMode="auto">
                    <a:xfrm>
                      <a:off x="5296" y="1913"/>
                      <a:ext cx="48" cy="2"/>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46" name="Rectangle 446"/>
                    <p:cNvSpPr>
                      <a:spLocks noChangeArrowheads="1"/>
                    </p:cNvSpPr>
                    <p:nvPr/>
                  </p:nvSpPr>
                  <p:spPr bwMode="auto">
                    <a:xfrm>
                      <a:off x="5296" y="1864"/>
                      <a:ext cx="2" cy="49"/>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47" name="Rectangle 447"/>
                    <p:cNvSpPr>
                      <a:spLocks noChangeArrowheads="1"/>
                    </p:cNvSpPr>
                    <p:nvPr/>
                  </p:nvSpPr>
                  <p:spPr bwMode="auto">
                    <a:xfrm>
                      <a:off x="5342" y="1864"/>
                      <a:ext cx="2" cy="49"/>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48" name="Rectangle 448"/>
                    <p:cNvSpPr>
                      <a:spLocks noChangeArrowheads="1"/>
                    </p:cNvSpPr>
                    <p:nvPr/>
                  </p:nvSpPr>
                  <p:spPr bwMode="auto">
                    <a:xfrm>
                      <a:off x="5298" y="1864"/>
                      <a:ext cx="44" cy="2"/>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49" name="Rectangle 449"/>
                    <p:cNvSpPr>
                      <a:spLocks noChangeArrowheads="1"/>
                    </p:cNvSpPr>
                    <p:nvPr/>
                  </p:nvSpPr>
                  <p:spPr bwMode="auto">
                    <a:xfrm>
                      <a:off x="5298" y="1912"/>
                      <a:ext cx="44" cy="1"/>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50" name="Rectangle 450"/>
                    <p:cNvSpPr>
                      <a:spLocks noChangeArrowheads="1"/>
                    </p:cNvSpPr>
                    <p:nvPr/>
                  </p:nvSpPr>
                  <p:spPr bwMode="auto">
                    <a:xfrm>
                      <a:off x="5298" y="1866"/>
                      <a:ext cx="44" cy="1"/>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51" name="Rectangle 451"/>
                    <p:cNvSpPr>
                      <a:spLocks noChangeArrowheads="1"/>
                    </p:cNvSpPr>
                    <p:nvPr/>
                  </p:nvSpPr>
                  <p:spPr bwMode="auto">
                    <a:xfrm>
                      <a:off x="5298" y="1910"/>
                      <a:ext cx="44" cy="2"/>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52" name="Rectangle 452"/>
                    <p:cNvSpPr>
                      <a:spLocks noChangeArrowheads="1"/>
                    </p:cNvSpPr>
                    <p:nvPr/>
                  </p:nvSpPr>
                  <p:spPr bwMode="auto">
                    <a:xfrm>
                      <a:off x="5298" y="1867"/>
                      <a:ext cx="2" cy="43"/>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53" name="Rectangle 453"/>
                    <p:cNvSpPr>
                      <a:spLocks noChangeArrowheads="1"/>
                    </p:cNvSpPr>
                    <p:nvPr/>
                  </p:nvSpPr>
                  <p:spPr bwMode="auto">
                    <a:xfrm>
                      <a:off x="5340" y="1867"/>
                      <a:ext cx="2" cy="43"/>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54" name="Rectangle 454"/>
                    <p:cNvSpPr>
                      <a:spLocks noChangeArrowheads="1"/>
                    </p:cNvSpPr>
                    <p:nvPr/>
                  </p:nvSpPr>
                  <p:spPr bwMode="auto">
                    <a:xfrm>
                      <a:off x="5300" y="1867"/>
                      <a:ext cx="40" cy="1"/>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55" name="Rectangle 455"/>
                    <p:cNvSpPr>
                      <a:spLocks noChangeArrowheads="1"/>
                    </p:cNvSpPr>
                    <p:nvPr/>
                  </p:nvSpPr>
                  <p:spPr bwMode="auto">
                    <a:xfrm>
                      <a:off x="5300" y="1909"/>
                      <a:ext cx="40" cy="1"/>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56" name="Rectangle 456"/>
                    <p:cNvSpPr>
                      <a:spLocks noChangeArrowheads="1"/>
                    </p:cNvSpPr>
                    <p:nvPr/>
                  </p:nvSpPr>
                  <p:spPr bwMode="auto">
                    <a:xfrm>
                      <a:off x="5300" y="1868"/>
                      <a:ext cx="2" cy="41"/>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57" name="Rectangle 457"/>
                    <p:cNvSpPr>
                      <a:spLocks noChangeArrowheads="1"/>
                    </p:cNvSpPr>
                    <p:nvPr/>
                  </p:nvSpPr>
                  <p:spPr bwMode="auto">
                    <a:xfrm>
                      <a:off x="5338" y="1868"/>
                      <a:ext cx="2" cy="41"/>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58" name="Rectangle 458"/>
                    <p:cNvSpPr>
                      <a:spLocks noChangeArrowheads="1"/>
                    </p:cNvSpPr>
                    <p:nvPr/>
                  </p:nvSpPr>
                  <p:spPr bwMode="auto">
                    <a:xfrm>
                      <a:off x="5302" y="1868"/>
                      <a:ext cx="36" cy="2"/>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59" name="Rectangle 459"/>
                    <p:cNvSpPr>
                      <a:spLocks noChangeArrowheads="1"/>
                    </p:cNvSpPr>
                    <p:nvPr/>
                  </p:nvSpPr>
                  <p:spPr bwMode="auto">
                    <a:xfrm>
                      <a:off x="5302" y="1908"/>
                      <a:ext cx="36" cy="1"/>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60" name="Rectangle 460"/>
                    <p:cNvSpPr>
                      <a:spLocks noChangeArrowheads="1"/>
                    </p:cNvSpPr>
                    <p:nvPr/>
                  </p:nvSpPr>
                  <p:spPr bwMode="auto">
                    <a:xfrm>
                      <a:off x="5302" y="1870"/>
                      <a:ext cx="36" cy="1"/>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61" name="Rectangle 461"/>
                    <p:cNvSpPr>
                      <a:spLocks noChangeArrowheads="1"/>
                    </p:cNvSpPr>
                    <p:nvPr/>
                  </p:nvSpPr>
                  <p:spPr bwMode="auto">
                    <a:xfrm>
                      <a:off x="5302" y="1906"/>
                      <a:ext cx="36" cy="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62" name="Rectangle 462"/>
                    <p:cNvSpPr>
                      <a:spLocks noChangeArrowheads="1"/>
                    </p:cNvSpPr>
                    <p:nvPr/>
                  </p:nvSpPr>
                  <p:spPr bwMode="auto">
                    <a:xfrm>
                      <a:off x="5302" y="1871"/>
                      <a:ext cx="2" cy="3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63" name="Rectangle 463"/>
                    <p:cNvSpPr>
                      <a:spLocks noChangeArrowheads="1"/>
                    </p:cNvSpPr>
                    <p:nvPr/>
                  </p:nvSpPr>
                  <p:spPr bwMode="auto">
                    <a:xfrm>
                      <a:off x="5336" y="1871"/>
                      <a:ext cx="2" cy="3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64" name="Rectangle 464"/>
                    <p:cNvSpPr>
                      <a:spLocks noChangeArrowheads="1"/>
                    </p:cNvSpPr>
                    <p:nvPr/>
                  </p:nvSpPr>
                  <p:spPr bwMode="auto">
                    <a:xfrm>
                      <a:off x="5304" y="1871"/>
                      <a:ext cx="32" cy="2"/>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65" name="Rectangle 465"/>
                    <p:cNvSpPr>
                      <a:spLocks noChangeArrowheads="1"/>
                    </p:cNvSpPr>
                    <p:nvPr/>
                  </p:nvSpPr>
                  <p:spPr bwMode="auto">
                    <a:xfrm>
                      <a:off x="5304" y="1905"/>
                      <a:ext cx="32" cy="1"/>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66" name="Rectangle 466"/>
                    <p:cNvSpPr>
                      <a:spLocks noChangeArrowheads="1"/>
                    </p:cNvSpPr>
                    <p:nvPr/>
                  </p:nvSpPr>
                  <p:spPr bwMode="auto">
                    <a:xfrm>
                      <a:off x="5304" y="1873"/>
                      <a:ext cx="32" cy="1"/>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67" name="Rectangle 467"/>
                    <p:cNvSpPr>
                      <a:spLocks noChangeArrowheads="1"/>
                    </p:cNvSpPr>
                    <p:nvPr/>
                  </p:nvSpPr>
                  <p:spPr bwMode="auto">
                    <a:xfrm>
                      <a:off x="5304" y="1904"/>
                      <a:ext cx="32" cy="1"/>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68" name="Rectangle 468"/>
                    <p:cNvSpPr>
                      <a:spLocks noChangeArrowheads="1"/>
                    </p:cNvSpPr>
                    <p:nvPr/>
                  </p:nvSpPr>
                  <p:spPr bwMode="auto">
                    <a:xfrm>
                      <a:off x="5304" y="1874"/>
                      <a:ext cx="2" cy="3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grpSp>
              <p:sp>
                <p:nvSpPr>
                  <p:cNvPr id="307669" name="Rectangle 469"/>
                  <p:cNvSpPr>
                    <a:spLocks noChangeArrowheads="1"/>
                  </p:cNvSpPr>
                  <p:nvPr/>
                </p:nvSpPr>
                <p:spPr bwMode="auto">
                  <a:xfrm>
                    <a:off x="5334" y="1874"/>
                    <a:ext cx="2" cy="3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70" name="Rectangle 470"/>
                  <p:cNvSpPr>
                    <a:spLocks noChangeArrowheads="1"/>
                  </p:cNvSpPr>
                  <p:nvPr/>
                </p:nvSpPr>
                <p:spPr bwMode="auto">
                  <a:xfrm>
                    <a:off x="5306" y="1874"/>
                    <a:ext cx="28" cy="1"/>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71" name="Rectangle 471"/>
                  <p:cNvSpPr>
                    <a:spLocks noChangeArrowheads="1"/>
                  </p:cNvSpPr>
                  <p:nvPr/>
                </p:nvSpPr>
                <p:spPr bwMode="auto">
                  <a:xfrm>
                    <a:off x="5306" y="1902"/>
                    <a:ext cx="28" cy="2"/>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72" name="Rectangle 472"/>
                  <p:cNvSpPr>
                    <a:spLocks noChangeArrowheads="1"/>
                  </p:cNvSpPr>
                  <p:nvPr/>
                </p:nvSpPr>
                <p:spPr bwMode="auto">
                  <a:xfrm>
                    <a:off x="5306" y="1875"/>
                    <a:ext cx="2" cy="27"/>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73" name="Rectangle 473"/>
                  <p:cNvSpPr>
                    <a:spLocks noChangeArrowheads="1"/>
                  </p:cNvSpPr>
                  <p:nvPr/>
                </p:nvSpPr>
                <p:spPr bwMode="auto">
                  <a:xfrm>
                    <a:off x="5332" y="1875"/>
                    <a:ext cx="2" cy="27"/>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74" name="Rectangle 474"/>
                  <p:cNvSpPr>
                    <a:spLocks noChangeArrowheads="1"/>
                  </p:cNvSpPr>
                  <p:nvPr/>
                </p:nvSpPr>
                <p:spPr bwMode="auto">
                  <a:xfrm>
                    <a:off x="5308" y="1875"/>
                    <a:ext cx="24" cy="2"/>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75" name="Rectangle 475"/>
                  <p:cNvSpPr>
                    <a:spLocks noChangeArrowheads="1"/>
                  </p:cNvSpPr>
                  <p:nvPr/>
                </p:nvSpPr>
                <p:spPr bwMode="auto">
                  <a:xfrm>
                    <a:off x="5308" y="1901"/>
                    <a:ext cx="24" cy="1"/>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76" name="Rectangle 476"/>
                  <p:cNvSpPr>
                    <a:spLocks noChangeArrowheads="1"/>
                  </p:cNvSpPr>
                  <p:nvPr/>
                </p:nvSpPr>
                <p:spPr bwMode="auto">
                  <a:xfrm>
                    <a:off x="5308" y="1877"/>
                    <a:ext cx="24" cy="1"/>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77" name="Rectangle 477"/>
                  <p:cNvSpPr>
                    <a:spLocks noChangeArrowheads="1"/>
                  </p:cNvSpPr>
                  <p:nvPr/>
                </p:nvSpPr>
                <p:spPr bwMode="auto">
                  <a:xfrm>
                    <a:off x="5308" y="1900"/>
                    <a:ext cx="24" cy="1"/>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78" name="Rectangle 478"/>
                  <p:cNvSpPr>
                    <a:spLocks noChangeArrowheads="1"/>
                  </p:cNvSpPr>
                  <p:nvPr/>
                </p:nvSpPr>
                <p:spPr bwMode="auto">
                  <a:xfrm>
                    <a:off x="5308" y="1878"/>
                    <a:ext cx="2" cy="22"/>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79" name="Rectangle 479"/>
                  <p:cNvSpPr>
                    <a:spLocks noChangeArrowheads="1"/>
                  </p:cNvSpPr>
                  <p:nvPr/>
                </p:nvSpPr>
                <p:spPr bwMode="auto">
                  <a:xfrm>
                    <a:off x="5330" y="1878"/>
                    <a:ext cx="2" cy="22"/>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80" name="Rectangle 480"/>
                  <p:cNvSpPr>
                    <a:spLocks noChangeArrowheads="1"/>
                  </p:cNvSpPr>
                  <p:nvPr/>
                </p:nvSpPr>
                <p:spPr bwMode="auto">
                  <a:xfrm>
                    <a:off x="5310" y="1878"/>
                    <a:ext cx="20" cy="1"/>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81" name="Rectangle 481"/>
                  <p:cNvSpPr>
                    <a:spLocks noChangeArrowheads="1"/>
                  </p:cNvSpPr>
                  <p:nvPr/>
                </p:nvSpPr>
                <p:spPr bwMode="auto">
                  <a:xfrm>
                    <a:off x="5310" y="1898"/>
                    <a:ext cx="20" cy="2"/>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82" name="Rectangle 482"/>
                  <p:cNvSpPr>
                    <a:spLocks noChangeArrowheads="1"/>
                  </p:cNvSpPr>
                  <p:nvPr/>
                </p:nvSpPr>
                <p:spPr bwMode="auto">
                  <a:xfrm>
                    <a:off x="5310" y="1879"/>
                    <a:ext cx="20" cy="2"/>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83" name="Rectangle 483"/>
                  <p:cNvSpPr>
                    <a:spLocks noChangeArrowheads="1"/>
                  </p:cNvSpPr>
                  <p:nvPr/>
                </p:nvSpPr>
                <p:spPr bwMode="auto">
                  <a:xfrm>
                    <a:off x="5310" y="1897"/>
                    <a:ext cx="20" cy="1"/>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84" name="Rectangle 484"/>
                  <p:cNvSpPr>
                    <a:spLocks noChangeArrowheads="1"/>
                  </p:cNvSpPr>
                  <p:nvPr/>
                </p:nvSpPr>
                <p:spPr bwMode="auto">
                  <a:xfrm>
                    <a:off x="5310" y="1881"/>
                    <a:ext cx="2" cy="16"/>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85" name="Rectangle 485"/>
                  <p:cNvSpPr>
                    <a:spLocks noChangeArrowheads="1"/>
                  </p:cNvSpPr>
                  <p:nvPr/>
                </p:nvSpPr>
                <p:spPr bwMode="auto">
                  <a:xfrm>
                    <a:off x="5328" y="1881"/>
                    <a:ext cx="2" cy="16"/>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86" name="Rectangle 486"/>
                  <p:cNvSpPr>
                    <a:spLocks noChangeArrowheads="1"/>
                  </p:cNvSpPr>
                  <p:nvPr/>
                </p:nvSpPr>
                <p:spPr bwMode="auto">
                  <a:xfrm>
                    <a:off x="5312" y="1881"/>
                    <a:ext cx="16" cy="1"/>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87" name="Rectangle 487"/>
                  <p:cNvSpPr>
                    <a:spLocks noChangeArrowheads="1"/>
                  </p:cNvSpPr>
                  <p:nvPr/>
                </p:nvSpPr>
                <p:spPr bwMode="auto">
                  <a:xfrm>
                    <a:off x="5312" y="1896"/>
                    <a:ext cx="16" cy="1"/>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88" name="Rectangle 488"/>
                  <p:cNvSpPr>
                    <a:spLocks noChangeArrowheads="1"/>
                  </p:cNvSpPr>
                  <p:nvPr/>
                </p:nvSpPr>
                <p:spPr bwMode="auto">
                  <a:xfrm>
                    <a:off x="5312" y="1882"/>
                    <a:ext cx="2" cy="14"/>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89" name="Rectangle 489"/>
                  <p:cNvSpPr>
                    <a:spLocks noChangeArrowheads="1"/>
                  </p:cNvSpPr>
                  <p:nvPr/>
                </p:nvSpPr>
                <p:spPr bwMode="auto">
                  <a:xfrm>
                    <a:off x="5326" y="1882"/>
                    <a:ext cx="2" cy="14"/>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90" name="Rectangle 490"/>
                  <p:cNvSpPr>
                    <a:spLocks noChangeArrowheads="1"/>
                  </p:cNvSpPr>
                  <p:nvPr/>
                </p:nvSpPr>
                <p:spPr bwMode="auto">
                  <a:xfrm>
                    <a:off x="5314" y="1882"/>
                    <a:ext cx="12" cy="1"/>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91" name="Rectangle 491"/>
                  <p:cNvSpPr>
                    <a:spLocks noChangeArrowheads="1"/>
                  </p:cNvSpPr>
                  <p:nvPr/>
                </p:nvSpPr>
                <p:spPr bwMode="auto">
                  <a:xfrm>
                    <a:off x="5314" y="1894"/>
                    <a:ext cx="12" cy="2"/>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92" name="Rectangle 492"/>
                  <p:cNvSpPr>
                    <a:spLocks noChangeArrowheads="1"/>
                  </p:cNvSpPr>
                  <p:nvPr/>
                </p:nvSpPr>
                <p:spPr bwMode="auto">
                  <a:xfrm>
                    <a:off x="5314" y="1883"/>
                    <a:ext cx="12" cy="2"/>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93" name="Rectangle 493"/>
                  <p:cNvSpPr>
                    <a:spLocks noChangeArrowheads="1"/>
                  </p:cNvSpPr>
                  <p:nvPr/>
                </p:nvSpPr>
                <p:spPr bwMode="auto">
                  <a:xfrm>
                    <a:off x="5314" y="1893"/>
                    <a:ext cx="12" cy="1"/>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94" name="Rectangle 494"/>
                  <p:cNvSpPr>
                    <a:spLocks noChangeArrowheads="1"/>
                  </p:cNvSpPr>
                  <p:nvPr/>
                </p:nvSpPr>
                <p:spPr bwMode="auto">
                  <a:xfrm>
                    <a:off x="5314" y="1885"/>
                    <a:ext cx="2" cy="8"/>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95" name="Rectangle 495"/>
                  <p:cNvSpPr>
                    <a:spLocks noChangeArrowheads="1"/>
                  </p:cNvSpPr>
                  <p:nvPr/>
                </p:nvSpPr>
                <p:spPr bwMode="auto">
                  <a:xfrm>
                    <a:off x="5324" y="1885"/>
                    <a:ext cx="2" cy="8"/>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96" name="Rectangle 496"/>
                  <p:cNvSpPr>
                    <a:spLocks noChangeArrowheads="1"/>
                  </p:cNvSpPr>
                  <p:nvPr/>
                </p:nvSpPr>
                <p:spPr bwMode="auto">
                  <a:xfrm>
                    <a:off x="5316" y="1885"/>
                    <a:ext cx="8" cy="1"/>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97" name="Rectangle 497"/>
                  <p:cNvSpPr>
                    <a:spLocks noChangeArrowheads="1"/>
                  </p:cNvSpPr>
                  <p:nvPr/>
                </p:nvSpPr>
                <p:spPr bwMode="auto">
                  <a:xfrm>
                    <a:off x="5316" y="1892"/>
                    <a:ext cx="8" cy="1"/>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98" name="Rectangle 498"/>
                  <p:cNvSpPr>
                    <a:spLocks noChangeArrowheads="1"/>
                  </p:cNvSpPr>
                  <p:nvPr/>
                </p:nvSpPr>
                <p:spPr bwMode="auto">
                  <a:xfrm>
                    <a:off x="5316" y="1886"/>
                    <a:ext cx="8" cy="1"/>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699" name="Rectangle 499"/>
                  <p:cNvSpPr>
                    <a:spLocks noChangeArrowheads="1"/>
                  </p:cNvSpPr>
                  <p:nvPr/>
                </p:nvSpPr>
                <p:spPr bwMode="auto">
                  <a:xfrm>
                    <a:off x="5316" y="1890"/>
                    <a:ext cx="8" cy="2"/>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00" name="Rectangle 500"/>
                  <p:cNvSpPr>
                    <a:spLocks noChangeArrowheads="1"/>
                  </p:cNvSpPr>
                  <p:nvPr/>
                </p:nvSpPr>
                <p:spPr bwMode="auto">
                  <a:xfrm>
                    <a:off x="5316" y="1887"/>
                    <a:ext cx="2" cy="3"/>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01" name="Rectangle 501"/>
                  <p:cNvSpPr>
                    <a:spLocks noChangeArrowheads="1"/>
                  </p:cNvSpPr>
                  <p:nvPr/>
                </p:nvSpPr>
                <p:spPr bwMode="auto">
                  <a:xfrm>
                    <a:off x="5322" y="1887"/>
                    <a:ext cx="2" cy="3"/>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02" name="Rectangle 502"/>
                  <p:cNvSpPr>
                    <a:spLocks noChangeArrowheads="1"/>
                  </p:cNvSpPr>
                  <p:nvPr/>
                </p:nvSpPr>
                <p:spPr bwMode="auto">
                  <a:xfrm>
                    <a:off x="5318" y="1887"/>
                    <a:ext cx="4" cy="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grpSp>
            <p:sp>
              <p:nvSpPr>
                <p:cNvPr id="307703" name="Freeform 503"/>
                <p:cNvSpPr>
                  <a:spLocks/>
                </p:cNvSpPr>
                <p:nvPr/>
              </p:nvSpPr>
              <p:spPr bwMode="auto">
                <a:xfrm>
                  <a:off x="5423" y="1854"/>
                  <a:ext cx="36" cy="158"/>
                </a:xfrm>
                <a:custGeom>
                  <a:avLst/>
                  <a:gdLst>
                    <a:gd name="T0" fmla="*/ 0 w 36"/>
                    <a:gd name="T1" fmla="*/ 20 h 158"/>
                    <a:gd name="T2" fmla="*/ 36 w 36"/>
                    <a:gd name="T3" fmla="*/ 0 h 158"/>
                    <a:gd name="T4" fmla="*/ 36 w 36"/>
                    <a:gd name="T5" fmla="*/ 131 h 158"/>
                    <a:gd name="T6" fmla="*/ 0 w 36"/>
                    <a:gd name="T7" fmla="*/ 158 h 158"/>
                    <a:gd name="T8" fmla="*/ 0 w 36"/>
                    <a:gd name="T9" fmla="*/ 20 h 158"/>
                  </a:gdLst>
                  <a:ahLst/>
                  <a:cxnLst>
                    <a:cxn ang="0">
                      <a:pos x="T0" y="T1"/>
                    </a:cxn>
                    <a:cxn ang="0">
                      <a:pos x="T2" y="T3"/>
                    </a:cxn>
                    <a:cxn ang="0">
                      <a:pos x="T4" y="T5"/>
                    </a:cxn>
                    <a:cxn ang="0">
                      <a:pos x="T6" y="T7"/>
                    </a:cxn>
                    <a:cxn ang="0">
                      <a:pos x="T8" y="T9"/>
                    </a:cxn>
                  </a:cxnLst>
                  <a:rect l="0" t="0" r="r" b="b"/>
                  <a:pathLst>
                    <a:path w="36" h="158">
                      <a:moveTo>
                        <a:pt x="0" y="20"/>
                      </a:moveTo>
                      <a:lnTo>
                        <a:pt x="36" y="0"/>
                      </a:lnTo>
                      <a:lnTo>
                        <a:pt x="36" y="131"/>
                      </a:lnTo>
                      <a:lnTo>
                        <a:pt x="0" y="158"/>
                      </a:lnTo>
                      <a:lnTo>
                        <a:pt x="0" y="20"/>
                      </a:lnTo>
                      <a:close/>
                    </a:path>
                  </a:pathLst>
                </a:custGeom>
                <a:solidFill>
                  <a:srgbClr val="4C7C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7704" name="Freeform 504"/>
                <p:cNvSpPr>
                  <a:spLocks/>
                </p:cNvSpPr>
                <p:nvPr/>
              </p:nvSpPr>
              <p:spPr bwMode="auto">
                <a:xfrm>
                  <a:off x="5128" y="1962"/>
                  <a:ext cx="238" cy="142"/>
                </a:xfrm>
                <a:custGeom>
                  <a:avLst/>
                  <a:gdLst>
                    <a:gd name="T0" fmla="*/ 0 w 238"/>
                    <a:gd name="T1" fmla="*/ 50 h 142"/>
                    <a:gd name="T2" fmla="*/ 63 w 238"/>
                    <a:gd name="T3" fmla="*/ 0 h 142"/>
                    <a:gd name="T4" fmla="*/ 238 w 238"/>
                    <a:gd name="T5" fmla="*/ 89 h 142"/>
                    <a:gd name="T6" fmla="*/ 172 w 238"/>
                    <a:gd name="T7" fmla="*/ 142 h 142"/>
                    <a:gd name="T8" fmla="*/ 0 w 238"/>
                    <a:gd name="T9" fmla="*/ 50 h 142"/>
                  </a:gdLst>
                  <a:ahLst/>
                  <a:cxnLst>
                    <a:cxn ang="0">
                      <a:pos x="T0" y="T1"/>
                    </a:cxn>
                    <a:cxn ang="0">
                      <a:pos x="T2" y="T3"/>
                    </a:cxn>
                    <a:cxn ang="0">
                      <a:pos x="T4" y="T5"/>
                    </a:cxn>
                    <a:cxn ang="0">
                      <a:pos x="T6" y="T7"/>
                    </a:cxn>
                    <a:cxn ang="0">
                      <a:pos x="T8" y="T9"/>
                    </a:cxn>
                  </a:cxnLst>
                  <a:rect l="0" t="0" r="r" b="b"/>
                  <a:pathLst>
                    <a:path w="238" h="142">
                      <a:moveTo>
                        <a:pt x="0" y="50"/>
                      </a:moveTo>
                      <a:lnTo>
                        <a:pt x="63" y="0"/>
                      </a:lnTo>
                      <a:lnTo>
                        <a:pt x="238" y="89"/>
                      </a:lnTo>
                      <a:lnTo>
                        <a:pt x="172" y="142"/>
                      </a:lnTo>
                      <a:lnTo>
                        <a:pt x="0" y="50"/>
                      </a:lnTo>
                      <a:close/>
                    </a:path>
                  </a:pathLst>
                </a:custGeom>
                <a:solidFill>
                  <a:srgbClr val="B6D2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7705" name="Freeform 505"/>
                <p:cNvSpPr>
                  <a:spLocks/>
                </p:cNvSpPr>
                <p:nvPr/>
              </p:nvSpPr>
              <p:spPr bwMode="auto">
                <a:xfrm>
                  <a:off x="5298" y="2051"/>
                  <a:ext cx="68" cy="56"/>
                </a:xfrm>
                <a:custGeom>
                  <a:avLst/>
                  <a:gdLst>
                    <a:gd name="T0" fmla="*/ 2 w 68"/>
                    <a:gd name="T1" fmla="*/ 52 h 56"/>
                    <a:gd name="T2" fmla="*/ 68 w 68"/>
                    <a:gd name="T3" fmla="*/ 0 h 56"/>
                    <a:gd name="T4" fmla="*/ 68 w 68"/>
                    <a:gd name="T5" fmla="*/ 15 h 56"/>
                    <a:gd name="T6" fmla="*/ 8 w 68"/>
                    <a:gd name="T7" fmla="*/ 56 h 56"/>
                    <a:gd name="T8" fmla="*/ 0 w 68"/>
                    <a:gd name="T9" fmla="*/ 52 h 56"/>
                    <a:gd name="T10" fmla="*/ 2 w 68"/>
                    <a:gd name="T11" fmla="*/ 52 h 56"/>
                  </a:gdLst>
                  <a:ahLst/>
                  <a:cxnLst>
                    <a:cxn ang="0">
                      <a:pos x="T0" y="T1"/>
                    </a:cxn>
                    <a:cxn ang="0">
                      <a:pos x="T2" y="T3"/>
                    </a:cxn>
                    <a:cxn ang="0">
                      <a:pos x="T4" y="T5"/>
                    </a:cxn>
                    <a:cxn ang="0">
                      <a:pos x="T6" y="T7"/>
                    </a:cxn>
                    <a:cxn ang="0">
                      <a:pos x="T8" y="T9"/>
                    </a:cxn>
                    <a:cxn ang="0">
                      <a:pos x="T10" y="T11"/>
                    </a:cxn>
                  </a:cxnLst>
                  <a:rect l="0" t="0" r="r" b="b"/>
                  <a:pathLst>
                    <a:path w="68" h="56">
                      <a:moveTo>
                        <a:pt x="2" y="52"/>
                      </a:moveTo>
                      <a:lnTo>
                        <a:pt x="68" y="0"/>
                      </a:lnTo>
                      <a:lnTo>
                        <a:pt x="68" y="15"/>
                      </a:lnTo>
                      <a:lnTo>
                        <a:pt x="8" y="56"/>
                      </a:lnTo>
                      <a:lnTo>
                        <a:pt x="0" y="52"/>
                      </a:lnTo>
                      <a:lnTo>
                        <a:pt x="2" y="52"/>
                      </a:lnTo>
                      <a:close/>
                    </a:path>
                  </a:pathLst>
                </a:custGeom>
                <a:solidFill>
                  <a:srgbClr val="3C623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grpSp>
              <p:nvGrpSpPr>
                <p:cNvPr id="22" name="Group 506"/>
                <p:cNvGrpSpPr>
                  <a:grpSpLocks/>
                </p:cNvGrpSpPr>
                <p:nvPr/>
              </p:nvGrpSpPr>
              <p:grpSpPr bwMode="auto">
                <a:xfrm>
                  <a:off x="5147" y="1974"/>
                  <a:ext cx="199" cy="117"/>
                  <a:chOff x="5147" y="1974"/>
                  <a:chExt cx="199" cy="117"/>
                </a:xfrm>
              </p:grpSpPr>
              <p:sp>
                <p:nvSpPr>
                  <p:cNvPr id="307707" name="Freeform 507"/>
                  <p:cNvSpPr>
                    <a:spLocks/>
                  </p:cNvSpPr>
                  <p:nvPr/>
                </p:nvSpPr>
                <p:spPr bwMode="auto">
                  <a:xfrm>
                    <a:off x="5181" y="1974"/>
                    <a:ext cx="18" cy="11"/>
                  </a:xfrm>
                  <a:custGeom>
                    <a:avLst/>
                    <a:gdLst>
                      <a:gd name="T0" fmla="*/ 0 w 18"/>
                      <a:gd name="T1" fmla="*/ 6 h 11"/>
                      <a:gd name="T2" fmla="*/ 10 w 18"/>
                      <a:gd name="T3" fmla="*/ 11 h 11"/>
                      <a:gd name="T4" fmla="*/ 18 w 18"/>
                      <a:gd name="T5" fmla="*/ 4 h 11"/>
                      <a:gd name="T6" fmla="*/ 8 w 18"/>
                      <a:gd name="T7" fmla="*/ 0 h 11"/>
                      <a:gd name="T8" fmla="*/ 0 w 18"/>
                      <a:gd name="T9" fmla="*/ 6 h 11"/>
                    </a:gdLst>
                    <a:ahLst/>
                    <a:cxnLst>
                      <a:cxn ang="0">
                        <a:pos x="T0" y="T1"/>
                      </a:cxn>
                      <a:cxn ang="0">
                        <a:pos x="T2" y="T3"/>
                      </a:cxn>
                      <a:cxn ang="0">
                        <a:pos x="T4" y="T5"/>
                      </a:cxn>
                      <a:cxn ang="0">
                        <a:pos x="T6" y="T7"/>
                      </a:cxn>
                      <a:cxn ang="0">
                        <a:pos x="T8" y="T9"/>
                      </a:cxn>
                    </a:cxnLst>
                    <a:rect l="0" t="0" r="r" b="b"/>
                    <a:pathLst>
                      <a:path w="18" h="11">
                        <a:moveTo>
                          <a:pt x="0" y="6"/>
                        </a:moveTo>
                        <a:lnTo>
                          <a:pt x="10" y="11"/>
                        </a:lnTo>
                        <a:lnTo>
                          <a:pt x="18" y="4"/>
                        </a:lnTo>
                        <a:lnTo>
                          <a:pt x="8" y="0"/>
                        </a:lnTo>
                        <a:lnTo>
                          <a:pt x="0" y="6"/>
                        </a:lnTo>
                        <a:close/>
                      </a:path>
                    </a:pathLst>
                  </a:custGeom>
                  <a:solidFill>
                    <a:srgbClr val="4C7C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7708" name="Freeform 508"/>
                  <p:cNvSpPr>
                    <a:spLocks/>
                  </p:cNvSpPr>
                  <p:nvPr/>
                </p:nvSpPr>
                <p:spPr bwMode="auto">
                  <a:xfrm>
                    <a:off x="5199" y="1984"/>
                    <a:ext cx="18" cy="11"/>
                  </a:xfrm>
                  <a:custGeom>
                    <a:avLst/>
                    <a:gdLst>
                      <a:gd name="T0" fmla="*/ 0 w 18"/>
                      <a:gd name="T1" fmla="*/ 5 h 11"/>
                      <a:gd name="T2" fmla="*/ 12 w 18"/>
                      <a:gd name="T3" fmla="*/ 11 h 11"/>
                      <a:gd name="T4" fmla="*/ 18 w 18"/>
                      <a:gd name="T5" fmla="*/ 4 h 11"/>
                      <a:gd name="T6" fmla="*/ 10 w 18"/>
                      <a:gd name="T7" fmla="*/ 0 h 11"/>
                      <a:gd name="T8" fmla="*/ 0 w 18"/>
                      <a:gd name="T9" fmla="*/ 5 h 11"/>
                    </a:gdLst>
                    <a:ahLst/>
                    <a:cxnLst>
                      <a:cxn ang="0">
                        <a:pos x="T0" y="T1"/>
                      </a:cxn>
                      <a:cxn ang="0">
                        <a:pos x="T2" y="T3"/>
                      </a:cxn>
                      <a:cxn ang="0">
                        <a:pos x="T4" y="T5"/>
                      </a:cxn>
                      <a:cxn ang="0">
                        <a:pos x="T6" y="T7"/>
                      </a:cxn>
                      <a:cxn ang="0">
                        <a:pos x="T8" y="T9"/>
                      </a:cxn>
                    </a:cxnLst>
                    <a:rect l="0" t="0" r="r" b="b"/>
                    <a:pathLst>
                      <a:path w="18" h="11">
                        <a:moveTo>
                          <a:pt x="0" y="5"/>
                        </a:moveTo>
                        <a:lnTo>
                          <a:pt x="12" y="11"/>
                        </a:lnTo>
                        <a:lnTo>
                          <a:pt x="18" y="4"/>
                        </a:lnTo>
                        <a:lnTo>
                          <a:pt x="10" y="0"/>
                        </a:lnTo>
                        <a:lnTo>
                          <a:pt x="0" y="5"/>
                        </a:lnTo>
                        <a:close/>
                      </a:path>
                    </a:pathLst>
                  </a:custGeom>
                  <a:solidFill>
                    <a:srgbClr val="4C7C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7709" name="Freeform 509"/>
                  <p:cNvSpPr>
                    <a:spLocks/>
                  </p:cNvSpPr>
                  <p:nvPr/>
                </p:nvSpPr>
                <p:spPr bwMode="auto">
                  <a:xfrm>
                    <a:off x="5219" y="1993"/>
                    <a:ext cx="16" cy="11"/>
                  </a:xfrm>
                  <a:custGeom>
                    <a:avLst/>
                    <a:gdLst>
                      <a:gd name="T0" fmla="*/ 0 w 16"/>
                      <a:gd name="T1" fmla="*/ 7 h 11"/>
                      <a:gd name="T2" fmla="*/ 10 w 16"/>
                      <a:gd name="T3" fmla="*/ 11 h 11"/>
                      <a:gd name="T4" fmla="*/ 16 w 16"/>
                      <a:gd name="T5" fmla="*/ 4 h 11"/>
                      <a:gd name="T6" fmla="*/ 8 w 16"/>
                      <a:gd name="T7" fmla="*/ 0 h 11"/>
                      <a:gd name="T8" fmla="*/ 0 w 16"/>
                      <a:gd name="T9" fmla="*/ 7 h 11"/>
                    </a:gdLst>
                    <a:ahLst/>
                    <a:cxnLst>
                      <a:cxn ang="0">
                        <a:pos x="T0" y="T1"/>
                      </a:cxn>
                      <a:cxn ang="0">
                        <a:pos x="T2" y="T3"/>
                      </a:cxn>
                      <a:cxn ang="0">
                        <a:pos x="T4" y="T5"/>
                      </a:cxn>
                      <a:cxn ang="0">
                        <a:pos x="T6" y="T7"/>
                      </a:cxn>
                      <a:cxn ang="0">
                        <a:pos x="T8" y="T9"/>
                      </a:cxn>
                    </a:cxnLst>
                    <a:rect l="0" t="0" r="r" b="b"/>
                    <a:pathLst>
                      <a:path w="16" h="11">
                        <a:moveTo>
                          <a:pt x="0" y="7"/>
                        </a:moveTo>
                        <a:lnTo>
                          <a:pt x="10" y="11"/>
                        </a:lnTo>
                        <a:lnTo>
                          <a:pt x="16" y="4"/>
                        </a:lnTo>
                        <a:lnTo>
                          <a:pt x="8" y="0"/>
                        </a:lnTo>
                        <a:lnTo>
                          <a:pt x="0" y="7"/>
                        </a:lnTo>
                        <a:close/>
                      </a:path>
                    </a:pathLst>
                  </a:custGeom>
                  <a:solidFill>
                    <a:srgbClr val="4C7C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7710" name="Freeform 510"/>
                  <p:cNvSpPr>
                    <a:spLocks/>
                  </p:cNvSpPr>
                  <p:nvPr/>
                </p:nvSpPr>
                <p:spPr bwMode="auto">
                  <a:xfrm>
                    <a:off x="5237" y="2004"/>
                    <a:ext cx="18" cy="10"/>
                  </a:xfrm>
                  <a:custGeom>
                    <a:avLst/>
                    <a:gdLst>
                      <a:gd name="T0" fmla="*/ 0 w 18"/>
                      <a:gd name="T1" fmla="*/ 4 h 10"/>
                      <a:gd name="T2" fmla="*/ 10 w 18"/>
                      <a:gd name="T3" fmla="*/ 10 h 10"/>
                      <a:gd name="T4" fmla="*/ 18 w 18"/>
                      <a:gd name="T5" fmla="*/ 3 h 10"/>
                      <a:gd name="T6" fmla="*/ 8 w 18"/>
                      <a:gd name="T7" fmla="*/ 0 h 10"/>
                      <a:gd name="T8" fmla="*/ 0 w 18"/>
                      <a:gd name="T9" fmla="*/ 4 h 10"/>
                    </a:gdLst>
                    <a:ahLst/>
                    <a:cxnLst>
                      <a:cxn ang="0">
                        <a:pos x="T0" y="T1"/>
                      </a:cxn>
                      <a:cxn ang="0">
                        <a:pos x="T2" y="T3"/>
                      </a:cxn>
                      <a:cxn ang="0">
                        <a:pos x="T4" y="T5"/>
                      </a:cxn>
                      <a:cxn ang="0">
                        <a:pos x="T6" y="T7"/>
                      </a:cxn>
                      <a:cxn ang="0">
                        <a:pos x="T8" y="T9"/>
                      </a:cxn>
                    </a:cxnLst>
                    <a:rect l="0" t="0" r="r" b="b"/>
                    <a:pathLst>
                      <a:path w="18" h="10">
                        <a:moveTo>
                          <a:pt x="0" y="4"/>
                        </a:moveTo>
                        <a:lnTo>
                          <a:pt x="10" y="10"/>
                        </a:lnTo>
                        <a:lnTo>
                          <a:pt x="18" y="3"/>
                        </a:lnTo>
                        <a:lnTo>
                          <a:pt x="8" y="0"/>
                        </a:lnTo>
                        <a:lnTo>
                          <a:pt x="0" y="4"/>
                        </a:lnTo>
                        <a:close/>
                      </a:path>
                    </a:pathLst>
                  </a:custGeom>
                  <a:solidFill>
                    <a:srgbClr val="4C7C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7711" name="Freeform 511"/>
                  <p:cNvSpPr>
                    <a:spLocks/>
                  </p:cNvSpPr>
                  <p:nvPr/>
                </p:nvSpPr>
                <p:spPr bwMode="auto">
                  <a:xfrm>
                    <a:off x="5255" y="2012"/>
                    <a:ext cx="17" cy="12"/>
                  </a:xfrm>
                  <a:custGeom>
                    <a:avLst/>
                    <a:gdLst>
                      <a:gd name="T0" fmla="*/ 0 w 17"/>
                      <a:gd name="T1" fmla="*/ 6 h 12"/>
                      <a:gd name="T2" fmla="*/ 11 w 17"/>
                      <a:gd name="T3" fmla="*/ 12 h 12"/>
                      <a:gd name="T4" fmla="*/ 17 w 17"/>
                      <a:gd name="T5" fmla="*/ 4 h 12"/>
                      <a:gd name="T6" fmla="*/ 9 w 17"/>
                      <a:gd name="T7" fmla="*/ 0 h 12"/>
                      <a:gd name="T8" fmla="*/ 0 w 17"/>
                      <a:gd name="T9" fmla="*/ 6 h 12"/>
                    </a:gdLst>
                    <a:ahLst/>
                    <a:cxnLst>
                      <a:cxn ang="0">
                        <a:pos x="T0" y="T1"/>
                      </a:cxn>
                      <a:cxn ang="0">
                        <a:pos x="T2" y="T3"/>
                      </a:cxn>
                      <a:cxn ang="0">
                        <a:pos x="T4" y="T5"/>
                      </a:cxn>
                      <a:cxn ang="0">
                        <a:pos x="T6" y="T7"/>
                      </a:cxn>
                      <a:cxn ang="0">
                        <a:pos x="T8" y="T9"/>
                      </a:cxn>
                    </a:cxnLst>
                    <a:rect l="0" t="0" r="r" b="b"/>
                    <a:pathLst>
                      <a:path w="17" h="12">
                        <a:moveTo>
                          <a:pt x="0" y="6"/>
                        </a:moveTo>
                        <a:lnTo>
                          <a:pt x="11" y="12"/>
                        </a:lnTo>
                        <a:lnTo>
                          <a:pt x="17" y="4"/>
                        </a:lnTo>
                        <a:lnTo>
                          <a:pt x="9" y="0"/>
                        </a:lnTo>
                        <a:lnTo>
                          <a:pt x="0" y="6"/>
                        </a:lnTo>
                        <a:close/>
                      </a:path>
                    </a:pathLst>
                  </a:custGeom>
                  <a:solidFill>
                    <a:srgbClr val="4C7C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7712" name="Freeform 512"/>
                  <p:cNvSpPr>
                    <a:spLocks/>
                  </p:cNvSpPr>
                  <p:nvPr/>
                </p:nvSpPr>
                <p:spPr bwMode="auto">
                  <a:xfrm>
                    <a:off x="5274" y="2023"/>
                    <a:ext cx="16" cy="11"/>
                  </a:xfrm>
                  <a:custGeom>
                    <a:avLst/>
                    <a:gdLst>
                      <a:gd name="T0" fmla="*/ 0 w 16"/>
                      <a:gd name="T1" fmla="*/ 5 h 11"/>
                      <a:gd name="T2" fmla="*/ 10 w 16"/>
                      <a:gd name="T3" fmla="*/ 11 h 11"/>
                      <a:gd name="T4" fmla="*/ 16 w 16"/>
                      <a:gd name="T5" fmla="*/ 4 h 11"/>
                      <a:gd name="T6" fmla="*/ 8 w 16"/>
                      <a:gd name="T7" fmla="*/ 0 h 11"/>
                      <a:gd name="T8" fmla="*/ 0 w 16"/>
                      <a:gd name="T9" fmla="*/ 5 h 11"/>
                    </a:gdLst>
                    <a:ahLst/>
                    <a:cxnLst>
                      <a:cxn ang="0">
                        <a:pos x="T0" y="T1"/>
                      </a:cxn>
                      <a:cxn ang="0">
                        <a:pos x="T2" y="T3"/>
                      </a:cxn>
                      <a:cxn ang="0">
                        <a:pos x="T4" y="T5"/>
                      </a:cxn>
                      <a:cxn ang="0">
                        <a:pos x="T6" y="T7"/>
                      </a:cxn>
                      <a:cxn ang="0">
                        <a:pos x="T8" y="T9"/>
                      </a:cxn>
                    </a:cxnLst>
                    <a:rect l="0" t="0" r="r" b="b"/>
                    <a:pathLst>
                      <a:path w="16" h="11">
                        <a:moveTo>
                          <a:pt x="0" y="5"/>
                        </a:moveTo>
                        <a:lnTo>
                          <a:pt x="10" y="11"/>
                        </a:lnTo>
                        <a:lnTo>
                          <a:pt x="16" y="4"/>
                        </a:lnTo>
                        <a:lnTo>
                          <a:pt x="8" y="0"/>
                        </a:lnTo>
                        <a:lnTo>
                          <a:pt x="0" y="5"/>
                        </a:lnTo>
                        <a:close/>
                      </a:path>
                    </a:pathLst>
                  </a:custGeom>
                  <a:solidFill>
                    <a:srgbClr val="4C7C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7713" name="Freeform 513"/>
                  <p:cNvSpPr>
                    <a:spLocks/>
                  </p:cNvSpPr>
                  <p:nvPr/>
                </p:nvSpPr>
                <p:spPr bwMode="auto">
                  <a:xfrm>
                    <a:off x="5292" y="2031"/>
                    <a:ext cx="18" cy="12"/>
                  </a:xfrm>
                  <a:custGeom>
                    <a:avLst/>
                    <a:gdLst>
                      <a:gd name="T0" fmla="*/ 0 w 18"/>
                      <a:gd name="T1" fmla="*/ 7 h 12"/>
                      <a:gd name="T2" fmla="*/ 12 w 18"/>
                      <a:gd name="T3" fmla="*/ 12 h 12"/>
                      <a:gd name="T4" fmla="*/ 18 w 18"/>
                      <a:gd name="T5" fmla="*/ 4 h 12"/>
                      <a:gd name="T6" fmla="*/ 8 w 18"/>
                      <a:gd name="T7" fmla="*/ 0 h 12"/>
                      <a:gd name="T8" fmla="*/ 0 w 18"/>
                      <a:gd name="T9" fmla="*/ 7 h 12"/>
                    </a:gdLst>
                    <a:ahLst/>
                    <a:cxnLst>
                      <a:cxn ang="0">
                        <a:pos x="T0" y="T1"/>
                      </a:cxn>
                      <a:cxn ang="0">
                        <a:pos x="T2" y="T3"/>
                      </a:cxn>
                      <a:cxn ang="0">
                        <a:pos x="T4" y="T5"/>
                      </a:cxn>
                      <a:cxn ang="0">
                        <a:pos x="T6" y="T7"/>
                      </a:cxn>
                      <a:cxn ang="0">
                        <a:pos x="T8" y="T9"/>
                      </a:cxn>
                    </a:cxnLst>
                    <a:rect l="0" t="0" r="r" b="b"/>
                    <a:pathLst>
                      <a:path w="18" h="12">
                        <a:moveTo>
                          <a:pt x="0" y="7"/>
                        </a:moveTo>
                        <a:lnTo>
                          <a:pt x="12" y="12"/>
                        </a:lnTo>
                        <a:lnTo>
                          <a:pt x="18" y="4"/>
                        </a:lnTo>
                        <a:lnTo>
                          <a:pt x="8" y="0"/>
                        </a:lnTo>
                        <a:lnTo>
                          <a:pt x="0" y="7"/>
                        </a:lnTo>
                        <a:close/>
                      </a:path>
                    </a:pathLst>
                  </a:custGeom>
                  <a:solidFill>
                    <a:srgbClr val="4C7C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7714" name="Freeform 514"/>
                  <p:cNvSpPr>
                    <a:spLocks/>
                  </p:cNvSpPr>
                  <p:nvPr/>
                </p:nvSpPr>
                <p:spPr bwMode="auto">
                  <a:xfrm>
                    <a:off x="5312" y="2042"/>
                    <a:ext cx="16" cy="12"/>
                  </a:xfrm>
                  <a:custGeom>
                    <a:avLst/>
                    <a:gdLst>
                      <a:gd name="T0" fmla="*/ 0 w 16"/>
                      <a:gd name="T1" fmla="*/ 7 h 12"/>
                      <a:gd name="T2" fmla="*/ 10 w 16"/>
                      <a:gd name="T3" fmla="*/ 12 h 12"/>
                      <a:gd name="T4" fmla="*/ 16 w 16"/>
                      <a:gd name="T5" fmla="*/ 4 h 12"/>
                      <a:gd name="T6" fmla="*/ 8 w 16"/>
                      <a:gd name="T7" fmla="*/ 0 h 12"/>
                      <a:gd name="T8" fmla="*/ 0 w 16"/>
                      <a:gd name="T9" fmla="*/ 7 h 12"/>
                    </a:gdLst>
                    <a:ahLst/>
                    <a:cxnLst>
                      <a:cxn ang="0">
                        <a:pos x="T0" y="T1"/>
                      </a:cxn>
                      <a:cxn ang="0">
                        <a:pos x="T2" y="T3"/>
                      </a:cxn>
                      <a:cxn ang="0">
                        <a:pos x="T4" y="T5"/>
                      </a:cxn>
                      <a:cxn ang="0">
                        <a:pos x="T6" y="T7"/>
                      </a:cxn>
                      <a:cxn ang="0">
                        <a:pos x="T8" y="T9"/>
                      </a:cxn>
                    </a:cxnLst>
                    <a:rect l="0" t="0" r="r" b="b"/>
                    <a:pathLst>
                      <a:path w="16" h="12">
                        <a:moveTo>
                          <a:pt x="0" y="7"/>
                        </a:moveTo>
                        <a:lnTo>
                          <a:pt x="10" y="12"/>
                        </a:lnTo>
                        <a:lnTo>
                          <a:pt x="16" y="4"/>
                        </a:lnTo>
                        <a:lnTo>
                          <a:pt x="8" y="0"/>
                        </a:lnTo>
                        <a:lnTo>
                          <a:pt x="0" y="7"/>
                        </a:lnTo>
                        <a:close/>
                      </a:path>
                    </a:pathLst>
                  </a:custGeom>
                  <a:solidFill>
                    <a:srgbClr val="4C7C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7715" name="Freeform 515"/>
                  <p:cNvSpPr>
                    <a:spLocks/>
                  </p:cNvSpPr>
                  <p:nvPr/>
                </p:nvSpPr>
                <p:spPr bwMode="auto">
                  <a:xfrm>
                    <a:off x="5328" y="2051"/>
                    <a:ext cx="18" cy="13"/>
                  </a:xfrm>
                  <a:custGeom>
                    <a:avLst/>
                    <a:gdLst>
                      <a:gd name="T0" fmla="*/ 0 w 18"/>
                      <a:gd name="T1" fmla="*/ 6 h 13"/>
                      <a:gd name="T2" fmla="*/ 10 w 18"/>
                      <a:gd name="T3" fmla="*/ 13 h 13"/>
                      <a:gd name="T4" fmla="*/ 18 w 18"/>
                      <a:gd name="T5" fmla="*/ 5 h 13"/>
                      <a:gd name="T6" fmla="*/ 8 w 18"/>
                      <a:gd name="T7" fmla="*/ 0 h 13"/>
                      <a:gd name="T8" fmla="*/ 0 w 18"/>
                      <a:gd name="T9" fmla="*/ 6 h 13"/>
                    </a:gdLst>
                    <a:ahLst/>
                    <a:cxnLst>
                      <a:cxn ang="0">
                        <a:pos x="T0" y="T1"/>
                      </a:cxn>
                      <a:cxn ang="0">
                        <a:pos x="T2" y="T3"/>
                      </a:cxn>
                      <a:cxn ang="0">
                        <a:pos x="T4" y="T5"/>
                      </a:cxn>
                      <a:cxn ang="0">
                        <a:pos x="T6" y="T7"/>
                      </a:cxn>
                      <a:cxn ang="0">
                        <a:pos x="T8" y="T9"/>
                      </a:cxn>
                    </a:cxnLst>
                    <a:rect l="0" t="0" r="r" b="b"/>
                    <a:pathLst>
                      <a:path w="18" h="13">
                        <a:moveTo>
                          <a:pt x="0" y="6"/>
                        </a:moveTo>
                        <a:lnTo>
                          <a:pt x="10" y="13"/>
                        </a:lnTo>
                        <a:lnTo>
                          <a:pt x="18" y="5"/>
                        </a:lnTo>
                        <a:lnTo>
                          <a:pt x="8" y="0"/>
                        </a:lnTo>
                        <a:lnTo>
                          <a:pt x="0" y="6"/>
                        </a:lnTo>
                        <a:close/>
                      </a:path>
                    </a:pathLst>
                  </a:custGeom>
                  <a:solidFill>
                    <a:srgbClr val="4C7C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7716" name="Freeform 516"/>
                  <p:cNvSpPr>
                    <a:spLocks/>
                  </p:cNvSpPr>
                  <p:nvPr/>
                </p:nvSpPr>
                <p:spPr bwMode="auto">
                  <a:xfrm>
                    <a:off x="5163" y="1988"/>
                    <a:ext cx="20" cy="12"/>
                  </a:xfrm>
                  <a:custGeom>
                    <a:avLst/>
                    <a:gdLst>
                      <a:gd name="T0" fmla="*/ 0 w 20"/>
                      <a:gd name="T1" fmla="*/ 7 h 12"/>
                      <a:gd name="T2" fmla="*/ 10 w 20"/>
                      <a:gd name="T3" fmla="*/ 12 h 12"/>
                      <a:gd name="T4" fmla="*/ 20 w 20"/>
                      <a:gd name="T5" fmla="*/ 4 h 12"/>
                      <a:gd name="T6" fmla="*/ 10 w 20"/>
                      <a:gd name="T7" fmla="*/ 0 h 12"/>
                      <a:gd name="T8" fmla="*/ 0 w 20"/>
                      <a:gd name="T9" fmla="*/ 7 h 12"/>
                    </a:gdLst>
                    <a:ahLst/>
                    <a:cxnLst>
                      <a:cxn ang="0">
                        <a:pos x="T0" y="T1"/>
                      </a:cxn>
                      <a:cxn ang="0">
                        <a:pos x="T2" y="T3"/>
                      </a:cxn>
                      <a:cxn ang="0">
                        <a:pos x="T4" y="T5"/>
                      </a:cxn>
                      <a:cxn ang="0">
                        <a:pos x="T6" y="T7"/>
                      </a:cxn>
                      <a:cxn ang="0">
                        <a:pos x="T8" y="T9"/>
                      </a:cxn>
                    </a:cxnLst>
                    <a:rect l="0" t="0" r="r" b="b"/>
                    <a:pathLst>
                      <a:path w="20" h="12">
                        <a:moveTo>
                          <a:pt x="0" y="7"/>
                        </a:moveTo>
                        <a:lnTo>
                          <a:pt x="10" y="12"/>
                        </a:lnTo>
                        <a:lnTo>
                          <a:pt x="20" y="4"/>
                        </a:lnTo>
                        <a:lnTo>
                          <a:pt x="10" y="0"/>
                        </a:lnTo>
                        <a:lnTo>
                          <a:pt x="0" y="7"/>
                        </a:lnTo>
                        <a:close/>
                      </a:path>
                    </a:pathLst>
                  </a:custGeom>
                  <a:solidFill>
                    <a:srgbClr val="4C7C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7717" name="Freeform 517"/>
                  <p:cNvSpPr>
                    <a:spLocks/>
                  </p:cNvSpPr>
                  <p:nvPr/>
                </p:nvSpPr>
                <p:spPr bwMode="auto">
                  <a:xfrm>
                    <a:off x="5181" y="1997"/>
                    <a:ext cx="18" cy="12"/>
                  </a:xfrm>
                  <a:custGeom>
                    <a:avLst/>
                    <a:gdLst>
                      <a:gd name="T0" fmla="*/ 0 w 18"/>
                      <a:gd name="T1" fmla="*/ 6 h 12"/>
                      <a:gd name="T2" fmla="*/ 10 w 18"/>
                      <a:gd name="T3" fmla="*/ 12 h 12"/>
                      <a:gd name="T4" fmla="*/ 18 w 18"/>
                      <a:gd name="T5" fmla="*/ 4 h 12"/>
                      <a:gd name="T6" fmla="*/ 8 w 18"/>
                      <a:gd name="T7" fmla="*/ 0 h 12"/>
                      <a:gd name="T8" fmla="*/ 0 w 18"/>
                      <a:gd name="T9" fmla="*/ 6 h 12"/>
                    </a:gdLst>
                    <a:ahLst/>
                    <a:cxnLst>
                      <a:cxn ang="0">
                        <a:pos x="T0" y="T1"/>
                      </a:cxn>
                      <a:cxn ang="0">
                        <a:pos x="T2" y="T3"/>
                      </a:cxn>
                      <a:cxn ang="0">
                        <a:pos x="T4" y="T5"/>
                      </a:cxn>
                      <a:cxn ang="0">
                        <a:pos x="T6" y="T7"/>
                      </a:cxn>
                      <a:cxn ang="0">
                        <a:pos x="T8" y="T9"/>
                      </a:cxn>
                    </a:cxnLst>
                    <a:rect l="0" t="0" r="r" b="b"/>
                    <a:pathLst>
                      <a:path w="18" h="12">
                        <a:moveTo>
                          <a:pt x="0" y="6"/>
                        </a:moveTo>
                        <a:lnTo>
                          <a:pt x="10" y="12"/>
                        </a:lnTo>
                        <a:lnTo>
                          <a:pt x="18" y="4"/>
                        </a:lnTo>
                        <a:lnTo>
                          <a:pt x="8" y="0"/>
                        </a:lnTo>
                        <a:lnTo>
                          <a:pt x="0" y="6"/>
                        </a:lnTo>
                        <a:close/>
                      </a:path>
                    </a:pathLst>
                  </a:custGeom>
                  <a:solidFill>
                    <a:srgbClr val="4C7C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7718" name="Freeform 518"/>
                  <p:cNvSpPr>
                    <a:spLocks/>
                  </p:cNvSpPr>
                  <p:nvPr/>
                </p:nvSpPr>
                <p:spPr bwMode="auto">
                  <a:xfrm>
                    <a:off x="5199" y="2007"/>
                    <a:ext cx="20" cy="12"/>
                  </a:xfrm>
                  <a:custGeom>
                    <a:avLst/>
                    <a:gdLst>
                      <a:gd name="T0" fmla="*/ 0 w 20"/>
                      <a:gd name="T1" fmla="*/ 7 h 12"/>
                      <a:gd name="T2" fmla="*/ 12 w 20"/>
                      <a:gd name="T3" fmla="*/ 12 h 12"/>
                      <a:gd name="T4" fmla="*/ 20 w 20"/>
                      <a:gd name="T5" fmla="*/ 4 h 12"/>
                      <a:gd name="T6" fmla="*/ 10 w 20"/>
                      <a:gd name="T7" fmla="*/ 0 h 12"/>
                      <a:gd name="T8" fmla="*/ 0 w 20"/>
                      <a:gd name="T9" fmla="*/ 7 h 12"/>
                    </a:gdLst>
                    <a:ahLst/>
                    <a:cxnLst>
                      <a:cxn ang="0">
                        <a:pos x="T0" y="T1"/>
                      </a:cxn>
                      <a:cxn ang="0">
                        <a:pos x="T2" y="T3"/>
                      </a:cxn>
                      <a:cxn ang="0">
                        <a:pos x="T4" y="T5"/>
                      </a:cxn>
                      <a:cxn ang="0">
                        <a:pos x="T6" y="T7"/>
                      </a:cxn>
                      <a:cxn ang="0">
                        <a:pos x="T8" y="T9"/>
                      </a:cxn>
                    </a:cxnLst>
                    <a:rect l="0" t="0" r="r" b="b"/>
                    <a:pathLst>
                      <a:path w="20" h="12">
                        <a:moveTo>
                          <a:pt x="0" y="7"/>
                        </a:moveTo>
                        <a:lnTo>
                          <a:pt x="12" y="12"/>
                        </a:lnTo>
                        <a:lnTo>
                          <a:pt x="20" y="4"/>
                        </a:lnTo>
                        <a:lnTo>
                          <a:pt x="10" y="0"/>
                        </a:lnTo>
                        <a:lnTo>
                          <a:pt x="0" y="7"/>
                        </a:lnTo>
                        <a:close/>
                      </a:path>
                    </a:pathLst>
                  </a:custGeom>
                  <a:solidFill>
                    <a:srgbClr val="4C7C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7719" name="Freeform 519"/>
                  <p:cNvSpPr>
                    <a:spLocks/>
                  </p:cNvSpPr>
                  <p:nvPr/>
                </p:nvSpPr>
                <p:spPr bwMode="auto">
                  <a:xfrm>
                    <a:off x="5219" y="2018"/>
                    <a:ext cx="16" cy="12"/>
                  </a:xfrm>
                  <a:custGeom>
                    <a:avLst/>
                    <a:gdLst>
                      <a:gd name="T0" fmla="*/ 0 w 16"/>
                      <a:gd name="T1" fmla="*/ 6 h 12"/>
                      <a:gd name="T2" fmla="*/ 10 w 16"/>
                      <a:gd name="T3" fmla="*/ 12 h 12"/>
                      <a:gd name="T4" fmla="*/ 16 w 16"/>
                      <a:gd name="T5" fmla="*/ 4 h 12"/>
                      <a:gd name="T6" fmla="*/ 8 w 16"/>
                      <a:gd name="T7" fmla="*/ 0 h 12"/>
                      <a:gd name="T8" fmla="*/ 0 w 16"/>
                      <a:gd name="T9" fmla="*/ 6 h 12"/>
                    </a:gdLst>
                    <a:ahLst/>
                    <a:cxnLst>
                      <a:cxn ang="0">
                        <a:pos x="T0" y="T1"/>
                      </a:cxn>
                      <a:cxn ang="0">
                        <a:pos x="T2" y="T3"/>
                      </a:cxn>
                      <a:cxn ang="0">
                        <a:pos x="T4" y="T5"/>
                      </a:cxn>
                      <a:cxn ang="0">
                        <a:pos x="T6" y="T7"/>
                      </a:cxn>
                      <a:cxn ang="0">
                        <a:pos x="T8" y="T9"/>
                      </a:cxn>
                    </a:cxnLst>
                    <a:rect l="0" t="0" r="r" b="b"/>
                    <a:pathLst>
                      <a:path w="16" h="12">
                        <a:moveTo>
                          <a:pt x="0" y="6"/>
                        </a:moveTo>
                        <a:lnTo>
                          <a:pt x="10" y="12"/>
                        </a:lnTo>
                        <a:lnTo>
                          <a:pt x="16" y="4"/>
                        </a:lnTo>
                        <a:lnTo>
                          <a:pt x="8" y="0"/>
                        </a:lnTo>
                        <a:lnTo>
                          <a:pt x="0" y="6"/>
                        </a:lnTo>
                        <a:close/>
                      </a:path>
                    </a:pathLst>
                  </a:custGeom>
                  <a:solidFill>
                    <a:srgbClr val="4C7C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7720" name="Freeform 520"/>
                  <p:cNvSpPr>
                    <a:spLocks/>
                  </p:cNvSpPr>
                  <p:nvPr/>
                </p:nvSpPr>
                <p:spPr bwMode="auto">
                  <a:xfrm>
                    <a:off x="5237" y="2026"/>
                    <a:ext cx="18" cy="12"/>
                  </a:xfrm>
                  <a:custGeom>
                    <a:avLst/>
                    <a:gdLst>
                      <a:gd name="T0" fmla="*/ 0 w 18"/>
                      <a:gd name="T1" fmla="*/ 6 h 12"/>
                      <a:gd name="T2" fmla="*/ 10 w 18"/>
                      <a:gd name="T3" fmla="*/ 12 h 12"/>
                      <a:gd name="T4" fmla="*/ 18 w 18"/>
                      <a:gd name="T5" fmla="*/ 4 h 12"/>
                      <a:gd name="T6" fmla="*/ 8 w 18"/>
                      <a:gd name="T7" fmla="*/ 0 h 12"/>
                      <a:gd name="T8" fmla="*/ 0 w 18"/>
                      <a:gd name="T9" fmla="*/ 6 h 12"/>
                    </a:gdLst>
                    <a:ahLst/>
                    <a:cxnLst>
                      <a:cxn ang="0">
                        <a:pos x="T0" y="T1"/>
                      </a:cxn>
                      <a:cxn ang="0">
                        <a:pos x="T2" y="T3"/>
                      </a:cxn>
                      <a:cxn ang="0">
                        <a:pos x="T4" y="T5"/>
                      </a:cxn>
                      <a:cxn ang="0">
                        <a:pos x="T6" y="T7"/>
                      </a:cxn>
                      <a:cxn ang="0">
                        <a:pos x="T8" y="T9"/>
                      </a:cxn>
                    </a:cxnLst>
                    <a:rect l="0" t="0" r="r" b="b"/>
                    <a:pathLst>
                      <a:path w="18" h="12">
                        <a:moveTo>
                          <a:pt x="0" y="6"/>
                        </a:moveTo>
                        <a:lnTo>
                          <a:pt x="10" y="12"/>
                        </a:lnTo>
                        <a:lnTo>
                          <a:pt x="18" y="4"/>
                        </a:lnTo>
                        <a:lnTo>
                          <a:pt x="8" y="0"/>
                        </a:lnTo>
                        <a:lnTo>
                          <a:pt x="0" y="6"/>
                        </a:lnTo>
                        <a:close/>
                      </a:path>
                    </a:pathLst>
                  </a:custGeom>
                  <a:solidFill>
                    <a:srgbClr val="4C7C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7721" name="Freeform 521"/>
                  <p:cNvSpPr>
                    <a:spLocks/>
                  </p:cNvSpPr>
                  <p:nvPr/>
                </p:nvSpPr>
                <p:spPr bwMode="auto">
                  <a:xfrm>
                    <a:off x="5255" y="2037"/>
                    <a:ext cx="17" cy="10"/>
                  </a:xfrm>
                  <a:custGeom>
                    <a:avLst/>
                    <a:gdLst>
                      <a:gd name="T0" fmla="*/ 0 w 17"/>
                      <a:gd name="T1" fmla="*/ 5 h 10"/>
                      <a:gd name="T2" fmla="*/ 11 w 17"/>
                      <a:gd name="T3" fmla="*/ 10 h 10"/>
                      <a:gd name="T4" fmla="*/ 17 w 17"/>
                      <a:gd name="T5" fmla="*/ 4 h 10"/>
                      <a:gd name="T6" fmla="*/ 9 w 17"/>
                      <a:gd name="T7" fmla="*/ 0 h 10"/>
                      <a:gd name="T8" fmla="*/ 0 w 17"/>
                      <a:gd name="T9" fmla="*/ 5 h 10"/>
                    </a:gdLst>
                    <a:ahLst/>
                    <a:cxnLst>
                      <a:cxn ang="0">
                        <a:pos x="T0" y="T1"/>
                      </a:cxn>
                      <a:cxn ang="0">
                        <a:pos x="T2" y="T3"/>
                      </a:cxn>
                      <a:cxn ang="0">
                        <a:pos x="T4" y="T5"/>
                      </a:cxn>
                      <a:cxn ang="0">
                        <a:pos x="T6" y="T7"/>
                      </a:cxn>
                      <a:cxn ang="0">
                        <a:pos x="T8" y="T9"/>
                      </a:cxn>
                    </a:cxnLst>
                    <a:rect l="0" t="0" r="r" b="b"/>
                    <a:pathLst>
                      <a:path w="17" h="10">
                        <a:moveTo>
                          <a:pt x="0" y="5"/>
                        </a:moveTo>
                        <a:lnTo>
                          <a:pt x="11" y="10"/>
                        </a:lnTo>
                        <a:lnTo>
                          <a:pt x="17" y="4"/>
                        </a:lnTo>
                        <a:lnTo>
                          <a:pt x="9" y="0"/>
                        </a:lnTo>
                        <a:lnTo>
                          <a:pt x="0" y="5"/>
                        </a:lnTo>
                        <a:close/>
                      </a:path>
                    </a:pathLst>
                  </a:custGeom>
                  <a:solidFill>
                    <a:srgbClr val="4C7C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7722" name="Freeform 522"/>
                  <p:cNvSpPr>
                    <a:spLocks/>
                  </p:cNvSpPr>
                  <p:nvPr/>
                </p:nvSpPr>
                <p:spPr bwMode="auto">
                  <a:xfrm>
                    <a:off x="5274" y="2046"/>
                    <a:ext cx="16" cy="11"/>
                  </a:xfrm>
                  <a:custGeom>
                    <a:avLst/>
                    <a:gdLst>
                      <a:gd name="T0" fmla="*/ 0 w 16"/>
                      <a:gd name="T1" fmla="*/ 5 h 11"/>
                      <a:gd name="T2" fmla="*/ 10 w 16"/>
                      <a:gd name="T3" fmla="*/ 11 h 11"/>
                      <a:gd name="T4" fmla="*/ 16 w 16"/>
                      <a:gd name="T5" fmla="*/ 4 h 11"/>
                      <a:gd name="T6" fmla="*/ 8 w 16"/>
                      <a:gd name="T7" fmla="*/ 0 h 11"/>
                      <a:gd name="T8" fmla="*/ 0 w 16"/>
                      <a:gd name="T9" fmla="*/ 5 h 11"/>
                    </a:gdLst>
                    <a:ahLst/>
                    <a:cxnLst>
                      <a:cxn ang="0">
                        <a:pos x="T0" y="T1"/>
                      </a:cxn>
                      <a:cxn ang="0">
                        <a:pos x="T2" y="T3"/>
                      </a:cxn>
                      <a:cxn ang="0">
                        <a:pos x="T4" y="T5"/>
                      </a:cxn>
                      <a:cxn ang="0">
                        <a:pos x="T6" y="T7"/>
                      </a:cxn>
                      <a:cxn ang="0">
                        <a:pos x="T8" y="T9"/>
                      </a:cxn>
                    </a:cxnLst>
                    <a:rect l="0" t="0" r="r" b="b"/>
                    <a:pathLst>
                      <a:path w="16" h="11">
                        <a:moveTo>
                          <a:pt x="0" y="5"/>
                        </a:moveTo>
                        <a:lnTo>
                          <a:pt x="10" y="11"/>
                        </a:lnTo>
                        <a:lnTo>
                          <a:pt x="16" y="4"/>
                        </a:lnTo>
                        <a:lnTo>
                          <a:pt x="8" y="0"/>
                        </a:lnTo>
                        <a:lnTo>
                          <a:pt x="0" y="5"/>
                        </a:lnTo>
                        <a:close/>
                      </a:path>
                    </a:pathLst>
                  </a:custGeom>
                  <a:solidFill>
                    <a:srgbClr val="4C7C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7723" name="Freeform 523"/>
                  <p:cNvSpPr>
                    <a:spLocks/>
                  </p:cNvSpPr>
                  <p:nvPr/>
                </p:nvSpPr>
                <p:spPr bwMode="auto">
                  <a:xfrm>
                    <a:off x="5292" y="2054"/>
                    <a:ext cx="18" cy="12"/>
                  </a:xfrm>
                  <a:custGeom>
                    <a:avLst/>
                    <a:gdLst>
                      <a:gd name="T0" fmla="*/ 0 w 18"/>
                      <a:gd name="T1" fmla="*/ 7 h 12"/>
                      <a:gd name="T2" fmla="*/ 12 w 18"/>
                      <a:gd name="T3" fmla="*/ 12 h 12"/>
                      <a:gd name="T4" fmla="*/ 18 w 18"/>
                      <a:gd name="T5" fmla="*/ 4 h 12"/>
                      <a:gd name="T6" fmla="*/ 8 w 18"/>
                      <a:gd name="T7" fmla="*/ 0 h 12"/>
                      <a:gd name="T8" fmla="*/ 0 w 18"/>
                      <a:gd name="T9" fmla="*/ 7 h 12"/>
                    </a:gdLst>
                    <a:ahLst/>
                    <a:cxnLst>
                      <a:cxn ang="0">
                        <a:pos x="T0" y="T1"/>
                      </a:cxn>
                      <a:cxn ang="0">
                        <a:pos x="T2" y="T3"/>
                      </a:cxn>
                      <a:cxn ang="0">
                        <a:pos x="T4" y="T5"/>
                      </a:cxn>
                      <a:cxn ang="0">
                        <a:pos x="T6" y="T7"/>
                      </a:cxn>
                      <a:cxn ang="0">
                        <a:pos x="T8" y="T9"/>
                      </a:cxn>
                    </a:cxnLst>
                    <a:rect l="0" t="0" r="r" b="b"/>
                    <a:pathLst>
                      <a:path w="18" h="12">
                        <a:moveTo>
                          <a:pt x="0" y="7"/>
                        </a:moveTo>
                        <a:lnTo>
                          <a:pt x="12" y="12"/>
                        </a:lnTo>
                        <a:lnTo>
                          <a:pt x="18" y="4"/>
                        </a:lnTo>
                        <a:lnTo>
                          <a:pt x="8" y="0"/>
                        </a:lnTo>
                        <a:lnTo>
                          <a:pt x="0" y="7"/>
                        </a:lnTo>
                        <a:close/>
                      </a:path>
                    </a:pathLst>
                  </a:custGeom>
                  <a:solidFill>
                    <a:srgbClr val="4C7C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7724" name="Freeform 524"/>
                  <p:cNvSpPr>
                    <a:spLocks/>
                  </p:cNvSpPr>
                  <p:nvPr/>
                </p:nvSpPr>
                <p:spPr bwMode="auto">
                  <a:xfrm>
                    <a:off x="5312" y="2065"/>
                    <a:ext cx="16" cy="11"/>
                  </a:xfrm>
                  <a:custGeom>
                    <a:avLst/>
                    <a:gdLst>
                      <a:gd name="T0" fmla="*/ 0 w 16"/>
                      <a:gd name="T1" fmla="*/ 7 h 11"/>
                      <a:gd name="T2" fmla="*/ 10 w 16"/>
                      <a:gd name="T3" fmla="*/ 11 h 11"/>
                      <a:gd name="T4" fmla="*/ 16 w 16"/>
                      <a:gd name="T5" fmla="*/ 4 h 11"/>
                      <a:gd name="T6" fmla="*/ 8 w 16"/>
                      <a:gd name="T7" fmla="*/ 0 h 11"/>
                      <a:gd name="T8" fmla="*/ 0 w 16"/>
                      <a:gd name="T9" fmla="*/ 7 h 11"/>
                    </a:gdLst>
                    <a:ahLst/>
                    <a:cxnLst>
                      <a:cxn ang="0">
                        <a:pos x="T0" y="T1"/>
                      </a:cxn>
                      <a:cxn ang="0">
                        <a:pos x="T2" y="T3"/>
                      </a:cxn>
                      <a:cxn ang="0">
                        <a:pos x="T4" y="T5"/>
                      </a:cxn>
                      <a:cxn ang="0">
                        <a:pos x="T6" y="T7"/>
                      </a:cxn>
                      <a:cxn ang="0">
                        <a:pos x="T8" y="T9"/>
                      </a:cxn>
                    </a:cxnLst>
                    <a:rect l="0" t="0" r="r" b="b"/>
                    <a:pathLst>
                      <a:path w="16" h="11">
                        <a:moveTo>
                          <a:pt x="0" y="7"/>
                        </a:moveTo>
                        <a:lnTo>
                          <a:pt x="10" y="11"/>
                        </a:lnTo>
                        <a:lnTo>
                          <a:pt x="16" y="4"/>
                        </a:lnTo>
                        <a:lnTo>
                          <a:pt x="8" y="0"/>
                        </a:lnTo>
                        <a:lnTo>
                          <a:pt x="0" y="7"/>
                        </a:lnTo>
                        <a:close/>
                      </a:path>
                    </a:pathLst>
                  </a:custGeom>
                  <a:solidFill>
                    <a:srgbClr val="4C7C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7725" name="Freeform 525"/>
                  <p:cNvSpPr>
                    <a:spLocks/>
                  </p:cNvSpPr>
                  <p:nvPr/>
                </p:nvSpPr>
                <p:spPr bwMode="auto">
                  <a:xfrm>
                    <a:off x="5147" y="2000"/>
                    <a:ext cx="16" cy="14"/>
                  </a:xfrm>
                  <a:custGeom>
                    <a:avLst/>
                    <a:gdLst>
                      <a:gd name="T0" fmla="*/ 0 w 16"/>
                      <a:gd name="T1" fmla="*/ 7 h 14"/>
                      <a:gd name="T2" fmla="*/ 10 w 16"/>
                      <a:gd name="T3" fmla="*/ 14 h 14"/>
                      <a:gd name="T4" fmla="*/ 16 w 16"/>
                      <a:gd name="T5" fmla="*/ 5 h 14"/>
                      <a:gd name="T6" fmla="*/ 8 w 16"/>
                      <a:gd name="T7" fmla="*/ 0 h 14"/>
                      <a:gd name="T8" fmla="*/ 0 w 16"/>
                      <a:gd name="T9" fmla="*/ 7 h 14"/>
                    </a:gdLst>
                    <a:ahLst/>
                    <a:cxnLst>
                      <a:cxn ang="0">
                        <a:pos x="T0" y="T1"/>
                      </a:cxn>
                      <a:cxn ang="0">
                        <a:pos x="T2" y="T3"/>
                      </a:cxn>
                      <a:cxn ang="0">
                        <a:pos x="T4" y="T5"/>
                      </a:cxn>
                      <a:cxn ang="0">
                        <a:pos x="T6" y="T7"/>
                      </a:cxn>
                      <a:cxn ang="0">
                        <a:pos x="T8" y="T9"/>
                      </a:cxn>
                    </a:cxnLst>
                    <a:rect l="0" t="0" r="r" b="b"/>
                    <a:pathLst>
                      <a:path w="16" h="14">
                        <a:moveTo>
                          <a:pt x="0" y="7"/>
                        </a:moveTo>
                        <a:lnTo>
                          <a:pt x="10" y="14"/>
                        </a:lnTo>
                        <a:lnTo>
                          <a:pt x="16" y="5"/>
                        </a:lnTo>
                        <a:lnTo>
                          <a:pt x="8" y="0"/>
                        </a:lnTo>
                        <a:lnTo>
                          <a:pt x="0" y="7"/>
                        </a:lnTo>
                        <a:close/>
                      </a:path>
                    </a:pathLst>
                  </a:custGeom>
                  <a:solidFill>
                    <a:srgbClr val="4C7C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7726" name="Freeform 526"/>
                  <p:cNvSpPr>
                    <a:spLocks/>
                  </p:cNvSpPr>
                  <p:nvPr/>
                </p:nvSpPr>
                <p:spPr bwMode="auto">
                  <a:xfrm>
                    <a:off x="5163" y="2012"/>
                    <a:ext cx="20" cy="11"/>
                  </a:xfrm>
                  <a:custGeom>
                    <a:avLst/>
                    <a:gdLst>
                      <a:gd name="T0" fmla="*/ 0 w 20"/>
                      <a:gd name="T1" fmla="*/ 6 h 11"/>
                      <a:gd name="T2" fmla="*/ 12 w 20"/>
                      <a:gd name="T3" fmla="*/ 11 h 11"/>
                      <a:gd name="T4" fmla="*/ 20 w 20"/>
                      <a:gd name="T5" fmla="*/ 4 h 11"/>
                      <a:gd name="T6" fmla="*/ 10 w 20"/>
                      <a:gd name="T7" fmla="*/ 0 h 11"/>
                      <a:gd name="T8" fmla="*/ 0 w 20"/>
                      <a:gd name="T9" fmla="*/ 6 h 11"/>
                    </a:gdLst>
                    <a:ahLst/>
                    <a:cxnLst>
                      <a:cxn ang="0">
                        <a:pos x="T0" y="T1"/>
                      </a:cxn>
                      <a:cxn ang="0">
                        <a:pos x="T2" y="T3"/>
                      </a:cxn>
                      <a:cxn ang="0">
                        <a:pos x="T4" y="T5"/>
                      </a:cxn>
                      <a:cxn ang="0">
                        <a:pos x="T6" y="T7"/>
                      </a:cxn>
                      <a:cxn ang="0">
                        <a:pos x="T8" y="T9"/>
                      </a:cxn>
                    </a:cxnLst>
                    <a:rect l="0" t="0" r="r" b="b"/>
                    <a:pathLst>
                      <a:path w="20" h="11">
                        <a:moveTo>
                          <a:pt x="0" y="6"/>
                        </a:moveTo>
                        <a:lnTo>
                          <a:pt x="12" y="11"/>
                        </a:lnTo>
                        <a:lnTo>
                          <a:pt x="20" y="4"/>
                        </a:lnTo>
                        <a:lnTo>
                          <a:pt x="10" y="0"/>
                        </a:lnTo>
                        <a:lnTo>
                          <a:pt x="0" y="6"/>
                        </a:lnTo>
                        <a:close/>
                      </a:path>
                    </a:pathLst>
                  </a:custGeom>
                  <a:solidFill>
                    <a:srgbClr val="4C7C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7727" name="Freeform 527"/>
                  <p:cNvSpPr>
                    <a:spLocks/>
                  </p:cNvSpPr>
                  <p:nvPr/>
                </p:nvSpPr>
                <p:spPr bwMode="auto">
                  <a:xfrm>
                    <a:off x="5183" y="2020"/>
                    <a:ext cx="18" cy="12"/>
                  </a:xfrm>
                  <a:custGeom>
                    <a:avLst/>
                    <a:gdLst>
                      <a:gd name="T0" fmla="*/ 0 w 18"/>
                      <a:gd name="T1" fmla="*/ 7 h 12"/>
                      <a:gd name="T2" fmla="*/ 10 w 18"/>
                      <a:gd name="T3" fmla="*/ 12 h 12"/>
                      <a:gd name="T4" fmla="*/ 18 w 18"/>
                      <a:gd name="T5" fmla="*/ 4 h 12"/>
                      <a:gd name="T6" fmla="*/ 8 w 18"/>
                      <a:gd name="T7" fmla="*/ 0 h 12"/>
                      <a:gd name="T8" fmla="*/ 0 w 18"/>
                      <a:gd name="T9" fmla="*/ 7 h 12"/>
                    </a:gdLst>
                    <a:ahLst/>
                    <a:cxnLst>
                      <a:cxn ang="0">
                        <a:pos x="T0" y="T1"/>
                      </a:cxn>
                      <a:cxn ang="0">
                        <a:pos x="T2" y="T3"/>
                      </a:cxn>
                      <a:cxn ang="0">
                        <a:pos x="T4" y="T5"/>
                      </a:cxn>
                      <a:cxn ang="0">
                        <a:pos x="T6" y="T7"/>
                      </a:cxn>
                      <a:cxn ang="0">
                        <a:pos x="T8" y="T9"/>
                      </a:cxn>
                    </a:cxnLst>
                    <a:rect l="0" t="0" r="r" b="b"/>
                    <a:pathLst>
                      <a:path w="18" h="12">
                        <a:moveTo>
                          <a:pt x="0" y="7"/>
                        </a:moveTo>
                        <a:lnTo>
                          <a:pt x="10" y="12"/>
                        </a:lnTo>
                        <a:lnTo>
                          <a:pt x="18" y="4"/>
                        </a:lnTo>
                        <a:lnTo>
                          <a:pt x="8" y="0"/>
                        </a:lnTo>
                        <a:lnTo>
                          <a:pt x="0" y="7"/>
                        </a:lnTo>
                        <a:close/>
                      </a:path>
                    </a:pathLst>
                  </a:custGeom>
                  <a:solidFill>
                    <a:srgbClr val="4C7C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7728" name="Freeform 528"/>
                  <p:cNvSpPr>
                    <a:spLocks/>
                  </p:cNvSpPr>
                  <p:nvPr/>
                </p:nvSpPr>
                <p:spPr bwMode="auto">
                  <a:xfrm>
                    <a:off x="5257" y="2060"/>
                    <a:ext cx="19" cy="12"/>
                  </a:xfrm>
                  <a:custGeom>
                    <a:avLst/>
                    <a:gdLst>
                      <a:gd name="T0" fmla="*/ 0 w 19"/>
                      <a:gd name="T1" fmla="*/ 5 h 12"/>
                      <a:gd name="T2" fmla="*/ 13 w 19"/>
                      <a:gd name="T3" fmla="*/ 12 h 12"/>
                      <a:gd name="T4" fmla="*/ 19 w 19"/>
                      <a:gd name="T5" fmla="*/ 4 h 12"/>
                      <a:gd name="T6" fmla="*/ 11 w 19"/>
                      <a:gd name="T7" fmla="*/ 0 h 12"/>
                      <a:gd name="T8" fmla="*/ 0 w 19"/>
                      <a:gd name="T9" fmla="*/ 5 h 12"/>
                    </a:gdLst>
                    <a:ahLst/>
                    <a:cxnLst>
                      <a:cxn ang="0">
                        <a:pos x="T0" y="T1"/>
                      </a:cxn>
                      <a:cxn ang="0">
                        <a:pos x="T2" y="T3"/>
                      </a:cxn>
                      <a:cxn ang="0">
                        <a:pos x="T4" y="T5"/>
                      </a:cxn>
                      <a:cxn ang="0">
                        <a:pos x="T6" y="T7"/>
                      </a:cxn>
                      <a:cxn ang="0">
                        <a:pos x="T8" y="T9"/>
                      </a:cxn>
                    </a:cxnLst>
                    <a:rect l="0" t="0" r="r" b="b"/>
                    <a:pathLst>
                      <a:path w="19" h="12">
                        <a:moveTo>
                          <a:pt x="0" y="5"/>
                        </a:moveTo>
                        <a:lnTo>
                          <a:pt x="13" y="12"/>
                        </a:lnTo>
                        <a:lnTo>
                          <a:pt x="19" y="4"/>
                        </a:lnTo>
                        <a:lnTo>
                          <a:pt x="11" y="0"/>
                        </a:lnTo>
                        <a:lnTo>
                          <a:pt x="0" y="5"/>
                        </a:lnTo>
                        <a:close/>
                      </a:path>
                    </a:pathLst>
                  </a:custGeom>
                  <a:solidFill>
                    <a:srgbClr val="4C7C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7729" name="Freeform 529"/>
                  <p:cNvSpPr>
                    <a:spLocks/>
                  </p:cNvSpPr>
                  <p:nvPr/>
                </p:nvSpPr>
                <p:spPr bwMode="auto">
                  <a:xfrm>
                    <a:off x="5278" y="2069"/>
                    <a:ext cx="16" cy="12"/>
                  </a:xfrm>
                  <a:custGeom>
                    <a:avLst/>
                    <a:gdLst>
                      <a:gd name="T0" fmla="*/ 0 w 16"/>
                      <a:gd name="T1" fmla="*/ 7 h 12"/>
                      <a:gd name="T2" fmla="*/ 8 w 16"/>
                      <a:gd name="T3" fmla="*/ 12 h 12"/>
                      <a:gd name="T4" fmla="*/ 16 w 16"/>
                      <a:gd name="T5" fmla="*/ 6 h 12"/>
                      <a:gd name="T6" fmla="*/ 8 w 16"/>
                      <a:gd name="T7" fmla="*/ 0 h 12"/>
                      <a:gd name="T8" fmla="*/ 0 w 16"/>
                      <a:gd name="T9" fmla="*/ 7 h 12"/>
                    </a:gdLst>
                    <a:ahLst/>
                    <a:cxnLst>
                      <a:cxn ang="0">
                        <a:pos x="T0" y="T1"/>
                      </a:cxn>
                      <a:cxn ang="0">
                        <a:pos x="T2" y="T3"/>
                      </a:cxn>
                      <a:cxn ang="0">
                        <a:pos x="T4" y="T5"/>
                      </a:cxn>
                      <a:cxn ang="0">
                        <a:pos x="T6" y="T7"/>
                      </a:cxn>
                      <a:cxn ang="0">
                        <a:pos x="T8" y="T9"/>
                      </a:cxn>
                    </a:cxnLst>
                    <a:rect l="0" t="0" r="r" b="b"/>
                    <a:pathLst>
                      <a:path w="16" h="12">
                        <a:moveTo>
                          <a:pt x="0" y="7"/>
                        </a:moveTo>
                        <a:lnTo>
                          <a:pt x="8" y="12"/>
                        </a:lnTo>
                        <a:lnTo>
                          <a:pt x="16" y="6"/>
                        </a:lnTo>
                        <a:lnTo>
                          <a:pt x="8" y="0"/>
                        </a:lnTo>
                        <a:lnTo>
                          <a:pt x="0" y="7"/>
                        </a:lnTo>
                        <a:close/>
                      </a:path>
                    </a:pathLst>
                  </a:custGeom>
                  <a:solidFill>
                    <a:srgbClr val="4C7C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7730" name="Freeform 530"/>
                  <p:cNvSpPr>
                    <a:spLocks/>
                  </p:cNvSpPr>
                  <p:nvPr/>
                </p:nvSpPr>
                <p:spPr bwMode="auto">
                  <a:xfrm>
                    <a:off x="5294" y="2079"/>
                    <a:ext cx="16" cy="12"/>
                  </a:xfrm>
                  <a:custGeom>
                    <a:avLst/>
                    <a:gdLst>
                      <a:gd name="T0" fmla="*/ 0 w 16"/>
                      <a:gd name="T1" fmla="*/ 6 h 12"/>
                      <a:gd name="T2" fmla="*/ 10 w 16"/>
                      <a:gd name="T3" fmla="*/ 12 h 12"/>
                      <a:gd name="T4" fmla="*/ 16 w 16"/>
                      <a:gd name="T5" fmla="*/ 4 h 12"/>
                      <a:gd name="T6" fmla="*/ 8 w 16"/>
                      <a:gd name="T7" fmla="*/ 0 h 12"/>
                      <a:gd name="T8" fmla="*/ 0 w 16"/>
                      <a:gd name="T9" fmla="*/ 6 h 12"/>
                    </a:gdLst>
                    <a:ahLst/>
                    <a:cxnLst>
                      <a:cxn ang="0">
                        <a:pos x="T0" y="T1"/>
                      </a:cxn>
                      <a:cxn ang="0">
                        <a:pos x="T2" y="T3"/>
                      </a:cxn>
                      <a:cxn ang="0">
                        <a:pos x="T4" y="T5"/>
                      </a:cxn>
                      <a:cxn ang="0">
                        <a:pos x="T6" y="T7"/>
                      </a:cxn>
                      <a:cxn ang="0">
                        <a:pos x="T8" y="T9"/>
                      </a:cxn>
                    </a:cxnLst>
                    <a:rect l="0" t="0" r="r" b="b"/>
                    <a:pathLst>
                      <a:path w="16" h="12">
                        <a:moveTo>
                          <a:pt x="0" y="6"/>
                        </a:moveTo>
                        <a:lnTo>
                          <a:pt x="10" y="12"/>
                        </a:lnTo>
                        <a:lnTo>
                          <a:pt x="16" y="4"/>
                        </a:lnTo>
                        <a:lnTo>
                          <a:pt x="8" y="0"/>
                        </a:lnTo>
                        <a:lnTo>
                          <a:pt x="0" y="6"/>
                        </a:lnTo>
                        <a:close/>
                      </a:path>
                    </a:pathLst>
                  </a:custGeom>
                  <a:solidFill>
                    <a:srgbClr val="4C7C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7731" name="Freeform 531"/>
                  <p:cNvSpPr>
                    <a:spLocks/>
                  </p:cNvSpPr>
                  <p:nvPr/>
                </p:nvSpPr>
                <p:spPr bwMode="auto">
                  <a:xfrm>
                    <a:off x="5199" y="2030"/>
                    <a:ext cx="60" cy="32"/>
                  </a:xfrm>
                  <a:custGeom>
                    <a:avLst/>
                    <a:gdLst>
                      <a:gd name="T0" fmla="*/ 6 w 60"/>
                      <a:gd name="T1" fmla="*/ 0 h 32"/>
                      <a:gd name="T2" fmla="*/ 60 w 60"/>
                      <a:gd name="T3" fmla="*/ 24 h 32"/>
                      <a:gd name="T4" fmla="*/ 52 w 60"/>
                      <a:gd name="T5" fmla="*/ 32 h 32"/>
                      <a:gd name="T6" fmla="*/ 0 w 60"/>
                      <a:gd name="T7" fmla="*/ 5 h 32"/>
                      <a:gd name="T8" fmla="*/ 6 w 60"/>
                      <a:gd name="T9" fmla="*/ 0 h 32"/>
                    </a:gdLst>
                    <a:ahLst/>
                    <a:cxnLst>
                      <a:cxn ang="0">
                        <a:pos x="T0" y="T1"/>
                      </a:cxn>
                      <a:cxn ang="0">
                        <a:pos x="T2" y="T3"/>
                      </a:cxn>
                      <a:cxn ang="0">
                        <a:pos x="T4" y="T5"/>
                      </a:cxn>
                      <a:cxn ang="0">
                        <a:pos x="T6" y="T7"/>
                      </a:cxn>
                      <a:cxn ang="0">
                        <a:pos x="T8" y="T9"/>
                      </a:cxn>
                    </a:cxnLst>
                    <a:rect l="0" t="0" r="r" b="b"/>
                    <a:pathLst>
                      <a:path w="60" h="32">
                        <a:moveTo>
                          <a:pt x="6" y="0"/>
                        </a:moveTo>
                        <a:lnTo>
                          <a:pt x="60" y="24"/>
                        </a:lnTo>
                        <a:lnTo>
                          <a:pt x="52" y="32"/>
                        </a:lnTo>
                        <a:lnTo>
                          <a:pt x="0" y="5"/>
                        </a:lnTo>
                        <a:lnTo>
                          <a:pt x="6" y="0"/>
                        </a:lnTo>
                        <a:close/>
                      </a:path>
                    </a:pathLst>
                  </a:custGeom>
                  <a:solidFill>
                    <a:srgbClr val="4C7C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grpSp>
            <p:sp>
              <p:nvSpPr>
                <p:cNvPr id="307732" name="Freeform 532"/>
                <p:cNvSpPr>
                  <a:spLocks/>
                </p:cNvSpPr>
                <p:nvPr/>
              </p:nvSpPr>
              <p:spPr bwMode="auto">
                <a:xfrm>
                  <a:off x="5219" y="1756"/>
                  <a:ext cx="240" cy="119"/>
                </a:xfrm>
                <a:custGeom>
                  <a:avLst/>
                  <a:gdLst>
                    <a:gd name="T0" fmla="*/ 0 w 240"/>
                    <a:gd name="T1" fmla="*/ 15 h 119"/>
                    <a:gd name="T2" fmla="*/ 47 w 240"/>
                    <a:gd name="T3" fmla="*/ 0 h 119"/>
                    <a:gd name="T4" fmla="*/ 240 w 240"/>
                    <a:gd name="T5" fmla="*/ 98 h 119"/>
                    <a:gd name="T6" fmla="*/ 202 w 240"/>
                    <a:gd name="T7" fmla="*/ 119 h 119"/>
                    <a:gd name="T8" fmla="*/ 0 w 240"/>
                    <a:gd name="T9" fmla="*/ 15 h 119"/>
                  </a:gdLst>
                  <a:ahLst/>
                  <a:cxnLst>
                    <a:cxn ang="0">
                      <a:pos x="T0" y="T1"/>
                    </a:cxn>
                    <a:cxn ang="0">
                      <a:pos x="T2" y="T3"/>
                    </a:cxn>
                    <a:cxn ang="0">
                      <a:pos x="T4" y="T5"/>
                    </a:cxn>
                    <a:cxn ang="0">
                      <a:pos x="T6" y="T7"/>
                    </a:cxn>
                    <a:cxn ang="0">
                      <a:pos x="T8" y="T9"/>
                    </a:cxn>
                  </a:cxnLst>
                  <a:rect l="0" t="0" r="r" b="b"/>
                  <a:pathLst>
                    <a:path w="240" h="119">
                      <a:moveTo>
                        <a:pt x="0" y="15"/>
                      </a:moveTo>
                      <a:lnTo>
                        <a:pt x="47" y="0"/>
                      </a:lnTo>
                      <a:lnTo>
                        <a:pt x="240" y="98"/>
                      </a:lnTo>
                      <a:lnTo>
                        <a:pt x="202" y="119"/>
                      </a:lnTo>
                      <a:lnTo>
                        <a:pt x="0" y="15"/>
                      </a:lnTo>
                      <a:close/>
                    </a:path>
                  </a:pathLst>
                </a:custGeom>
                <a:solidFill>
                  <a:srgbClr val="8DB98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grpSp>
          <p:sp>
            <p:nvSpPr>
              <p:cNvPr id="307733" name="Text Box 533"/>
              <p:cNvSpPr txBox="1">
                <a:spLocks noChangeArrowheads="1"/>
              </p:cNvSpPr>
              <p:nvPr/>
            </p:nvSpPr>
            <p:spPr bwMode="auto">
              <a:xfrm>
                <a:off x="191" y="1705"/>
                <a:ext cx="1240"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b="1" dirty="0">
                    <a:latin typeface="Arial" pitchFamily="34" charset="0"/>
                    <a:cs typeface="Arial" pitchFamily="34" charset="0"/>
                  </a:rPr>
                  <a:t>Developer</a:t>
                </a:r>
              </a:p>
            </p:txBody>
          </p:sp>
        </p:grpSp>
        <p:grpSp>
          <p:nvGrpSpPr>
            <p:cNvPr id="23" name="Group 535"/>
            <p:cNvGrpSpPr>
              <a:grpSpLocks/>
            </p:cNvGrpSpPr>
            <p:nvPr/>
          </p:nvGrpSpPr>
          <p:grpSpPr bwMode="auto">
            <a:xfrm>
              <a:off x="3682" y="1473"/>
              <a:ext cx="539" cy="493"/>
              <a:chOff x="5128" y="1744"/>
              <a:chExt cx="376" cy="363"/>
            </a:xfrm>
          </p:grpSpPr>
          <p:sp>
            <p:nvSpPr>
              <p:cNvPr id="307736" name="Freeform 536"/>
              <p:cNvSpPr>
                <a:spLocks/>
              </p:cNvSpPr>
              <p:nvPr/>
            </p:nvSpPr>
            <p:spPr bwMode="auto">
              <a:xfrm>
                <a:off x="5203" y="1924"/>
                <a:ext cx="184" cy="130"/>
              </a:xfrm>
              <a:custGeom>
                <a:avLst/>
                <a:gdLst>
                  <a:gd name="T0" fmla="*/ 0 w 184"/>
                  <a:gd name="T1" fmla="*/ 0 h 130"/>
                  <a:gd name="T2" fmla="*/ 0 w 184"/>
                  <a:gd name="T3" fmla="*/ 35 h 130"/>
                  <a:gd name="T4" fmla="*/ 184 w 184"/>
                  <a:gd name="T5" fmla="*/ 130 h 130"/>
                  <a:gd name="T6" fmla="*/ 184 w 184"/>
                  <a:gd name="T7" fmla="*/ 95 h 130"/>
                  <a:gd name="T8" fmla="*/ 0 w 184"/>
                  <a:gd name="T9" fmla="*/ 0 h 130"/>
                </a:gdLst>
                <a:ahLst/>
                <a:cxnLst>
                  <a:cxn ang="0">
                    <a:pos x="T0" y="T1"/>
                  </a:cxn>
                  <a:cxn ang="0">
                    <a:pos x="T2" y="T3"/>
                  </a:cxn>
                  <a:cxn ang="0">
                    <a:pos x="T4" y="T5"/>
                  </a:cxn>
                  <a:cxn ang="0">
                    <a:pos x="T6" y="T7"/>
                  </a:cxn>
                  <a:cxn ang="0">
                    <a:pos x="T8" y="T9"/>
                  </a:cxn>
                </a:cxnLst>
                <a:rect l="0" t="0" r="r" b="b"/>
                <a:pathLst>
                  <a:path w="184" h="130">
                    <a:moveTo>
                      <a:pt x="0" y="0"/>
                    </a:moveTo>
                    <a:lnTo>
                      <a:pt x="0" y="35"/>
                    </a:lnTo>
                    <a:lnTo>
                      <a:pt x="184" y="130"/>
                    </a:lnTo>
                    <a:lnTo>
                      <a:pt x="184" y="95"/>
                    </a:lnTo>
                    <a:lnTo>
                      <a:pt x="0" y="0"/>
                    </a:lnTo>
                    <a:close/>
                  </a:path>
                </a:pathLst>
              </a:custGeom>
              <a:solidFill>
                <a:srgbClr val="B6D2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7737" name="Freeform 537"/>
              <p:cNvSpPr>
                <a:spLocks/>
              </p:cNvSpPr>
              <p:nvPr/>
            </p:nvSpPr>
            <p:spPr bwMode="auto">
              <a:xfrm>
                <a:off x="5201" y="1870"/>
                <a:ext cx="296" cy="152"/>
              </a:xfrm>
              <a:custGeom>
                <a:avLst/>
                <a:gdLst>
                  <a:gd name="T0" fmla="*/ 0 w 296"/>
                  <a:gd name="T1" fmla="*/ 54 h 152"/>
                  <a:gd name="T2" fmla="*/ 127 w 296"/>
                  <a:gd name="T3" fmla="*/ 0 h 152"/>
                  <a:gd name="T4" fmla="*/ 296 w 296"/>
                  <a:gd name="T5" fmla="*/ 65 h 152"/>
                  <a:gd name="T6" fmla="*/ 186 w 296"/>
                  <a:gd name="T7" fmla="*/ 152 h 152"/>
                  <a:gd name="T8" fmla="*/ 0 w 296"/>
                  <a:gd name="T9" fmla="*/ 54 h 152"/>
                </a:gdLst>
                <a:ahLst/>
                <a:cxnLst>
                  <a:cxn ang="0">
                    <a:pos x="T0" y="T1"/>
                  </a:cxn>
                  <a:cxn ang="0">
                    <a:pos x="T2" y="T3"/>
                  </a:cxn>
                  <a:cxn ang="0">
                    <a:pos x="T4" y="T5"/>
                  </a:cxn>
                  <a:cxn ang="0">
                    <a:pos x="T6" y="T7"/>
                  </a:cxn>
                  <a:cxn ang="0">
                    <a:pos x="T8" y="T9"/>
                  </a:cxn>
                </a:cxnLst>
                <a:rect l="0" t="0" r="r" b="b"/>
                <a:pathLst>
                  <a:path w="296" h="152">
                    <a:moveTo>
                      <a:pt x="0" y="54"/>
                    </a:moveTo>
                    <a:lnTo>
                      <a:pt x="127" y="0"/>
                    </a:lnTo>
                    <a:lnTo>
                      <a:pt x="296" y="65"/>
                    </a:lnTo>
                    <a:lnTo>
                      <a:pt x="186" y="152"/>
                    </a:lnTo>
                    <a:lnTo>
                      <a:pt x="0" y="54"/>
                    </a:lnTo>
                    <a:close/>
                  </a:path>
                </a:pathLst>
              </a:custGeom>
              <a:solidFill>
                <a:srgbClr val="8DB98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7738" name="Freeform 538"/>
              <p:cNvSpPr>
                <a:spLocks/>
              </p:cNvSpPr>
              <p:nvPr/>
            </p:nvSpPr>
            <p:spPr bwMode="auto">
              <a:xfrm>
                <a:off x="5389" y="1935"/>
                <a:ext cx="106" cy="118"/>
              </a:xfrm>
              <a:custGeom>
                <a:avLst/>
                <a:gdLst>
                  <a:gd name="T0" fmla="*/ 106 w 106"/>
                  <a:gd name="T1" fmla="*/ 38 h 118"/>
                  <a:gd name="T2" fmla="*/ 0 w 106"/>
                  <a:gd name="T3" fmla="*/ 118 h 118"/>
                  <a:gd name="T4" fmla="*/ 0 w 106"/>
                  <a:gd name="T5" fmla="*/ 85 h 118"/>
                  <a:gd name="T6" fmla="*/ 106 w 106"/>
                  <a:gd name="T7" fmla="*/ 0 h 118"/>
                  <a:gd name="T8" fmla="*/ 106 w 106"/>
                  <a:gd name="T9" fmla="*/ 38 h 118"/>
                </a:gdLst>
                <a:ahLst/>
                <a:cxnLst>
                  <a:cxn ang="0">
                    <a:pos x="T0" y="T1"/>
                  </a:cxn>
                  <a:cxn ang="0">
                    <a:pos x="T2" y="T3"/>
                  </a:cxn>
                  <a:cxn ang="0">
                    <a:pos x="T4" y="T5"/>
                  </a:cxn>
                  <a:cxn ang="0">
                    <a:pos x="T6" y="T7"/>
                  </a:cxn>
                  <a:cxn ang="0">
                    <a:pos x="T8" y="T9"/>
                  </a:cxn>
                </a:cxnLst>
                <a:rect l="0" t="0" r="r" b="b"/>
                <a:pathLst>
                  <a:path w="106" h="118">
                    <a:moveTo>
                      <a:pt x="106" y="38"/>
                    </a:moveTo>
                    <a:lnTo>
                      <a:pt x="0" y="118"/>
                    </a:lnTo>
                    <a:lnTo>
                      <a:pt x="0" y="85"/>
                    </a:lnTo>
                    <a:lnTo>
                      <a:pt x="106" y="0"/>
                    </a:lnTo>
                    <a:lnTo>
                      <a:pt x="106" y="38"/>
                    </a:lnTo>
                    <a:close/>
                  </a:path>
                </a:pathLst>
              </a:custGeom>
              <a:solidFill>
                <a:srgbClr val="3C623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7739" name="Freeform 539"/>
              <p:cNvSpPr>
                <a:spLocks/>
              </p:cNvSpPr>
              <p:nvPr/>
            </p:nvSpPr>
            <p:spPr bwMode="auto">
              <a:xfrm>
                <a:off x="5280" y="1744"/>
                <a:ext cx="224" cy="111"/>
              </a:xfrm>
              <a:custGeom>
                <a:avLst/>
                <a:gdLst>
                  <a:gd name="T0" fmla="*/ 0 w 224"/>
                  <a:gd name="T1" fmla="*/ 21 h 111"/>
                  <a:gd name="T2" fmla="*/ 84 w 224"/>
                  <a:gd name="T3" fmla="*/ 0 h 111"/>
                  <a:gd name="T4" fmla="*/ 224 w 224"/>
                  <a:gd name="T5" fmla="*/ 65 h 111"/>
                  <a:gd name="T6" fmla="*/ 179 w 224"/>
                  <a:gd name="T7" fmla="*/ 111 h 111"/>
                  <a:gd name="T8" fmla="*/ 0 w 224"/>
                  <a:gd name="T9" fmla="*/ 21 h 111"/>
                </a:gdLst>
                <a:ahLst/>
                <a:cxnLst>
                  <a:cxn ang="0">
                    <a:pos x="T0" y="T1"/>
                  </a:cxn>
                  <a:cxn ang="0">
                    <a:pos x="T2" y="T3"/>
                  </a:cxn>
                  <a:cxn ang="0">
                    <a:pos x="T4" y="T5"/>
                  </a:cxn>
                  <a:cxn ang="0">
                    <a:pos x="T6" y="T7"/>
                  </a:cxn>
                  <a:cxn ang="0">
                    <a:pos x="T8" y="T9"/>
                  </a:cxn>
                </a:cxnLst>
                <a:rect l="0" t="0" r="r" b="b"/>
                <a:pathLst>
                  <a:path w="224" h="111">
                    <a:moveTo>
                      <a:pt x="0" y="21"/>
                    </a:moveTo>
                    <a:lnTo>
                      <a:pt x="84" y="0"/>
                    </a:lnTo>
                    <a:lnTo>
                      <a:pt x="224" y="65"/>
                    </a:lnTo>
                    <a:lnTo>
                      <a:pt x="179" y="111"/>
                    </a:lnTo>
                    <a:lnTo>
                      <a:pt x="0" y="21"/>
                    </a:lnTo>
                    <a:close/>
                  </a:path>
                </a:pathLst>
              </a:custGeom>
              <a:solidFill>
                <a:srgbClr val="4C7C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7740" name="Freeform 540"/>
              <p:cNvSpPr>
                <a:spLocks/>
              </p:cNvSpPr>
              <p:nvPr/>
            </p:nvSpPr>
            <p:spPr bwMode="auto">
              <a:xfrm>
                <a:off x="5451" y="1809"/>
                <a:ext cx="50" cy="156"/>
              </a:xfrm>
              <a:custGeom>
                <a:avLst/>
                <a:gdLst>
                  <a:gd name="T0" fmla="*/ 50 w 50"/>
                  <a:gd name="T1" fmla="*/ 0 h 156"/>
                  <a:gd name="T2" fmla="*/ 2 w 50"/>
                  <a:gd name="T3" fmla="*/ 47 h 156"/>
                  <a:gd name="T4" fmla="*/ 0 w 50"/>
                  <a:gd name="T5" fmla="*/ 156 h 156"/>
                  <a:gd name="T6" fmla="*/ 50 w 50"/>
                  <a:gd name="T7" fmla="*/ 111 h 156"/>
                  <a:gd name="T8" fmla="*/ 50 w 50"/>
                  <a:gd name="T9" fmla="*/ 0 h 156"/>
                </a:gdLst>
                <a:ahLst/>
                <a:cxnLst>
                  <a:cxn ang="0">
                    <a:pos x="T0" y="T1"/>
                  </a:cxn>
                  <a:cxn ang="0">
                    <a:pos x="T2" y="T3"/>
                  </a:cxn>
                  <a:cxn ang="0">
                    <a:pos x="T4" y="T5"/>
                  </a:cxn>
                  <a:cxn ang="0">
                    <a:pos x="T6" y="T7"/>
                  </a:cxn>
                  <a:cxn ang="0">
                    <a:pos x="T8" y="T9"/>
                  </a:cxn>
                </a:cxnLst>
                <a:rect l="0" t="0" r="r" b="b"/>
                <a:pathLst>
                  <a:path w="50" h="156">
                    <a:moveTo>
                      <a:pt x="50" y="0"/>
                    </a:moveTo>
                    <a:lnTo>
                      <a:pt x="2" y="47"/>
                    </a:lnTo>
                    <a:lnTo>
                      <a:pt x="0" y="156"/>
                    </a:lnTo>
                    <a:lnTo>
                      <a:pt x="50" y="111"/>
                    </a:lnTo>
                    <a:lnTo>
                      <a:pt x="50" y="0"/>
                    </a:lnTo>
                    <a:close/>
                  </a:path>
                </a:pathLst>
              </a:custGeom>
              <a:solidFill>
                <a:srgbClr val="3C623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7741" name="Freeform 541"/>
              <p:cNvSpPr>
                <a:spLocks/>
              </p:cNvSpPr>
              <p:nvPr/>
            </p:nvSpPr>
            <p:spPr bwMode="auto">
              <a:xfrm>
                <a:off x="5219" y="1770"/>
                <a:ext cx="204" cy="244"/>
              </a:xfrm>
              <a:custGeom>
                <a:avLst/>
                <a:gdLst>
                  <a:gd name="T0" fmla="*/ 0 w 204"/>
                  <a:gd name="T1" fmla="*/ 0 h 244"/>
                  <a:gd name="T2" fmla="*/ 204 w 204"/>
                  <a:gd name="T3" fmla="*/ 104 h 244"/>
                  <a:gd name="T4" fmla="*/ 202 w 204"/>
                  <a:gd name="T5" fmla="*/ 244 h 244"/>
                  <a:gd name="T6" fmla="*/ 0 w 204"/>
                  <a:gd name="T7" fmla="*/ 139 h 244"/>
                  <a:gd name="T8" fmla="*/ 0 w 204"/>
                  <a:gd name="T9" fmla="*/ 0 h 244"/>
                </a:gdLst>
                <a:ahLst/>
                <a:cxnLst>
                  <a:cxn ang="0">
                    <a:pos x="T0" y="T1"/>
                  </a:cxn>
                  <a:cxn ang="0">
                    <a:pos x="T2" y="T3"/>
                  </a:cxn>
                  <a:cxn ang="0">
                    <a:pos x="T4" y="T5"/>
                  </a:cxn>
                  <a:cxn ang="0">
                    <a:pos x="T6" y="T7"/>
                  </a:cxn>
                  <a:cxn ang="0">
                    <a:pos x="T8" y="T9"/>
                  </a:cxn>
                </a:cxnLst>
                <a:rect l="0" t="0" r="r" b="b"/>
                <a:pathLst>
                  <a:path w="204" h="244">
                    <a:moveTo>
                      <a:pt x="0" y="0"/>
                    </a:moveTo>
                    <a:lnTo>
                      <a:pt x="204" y="104"/>
                    </a:lnTo>
                    <a:lnTo>
                      <a:pt x="202" y="244"/>
                    </a:lnTo>
                    <a:lnTo>
                      <a:pt x="0" y="139"/>
                    </a:lnTo>
                    <a:lnTo>
                      <a:pt x="0" y="0"/>
                    </a:lnTo>
                    <a:close/>
                  </a:path>
                </a:pathLst>
              </a:custGeom>
              <a:solidFill>
                <a:srgbClr val="B6D2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grpSp>
            <p:nvGrpSpPr>
              <p:cNvPr id="24" name="Group 542"/>
              <p:cNvGrpSpPr>
                <a:grpSpLocks/>
              </p:cNvGrpSpPr>
              <p:nvPr/>
            </p:nvGrpSpPr>
            <p:grpSpPr bwMode="auto">
              <a:xfrm>
                <a:off x="5237" y="1797"/>
                <a:ext cx="166" cy="185"/>
                <a:chOff x="5237" y="1797"/>
                <a:chExt cx="166" cy="185"/>
              </a:xfrm>
            </p:grpSpPr>
            <p:grpSp>
              <p:nvGrpSpPr>
                <p:cNvPr id="25" name="Group 543"/>
                <p:cNvGrpSpPr>
                  <a:grpSpLocks/>
                </p:cNvGrpSpPr>
                <p:nvPr/>
              </p:nvGrpSpPr>
              <p:grpSpPr bwMode="auto">
                <a:xfrm>
                  <a:off x="5237" y="1797"/>
                  <a:ext cx="166" cy="185"/>
                  <a:chOff x="5237" y="1797"/>
                  <a:chExt cx="166" cy="185"/>
                </a:xfrm>
              </p:grpSpPr>
              <p:sp>
                <p:nvSpPr>
                  <p:cNvPr id="307744" name="Rectangle 544"/>
                  <p:cNvSpPr>
                    <a:spLocks noChangeArrowheads="1"/>
                  </p:cNvSpPr>
                  <p:nvPr/>
                </p:nvSpPr>
                <p:spPr bwMode="auto">
                  <a:xfrm>
                    <a:off x="5237" y="1981"/>
                    <a:ext cx="166" cy="1"/>
                  </a:xfrm>
                  <a:prstGeom prst="rect">
                    <a:avLst/>
                  </a:prstGeom>
                  <a:solidFill>
                    <a:srgbClr val="07070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45" name="Rectangle 545"/>
                  <p:cNvSpPr>
                    <a:spLocks noChangeArrowheads="1"/>
                  </p:cNvSpPr>
                  <p:nvPr/>
                </p:nvSpPr>
                <p:spPr bwMode="auto">
                  <a:xfrm>
                    <a:off x="5237" y="1797"/>
                    <a:ext cx="166" cy="1"/>
                  </a:xfrm>
                  <a:prstGeom prst="rect">
                    <a:avLst/>
                  </a:prstGeom>
                  <a:solidFill>
                    <a:srgbClr val="1111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46" name="Rectangle 546"/>
                  <p:cNvSpPr>
                    <a:spLocks noChangeArrowheads="1"/>
                  </p:cNvSpPr>
                  <p:nvPr/>
                </p:nvSpPr>
                <p:spPr bwMode="auto">
                  <a:xfrm>
                    <a:off x="5237" y="1980"/>
                    <a:ext cx="166" cy="1"/>
                  </a:xfrm>
                  <a:prstGeom prst="rect">
                    <a:avLst/>
                  </a:prstGeom>
                  <a:solidFill>
                    <a:srgbClr val="1111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47" name="Rectangle 547"/>
                  <p:cNvSpPr>
                    <a:spLocks noChangeArrowheads="1"/>
                  </p:cNvSpPr>
                  <p:nvPr/>
                </p:nvSpPr>
                <p:spPr bwMode="auto">
                  <a:xfrm>
                    <a:off x="5237" y="1798"/>
                    <a:ext cx="2" cy="182"/>
                  </a:xfrm>
                  <a:prstGeom prst="rect">
                    <a:avLst/>
                  </a:prstGeom>
                  <a:solidFill>
                    <a:srgbClr val="1111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48" name="Rectangle 548"/>
                  <p:cNvSpPr>
                    <a:spLocks noChangeArrowheads="1"/>
                  </p:cNvSpPr>
                  <p:nvPr/>
                </p:nvSpPr>
                <p:spPr bwMode="auto">
                  <a:xfrm>
                    <a:off x="5401" y="1798"/>
                    <a:ext cx="2" cy="182"/>
                  </a:xfrm>
                  <a:prstGeom prst="rect">
                    <a:avLst/>
                  </a:prstGeom>
                  <a:solidFill>
                    <a:srgbClr val="1111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49" name="Rectangle 549"/>
                  <p:cNvSpPr>
                    <a:spLocks noChangeArrowheads="1"/>
                  </p:cNvSpPr>
                  <p:nvPr/>
                </p:nvSpPr>
                <p:spPr bwMode="auto">
                  <a:xfrm>
                    <a:off x="5239" y="1798"/>
                    <a:ext cx="162" cy="1"/>
                  </a:xfrm>
                  <a:prstGeom prst="rect">
                    <a:avLst/>
                  </a:prstGeom>
                  <a:solidFill>
                    <a:srgbClr val="18181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50" name="Rectangle 550"/>
                  <p:cNvSpPr>
                    <a:spLocks noChangeArrowheads="1"/>
                  </p:cNvSpPr>
                  <p:nvPr/>
                </p:nvSpPr>
                <p:spPr bwMode="auto">
                  <a:xfrm>
                    <a:off x="5239" y="1978"/>
                    <a:ext cx="162" cy="2"/>
                  </a:xfrm>
                  <a:prstGeom prst="rect">
                    <a:avLst/>
                  </a:prstGeom>
                  <a:solidFill>
                    <a:srgbClr val="18181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51" name="Rectangle 551"/>
                  <p:cNvSpPr>
                    <a:spLocks noChangeArrowheads="1"/>
                  </p:cNvSpPr>
                  <p:nvPr/>
                </p:nvSpPr>
                <p:spPr bwMode="auto">
                  <a:xfrm>
                    <a:off x="5239" y="1799"/>
                    <a:ext cx="162" cy="2"/>
                  </a:xfrm>
                  <a:prstGeom prst="rect">
                    <a:avLst/>
                  </a:prstGeom>
                  <a:solidFill>
                    <a:srgbClr val="1C1C1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52" name="Rectangle 552"/>
                  <p:cNvSpPr>
                    <a:spLocks noChangeArrowheads="1"/>
                  </p:cNvSpPr>
                  <p:nvPr/>
                </p:nvSpPr>
                <p:spPr bwMode="auto">
                  <a:xfrm>
                    <a:off x="5239" y="1977"/>
                    <a:ext cx="162" cy="1"/>
                  </a:xfrm>
                  <a:prstGeom prst="rect">
                    <a:avLst/>
                  </a:prstGeom>
                  <a:solidFill>
                    <a:srgbClr val="1C1C1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53" name="Rectangle 553"/>
                  <p:cNvSpPr>
                    <a:spLocks noChangeArrowheads="1"/>
                  </p:cNvSpPr>
                  <p:nvPr/>
                </p:nvSpPr>
                <p:spPr bwMode="auto">
                  <a:xfrm>
                    <a:off x="5239" y="1801"/>
                    <a:ext cx="2" cy="176"/>
                  </a:xfrm>
                  <a:prstGeom prst="rect">
                    <a:avLst/>
                  </a:prstGeom>
                  <a:solidFill>
                    <a:srgbClr val="1C1C1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54" name="Rectangle 554"/>
                  <p:cNvSpPr>
                    <a:spLocks noChangeArrowheads="1"/>
                  </p:cNvSpPr>
                  <p:nvPr/>
                </p:nvSpPr>
                <p:spPr bwMode="auto">
                  <a:xfrm>
                    <a:off x="5399" y="1801"/>
                    <a:ext cx="2" cy="176"/>
                  </a:xfrm>
                  <a:prstGeom prst="rect">
                    <a:avLst/>
                  </a:prstGeom>
                  <a:solidFill>
                    <a:srgbClr val="1C1C1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55" name="Rectangle 555"/>
                  <p:cNvSpPr>
                    <a:spLocks noChangeArrowheads="1"/>
                  </p:cNvSpPr>
                  <p:nvPr/>
                </p:nvSpPr>
                <p:spPr bwMode="auto">
                  <a:xfrm>
                    <a:off x="5241" y="1801"/>
                    <a:ext cx="158" cy="1"/>
                  </a:xfrm>
                  <a:prstGeom prst="rect">
                    <a:avLst/>
                  </a:prstGeom>
                  <a:solidFill>
                    <a:srgbClr val="22222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56" name="Rectangle 556"/>
                  <p:cNvSpPr>
                    <a:spLocks noChangeArrowheads="1"/>
                  </p:cNvSpPr>
                  <p:nvPr/>
                </p:nvSpPr>
                <p:spPr bwMode="auto">
                  <a:xfrm>
                    <a:off x="5241" y="1976"/>
                    <a:ext cx="158" cy="1"/>
                  </a:xfrm>
                  <a:prstGeom prst="rect">
                    <a:avLst/>
                  </a:prstGeom>
                  <a:solidFill>
                    <a:srgbClr val="22222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57" name="Rectangle 557"/>
                  <p:cNvSpPr>
                    <a:spLocks noChangeArrowheads="1"/>
                  </p:cNvSpPr>
                  <p:nvPr/>
                </p:nvSpPr>
                <p:spPr bwMode="auto">
                  <a:xfrm>
                    <a:off x="5241" y="1802"/>
                    <a:ext cx="158" cy="1"/>
                  </a:xfrm>
                  <a:prstGeom prst="rect">
                    <a:avLst/>
                  </a:prstGeom>
                  <a:solidFill>
                    <a:srgbClr val="2727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58" name="Rectangle 558"/>
                  <p:cNvSpPr>
                    <a:spLocks noChangeArrowheads="1"/>
                  </p:cNvSpPr>
                  <p:nvPr/>
                </p:nvSpPr>
                <p:spPr bwMode="auto">
                  <a:xfrm>
                    <a:off x="5241" y="1974"/>
                    <a:ext cx="158" cy="2"/>
                  </a:xfrm>
                  <a:prstGeom prst="rect">
                    <a:avLst/>
                  </a:prstGeom>
                  <a:solidFill>
                    <a:srgbClr val="2727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59" name="Rectangle 559"/>
                  <p:cNvSpPr>
                    <a:spLocks noChangeArrowheads="1"/>
                  </p:cNvSpPr>
                  <p:nvPr/>
                </p:nvSpPr>
                <p:spPr bwMode="auto">
                  <a:xfrm>
                    <a:off x="5241" y="1803"/>
                    <a:ext cx="2" cy="171"/>
                  </a:xfrm>
                  <a:prstGeom prst="rect">
                    <a:avLst/>
                  </a:prstGeom>
                  <a:solidFill>
                    <a:srgbClr val="2727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60" name="Rectangle 560"/>
                  <p:cNvSpPr>
                    <a:spLocks noChangeArrowheads="1"/>
                  </p:cNvSpPr>
                  <p:nvPr/>
                </p:nvSpPr>
                <p:spPr bwMode="auto">
                  <a:xfrm>
                    <a:off x="5397" y="1803"/>
                    <a:ext cx="2" cy="171"/>
                  </a:xfrm>
                  <a:prstGeom prst="rect">
                    <a:avLst/>
                  </a:prstGeom>
                  <a:solidFill>
                    <a:srgbClr val="2727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61" name="Rectangle 561"/>
                  <p:cNvSpPr>
                    <a:spLocks noChangeArrowheads="1"/>
                  </p:cNvSpPr>
                  <p:nvPr/>
                </p:nvSpPr>
                <p:spPr bwMode="auto">
                  <a:xfrm>
                    <a:off x="5243" y="1803"/>
                    <a:ext cx="154" cy="2"/>
                  </a:xfrm>
                  <a:prstGeom prst="rect">
                    <a:avLst/>
                  </a:prstGeom>
                  <a:solidFill>
                    <a:srgbClr val="2C2C2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62" name="Rectangle 562"/>
                  <p:cNvSpPr>
                    <a:spLocks noChangeArrowheads="1"/>
                  </p:cNvSpPr>
                  <p:nvPr/>
                </p:nvSpPr>
                <p:spPr bwMode="auto">
                  <a:xfrm>
                    <a:off x="5243" y="1973"/>
                    <a:ext cx="154" cy="1"/>
                  </a:xfrm>
                  <a:prstGeom prst="rect">
                    <a:avLst/>
                  </a:prstGeom>
                  <a:solidFill>
                    <a:srgbClr val="2C2C2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63" name="Rectangle 563"/>
                  <p:cNvSpPr>
                    <a:spLocks noChangeArrowheads="1"/>
                  </p:cNvSpPr>
                  <p:nvPr/>
                </p:nvSpPr>
                <p:spPr bwMode="auto">
                  <a:xfrm>
                    <a:off x="5243" y="1805"/>
                    <a:ext cx="2" cy="168"/>
                  </a:xfrm>
                  <a:prstGeom prst="rect">
                    <a:avLst/>
                  </a:prstGeom>
                  <a:solidFill>
                    <a:srgbClr val="2C2C2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64" name="Rectangle 564"/>
                  <p:cNvSpPr>
                    <a:spLocks noChangeArrowheads="1"/>
                  </p:cNvSpPr>
                  <p:nvPr/>
                </p:nvSpPr>
                <p:spPr bwMode="auto">
                  <a:xfrm>
                    <a:off x="5395" y="1805"/>
                    <a:ext cx="2" cy="168"/>
                  </a:xfrm>
                  <a:prstGeom prst="rect">
                    <a:avLst/>
                  </a:prstGeom>
                  <a:solidFill>
                    <a:srgbClr val="2C2C2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65" name="Rectangle 565"/>
                  <p:cNvSpPr>
                    <a:spLocks noChangeArrowheads="1"/>
                  </p:cNvSpPr>
                  <p:nvPr/>
                </p:nvSpPr>
                <p:spPr bwMode="auto">
                  <a:xfrm>
                    <a:off x="5245" y="1805"/>
                    <a:ext cx="150" cy="1"/>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66" name="Rectangle 566"/>
                  <p:cNvSpPr>
                    <a:spLocks noChangeArrowheads="1"/>
                  </p:cNvSpPr>
                  <p:nvPr/>
                </p:nvSpPr>
                <p:spPr bwMode="auto">
                  <a:xfrm>
                    <a:off x="5245" y="1971"/>
                    <a:ext cx="150" cy="2"/>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67" name="Rectangle 567"/>
                  <p:cNvSpPr>
                    <a:spLocks noChangeArrowheads="1"/>
                  </p:cNvSpPr>
                  <p:nvPr/>
                </p:nvSpPr>
                <p:spPr bwMode="auto">
                  <a:xfrm>
                    <a:off x="5245" y="1806"/>
                    <a:ext cx="150" cy="1"/>
                  </a:xfrm>
                  <a:prstGeom prst="rect">
                    <a:avLst/>
                  </a:prstGeom>
                  <a:solidFill>
                    <a:srgbClr val="35353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68" name="Rectangle 568"/>
                  <p:cNvSpPr>
                    <a:spLocks noChangeArrowheads="1"/>
                  </p:cNvSpPr>
                  <p:nvPr/>
                </p:nvSpPr>
                <p:spPr bwMode="auto">
                  <a:xfrm>
                    <a:off x="5245" y="1970"/>
                    <a:ext cx="150" cy="1"/>
                  </a:xfrm>
                  <a:prstGeom prst="rect">
                    <a:avLst/>
                  </a:prstGeom>
                  <a:solidFill>
                    <a:srgbClr val="35353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69" name="Rectangle 569"/>
                  <p:cNvSpPr>
                    <a:spLocks noChangeArrowheads="1"/>
                  </p:cNvSpPr>
                  <p:nvPr/>
                </p:nvSpPr>
                <p:spPr bwMode="auto">
                  <a:xfrm>
                    <a:off x="5245" y="1807"/>
                    <a:ext cx="2" cy="163"/>
                  </a:xfrm>
                  <a:prstGeom prst="rect">
                    <a:avLst/>
                  </a:prstGeom>
                  <a:solidFill>
                    <a:srgbClr val="35353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70" name="Rectangle 570"/>
                  <p:cNvSpPr>
                    <a:spLocks noChangeArrowheads="1"/>
                  </p:cNvSpPr>
                  <p:nvPr/>
                </p:nvSpPr>
                <p:spPr bwMode="auto">
                  <a:xfrm>
                    <a:off x="5393" y="1807"/>
                    <a:ext cx="2" cy="163"/>
                  </a:xfrm>
                  <a:prstGeom prst="rect">
                    <a:avLst/>
                  </a:prstGeom>
                  <a:solidFill>
                    <a:srgbClr val="35353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71" name="Rectangle 571"/>
                  <p:cNvSpPr>
                    <a:spLocks noChangeArrowheads="1"/>
                  </p:cNvSpPr>
                  <p:nvPr/>
                </p:nvSpPr>
                <p:spPr bwMode="auto">
                  <a:xfrm>
                    <a:off x="5247" y="1807"/>
                    <a:ext cx="146" cy="2"/>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72" name="Rectangle 572"/>
                  <p:cNvSpPr>
                    <a:spLocks noChangeArrowheads="1"/>
                  </p:cNvSpPr>
                  <p:nvPr/>
                </p:nvSpPr>
                <p:spPr bwMode="auto">
                  <a:xfrm>
                    <a:off x="5247" y="1969"/>
                    <a:ext cx="146" cy="1"/>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73" name="Rectangle 573"/>
                  <p:cNvSpPr>
                    <a:spLocks noChangeArrowheads="1"/>
                  </p:cNvSpPr>
                  <p:nvPr/>
                </p:nvSpPr>
                <p:spPr bwMode="auto">
                  <a:xfrm>
                    <a:off x="5247" y="1809"/>
                    <a:ext cx="146" cy="1"/>
                  </a:xfrm>
                  <a:prstGeom prst="rect">
                    <a:avLst/>
                  </a:prstGeom>
                  <a:solidFill>
                    <a:srgbClr val="3E3E3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74" name="Rectangle 574"/>
                  <p:cNvSpPr>
                    <a:spLocks noChangeArrowheads="1"/>
                  </p:cNvSpPr>
                  <p:nvPr/>
                </p:nvSpPr>
                <p:spPr bwMode="auto">
                  <a:xfrm>
                    <a:off x="5247" y="1967"/>
                    <a:ext cx="146" cy="2"/>
                  </a:xfrm>
                  <a:prstGeom prst="rect">
                    <a:avLst/>
                  </a:prstGeom>
                  <a:solidFill>
                    <a:srgbClr val="3E3E3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75" name="Rectangle 575"/>
                  <p:cNvSpPr>
                    <a:spLocks noChangeArrowheads="1"/>
                  </p:cNvSpPr>
                  <p:nvPr/>
                </p:nvSpPr>
                <p:spPr bwMode="auto">
                  <a:xfrm>
                    <a:off x="5247" y="1810"/>
                    <a:ext cx="2" cy="157"/>
                  </a:xfrm>
                  <a:prstGeom prst="rect">
                    <a:avLst/>
                  </a:prstGeom>
                  <a:solidFill>
                    <a:srgbClr val="3E3E3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76" name="Rectangle 576"/>
                  <p:cNvSpPr>
                    <a:spLocks noChangeArrowheads="1"/>
                  </p:cNvSpPr>
                  <p:nvPr/>
                </p:nvSpPr>
                <p:spPr bwMode="auto">
                  <a:xfrm>
                    <a:off x="5391" y="1810"/>
                    <a:ext cx="2" cy="157"/>
                  </a:xfrm>
                  <a:prstGeom prst="rect">
                    <a:avLst/>
                  </a:prstGeom>
                  <a:solidFill>
                    <a:srgbClr val="3E3E3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77" name="Rectangle 577"/>
                  <p:cNvSpPr>
                    <a:spLocks noChangeArrowheads="1"/>
                  </p:cNvSpPr>
                  <p:nvPr/>
                </p:nvSpPr>
                <p:spPr bwMode="auto">
                  <a:xfrm>
                    <a:off x="5249" y="1810"/>
                    <a:ext cx="142" cy="2"/>
                  </a:xfrm>
                  <a:prstGeom prst="rect">
                    <a:avLst/>
                  </a:prstGeom>
                  <a:solidFill>
                    <a:srgbClr val="4343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78" name="Rectangle 578"/>
                  <p:cNvSpPr>
                    <a:spLocks noChangeArrowheads="1"/>
                  </p:cNvSpPr>
                  <p:nvPr/>
                </p:nvSpPr>
                <p:spPr bwMode="auto">
                  <a:xfrm>
                    <a:off x="5249" y="1966"/>
                    <a:ext cx="142" cy="1"/>
                  </a:xfrm>
                  <a:prstGeom prst="rect">
                    <a:avLst/>
                  </a:prstGeom>
                  <a:solidFill>
                    <a:srgbClr val="4343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79" name="Rectangle 579"/>
                  <p:cNvSpPr>
                    <a:spLocks noChangeArrowheads="1"/>
                  </p:cNvSpPr>
                  <p:nvPr/>
                </p:nvSpPr>
                <p:spPr bwMode="auto">
                  <a:xfrm>
                    <a:off x="5249" y="1812"/>
                    <a:ext cx="2" cy="154"/>
                  </a:xfrm>
                  <a:prstGeom prst="rect">
                    <a:avLst/>
                  </a:prstGeom>
                  <a:solidFill>
                    <a:srgbClr val="4343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80" name="Rectangle 580"/>
                  <p:cNvSpPr>
                    <a:spLocks noChangeArrowheads="1"/>
                  </p:cNvSpPr>
                  <p:nvPr/>
                </p:nvSpPr>
                <p:spPr bwMode="auto">
                  <a:xfrm>
                    <a:off x="5389" y="1812"/>
                    <a:ext cx="2" cy="154"/>
                  </a:xfrm>
                  <a:prstGeom prst="rect">
                    <a:avLst/>
                  </a:prstGeom>
                  <a:solidFill>
                    <a:srgbClr val="4343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81" name="Rectangle 581"/>
                  <p:cNvSpPr>
                    <a:spLocks noChangeArrowheads="1"/>
                  </p:cNvSpPr>
                  <p:nvPr/>
                </p:nvSpPr>
                <p:spPr bwMode="auto">
                  <a:xfrm>
                    <a:off x="5251" y="1812"/>
                    <a:ext cx="138" cy="1"/>
                  </a:xfrm>
                  <a:prstGeom prst="rect">
                    <a:avLst/>
                  </a:prstGeom>
                  <a:solidFill>
                    <a:srgbClr val="48484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82" name="Rectangle 582"/>
                  <p:cNvSpPr>
                    <a:spLocks noChangeArrowheads="1"/>
                  </p:cNvSpPr>
                  <p:nvPr/>
                </p:nvSpPr>
                <p:spPr bwMode="auto">
                  <a:xfrm>
                    <a:off x="5251" y="1965"/>
                    <a:ext cx="138" cy="1"/>
                  </a:xfrm>
                  <a:prstGeom prst="rect">
                    <a:avLst/>
                  </a:prstGeom>
                  <a:solidFill>
                    <a:srgbClr val="48484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83" name="Rectangle 583"/>
                  <p:cNvSpPr>
                    <a:spLocks noChangeArrowheads="1"/>
                  </p:cNvSpPr>
                  <p:nvPr/>
                </p:nvSpPr>
                <p:spPr bwMode="auto">
                  <a:xfrm>
                    <a:off x="5251" y="1813"/>
                    <a:ext cx="138" cy="1"/>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84" name="Rectangle 584"/>
                  <p:cNvSpPr>
                    <a:spLocks noChangeArrowheads="1"/>
                  </p:cNvSpPr>
                  <p:nvPr/>
                </p:nvSpPr>
                <p:spPr bwMode="auto">
                  <a:xfrm>
                    <a:off x="5251" y="1963"/>
                    <a:ext cx="138" cy="2"/>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85" name="Rectangle 585"/>
                  <p:cNvSpPr>
                    <a:spLocks noChangeArrowheads="1"/>
                  </p:cNvSpPr>
                  <p:nvPr/>
                </p:nvSpPr>
                <p:spPr bwMode="auto">
                  <a:xfrm>
                    <a:off x="5251" y="1814"/>
                    <a:ext cx="2" cy="149"/>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86" name="Rectangle 586"/>
                  <p:cNvSpPr>
                    <a:spLocks noChangeArrowheads="1"/>
                  </p:cNvSpPr>
                  <p:nvPr/>
                </p:nvSpPr>
                <p:spPr bwMode="auto">
                  <a:xfrm>
                    <a:off x="5387" y="1814"/>
                    <a:ext cx="2" cy="149"/>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87" name="Rectangle 587"/>
                  <p:cNvSpPr>
                    <a:spLocks noChangeArrowheads="1"/>
                  </p:cNvSpPr>
                  <p:nvPr/>
                </p:nvSpPr>
                <p:spPr bwMode="auto">
                  <a:xfrm>
                    <a:off x="5253" y="1814"/>
                    <a:ext cx="134" cy="2"/>
                  </a:xfrm>
                  <a:prstGeom prst="rect">
                    <a:avLst/>
                  </a:prstGeom>
                  <a:solidFill>
                    <a:srgbClr val="51515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88" name="Rectangle 588"/>
                  <p:cNvSpPr>
                    <a:spLocks noChangeArrowheads="1"/>
                  </p:cNvSpPr>
                  <p:nvPr/>
                </p:nvSpPr>
                <p:spPr bwMode="auto">
                  <a:xfrm>
                    <a:off x="5253" y="1962"/>
                    <a:ext cx="134" cy="1"/>
                  </a:xfrm>
                  <a:prstGeom prst="rect">
                    <a:avLst/>
                  </a:prstGeom>
                  <a:solidFill>
                    <a:srgbClr val="51515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89" name="Rectangle 589"/>
                  <p:cNvSpPr>
                    <a:spLocks noChangeArrowheads="1"/>
                  </p:cNvSpPr>
                  <p:nvPr/>
                </p:nvSpPr>
                <p:spPr bwMode="auto">
                  <a:xfrm>
                    <a:off x="5253" y="1816"/>
                    <a:ext cx="134" cy="1"/>
                  </a:xfrm>
                  <a:prstGeom prst="rect">
                    <a:avLst/>
                  </a:prstGeom>
                  <a:solidFill>
                    <a:srgbClr val="57575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90" name="Rectangle 590"/>
                  <p:cNvSpPr>
                    <a:spLocks noChangeArrowheads="1"/>
                  </p:cNvSpPr>
                  <p:nvPr/>
                </p:nvSpPr>
                <p:spPr bwMode="auto">
                  <a:xfrm>
                    <a:off x="5253" y="1961"/>
                    <a:ext cx="134" cy="1"/>
                  </a:xfrm>
                  <a:prstGeom prst="rect">
                    <a:avLst/>
                  </a:prstGeom>
                  <a:solidFill>
                    <a:srgbClr val="57575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91" name="Rectangle 591"/>
                  <p:cNvSpPr>
                    <a:spLocks noChangeArrowheads="1"/>
                  </p:cNvSpPr>
                  <p:nvPr/>
                </p:nvSpPr>
                <p:spPr bwMode="auto">
                  <a:xfrm>
                    <a:off x="5253" y="1817"/>
                    <a:ext cx="2" cy="144"/>
                  </a:xfrm>
                  <a:prstGeom prst="rect">
                    <a:avLst/>
                  </a:prstGeom>
                  <a:solidFill>
                    <a:srgbClr val="57575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92" name="Rectangle 592"/>
                  <p:cNvSpPr>
                    <a:spLocks noChangeArrowheads="1"/>
                  </p:cNvSpPr>
                  <p:nvPr/>
                </p:nvSpPr>
                <p:spPr bwMode="auto">
                  <a:xfrm>
                    <a:off x="5385" y="1817"/>
                    <a:ext cx="2" cy="144"/>
                  </a:xfrm>
                  <a:prstGeom prst="rect">
                    <a:avLst/>
                  </a:prstGeom>
                  <a:solidFill>
                    <a:srgbClr val="57575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93" name="Rectangle 593"/>
                  <p:cNvSpPr>
                    <a:spLocks noChangeArrowheads="1"/>
                  </p:cNvSpPr>
                  <p:nvPr/>
                </p:nvSpPr>
                <p:spPr bwMode="auto">
                  <a:xfrm>
                    <a:off x="5255" y="1817"/>
                    <a:ext cx="130" cy="1"/>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94" name="Rectangle 594"/>
                  <p:cNvSpPr>
                    <a:spLocks noChangeArrowheads="1"/>
                  </p:cNvSpPr>
                  <p:nvPr/>
                </p:nvSpPr>
                <p:spPr bwMode="auto">
                  <a:xfrm>
                    <a:off x="5255" y="1959"/>
                    <a:ext cx="130" cy="2"/>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95" name="Rectangle 595"/>
                  <p:cNvSpPr>
                    <a:spLocks noChangeArrowheads="1"/>
                  </p:cNvSpPr>
                  <p:nvPr/>
                </p:nvSpPr>
                <p:spPr bwMode="auto">
                  <a:xfrm>
                    <a:off x="5255" y="1818"/>
                    <a:ext cx="2" cy="141"/>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96" name="Rectangle 596"/>
                  <p:cNvSpPr>
                    <a:spLocks noChangeArrowheads="1"/>
                  </p:cNvSpPr>
                  <p:nvPr/>
                </p:nvSpPr>
                <p:spPr bwMode="auto">
                  <a:xfrm>
                    <a:off x="5383" y="1818"/>
                    <a:ext cx="2" cy="141"/>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97" name="Rectangle 597"/>
                  <p:cNvSpPr>
                    <a:spLocks noChangeArrowheads="1"/>
                  </p:cNvSpPr>
                  <p:nvPr/>
                </p:nvSpPr>
                <p:spPr bwMode="auto">
                  <a:xfrm>
                    <a:off x="5257" y="1818"/>
                    <a:ext cx="126" cy="2"/>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98" name="Rectangle 598"/>
                  <p:cNvSpPr>
                    <a:spLocks noChangeArrowheads="1"/>
                  </p:cNvSpPr>
                  <p:nvPr/>
                </p:nvSpPr>
                <p:spPr bwMode="auto">
                  <a:xfrm>
                    <a:off x="5257" y="1958"/>
                    <a:ext cx="126" cy="1"/>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799" name="Rectangle 599"/>
                  <p:cNvSpPr>
                    <a:spLocks noChangeArrowheads="1"/>
                  </p:cNvSpPr>
                  <p:nvPr/>
                </p:nvSpPr>
                <p:spPr bwMode="auto">
                  <a:xfrm>
                    <a:off x="5257" y="1820"/>
                    <a:ext cx="126" cy="1"/>
                  </a:xfrm>
                  <a:prstGeom prst="rect">
                    <a:avLst/>
                  </a:prstGeom>
                  <a:solidFill>
                    <a:srgbClr val="65656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00" name="Rectangle 600"/>
                  <p:cNvSpPr>
                    <a:spLocks noChangeArrowheads="1"/>
                  </p:cNvSpPr>
                  <p:nvPr/>
                </p:nvSpPr>
                <p:spPr bwMode="auto">
                  <a:xfrm>
                    <a:off x="5257" y="1957"/>
                    <a:ext cx="126" cy="1"/>
                  </a:xfrm>
                  <a:prstGeom prst="rect">
                    <a:avLst/>
                  </a:prstGeom>
                  <a:solidFill>
                    <a:srgbClr val="65656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01" name="Rectangle 601"/>
                  <p:cNvSpPr>
                    <a:spLocks noChangeArrowheads="1"/>
                  </p:cNvSpPr>
                  <p:nvPr/>
                </p:nvSpPr>
                <p:spPr bwMode="auto">
                  <a:xfrm>
                    <a:off x="5257" y="1821"/>
                    <a:ext cx="2" cy="136"/>
                  </a:xfrm>
                  <a:prstGeom prst="rect">
                    <a:avLst/>
                  </a:prstGeom>
                  <a:solidFill>
                    <a:srgbClr val="65656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02" name="Rectangle 602"/>
                  <p:cNvSpPr>
                    <a:spLocks noChangeArrowheads="1"/>
                  </p:cNvSpPr>
                  <p:nvPr/>
                </p:nvSpPr>
                <p:spPr bwMode="auto">
                  <a:xfrm>
                    <a:off x="5380" y="1821"/>
                    <a:ext cx="3" cy="136"/>
                  </a:xfrm>
                  <a:prstGeom prst="rect">
                    <a:avLst/>
                  </a:prstGeom>
                  <a:solidFill>
                    <a:srgbClr val="65656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03" name="Rectangle 603"/>
                  <p:cNvSpPr>
                    <a:spLocks noChangeArrowheads="1"/>
                  </p:cNvSpPr>
                  <p:nvPr/>
                </p:nvSpPr>
                <p:spPr bwMode="auto">
                  <a:xfrm>
                    <a:off x="5259" y="1821"/>
                    <a:ext cx="121" cy="1"/>
                  </a:xfrm>
                  <a:prstGeom prst="rect">
                    <a:avLst/>
                  </a:prstGeom>
                  <a:solidFill>
                    <a:srgbClr val="6B6B6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04" name="Rectangle 604"/>
                  <p:cNvSpPr>
                    <a:spLocks noChangeArrowheads="1"/>
                  </p:cNvSpPr>
                  <p:nvPr/>
                </p:nvSpPr>
                <p:spPr bwMode="auto">
                  <a:xfrm>
                    <a:off x="5259" y="1955"/>
                    <a:ext cx="121" cy="2"/>
                  </a:xfrm>
                  <a:prstGeom prst="rect">
                    <a:avLst/>
                  </a:prstGeom>
                  <a:solidFill>
                    <a:srgbClr val="6B6B6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05" name="Rectangle 605"/>
                  <p:cNvSpPr>
                    <a:spLocks noChangeArrowheads="1"/>
                  </p:cNvSpPr>
                  <p:nvPr/>
                </p:nvSpPr>
                <p:spPr bwMode="auto">
                  <a:xfrm>
                    <a:off x="5259" y="1822"/>
                    <a:ext cx="121" cy="2"/>
                  </a:xfrm>
                  <a:prstGeom prst="rect">
                    <a:avLst/>
                  </a:prstGeom>
                  <a:solidFill>
                    <a:srgbClr val="7070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06" name="Rectangle 606"/>
                  <p:cNvSpPr>
                    <a:spLocks noChangeArrowheads="1"/>
                  </p:cNvSpPr>
                  <p:nvPr/>
                </p:nvSpPr>
                <p:spPr bwMode="auto">
                  <a:xfrm>
                    <a:off x="5259" y="1954"/>
                    <a:ext cx="121" cy="1"/>
                  </a:xfrm>
                  <a:prstGeom prst="rect">
                    <a:avLst/>
                  </a:prstGeom>
                  <a:solidFill>
                    <a:srgbClr val="7070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07" name="Rectangle 607"/>
                  <p:cNvSpPr>
                    <a:spLocks noChangeArrowheads="1"/>
                  </p:cNvSpPr>
                  <p:nvPr/>
                </p:nvSpPr>
                <p:spPr bwMode="auto">
                  <a:xfrm>
                    <a:off x="5259" y="1824"/>
                    <a:ext cx="3" cy="130"/>
                  </a:xfrm>
                  <a:prstGeom prst="rect">
                    <a:avLst/>
                  </a:prstGeom>
                  <a:solidFill>
                    <a:srgbClr val="7070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08" name="Rectangle 608"/>
                  <p:cNvSpPr>
                    <a:spLocks noChangeArrowheads="1"/>
                  </p:cNvSpPr>
                  <p:nvPr/>
                </p:nvSpPr>
                <p:spPr bwMode="auto">
                  <a:xfrm>
                    <a:off x="5378" y="1824"/>
                    <a:ext cx="2" cy="130"/>
                  </a:xfrm>
                  <a:prstGeom prst="rect">
                    <a:avLst/>
                  </a:prstGeom>
                  <a:solidFill>
                    <a:srgbClr val="7070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09" name="Rectangle 609"/>
                  <p:cNvSpPr>
                    <a:spLocks noChangeArrowheads="1"/>
                  </p:cNvSpPr>
                  <p:nvPr/>
                </p:nvSpPr>
                <p:spPr bwMode="auto">
                  <a:xfrm>
                    <a:off x="5262" y="1824"/>
                    <a:ext cx="116" cy="1"/>
                  </a:xfrm>
                  <a:prstGeom prst="rect">
                    <a:avLst/>
                  </a:prstGeom>
                  <a:solidFill>
                    <a:srgbClr val="74747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10" name="Rectangle 610"/>
                  <p:cNvSpPr>
                    <a:spLocks noChangeArrowheads="1"/>
                  </p:cNvSpPr>
                  <p:nvPr/>
                </p:nvSpPr>
                <p:spPr bwMode="auto">
                  <a:xfrm>
                    <a:off x="5262" y="1953"/>
                    <a:ext cx="116" cy="1"/>
                  </a:xfrm>
                  <a:prstGeom prst="rect">
                    <a:avLst/>
                  </a:prstGeom>
                  <a:solidFill>
                    <a:srgbClr val="74747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11" name="Rectangle 611"/>
                  <p:cNvSpPr>
                    <a:spLocks noChangeArrowheads="1"/>
                  </p:cNvSpPr>
                  <p:nvPr/>
                </p:nvSpPr>
                <p:spPr bwMode="auto">
                  <a:xfrm>
                    <a:off x="5262" y="1825"/>
                    <a:ext cx="2" cy="128"/>
                  </a:xfrm>
                  <a:prstGeom prst="rect">
                    <a:avLst/>
                  </a:prstGeom>
                  <a:solidFill>
                    <a:srgbClr val="74747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12" name="Rectangle 612"/>
                  <p:cNvSpPr>
                    <a:spLocks noChangeArrowheads="1"/>
                  </p:cNvSpPr>
                  <p:nvPr/>
                </p:nvSpPr>
                <p:spPr bwMode="auto">
                  <a:xfrm>
                    <a:off x="5376" y="1825"/>
                    <a:ext cx="2" cy="128"/>
                  </a:xfrm>
                  <a:prstGeom prst="rect">
                    <a:avLst/>
                  </a:prstGeom>
                  <a:solidFill>
                    <a:srgbClr val="74747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13" name="Rectangle 613"/>
                  <p:cNvSpPr>
                    <a:spLocks noChangeArrowheads="1"/>
                  </p:cNvSpPr>
                  <p:nvPr/>
                </p:nvSpPr>
                <p:spPr bwMode="auto">
                  <a:xfrm>
                    <a:off x="5264" y="1825"/>
                    <a:ext cx="112" cy="1"/>
                  </a:xfrm>
                  <a:prstGeom prst="rect">
                    <a:avLst/>
                  </a:prstGeom>
                  <a:solidFill>
                    <a:srgbClr val="7A7A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14" name="Rectangle 614"/>
                  <p:cNvSpPr>
                    <a:spLocks noChangeArrowheads="1"/>
                  </p:cNvSpPr>
                  <p:nvPr/>
                </p:nvSpPr>
                <p:spPr bwMode="auto">
                  <a:xfrm>
                    <a:off x="5264" y="1951"/>
                    <a:ext cx="112" cy="2"/>
                  </a:xfrm>
                  <a:prstGeom prst="rect">
                    <a:avLst/>
                  </a:prstGeom>
                  <a:solidFill>
                    <a:srgbClr val="7A7A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15" name="Rectangle 615"/>
                  <p:cNvSpPr>
                    <a:spLocks noChangeArrowheads="1"/>
                  </p:cNvSpPr>
                  <p:nvPr/>
                </p:nvSpPr>
                <p:spPr bwMode="auto">
                  <a:xfrm>
                    <a:off x="5264" y="1826"/>
                    <a:ext cx="112" cy="2"/>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16" name="Rectangle 616"/>
                  <p:cNvSpPr>
                    <a:spLocks noChangeArrowheads="1"/>
                  </p:cNvSpPr>
                  <p:nvPr/>
                </p:nvSpPr>
                <p:spPr bwMode="auto">
                  <a:xfrm>
                    <a:off x="5264" y="1950"/>
                    <a:ext cx="112" cy="1"/>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17" name="Rectangle 617"/>
                  <p:cNvSpPr>
                    <a:spLocks noChangeArrowheads="1"/>
                  </p:cNvSpPr>
                  <p:nvPr/>
                </p:nvSpPr>
                <p:spPr bwMode="auto">
                  <a:xfrm>
                    <a:off x="5264" y="1828"/>
                    <a:ext cx="2" cy="122"/>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18" name="Rectangle 618"/>
                  <p:cNvSpPr>
                    <a:spLocks noChangeArrowheads="1"/>
                  </p:cNvSpPr>
                  <p:nvPr/>
                </p:nvSpPr>
                <p:spPr bwMode="auto">
                  <a:xfrm>
                    <a:off x="5374" y="1828"/>
                    <a:ext cx="2" cy="122"/>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19" name="Rectangle 619"/>
                  <p:cNvSpPr>
                    <a:spLocks noChangeArrowheads="1"/>
                  </p:cNvSpPr>
                  <p:nvPr/>
                </p:nvSpPr>
                <p:spPr bwMode="auto">
                  <a:xfrm>
                    <a:off x="5266" y="1828"/>
                    <a:ext cx="108" cy="1"/>
                  </a:xfrm>
                  <a:prstGeom prst="rect">
                    <a:avLst/>
                  </a:prstGeom>
                  <a:solidFill>
                    <a:srgbClr val="8383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20" name="Rectangle 620"/>
                  <p:cNvSpPr>
                    <a:spLocks noChangeArrowheads="1"/>
                  </p:cNvSpPr>
                  <p:nvPr/>
                </p:nvSpPr>
                <p:spPr bwMode="auto">
                  <a:xfrm>
                    <a:off x="5266" y="1948"/>
                    <a:ext cx="108" cy="2"/>
                  </a:xfrm>
                  <a:prstGeom prst="rect">
                    <a:avLst/>
                  </a:prstGeom>
                  <a:solidFill>
                    <a:srgbClr val="8383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21" name="Rectangle 621"/>
                  <p:cNvSpPr>
                    <a:spLocks noChangeArrowheads="1"/>
                  </p:cNvSpPr>
                  <p:nvPr/>
                </p:nvSpPr>
                <p:spPr bwMode="auto">
                  <a:xfrm>
                    <a:off x="5266" y="1829"/>
                    <a:ext cx="108" cy="2"/>
                  </a:xfrm>
                  <a:prstGeom prst="rect">
                    <a:avLst/>
                  </a:prstGeom>
                  <a:solidFill>
                    <a:srgbClr val="8989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22" name="Rectangle 622"/>
                  <p:cNvSpPr>
                    <a:spLocks noChangeArrowheads="1"/>
                  </p:cNvSpPr>
                  <p:nvPr/>
                </p:nvSpPr>
                <p:spPr bwMode="auto">
                  <a:xfrm>
                    <a:off x="5266" y="1947"/>
                    <a:ext cx="108" cy="1"/>
                  </a:xfrm>
                  <a:prstGeom prst="rect">
                    <a:avLst/>
                  </a:prstGeom>
                  <a:solidFill>
                    <a:srgbClr val="8989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23" name="Rectangle 623"/>
                  <p:cNvSpPr>
                    <a:spLocks noChangeArrowheads="1"/>
                  </p:cNvSpPr>
                  <p:nvPr/>
                </p:nvSpPr>
                <p:spPr bwMode="auto">
                  <a:xfrm>
                    <a:off x="5266" y="1831"/>
                    <a:ext cx="2" cy="116"/>
                  </a:xfrm>
                  <a:prstGeom prst="rect">
                    <a:avLst/>
                  </a:prstGeom>
                  <a:solidFill>
                    <a:srgbClr val="8989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24" name="Rectangle 624"/>
                  <p:cNvSpPr>
                    <a:spLocks noChangeArrowheads="1"/>
                  </p:cNvSpPr>
                  <p:nvPr/>
                </p:nvSpPr>
                <p:spPr bwMode="auto">
                  <a:xfrm>
                    <a:off x="5372" y="1831"/>
                    <a:ext cx="2" cy="116"/>
                  </a:xfrm>
                  <a:prstGeom prst="rect">
                    <a:avLst/>
                  </a:prstGeom>
                  <a:solidFill>
                    <a:srgbClr val="8989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25" name="Rectangle 625"/>
                  <p:cNvSpPr>
                    <a:spLocks noChangeArrowheads="1"/>
                  </p:cNvSpPr>
                  <p:nvPr/>
                </p:nvSpPr>
                <p:spPr bwMode="auto">
                  <a:xfrm>
                    <a:off x="5268" y="1831"/>
                    <a:ext cx="104" cy="1"/>
                  </a:xfrm>
                  <a:prstGeom prst="rect">
                    <a:avLst/>
                  </a:prstGeom>
                  <a:solidFill>
                    <a:srgbClr val="8E8E8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26" name="Rectangle 626"/>
                  <p:cNvSpPr>
                    <a:spLocks noChangeArrowheads="1"/>
                  </p:cNvSpPr>
                  <p:nvPr/>
                </p:nvSpPr>
                <p:spPr bwMode="auto">
                  <a:xfrm>
                    <a:off x="5268" y="1946"/>
                    <a:ext cx="104" cy="1"/>
                  </a:xfrm>
                  <a:prstGeom prst="rect">
                    <a:avLst/>
                  </a:prstGeom>
                  <a:solidFill>
                    <a:srgbClr val="8E8E8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27" name="Rectangle 627"/>
                  <p:cNvSpPr>
                    <a:spLocks noChangeArrowheads="1"/>
                  </p:cNvSpPr>
                  <p:nvPr/>
                </p:nvSpPr>
                <p:spPr bwMode="auto">
                  <a:xfrm>
                    <a:off x="5268" y="1832"/>
                    <a:ext cx="2" cy="114"/>
                  </a:xfrm>
                  <a:prstGeom prst="rect">
                    <a:avLst/>
                  </a:prstGeom>
                  <a:solidFill>
                    <a:srgbClr val="8E8E8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28" name="Rectangle 628"/>
                  <p:cNvSpPr>
                    <a:spLocks noChangeArrowheads="1"/>
                  </p:cNvSpPr>
                  <p:nvPr/>
                </p:nvSpPr>
                <p:spPr bwMode="auto">
                  <a:xfrm>
                    <a:off x="5370" y="1832"/>
                    <a:ext cx="2" cy="114"/>
                  </a:xfrm>
                  <a:prstGeom prst="rect">
                    <a:avLst/>
                  </a:prstGeom>
                  <a:solidFill>
                    <a:srgbClr val="8E8E8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29" name="Rectangle 629"/>
                  <p:cNvSpPr>
                    <a:spLocks noChangeArrowheads="1"/>
                  </p:cNvSpPr>
                  <p:nvPr/>
                </p:nvSpPr>
                <p:spPr bwMode="auto">
                  <a:xfrm>
                    <a:off x="5270" y="1832"/>
                    <a:ext cx="100" cy="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30" name="Rectangle 630"/>
                  <p:cNvSpPr>
                    <a:spLocks noChangeArrowheads="1"/>
                  </p:cNvSpPr>
                  <p:nvPr/>
                </p:nvSpPr>
                <p:spPr bwMode="auto">
                  <a:xfrm>
                    <a:off x="5270" y="1944"/>
                    <a:ext cx="100" cy="2"/>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31" name="Rectangle 631"/>
                  <p:cNvSpPr>
                    <a:spLocks noChangeArrowheads="1"/>
                  </p:cNvSpPr>
                  <p:nvPr/>
                </p:nvSpPr>
                <p:spPr bwMode="auto">
                  <a:xfrm>
                    <a:off x="5270" y="1833"/>
                    <a:ext cx="100" cy="2"/>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32" name="Rectangle 632"/>
                  <p:cNvSpPr>
                    <a:spLocks noChangeArrowheads="1"/>
                  </p:cNvSpPr>
                  <p:nvPr/>
                </p:nvSpPr>
                <p:spPr bwMode="auto">
                  <a:xfrm>
                    <a:off x="5270" y="1943"/>
                    <a:ext cx="100" cy="1"/>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33" name="Rectangle 633"/>
                  <p:cNvSpPr>
                    <a:spLocks noChangeArrowheads="1"/>
                  </p:cNvSpPr>
                  <p:nvPr/>
                </p:nvSpPr>
                <p:spPr bwMode="auto">
                  <a:xfrm>
                    <a:off x="5270" y="1835"/>
                    <a:ext cx="2" cy="108"/>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34" name="Rectangle 634"/>
                  <p:cNvSpPr>
                    <a:spLocks noChangeArrowheads="1"/>
                  </p:cNvSpPr>
                  <p:nvPr/>
                </p:nvSpPr>
                <p:spPr bwMode="auto">
                  <a:xfrm>
                    <a:off x="5368" y="1835"/>
                    <a:ext cx="2" cy="108"/>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35" name="Rectangle 635"/>
                  <p:cNvSpPr>
                    <a:spLocks noChangeArrowheads="1"/>
                  </p:cNvSpPr>
                  <p:nvPr/>
                </p:nvSpPr>
                <p:spPr bwMode="auto">
                  <a:xfrm>
                    <a:off x="5272" y="1835"/>
                    <a:ext cx="96" cy="1"/>
                  </a:xfrm>
                  <a:prstGeom prst="rect">
                    <a:avLst/>
                  </a:prstGeom>
                  <a:solidFill>
                    <a:srgbClr val="9D9D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36" name="Rectangle 636"/>
                  <p:cNvSpPr>
                    <a:spLocks noChangeArrowheads="1"/>
                  </p:cNvSpPr>
                  <p:nvPr/>
                </p:nvSpPr>
                <p:spPr bwMode="auto">
                  <a:xfrm>
                    <a:off x="5272" y="1942"/>
                    <a:ext cx="96" cy="1"/>
                  </a:xfrm>
                  <a:prstGeom prst="rect">
                    <a:avLst/>
                  </a:prstGeom>
                  <a:solidFill>
                    <a:srgbClr val="9D9D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37" name="Rectangle 637"/>
                  <p:cNvSpPr>
                    <a:spLocks noChangeArrowheads="1"/>
                  </p:cNvSpPr>
                  <p:nvPr/>
                </p:nvSpPr>
                <p:spPr bwMode="auto">
                  <a:xfrm>
                    <a:off x="5272" y="1836"/>
                    <a:ext cx="96" cy="1"/>
                  </a:xfrm>
                  <a:prstGeom prst="rect">
                    <a:avLst/>
                  </a:prstGeom>
                  <a:solidFill>
                    <a:srgbClr val="A2A2A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38" name="Rectangle 638"/>
                  <p:cNvSpPr>
                    <a:spLocks noChangeArrowheads="1"/>
                  </p:cNvSpPr>
                  <p:nvPr/>
                </p:nvSpPr>
                <p:spPr bwMode="auto">
                  <a:xfrm>
                    <a:off x="5272" y="1940"/>
                    <a:ext cx="96" cy="2"/>
                  </a:xfrm>
                  <a:prstGeom prst="rect">
                    <a:avLst/>
                  </a:prstGeom>
                  <a:solidFill>
                    <a:srgbClr val="A2A2A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39" name="Rectangle 639"/>
                  <p:cNvSpPr>
                    <a:spLocks noChangeArrowheads="1"/>
                  </p:cNvSpPr>
                  <p:nvPr/>
                </p:nvSpPr>
                <p:spPr bwMode="auto">
                  <a:xfrm>
                    <a:off x="5272" y="1837"/>
                    <a:ext cx="2" cy="103"/>
                  </a:xfrm>
                  <a:prstGeom prst="rect">
                    <a:avLst/>
                  </a:prstGeom>
                  <a:solidFill>
                    <a:srgbClr val="A2A2A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40" name="Rectangle 640"/>
                  <p:cNvSpPr>
                    <a:spLocks noChangeArrowheads="1"/>
                  </p:cNvSpPr>
                  <p:nvPr/>
                </p:nvSpPr>
                <p:spPr bwMode="auto">
                  <a:xfrm>
                    <a:off x="5366" y="1837"/>
                    <a:ext cx="2" cy="103"/>
                  </a:xfrm>
                  <a:prstGeom prst="rect">
                    <a:avLst/>
                  </a:prstGeom>
                  <a:solidFill>
                    <a:srgbClr val="A2A2A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41" name="Rectangle 641"/>
                  <p:cNvSpPr>
                    <a:spLocks noChangeArrowheads="1"/>
                  </p:cNvSpPr>
                  <p:nvPr/>
                </p:nvSpPr>
                <p:spPr bwMode="auto">
                  <a:xfrm>
                    <a:off x="5274" y="1837"/>
                    <a:ext cx="92" cy="2"/>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42" name="Rectangle 642"/>
                  <p:cNvSpPr>
                    <a:spLocks noChangeArrowheads="1"/>
                  </p:cNvSpPr>
                  <p:nvPr/>
                </p:nvSpPr>
                <p:spPr bwMode="auto">
                  <a:xfrm>
                    <a:off x="5274" y="1939"/>
                    <a:ext cx="92" cy="1"/>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43" name="Rectangle 643"/>
                  <p:cNvSpPr>
                    <a:spLocks noChangeArrowheads="1"/>
                  </p:cNvSpPr>
                  <p:nvPr/>
                </p:nvSpPr>
                <p:spPr bwMode="auto">
                  <a:xfrm>
                    <a:off x="5274" y="1839"/>
                    <a:ext cx="2" cy="100"/>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44" name="Rectangle 644"/>
                  <p:cNvSpPr>
                    <a:spLocks noChangeArrowheads="1"/>
                  </p:cNvSpPr>
                  <p:nvPr/>
                </p:nvSpPr>
                <p:spPr bwMode="auto">
                  <a:xfrm>
                    <a:off x="5364" y="1839"/>
                    <a:ext cx="2" cy="100"/>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45" name="Rectangle 645"/>
                  <p:cNvSpPr>
                    <a:spLocks noChangeArrowheads="1"/>
                  </p:cNvSpPr>
                  <p:nvPr/>
                </p:nvSpPr>
                <p:spPr bwMode="auto">
                  <a:xfrm>
                    <a:off x="5276" y="1839"/>
                    <a:ext cx="88" cy="1"/>
                  </a:xfrm>
                  <a:prstGeom prst="rect">
                    <a:avLst/>
                  </a:prstGeom>
                  <a:solidFill>
                    <a:srgbClr val="ABAB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46" name="Rectangle 646"/>
                  <p:cNvSpPr>
                    <a:spLocks noChangeArrowheads="1"/>
                  </p:cNvSpPr>
                  <p:nvPr/>
                </p:nvSpPr>
                <p:spPr bwMode="auto">
                  <a:xfrm>
                    <a:off x="5276" y="1938"/>
                    <a:ext cx="88" cy="1"/>
                  </a:xfrm>
                  <a:prstGeom prst="rect">
                    <a:avLst/>
                  </a:prstGeom>
                  <a:solidFill>
                    <a:srgbClr val="ABAB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47" name="Rectangle 647"/>
                  <p:cNvSpPr>
                    <a:spLocks noChangeArrowheads="1"/>
                  </p:cNvSpPr>
                  <p:nvPr/>
                </p:nvSpPr>
                <p:spPr bwMode="auto">
                  <a:xfrm>
                    <a:off x="5276" y="1840"/>
                    <a:ext cx="88" cy="1"/>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48" name="Rectangle 648"/>
                  <p:cNvSpPr>
                    <a:spLocks noChangeArrowheads="1"/>
                  </p:cNvSpPr>
                  <p:nvPr/>
                </p:nvSpPr>
                <p:spPr bwMode="auto">
                  <a:xfrm>
                    <a:off x="5276" y="1936"/>
                    <a:ext cx="88" cy="2"/>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49" name="Rectangle 649"/>
                  <p:cNvSpPr>
                    <a:spLocks noChangeArrowheads="1"/>
                  </p:cNvSpPr>
                  <p:nvPr/>
                </p:nvSpPr>
                <p:spPr bwMode="auto">
                  <a:xfrm>
                    <a:off x="5276" y="1841"/>
                    <a:ext cx="2" cy="95"/>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50" name="Rectangle 650"/>
                  <p:cNvSpPr>
                    <a:spLocks noChangeArrowheads="1"/>
                  </p:cNvSpPr>
                  <p:nvPr/>
                </p:nvSpPr>
                <p:spPr bwMode="auto">
                  <a:xfrm>
                    <a:off x="5362" y="1841"/>
                    <a:ext cx="2" cy="95"/>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51" name="Rectangle 651"/>
                  <p:cNvSpPr>
                    <a:spLocks noChangeArrowheads="1"/>
                  </p:cNvSpPr>
                  <p:nvPr/>
                </p:nvSpPr>
                <p:spPr bwMode="auto">
                  <a:xfrm>
                    <a:off x="5278" y="1841"/>
                    <a:ext cx="84" cy="2"/>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52" name="Rectangle 652"/>
                  <p:cNvSpPr>
                    <a:spLocks noChangeArrowheads="1"/>
                  </p:cNvSpPr>
                  <p:nvPr/>
                </p:nvSpPr>
                <p:spPr bwMode="auto">
                  <a:xfrm>
                    <a:off x="5278" y="1935"/>
                    <a:ext cx="84" cy="1"/>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53" name="Rectangle 653"/>
                  <p:cNvSpPr>
                    <a:spLocks noChangeArrowheads="1"/>
                  </p:cNvSpPr>
                  <p:nvPr/>
                </p:nvSpPr>
                <p:spPr bwMode="auto">
                  <a:xfrm>
                    <a:off x="5278" y="1843"/>
                    <a:ext cx="84" cy="1"/>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54" name="Rectangle 654"/>
                  <p:cNvSpPr>
                    <a:spLocks noChangeArrowheads="1"/>
                  </p:cNvSpPr>
                  <p:nvPr/>
                </p:nvSpPr>
                <p:spPr bwMode="auto">
                  <a:xfrm>
                    <a:off x="5278" y="1934"/>
                    <a:ext cx="84" cy="1"/>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55" name="Rectangle 655"/>
                  <p:cNvSpPr>
                    <a:spLocks noChangeArrowheads="1"/>
                  </p:cNvSpPr>
                  <p:nvPr/>
                </p:nvSpPr>
                <p:spPr bwMode="auto">
                  <a:xfrm>
                    <a:off x="5278" y="1844"/>
                    <a:ext cx="2" cy="90"/>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56" name="Rectangle 656"/>
                  <p:cNvSpPr>
                    <a:spLocks noChangeArrowheads="1"/>
                  </p:cNvSpPr>
                  <p:nvPr/>
                </p:nvSpPr>
                <p:spPr bwMode="auto">
                  <a:xfrm>
                    <a:off x="5360" y="1844"/>
                    <a:ext cx="2" cy="90"/>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57" name="Rectangle 657"/>
                  <p:cNvSpPr>
                    <a:spLocks noChangeArrowheads="1"/>
                  </p:cNvSpPr>
                  <p:nvPr/>
                </p:nvSpPr>
                <p:spPr bwMode="auto">
                  <a:xfrm>
                    <a:off x="5280" y="1844"/>
                    <a:ext cx="80" cy="1"/>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58" name="Rectangle 658"/>
                  <p:cNvSpPr>
                    <a:spLocks noChangeArrowheads="1"/>
                  </p:cNvSpPr>
                  <p:nvPr/>
                </p:nvSpPr>
                <p:spPr bwMode="auto">
                  <a:xfrm>
                    <a:off x="5280" y="1932"/>
                    <a:ext cx="80" cy="2"/>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59" name="Rectangle 659"/>
                  <p:cNvSpPr>
                    <a:spLocks noChangeArrowheads="1"/>
                  </p:cNvSpPr>
                  <p:nvPr/>
                </p:nvSpPr>
                <p:spPr bwMode="auto">
                  <a:xfrm>
                    <a:off x="5280" y="1845"/>
                    <a:ext cx="80" cy="2"/>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60" name="Rectangle 660"/>
                  <p:cNvSpPr>
                    <a:spLocks noChangeArrowheads="1"/>
                  </p:cNvSpPr>
                  <p:nvPr/>
                </p:nvSpPr>
                <p:spPr bwMode="auto">
                  <a:xfrm>
                    <a:off x="5280" y="1931"/>
                    <a:ext cx="80" cy="1"/>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61" name="Rectangle 661"/>
                  <p:cNvSpPr>
                    <a:spLocks noChangeArrowheads="1"/>
                  </p:cNvSpPr>
                  <p:nvPr/>
                </p:nvSpPr>
                <p:spPr bwMode="auto">
                  <a:xfrm>
                    <a:off x="5280" y="1847"/>
                    <a:ext cx="2" cy="84"/>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62" name="Rectangle 662"/>
                  <p:cNvSpPr>
                    <a:spLocks noChangeArrowheads="1"/>
                  </p:cNvSpPr>
                  <p:nvPr/>
                </p:nvSpPr>
                <p:spPr bwMode="auto">
                  <a:xfrm>
                    <a:off x="5358" y="1847"/>
                    <a:ext cx="2" cy="84"/>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63" name="Rectangle 663"/>
                  <p:cNvSpPr>
                    <a:spLocks noChangeArrowheads="1"/>
                  </p:cNvSpPr>
                  <p:nvPr/>
                </p:nvSpPr>
                <p:spPr bwMode="auto">
                  <a:xfrm>
                    <a:off x="5282" y="1847"/>
                    <a:ext cx="76" cy="1"/>
                  </a:xfrm>
                  <a:prstGeom prst="rect">
                    <a:avLst/>
                  </a:prstGeom>
                  <a:solidFill>
                    <a:srgbClr val="C4C4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64" name="Rectangle 664"/>
                  <p:cNvSpPr>
                    <a:spLocks noChangeArrowheads="1"/>
                  </p:cNvSpPr>
                  <p:nvPr/>
                </p:nvSpPr>
                <p:spPr bwMode="auto">
                  <a:xfrm>
                    <a:off x="5282" y="1929"/>
                    <a:ext cx="76" cy="2"/>
                  </a:xfrm>
                  <a:prstGeom prst="rect">
                    <a:avLst/>
                  </a:prstGeom>
                  <a:solidFill>
                    <a:srgbClr val="C4C4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65" name="Rectangle 665"/>
                  <p:cNvSpPr>
                    <a:spLocks noChangeArrowheads="1"/>
                  </p:cNvSpPr>
                  <p:nvPr/>
                </p:nvSpPr>
                <p:spPr bwMode="auto">
                  <a:xfrm>
                    <a:off x="5282" y="1848"/>
                    <a:ext cx="2" cy="81"/>
                  </a:xfrm>
                  <a:prstGeom prst="rect">
                    <a:avLst/>
                  </a:prstGeom>
                  <a:solidFill>
                    <a:srgbClr val="C4C4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66" name="Rectangle 666"/>
                  <p:cNvSpPr>
                    <a:spLocks noChangeArrowheads="1"/>
                  </p:cNvSpPr>
                  <p:nvPr/>
                </p:nvSpPr>
                <p:spPr bwMode="auto">
                  <a:xfrm>
                    <a:off x="5356" y="1848"/>
                    <a:ext cx="2" cy="81"/>
                  </a:xfrm>
                  <a:prstGeom prst="rect">
                    <a:avLst/>
                  </a:prstGeom>
                  <a:solidFill>
                    <a:srgbClr val="C4C4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67" name="Rectangle 667"/>
                  <p:cNvSpPr>
                    <a:spLocks noChangeArrowheads="1"/>
                  </p:cNvSpPr>
                  <p:nvPr/>
                </p:nvSpPr>
                <p:spPr bwMode="auto">
                  <a:xfrm>
                    <a:off x="5284" y="1848"/>
                    <a:ext cx="72" cy="1"/>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68" name="Rectangle 668"/>
                  <p:cNvSpPr>
                    <a:spLocks noChangeArrowheads="1"/>
                  </p:cNvSpPr>
                  <p:nvPr/>
                </p:nvSpPr>
                <p:spPr bwMode="auto">
                  <a:xfrm>
                    <a:off x="5284" y="1928"/>
                    <a:ext cx="72" cy="1"/>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69" name="Rectangle 669"/>
                  <p:cNvSpPr>
                    <a:spLocks noChangeArrowheads="1"/>
                  </p:cNvSpPr>
                  <p:nvPr/>
                </p:nvSpPr>
                <p:spPr bwMode="auto">
                  <a:xfrm>
                    <a:off x="5284" y="1849"/>
                    <a:ext cx="72" cy="2"/>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70" name="Rectangle 670"/>
                  <p:cNvSpPr>
                    <a:spLocks noChangeArrowheads="1"/>
                  </p:cNvSpPr>
                  <p:nvPr/>
                </p:nvSpPr>
                <p:spPr bwMode="auto">
                  <a:xfrm>
                    <a:off x="5284" y="1927"/>
                    <a:ext cx="72" cy="1"/>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71" name="Rectangle 671"/>
                  <p:cNvSpPr>
                    <a:spLocks noChangeArrowheads="1"/>
                  </p:cNvSpPr>
                  <p:nvPr/>
                </p:nvSpPr>
                <p:spPr bwMode="auto">
                  <a:xfrm>
                    <a:off x="5284" y="1851"/>
                    <a:ext cx="2" cy="76"/>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72" name="Rectangle 672"/>
                  <p:cNvSpPr>
                    <a:spLocks noChangeArrowheads="1"/>
                  </p:cNvSpPr>
                  <p:nvPr/>
                </p:nvSpPr>
                <p:spPr bwMode="auto">
                  <a:xfrm>
                    <a:off x="5354" y="1851"/>
                    <a:ext cx="2" cy="76"/>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73" name="Rectangle 673"/>
                  <p:cNvSpPr>
                    <a:spLocks noChangeArrowheads="1"/>
                  </p:cNvSpPr>
                  <p:nvPr/>
                </p:nvSpPr>
                <p:spPr bwMode="auto">
                  <a:xfrm>
                    <a:off x="5286" y="1851"/>
                    <a:ext cx="68" cy="1"/>
                  </a:xfrm>
                  <a:prstGeom prst="rect">
                    <a:avLst/>
                  </a:prstGeom>
                  <a:solidFill>
                    <a:srgbClr val="CFCF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74" name="Rectangle 674"/>
                  <p:cNvSpPr>
                    <a:spLocks noChangeArrowheads="1"/>
                  </p:cNvSpPr>
                  <p:nvPr/>
                </p:nvSpPr>
                <p:spPr bwMode="auto">
                  <a:xfrm>
                    <a:off x="5286" y="1925"/>
                    <a:ext cx="68" cy="2"/>
                  </a:xfrm>
                  <a:prstGeom prst="rect">
                    <a:avLst/>
                  </a:prstGeom>
                  <a:solidFill>
                    <a:srgbClr val="CFCF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75" name="Rectangle 675"/>
                  <p:cNvSpPr>
                    <a:spLocks noChangeArrowheads="1"/>
                  </p:cNvSpPr>
                  <p:nvPr/>
                </p:nvSpPr>
                <p:spPr bwMode="auto">
                  <a:xfrm>
                    <a:off x="5286" y="1852"/>
                    <a:ext cx="68" cy="2"/>
                  </a:xfrm>
                  <a:prstGeom prst="rect">
                    <a:avLst/>
                  </a:prstGeom>
                  <a:solidFill>
                    <a:srgbClr val="D3D3D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76" name="Rectangle 676"/>
                  <p:cNvSpPr>
                    <a:spLocks noChangeArrowheads="1"/>
                  </p:cNvSpPr>
                  <p:nvPr/>
                </p:nvSpPr>
                <p:spPr bwMode="auto">
                  <a:xfrm>
                    <a:off x="5286" y="1924"/>
                    <a:ext cx="68" cy="1"/>
                  </a:xfrm>
                  <a:prstGeom prst="rect">
                    <a:avLst/>
                  </a:prstGeom>
                  <a:solidFill>
                    <a:srgbClr val="D3D3D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77" name="Rectangle 677"/>
                  <p:cNvSpPr>
                    <a:spLocks noChangeArrowheads="1"/>
                  </p:cNvSpPr>
                  <p:nvPr/>
                </p:nvSpPr>
                <p:spPr bwMode="auto">
                  <a:xfrm>
                    <a:off x="5286" y="1854"/>
                    <a:ext cx="2" cy="70"/>
                  </a:xfrm>
                  <a:prstGeom prst="rect">
                    <a:avLst/>
                  </a:prstGeom>
                  <a:solidFill>
                    <a:srgbClr val="D3D3D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78" name="Rectangle 678"/>
                  <p:cNvSpPr>
                    <a:spLocks noChangeArrowheads="1"/>
                  </p:cNvSpPr>
                  <p:nvPr/>
                </p:nvSpPr>
                <p:spPr bwMode="auto">
                  <a:xfrm>
                    <a:off x="5352" y="1854"/>
                    <a:ext cx="2" cy="70"/>
                  </a:xfrm>
                  <a:prstGeom prst="rect">
                    <a:avLst/>
                  </a:prstGeom>
                  <a:solidFill>
                    <a:srgbClr val="D3D3D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79" name="Rectangle 679"/>
                  <p:cNvSpPr>
                    <a:spLocks noChangeArrowheads="1"/>
                  </p:cNvSpPr>
                  <p:nvPr/>
                </p:nvSpPr>
                <p:spPr bwMode="auto">
                  <a:xfrm>
                    <a:off x="5288" y="1854"/>
                    <a:ext cx="64" cy="1"/>
                  </a:xfrm>
                  <a:prstGeom prst="rect">
                    <a:avLst/>
                  </a:prstGeom>
                  <a:solidFill>
                    <a:srgbClr val="D6D6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80" name="Rectangle 680"/>
                  <p:cNvSpPr>
                    <a:spLocks noChangeArrowheads="1"/>
                  </p:cNvSpPr>
                  <p:nvPr/>
                </p:nvSpPr>
                <p:spPr bwMode="auto">
                  <a:xfrm>
                    <a:off x="5288" y="1923"/>
                    <a:ext cx="64" cy="1"/>
                  </a:xfrm>
                  <a:prstGeom prst="rect">
                    <a:avLst/>
                  </a:prstGeom>
                  <a:solidFill>
                    <a:srgbClr val="D6D6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81" name="Rectangle 681"/>
                  <p:cNvSpPr>
                    <a:spLocks noChangeArrowheads="1"/>
                  </p:cNvSpPr>
                  <p:nvPr/>
                </p:nvSpPr>
                <p:spPr bwMode="auto">
                  <a:xfrm>
                    <a:off x="5288" y="1855"/>
                    <a:ext cx="2" cy="68"/>
                  </a:xfrm>
                  <a:prstGeom prst="rect">
                    <a:avLst/>
                  </a:prstGeom>
                  <a:solidFill>
                    <a:srgbClr val="D6D6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82" name="Rectangle 682"/>
                  <p:cNvSpPr>
                    <a:spLocks noChangeArrowheads="1"/>
                  </p:cNvSpPr>
                  <p:nvPr/>
                </p:nvSpPr>
                <p:spPr bwMode="auto">
                  <a:xfrm>
                    <a:off x="5350" y="1855"/>
                    <a:ext cx="2" cy="68"/>
                  </a:xfrm>
                  <a:prstGeom prst="rect">
                    <a:avLst/>
                  </a:prstGeom>
                  <a:solidFill>
                    <a:srgbClr val="D6D6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83" name="Rectangle 683"/>
                  <p:cNvSpPr>
                    <a:spLocks noChangeArrowheads="1"/>
                  </p:cNvSpPr>
                  <p:nvPr/>
                </p:nvSpPr>
                <p:spPr bwMode="auto">
                  <a:xfrm>
                    <a:off x="5290" y="1855"/>
                    <a:ext cx="60" cy="1"/>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84" name="Rectangle 684"/>
                  <p:cNvSpPr>
                    <a:spLocks noChangeArrowheads="1"/>
                  </p:cNvSpPr>
                  <p:nvPr/>
                </p:nvSpPr>
                <p:spPr bwMode="auto">
                  <a:xfrm>
                    <a:off x="5290" y="1921"/>
                    <a:ext cx="60" cy="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85" name="Rectangle 685"/>
                  <p:cNvSpPr>
                    <a:spLocks noChangeArrowheads="1"/>
                  </p:cNvSpPr>
                  <p:nvPr/>
                </p:nvSpPr>
                <p:spPr bwMode="auto">
                  <a:xfrm>
                    <a:off x="5290" y="1856"/>
                    <a:ext cx="60" cy="2"/>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86" name="Rectangle 686"/>
                  <p:cNvSpPr>
                    <a:spLocks noChangeArrowheads="1"/>
                  </p:cNvSpPr>
                  <p:nvPr/>
                </p:nvSpPr>
                <p:spPr bwMode="auto">
                  <a:xfrm>
                    <a:off x="5290" y="1920"/>
                    <a:ext cx="60" cy="1"/>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87" name="Rectangle 687"/>
                  <p:cNvSpPr>
                    <a:spLocks noChangeArrowheads="1"/>
                  </p:cNvSpPr>
                  <p:nvPr/>
                </p:nvSpPr>
                <p:spPr bwMode="auto">
                  <a:xfrm>
                    <a:off x="5290" y="1858"/>
                    <a:ext cx="2" cy="62"/>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88" name="Rectangle 688"/>
                  <p:cNvSpPr>
                    <a:spLocks noChangeArrowheads="1"/>
                  </p:cNvSpPr>
                  <p:nvPr/>
                </p:nvSpPr>
                <p:spPr bwMode="auto">
                  <a:xfrm>
                    <a:off x="5348" y="1858"/>
                    <a:ext cx="2" cy="62"/>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89" name="Rectangle 689"/>
                  <p:cNvSpPr>
                    <a:spLocks noChangeArrowheads="1"/>
                  </p:cNvSpPr>
                  <p:nvPr/>
                </p:nvSpPr>
                <p:spPr bwMode="auto">
                  <a:xfrm>
                    <a:off x="5292" y="1858"/>
                    <a:ext cx="56" cy="1"/>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90" name="Rectangle 690"/>
                  <p:cNvSpPr>
                    <a:spLocks noChangeArrowheads="1"/>
                  </p:cNvSpPr>
                  <p:nvPr/>
                </p:nvSpPr>
                <p:spPr bwMode="auto">
                  <a:xfrm>
                    <a:off x="5292" y="1919"/>
                    <a:ext cx="56" cy="1"/>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91" name="Rectangle 691"/>
                  <p:cNvSpPr>
                    <a:spLocks noChangeArrowheads="1"/>
                  </p:cNvSpPr>
                  <p:nvPr/>
                </p:nvSpPr>
                <p:spPr bwMode="auto">
                  <a:xfrm>
                    <a:off x="5292" y="1859"/>
                    <a:ext cx="56" cy="1"/>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92" name="Rectangle 692"/>
                  <p:cNvSpPr>
                    <a:spLocks noChangeArrowheads="1"/>
                  </p:cNvSpPr>
                  <p:nvPr/>
                </p:nvSpPr>
                <p:spPr bwMode="auto">
                  <a:xfrm>
                    <a:off x="5292" y="1917"/>
                    <a:ext cx="56" cy="2"/>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93" name="Rectangle 693"/>
                  <p:cNvSpPr>
                    <a:spLocks noChangeArrowheads="1"/>
                  </p:cNvSpPr>
                  <p:nvPr/>
                </p:nvSpPr>
                <p:spPr bwMode="auto">
                  <a:xfrm>
                    <a:off x="5292" y="1860"/>
                    <a:ext cx="2" cy="57"/>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94" name="Rectangle 694"/>
                  <p:cNvSpPr>
                    <a:spLocks noChangeArrowheads="1"/>
                  </p:cNvSpPr>
                  <p:nvPr/>
                </p:nvSpPr>
                <p:spPr bwMode="auto">
                  <a:xfrm>
                    <a:off x="5346" y="1860"/>
                    <a:ext cx="2" cy="57"/>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95" name="Rectangle 695"/>
                  <p:cNvSpPr>
                    <a:spLocks noChangeArrowheads="1"/>
                  </p:cNvSpPr>
                  <p:nvPr/>
                </p:nvSpPr>
                <p:spPr bwMode="auto">
                  <a:xfrm>
                    <a:off x="5294" y="1860"/>
                    <a:ext cx="52" cy="2"/>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96" name="Rectangle 696"/>
                  <p:cNvSpPr>
                    <a:spLocks noChangeArrowheads="1"/>
                  </p:cNvSpPr>
                  <p:nvPr/>
                </p:nvSpPr>
                <p:spPr bwMode="auto">
                  <a:xfrm>
                    <a:off x="5294" y="1916"/>
                    <a:ext cx="52" cy="1"/>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97" name="Rectangle 697"/>
                  <p:cNvSpPr>
                    <a:spLocks noChangeArrowheads="1"/>
                  </p:cNvSpPr>
                  <p:nvPr/>
                </p:nvSpPr>
                <p:spPr bwMode="auto">
                  <a:xfrm>
                    <a:off x="5294" y="1862"/>
                    <a:ext cx="2" cy="54"/>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98" name="Rectangle 698"/>
                  <p:cNvSpPr>
                    <a:spLocks noChangeArrowheads="1"/>
                  </p:cNvSpPr>
                  <p:nvPr/>
                </p:nvSpPr>
                <p:spPr bwMode="auto">
                  <a:xfrm>
                    <a:off x="5344" y="1862"/>
                    <a:ext cx="2" cy="54"/>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899" name="Rectangle 699"/>
                  <p:cNvSpPr>
                    <a:spLocks noChangeArrowheads="1"/>
                  </p:cNvSpPr>
                  <p:nvPr/>
                </p:nvSpPr>
                <p:spPr bwMode="auto">
                  <a:xfrm>
                    <a:off x="5296" y="1862"/>
                    <a:ext cx="48" cy="1"/>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00" name="Rectangle 700"/>
                  <p:cNvSpPr>
                    <a:spLocks noChangeArrowheads="1"/>
                  </p:cNvSpPr>
                  <p:nvPr/>
                </p:nvSpPr>
                <p:spPr bwMode="auto">
                  <a:xfrm>
                    <a:off x="5296" y="1915"/>
                    <a:ext cx="48" cy="1"/>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01" name="Rectangle 701"/>
                  <p:cNvSpPr>
                    <a:spLocks noChangeArrowheads="1"/>
                  </p:cNvSpPr>
                  <p:nvPr/>
                </p:nvSpPr>
                <p:spPr bwMode="auto">
                  <a:xfrm>
                    <a:off x="5296" y="1863"/>
                    <a:ext cx="48" cy="1"/>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02" name="Rectangle 702"/>
                  <p:cNvSpPr>
                    <a:spLocks noChangeArrowheads="1"/>
                  </p:cNvSpPr>
                  <p:nvPr/>
                </p:nvSpPr>
                <p:spPr bwMode="auto">
                  <a:xfrm>
                    <a:off x="5296" y="1913"/>
                    <a:ext cx="48" cy="2"/>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03" name="Rectangle 703"/>
                  <p:cNvSpPr>
                    <a:spLocks noChangeArrowheads="1"/>
                  </p:cNvSpPr>
                  <p:nvPr/>
                </p:nvSpPr>
                <p:spPr bwMode="auto">
                  <a:xfrm>
                    <a:off x="5296" y="1864"/>
                    <a:ext cx="2" cy="49"/>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04" name="Rectangle 704"/>
                  <p:cNvSpPr>
                    <a:spLocks noChangeArrowheads="1"/>
                  </p:cNvSpPr>
                  <p:nvPr/>
                </p:nvSpPr>
                <p:spPr bwMode="auto">
                  <a:xfrm>
                    <a:off x="5342" y="1864"/>
                    <a:ext cx="2" cy="49"/>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05" name="Rectangle 705"/>
                  <p:cNvSpPr>
                    <a:spLocks noChangeArrowheads="1"/>
                  </p:cNvSpPr>
                  <p:nvPr/>
                </p:nvSpPr>
                <p:spPr bwMode="auto">
                  <a:xfrm>
                    <a:off x="5298" y="1864"/>
                    <a:ext cx="44" cy="2"/>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06" name="Rectangle 706"/>
                  <p:cNvSpPr>
                    <a:spLocks noChangeArrowheads="1"/>
                  </p:cNvSpPr>
                  <p:nvPr/>
                </p:nvSpPr>
                <p:spPr bwMode="auto">
                  <a:xfrm>
                    <a:off x="5298" y="1912"/>
                    <a:ext cx="44" cy="1"/>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07" name="Rectangle 707"/>
                  <p:cNvSpPr>
                    <a:spLocks noChangeArrowheads="1"/>
                  </p:cNvSpPr>
                  <p:nvPr/>
                </p:nvSpPr>
                <p:spPr bwMode="auto">
                  <a:xfrm>
                    <a:off x="5298" y="1866"/>
                    <a:ext cx="44" cy="1"/>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08" name="Rectangle 708"/>
                  <p:cNvSpPr>
                    <a:spLocks noChangeArrowheads="1"/>
                  </p:cNvSpPr>
                  <p:nvPr/>
                </p:nvSpPr>
                <p:spPr bwMode="auto">
                  <a:xfrm>
                    <a:off x="5298" y="1910"/>
                    <a:ext cx="44" cy="2"/>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09" name="Rectangle 709"/>
                  <p:cNvSpPr>
                    <a:spLocks noChangeArrowheads="1"/>
                  </p:cNvSpPr>
                  <p:nvPr/>
                </p:nvSpPr>
                <p:spPr bwMode="auto">
                  <a:xfrm>
                    <a:off x="5298" y="1867"/>
                    <a:ext cx="2" cy="43"/>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10" name="Rectangle 710"/>
                  <p:cNvSpPr>
                    <a:spLocks noChangeArrowheads="1"/>
                  </p:cNvSpPr>
                  <p:nvPr/>
                </p:nvSpPr>
                <p:spPr bwMode="auto">
                  <a:xfrm>
                    <a:off x="5340" y="1867"/>
                    <a:ext cx="2" cy="43"/>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11" name="Rectangle 711"/>
                  <p:cNvSpPr>
                    <a:spLocks noChangeArrowheads="1"/>
                  </p:cNvSpPr>
                  <p:nvPr/>
                </p:nvSpPr>
                <p:spPr bwMode="auto">
                  <a:xfrm>
                    <a:off x="5300" y="1867"/>
                    <a:ext cx="40" cy="1"/>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12" name="Rectangle 712"/>
                  <p:cNvSpPr>
                    <a:spLocks noChangeArrowheads="1"/>
                  </p:cNvSpPr>
                  <p:nvPr/>
                </p:nvSpPr>
                <p:spPr bwMode="auto">
                  <a:xfrm>
                    <a:off x="5300" y="1909"/>
                    <a:ext cx="40" cy="1"/>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13" name="Rectangle 713"/>
                  <p:cNvSpPr>
                    <a:spLocks noChangeArrowheads="1"/>
                  </p:cNvSpPr>
                  <p:nvPr/>
                </p:nvSpPr>
                <p:spPr bwMode="auto">
                  <a:xfrm>
                    <a:off x="5300" y="1868"/>
                    <a:ext cx="2" cy="41"/>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14" name="Rectangle 714"/>
                  <p:cNvSpPr>
                    <a:spLocks noChangeArrowheads="1"/>
                  </p:cNvSpPr>
                  <p:nvPr/>
                </p:nvSpPr>
                <p:spPr bwMode="auto">
                  <a:xfrm>
                    <a:off x="5338" y="1868"/>
                    <a:ext cx="2" cy="41"/>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15" name="Rectangle 715"/>
                  <p:cNvSpPr>
                    <a:spLocks noChangeArrowheads="1"/>
                  </p:cNvSpPr>
                  <p:nvPr/>
                </p:nvSpPr>
                <p:spPr bwMode="auto">
                  <a:xfrm>
                    <a:off x="5302" y="1868"/>
                    <a:ext cx="36" cy="2"/>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16" name="Rectangle 716"/>
                  <p:cNvSpPr>
                    <a:spLocks noChangeArrowheads="1"/>
                  </p:cNvSpPr>
                  <p:nvPr/>
                </p:nvSpPr>
                <p:spPr bwMode="auto">
                  <a:xfrm>
                    <a:off x="5302" y="1908"/>
                    <a:ext cx="36" cy="1"/>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17" name="Rectangle 717"/>
                  <p:cNvSpPr>
                    <a:spLocks noChangeArrowheads="1"/>
                  </p:cNvSpPr>
                  <p:nvPr/>
                </p:nvSpPr>
                <p:spPr bwMode="auto">
                  <a:xfrm>
                    <a:off x="5302" y="1870"/>
                    <a:ext cx="36" cy="1"/>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18" name="Rectangle 718"/>
                  <p:cNvSpPr>
                    <a:spLocks noChangeArrowheads="1"/>
                  </p:cNvSpPr>
                  <p:nvPr/>
                </p:nvSpPr>
                <p:spPr bwMode="auto">
                  <a:xfrm>
                    <a:off x="5302" y="1906"/>
                    <a:ext cx="36" cy="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19" name="Rectangle 719"/>
                  <p:cNvSpPr>
                    <a:spLocks noChangeArrowheads="1"/>
                  </p:cNvSpPr>
                  <p:nvPr/>
                </p:nvSpPr>
                <p:spPr bwMode="auto">
                  <a:xfrm>
                    <a:off x="5302" y="1871"/>
                    <a:ext cx="2" cy="3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20" name="Rectangle 720"/>
                  <p:cNvSpPr>
                    <a:spLocks noChangeArrowheads="1"/>
                  </p:cNvSpPr>
                  <p:nvPr/>
                </p:nvSpPr>
                <p:spPr bwMode="auto">
                  <a:xfrm>
                    <a:off x="5336" y="1871"/>
                    <a:ext cx="2" cy="3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21" name="Rectangle 721"/>
                  <p:cNvSpPr>
                    <a:spLocks noChangeArrowheads="1"/>
                  </p:cNvSpPr>
                  <p:nvPr/>
                </p:nvSpPr>
                <p:spPr bwMode="auto">
                  <a:xfrm>
                    <a:off x="5304" y="1871"/>
                    <a:ext cx="32" cy="2"/>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22" name="Rectangle 722"/>
                  <p:cNvSpPr>
                    <a:spLocks noChangeArrowheads="1"/>
                  </p:cNvSpPr>
                  <p:nvPr/>
                </p:nvSpPr>
                <p:spPr bwMode="auto">
                  <a:xfrm>
                    <a:off x="5304" y="1905"/>
                    <a:ext cx="32" cy="1"/>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23" name="Rectangle 723"/>
                  <p:cNvSpPr>
                    <a:spLocks noChangeArrowheads="1"/>
                  </p:cNvSpPr>
                  <p:nvPr/>
                </p:nvSpPr>
                <p:spPr bwMode="auto">
                  <a:xfrm>
                    <a:off x="5304" y="1873"/>
                    <a:ext cx="32" cy="1"/>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24" name="Rectangle 724"/>
                  <p:cNvSpPr>
                    <a:spLocks noChangeArrowheads="1"/>
                  </p:cNvSpPr>
                  <p:nvPr/>
                </p:nvSpPr>
                <p:spPr bwMode="auto">
                  <a:xfrm>
                    <a:off x="5304" y="1904"/>
                    <a:ext cx="32" cy="1"/>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25" name="Rectangle 725"/>
                  <p:cNvSpPr>
                    <a:spLocks noChangeArrowheads="1"/>
                  </p:cNvSpPr>
                  <p:nvPr/>
                </p:nvSpPr>
                <p:spPr bwMode="auto">
                  <a:xfrm>
                    <a:off x="5304" y="1874"/>
                    <a:ext cx="2" cy="3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26" name="Rectangle 726"/>
                  <p:cNvSpPr>
                    <a:spLocks noChangeArrowheads="1"/>
                  </p:cNvSpPr>
                  <p:nvPr/>
                </p:nvSpPr>
                <p:spPr bwMode="auto">
                  <a:xfrm>
                    <a:off x="5334" y="1874"/>
                    <a:ext cx="2" cy="3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27" name="Rectangle 727"/>
                  <p:cNvSpPr>
                    <a:spLocks noChangeArrowheads="1"/>
                  </p:cNvSpPr>
                  <p:nvPr/>
                </p:nvSpPr>
                <p:spPr bwMode="auto">
                  <a:xfrm>
                    <a:off x="5306" y="1874"/>
                    <a:ext cx="28" cy="1"/>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28" name="Rectangle 728"/>
                  <p:cNvSpPr>
                    <a:spLocks noChangeArrowheads="1"/>
                  </p:cNvSpPr>
                  <p:nvPr/>
                </p:nvSpPr>
                <p:spPr bwMode="auto">
                  <a:xfrm>
                    <a:off x="5306" y="1902"/>
                    <a:ext cx="28" cy="2"/>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29" name="Rectangle 729"/>
                  <p:cNvSpPr>
                    <a:spLocks noChangeArrowheads="1"/>
                  </p:cNvSpPr>
                  <p:nvPr/>
                </p:nvSpPr>
                <p:spPr bwMode="auto">
                  <a:xfrm>
                    <a:off x="5306" y="1875"/>
                    <a:ext cx="2" cy="27"/>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30" name="Rectangle 730"/>
                  <p:cNvSpPr>
                    <a:spLocks noChangeArrowheads="1"/>
                  </p:cNvSpPr>
                  <p:nvPr/>
                </p:nvSpPr>
                <p:spPr bwMode="auto">
                  <a:xfrm>
                    <a:off x="5332" y="1875"/>
                    <a:ext cx="2" cy="27"/>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31" name="Rectangle 731"/>
                  <p:cNvSpPr>
                    <a:spLocks noChangeArrowheads="1"/>
                  </p:cNvSpPr>
                  <p:nvPr/>
                </p:nvSpPr>
                <p:spPr bwMode="auto">
                  <a:xfrm>
                    <a:off x="5308" y="1875"/>
                    <a:ext cx="24" cy="2"/>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32" name="Rectangle 732"/>
                  <p:cNvSpPr>
                    <a:spLocks noChangeArrowheads="1"/>
                  </p:cNvSpPr>
                  <p:nvPr/>
                </p:nvSpPr>
                <p:spPr bwMode="auto">
                  <a:xfrm>
                    <a:off x="5308" y="1901"/>
                    <a:ext cx="24" cy="1"/>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33" name="Rectangle 733"/>
                  <p:cNvSpPr>
                    <a:spLocks noChangeArrowheads="1"/>
                  </p:cNvSpPr>
                  <p:nvPr/>
                </p:nvSpPr>
                <p:spPr bwMode="auto">
                  <a:xfrm>
                    <a:off x="5308" y="1877"/>
                    <a:ext cx="24" cy="1"/>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34" name="Rectangle 734"/>
                  <p:cNvSpPr>
                    <a:spLocks noChangeArrowheads="1"/>
                  </p:cNvSpPr>
                  <p:nvPr/>
                </p:nvSpPr>
                <p:spPr bwMode="auto">
                  <a:xfrm>
                    <a:off x="5308" y="1900"/>
                    <a:ext cx="24" cy="1"/>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35" name="Rectangle 735"/>
                  <p:cNvSpPr>
                    <a:spLocks noChangeArrowheads="1"/>
                  </p:cNvSpPr>
                  <p:nvPr/>
                </p:nvSpPr>
                <p:spPr bwMode="auto">
                  <a:xfrm>
                    <a:off x="5308" y="1878"/>
                    <a:ext cx="2" cy="22"/>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36" name="Rectangle 736"/>
                  <p:cNvSpPr>
                    <a:spLocks noChangeArrowheads="1"/>
                  </p:cNvSpPr>
                  <p:nvPr/>
                </p:nvSpPr>
                <p:spPr bwMode="auto">
                  <a:xfrm>
                    <a:off x="5330" y="1878"/>
                    <a:ext cx="2" cy="22"/>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37" name="Rectangle 737"/>
                  <p:cNvSpPr>
                    <a:spLocks noChangeArrowheads="1"/>
                  </p:cNvSpPr>
                  <p:nvPr/>
                </p:nvSpPr>
                <p:spPr bwMode="auto">
                  <a:xfrm>
                    <a:off x="5310" y="1878"/>
                    <a:ext cx="20" cy="1"/>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38" name="Rectangle 738"/>
                  <p:cNvSpPr>
                    <a:spLocks noChangeArrowheads="1"/>
                  </p:cNvSpPr>
                  <p:nvPr/>
                </p:nvSpPr>
                <p:spPr bwMode="auto">
                  <a:xfrm>
                    <a:off x="5310" y="1898"/>
                    <a:ext cx="20" cy="2"/>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39" name="Rectangle 739"/>
                  <p:cNvSpPr>
                    <a:spLocks noChangeArrowheads="1"/>
                  </p:cNvSpPr>
                  <p:nvPr/>
                </p:nvSpPr>
                <p:spPr bwMode="auto">
                  <a:xfrm>
                    <a:off x="5310" y="1879"/>
                    <a:ext cx="20" cy="2"/>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40" name="Rectangle 740"/>
                  <p:cNvSpPr>
                    <a:spLocks noChangeArrowheads="1"/>
                  </p:cNvSpPr>
                  <p:nvPr/>
                </p:nvSpPr>
                <p:spPr bwMode="auto">
                  <a:xfrm>
                    <a:off x="5310" y="1897"/>
                    <a:ext cx="20" cy="1"/>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41" name="Rectangle 741"/>
                  <p:cNvSpPr>
                    <a:spLocks noChangeArrowheads="1"/>
                  </p:cNvSpPr>
                  <p:nvPr/>
                </p:nvSpPr>
                <p:spPr bwMode="auto">
                  <a:xfrm>
                    <a:off x="5310" y="1881"/>
                    <a:ext cx="2" cy="16"/>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42" name="Rectangle 742"/>
                  <p:cNvSpPr>
                    <a:spLocks noChangeArrowheads="1"/>
                  </p:cNvSpPr>
                  <p:nvPr/>
                </p:nvSpPr>
                <p:spPr bwMode="auto">
                  <a:xfrm>
                    <a:off x="5328" y="1881"/>
                    <a:ext cx="2" cy="16"/>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43" name="Rectangle 743"/>
                  <p:cNvSpPr>
                    <a:spLocks noChangeArrowheads="1"/>
                  </p:cNvSpPr>
                  <p:nvPr/>
                </p:nvSpPr>
                <p:spPr bwMode="auto">
                  <a:xfrm>
                    <a:off x="5312" y="1881"/>
                    <a:ext cx="16" cy="1"/>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grpSp>
            <p:grpSp>
              <p:nvGrpSpPr>
                <p:cNvPr id="26" name="Group 744"/>
                <p:cNvGrpSpPr>
                  <a:grpSpLocks/>
                </p:cNvGrpSpPr>
                <p:nvPr/>
              </p:nvGrpSpPr>
              <p:grpSpPr bwMode="auto">
                <a:xfrm>
                  <a:off x="5237" y="1797"/>
                  <a:ext cx="166" cy="185"/>
                  <a:chOff x="5237" y="1797"/>
                  <a:chExt cx="166" cy="185"/>
                </a:xfrm>
              </p:grpSpPr>
              <p:sp>
                <p:nvSpPr>
                  <p:cNvPr id="307945" name="Rectangle 745"/>
                  <p:cNvSpPr>
                    <a:spLocks noChangeArrowheads="1"/>
                  </p:cNvSpPr>
                  <p:nvPr/>
                </p:nvSpPr>
                <p:spPr bwMode="auto">
                  <a:xfrm>
                    <a:off x="5312" y="1896"/>
                    <a:ext cx="16" cy="1"/>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46" name="Rectangle 746"/>
                  <p:cNvSpPr>
                    <a:spLocks noChangeArrowheads="1"/>
                  </p:cNvSpPr>
                  <p:nvPr/>
                </p:nvSpPr>
                <p:spPr bwMode="auto">
                  <a:xfrm>
                    <a:off x="5312" y="1882"/>
                    <a:ext cx="2" cy="14"/>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47" name="Rectangle 747"/>
                  <p:cNvSpPr>
                    <a:spLocks noChangeArrowheads="1"/>
                  </p:cNvSpPr>
                  <p:nvPr/>
                </p:nvSpPr>
                <p:spPr bwMode="auto">
                  <a:xfrm>
                    <a:off x="5326" y="1882"/>
                    <a:ext cx="2" cy="14"/>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48" name="Rectangle 748"/>
                  <p:cNvSpPr>
                    <a:spLocks noChangeArrowheads="1"/>
                  </p:cNvSpPr>
                  <p:nvPr/>
                </p:nvSpPr>
                <p:spPr bwMode="auto">
                  <a:xfrm>
                    <a:off x="5314" y="1882"/>
                    <a:ext cx="12" cy="1"/>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49" name="Rectangle 749"/>
                  <p:cNvSpPr>
                    <a:spLocks noChangeArrowheads="1"/>
                  </p:cNvSpPr>
                  <p:nvPr/>
                </p:nvSpPr>
                <p:spPr bwMode="auto">
                  <a:xfrm>
                    <a:off x="5314" y="1894"/>
                    <a:ext cx="12" cy="2"/>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50" name="Rectangle 750"/>
                  <p:cNvSpPr>
                    <a:spLocks noChangeArrowheads="1"/>
                  </p:cNvSpPr>
                  <p:nvPr/>
                </p:nvSpPr>
                <p:spPr bwMode="auto">
                  <a:xfrm>
                    <a:off x="5314" y="1883"/>
                    <a:ext cx="12" cy="2"/>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51" name="Rectangle 751"/>
                  <p:cNvSpPr>
                    <a:spLocks noChangeArrowheads="1"/>
                  </p:cNvSpPr>
                  <p:nvPr/>
                </p:nvSpPr>
                <p:spPr bwMode="auto">
                  <a:xfrm>
                    <a:off x="5314" y="1893"/>
                    <a:ext cx="12" cy="1"/>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52" name="Rectangle 752"/>
                  <p:cNvSpPr>
                    <a:spLocks noChangeArrowheads="1"/>
                  </p:cNvSpPr>
                  <p:nvPr/>
                </p:nvSpPr>
                <p:spPr bwMode="auto">
                  <a:xfrm>
                    <a:off x="5314" y="1885"/>
                    <a:ext cx="2" cy="8"/>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53" name="Rectangle 753"/>
                  <p:cNvSpPr>
                    <a:spLocks noChangeArrowheads="1"/>
                  </p:cNvSpPr>
                  <p:nvPr/>
                </p:nvSpPr>
                <p:spPr bwMode="auto">
                  <a:xfrm>
                    <a:off x="5324" y="1885"/>
                    <a:ext cx="2" cy="8"/>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54" name="Rectangle 754"/>
                  <p:cNvSpPr>
                    <a:spLocks noChangeArrowheads="1"/>
                  </p:cNvSpPr>
                  <p:nvPr/>
                </p:nvSpPr>
                <p:spPr bwMode="auto">
                  <a:xfrm>
                    <a:off x="5316" y="1885"/>
                    <a:ext cx="8" cy="1"/>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55" name="Rectangle 755"/>
                  <p:cNvSpPr>
                    <a:spLocks noChangeArrowheads="1"/>
                  </p:cNvSpPr>
                  <p:nvPr/>
                </p:nvSpPr>
                <p:spPr bwMode="auto">
                  <a:xfrm>
                    <a:off x="5316" y="1892"/>
                    <a:ext cx="8" cy="1"/>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56" name="Rectangle 756"/>
                  <p:cNvSpPr>
                    <a:spLocks noChangeArrowheads="1"/>
                  </p:cNvSpPr>
                  <p:nvPr/>
                </p:nvSpPr>
                <p:spPr bwMode="auto">
                  <a:xfrm>
                    <a:off x="5316" y="1886"/>
                    <a:ext cx="8" cy="1"/>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57" name="Rectangle 757"/>
                  <p:cNvSpPr>
                    <a:spLocks noChangeArrowheads="1"/>
                  </p:cNvSpPr>
                  <p:nvPr/>
                </p:nvSpPr>
                <p:spPr bwMode="auto">
                  <a:xfrm>
                    <a:off x="5316" y="1890"/>
                    <a:ext cx="8" cy="2"/>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58" name="Rectangle 758"/>
                  <p:cNvSpPr>
                    <a:spLocks noChangeArrowheads="1"/>
                  </p:cNvSpPr>
                  <p:nvPr/>
                </p:nvSpPr>
                <p:spPr bwMode="auto">
                  <a:xfrm>
                    <a:off x="5316" y="1887"/>
                    <a:ext cx="2" cy="3"/>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59" name="Rectangle 759"/>
                  <p:cNvSpPr>
                    <a:spLocks noChangeArrowheads="1"/>
                  </p:cNvSpPr>
                  <p:nvPr/>
                </p:nvSpPr>
                <p:spPr bwMode="auto">
                  <a:xfrm>
                    <a:off x="5322" y="1887"/>
                    <a:ext cx="2" cy="3"/>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60" name="Rectangle 760"/>
                  <p:cNvSpPr>
                    <a:spLocks noChangeArrowheads="1"/>
                  </p:cNvSpPr>
                  <p:nvPr/>
                </p:nvSpPr>
                <p:spPr bwMode="auto">
                  <a:xfrm>
                    <a:off x="5318" y="1887"/>
                    <a:ext cx="4" cy="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61" name="Freeform 761"/>
                  <p:cNvSpPr>
                    <a:spLocks/>
                  </p:cNvSpPr>
                  <p:nvPr/>
                </p:nvSpPr>
                <p:spPr bwMode="auto">
                  <a:xfrm>
                    <a:off x="5237" y="1797"/>
                    <a:ext cx="164" cy="184"/>
                  </a:xfrm>
                  <a:custGeom>
                    <a:avLst/>
                    <a:gdLst>
                      <a:gd name="T0" fmla="*/ 0 w 164"/>
                      <a:gd name="T1" fmla="*/ 0 h 184"/>
                      <a:gd name="T2" fmla="*/ 164 w 164"/>
                      <a:gd name="T3" fmla="*/ 86 h 184"/>
                      <a:gd name="T4" fmla="*/ 164 w 164"/>
                      <a:gd name="T5" fmla="*/ 184 h 184"/>
                      <a:gd name="T6" fmla="*/ 0 w 164"/>
                      <a:gd name="T7" fmla="*/ 101 h 184"/>
                      <a:gd name="T8" fmla="*/ 0 w 164"/>
                      <a:gd name="T9" fmla="*/ 0 h 184"/>
                    </a:gdLst>
                    <a:ahLst/>
                    <a:cxnLst>
                      <a:cxn ang="0">
                        <a:pos x="T0" y="T1"/>
                      </a:cxn>
                      <a:cxn ang="0">
                        <a:pos x="T2" y="T3"/>
                      </a:cxn>
                      <a:cxn ang="0">
                        <a:pos x="T4" y="T5"/>
                      </a:cxn>
                      <a:cxn ang="0">
                        <a:pos x="T6" y="T7"/>
                      </a:cxn>
                      <a:cxn ang="0">
                        <a:pos x="T8" y="T9"/>
                      </a:cxn>
                    </a:cxnLst>
                    <a:rect l="0" t="0" r="r" b="b"/>
                    <a:pathLst>
                      <a:path w="164" h="184">
                        <a:moveTo>
                          <a:pt x="0" y="0"/>
                        </a:moveTo>
                        <a:lnTo>
                          <a:pt x="164" y="86"/>
                        </a:lnTo>
                        <a:lnTo>
                          <a:pt x="164" y="184"/>
                        </a:lnTo>
                        <a:lnTo>
                          <a:pt x="0" y="101"/>
                        </a:lnTo>
                        <a:lnTo>
                          <a:pt x="0" y="0"/>
                        </a:lnTo>
                        <a:close/>
                      </a:path>
                    </a:pathLst>
                  </a:custGeom>
                  <a:solidFill>
                    <a:srgbClr val="FFFFFF"/>
                  </a:solidFill>
                  <a:ln w="0">
                    <a:solidFill>
                      <a:srgbClr val="FFFFFF"/>
                    </a:solidFill>
                    <a:prstDash val="solid"/>
                    <a:round/>
                    <a:headEnd/>
                    <a:tailEnd/>
                  </a:ln>
                </p:spPr>
                <p:txBody>
                  <a:bodyPr/>
                  <a:lstStyle/>
                  <a:p>
                    <a:endParaRPr lang="en-US">
                      <a:latin typeface="Arial" pitchFamily="34" charset="0"/>
                      <a:cs typeface="Arial" pitchFamily="34" charset="0"/>
                    </a:endParaRPr>
                  </a:p>
                </p:txBody>
              </p:sp>
              <p:sp>
                <p:nvSpPr>
                  <p:cNvPr id="307962" name="Freeform 762"/>
                  <p:cNvSpPr>
                    <a:spLocks/>
                  </p:cNvSpPr>
                  <p:nvPr/>
                </p:nvSpPr>
                <p:spPr bwMode="auto">
                  <a:xfrm>
                    <a:off x="5237" y="1797"/>
                    <a:ext cx="164" cy="184"/>
                  </a:xfrm>
                  <a:custGeom>
                    <a:avLst/>
                    <a:gdLst>
                      <a:gd name="T0" fmla="*/ 0 w 164"/>
                      <a:gd name="T1" fmla="*/ 0 h 184"/>
                      <a:gd name="T2" fmla="*/ 164 w 164"/>
                      <a:gd name="T3" fmla="*/ 86 h 184"/>
                      <a:gd name="T4" fmla="*/ 164 w 164"/>
                      <a:gd name="T5" fmla="*/ 184 h 184"/>
                      <a:gd name="T6" fmla="*/ 0 w 164"/>
                      <a:gd name="T7" fmla="*/ 101 h 184"/>
                      <a:gd name="T8" fmla="*/ 0 w 164"/>
                      <a:gd name="T9" fmla="*/ 0 h 184"/>
                    </a:gdLst>
                    <a:ahLst/>
                    <a:cxnLst>
                      <a:cxn ang="0">
                        <a:pos x="T0" y="T1"/>
                      </a:cxn>
                      <a:cxn ang="0">
                        <a:pos x="T2" y="T3"/>
                      </a:cxn>
                      <a:cxn ang="0">
                        <a:pos x="T4" y="T5"/>
                      </a:cxn>
                      <a:cxn ang="0">
                        <a:pos x="T6" y="T7"/>
                      </a:cxn>
                      <a:cxn ang="0">
                        <a:pos x="T8" y="T9"/>
                      </a:cxn>
                    </a:cxnLst>
                    <a:rect l="0" t="0" r="r" b="b"/>
                    <a:pathLst>
                      <a:path w="164" h="184">
                        <a:moveTo>
                          <a:pt x="0" y="0"/>
                        </a:moveTo>
                        <a:lnTo>
                          <a:pt x="164" y="86"/>
                        </a:lnTo>
                        <a:lnTo>
                          <a:pt x="164" y="184"/>
                        </a:lnTo>
                        <a:lnTo>
                          <a:pt x="0" y="10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7963" name="Rectangle 763"/>
                  <p:cNvSpPr>
                    <a:spLocks noChangeArrowheads="1"/>
                  </p:cNvSpPr>
                  <p:nvPr/>
                </p:nvSpPr>
                <p:spPr bwMode="auto">
                  <a:xfrm>
                    <a:off x="5237" y="1981"/>
                    <a:ext cx="166" cy="1"/>
                  </a:xfrm>
                  <a:prstGeom prst="rect">
                    <a:avLst/>
                  </a:prstGeom>
                  <a:solidFill>
                    <a:srgbClr val="07070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64" name="Rectangle 764"/>
                  <p:cNvSpPr>
                    <a:spLocks noChangeArrowheads="1"/>
                  </p:cNvSpPr>
                  <p:nvPr/>
                </p:nvSpPr>
                <p:spPr bwMode="auto">
                  <a:xfrm>
                    <a:off x="5237" y="1797"/>
                    <a:ext cx="166" cy="1"/>
                  </a:xfrm>
                  <a:prstGeom prst="rect">
                    <a:avLst/>
                  </a:prstGeom>
                  <a:solidFill>
                    <a:srgbClr val="1111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65" name="Rectangle 765"/>
                  <p:cNvSpPr>
                    <a:spLocks noChangeArrowheads="1"/>
                  </p:cNvSpPr>
                  <p:nvPr/>
                </p:nvSpPr>
                <p:spPr bwMode="auto">
                  <a:xfrm>
                    <a:off x="5237" y="1980"/>
                    <a:ext cx="166" cy="1"/>
                  </a:xfrm>
                  <a:prstGeom prst="rect">
                    <a:avLst/>
                  </a:prstGeom>
                  <a:solidFill>
                    <a:srgbClr val="1111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66" name="Rectangle 766"/>
                  <p:cNvSpPr>
                    <a:spLocks noChangeArrowheads="1"/>
                  </p:cNvSpPr>
                  <p:nvPr/>
                </p:nvSpPr>
                <p:spPr bwMode="auto">
                  <a:xfrm>
                    <a:off x="5237" y="1798"/>
                    <a:ext cx="2" cy="182"/>
                  </a:xfrm>
                  <a:prstGeom prst="rect">
                    <a:avLst/>
                  </a:prstGeom>
                  <a:solidFill>
                    <a:srgbClr val="1111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67" name="Rectangle 767"/>
                  <p:cNvSpPr>
                    <a:spLocks noChangeArrowheads="1"/>
                  </p:cNvSpPr>
                  <p:nvPr/>
                </p:nvSpPr>
                <p:spPr bwMode="auto">
                  <a:xfrm>
                    <a:off x="5401" y="1798"/>
                    <a:ext cx="2" cy="182"/>
                  </a:xfrm>
                  <a:prstGeom prst="rect">
                    <a:avLst/>
                  </a:prstGeom>
                  <a:solidFill>
                    <a:srgbClr val="1111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68" name="Rectangle 768"/>
                  <p:cNvSpPr>
                    <a:spLocks noChangeArrowheads="1"/>
                  </p:cNvSpPr>
                  <p:nvPr/>
                </p:nvSpPr>
                <p:spPr bwMode="auto">
                  <a:xfrm>
                    <a:off x="5239" y="1798"/>
                    <a:ext cx="162" cy="1"/>
                  </a:xfrm>
                  <a:prstGeom prst="rect">
                    <a:avLst/>
                  </a:prstGeom>
                  <a:solidFill>
                    <a:srgbClr val="18181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69" name="Rectangle 769"/>
                  <p:cNvSpPr>
                    <a:spLocks noChangeArrowheads="1"/>
                  </p:cNvSpPr>
                  <p:nvPr/>
                </p:nvSpPr>
                <p:spPr bwMode="auto">
                  <a:xfrm>
                    <a:off x="5239" y="1978"/>
                    <a:ext cx="162" cy="2"/>
                  </a:xfrm>
                  <a:prstGeom prst="rect">
                    <a:avLst/>
                  </a:prstGeom>
                  <a:solidFill>
                    <a:srgbClr val="18181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70" name="Rectangle 770"/>
                  <p:cNvSpPr>
                    <a:spLocks noChangeArrowheads="1"/>
                  </p:cNvSpPr>
                  <p:nvPr/>
                </p:nvSpPr>
                <p:spPr bwMode="auto">
                  <a:xfrm>
                    <a:off x="5239" y="1799"/>
                    <a:ext cx="162" cy="2"/>
                  </a:xfrm>
                  <a:prstGeom prst="rect">
                    <a:avLst/>
                  </a:prstGeom>
                  <a:solidFill>
                    <a:srgbClr val="1C1C1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71" name="Rectangle 771"/>
                  <p:cNvSpPr>
                    <a:spLocks noChangeArrowheads="1"/>
                  </p:cNvSpPr>
                  <p:nvPr/>
                </p:nvSpPr>
                <p:spPr bwMode="auto">
                  <a:xfrm>
                    <a:off x="5239" y="1977"/>
                    <a:ext cx="162" cy="1"/>
                  </a:xfrm>
                  <a:prstGeom prst="rect">
                    <a:avLst/>
                  </a:prstGeom>
                  <a:solidFill>
                    <a:srgbClr val="1C1C1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72" name="Rectangle 772"/>
                  <p:cNvSpPr>
                    <a:spLocks noChangeArrowheads="1"/>
                  </p:cNvSpPr>
                  <p:nvPr/>
                </p:nvSpPr>
                <p:spPr bwMode="auto">
                  <a:xfrm>
                    <a:off x="5239" y="1801"/>
                    <a:ext cx="2" cy="176"/>
                  </a:xfrm>
                  <a:prstGeom prst="rect">
                    <a:avLst/>
                  </a:prstGeom>
                  <a:solidFill>
                    <a:srgbClr val="1C1C1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73" name="Rectangle 773"/>
                  <p:cNvSpPr>
                    <a:spLocks noChangeArrowheads="1"/>
                  </p:cNvSpPr>
                  <p:nvPr/>
                </p:nvSpPr>
                <p:spPr bwMode="auto">
                  <a:xfrm>
                    <a:off x="5399" y="1801"/>
                    <a:ext cx="2" cy="176"/>
                  </a:xfrm>
                  <a:prstGeom prst="rect">
                    <a:avLst/>
                  </a:prstGeom>
                  <a:solidFill>
                    <a:srgbClr val="1C1C1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74" name="Rectangle 774"/>
                  <p:cNvSpPr>
                    <a:spLocks noChangeArrowheads="1"/>
                  </p:cNvSpPr>
                  <p:nvPr/>
                </p:nvSpPr>
                <p:spPr bwMode="auto">
                  <a:xfrm>
                    <a:off x="5241" y="1801"/>
                    <a:ext cx="158" cy="1"/>
                  </a:xfrm>
                  <a:prstGeom prst="rect">
                    <a:avLst/>
                  </a:prstGeom>
                  <a:solidFill>
                    <a:srgbClr val="22222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75" name="Rectangle 775"/>
                  <p:cNvSpPr>
                    <a:spLocks noChangeArrowheads="1"/>
                  </p:cNvSpPr>
                  <p:nvPr/>
                </p:nvSpPr>
                <p:spPr bwMode="auto">
                  <a:xfrm>
                    <a:off x="5241" y="1976"/>
                    <a:ext cx="158" cy="1"/>
                  </a:xfrm>
                  <a:prstGeom prst="rect">
                    <a:avLst/>
                  </a:prstGeom>
                  <a:solidFill>
                    <a:srgbClr val="22222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76" name="Rectangle 776"/>
                  <p:cNvSpPr>
                    <a:spLocks noChangeArrowheads="1"/>
                  </p:cNvSpPr>
                  <p:nvPr/>
                </p:nvSpPr>
                <p:spPr bwMode="auto">
                  <a:xfrm>
                    <a:off x="5241" y="1802"/>
                    <a:ext cx="158" cy="1"/>
                  </a:xfrm>
                  <a:prstGeom prst="rect">
                    <a:avLst/>
                  </a:prstGeom>
                  <a:solidFill>
                    <a:srgbClr val="2727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77" name="Rectangle 777"/>
                  <p:cNvSpPr>
                    <a:spLocks noChangeArrowheads="1"/>
                  </p:cNvSpPr>
                  <p:nvPr/>
                </p:nvSpPr>
                <p:spPr bwMode="auto">
                  <a:xfrm>
                    <a:off x="5241" y="1974"/>
                    <a:ext cx="158" cy="2"/>
                  </a:xfrm>
                  <a:prstGeom prst="rect">
                    <a:avLst/>
                  </a:prstGeom>
                  <a:solidFill>
                    <a:srgbClr val="2727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78" name="Rectangle 778"/>
                  <p:cNvSpPr>
                    <a:spLocks noChangeArrowheads="1"/>
                  </p:cNvSpPr>
                  <p:nvPr/>
                </p:nvSpPr>
                <p:spPr bwMode="auto">
                  <a:xfrm>
                    <a:off x="5241" y="1803"/>
                    <a:ext cx="2" cy="171"/>
                  </a:xfrm>
                  <a:prstGeom prst="rect">
                    <a:avLst/>
                  </a:prstGeom>
                  <a:solidFill>
                    <a:srgbClr val="2727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79" name="Rectangle 779"/>
                  <p:cNvSpPr>
                    <a:spLocks noChangeArrowheads="1"/>
                  </p:cNvSpPr>
                  <p:nvPr/>
                </p:nvSpPr>
                <p:spPr bwMode="auto">
                  <a:xfrm>
                    <a:off x="5397" y="1803"/>
                    <a:ext cx="2" cy="171"/>
                  </a:xfrm>
                  <a:prstGeom prst="rect">
                    <a:avLst/>
                  </a:prstGeom>
                  <a:solidFill>
                    <a:srgbClr val="2727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80" name="Rectangle 780"/>
                  <p:cNvSpPr>
                    <a:spLocks noChangeArrowheads="1"/>
                  </p:cNvSpPr>
                  <p:nvPr/>
                </p:nvSpPr>
                <p:spPr bwMode="auto">
                  <a:xfrm>
                    <a:off x="5243" y="1803"/>
                    <a:ext cx="154" cy="2"/>
                  </a:xfrm>
                  <a:prstGeom prst="rect">
                    <a:avLst/>
                  </a:prstGeom>
                  <a:solidFill>
                    <a:srgbClr val="2C2C2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81" name="Rectangle 781"/>
                  <p:cNvSpPr>
                    <a:spLocks noChangeArrowheads="1"/>
                  </p:cNvSpPr>
                  <p:nvPr/>
                </p:nvSpPr>
                <p:spPr bwMode="auto">
                  <a:xfrm>
                    <a:off x="5243" y="1973"/>
                    <a:ext cx="154" cy="1"/>
                  </a:xfrm>
                  <a:prstGeom prst="rect">
                    <a:avLst/>
                  </a:prstGeom>
                  <a:solidFill>
                    <a:srgbClr val="2C2C2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82" name="Rectangle 782"/>
                  <p:cNvSpPr>
                    <a:spLocks noChangeArrowheads="1"/>
                  </p:cNvSpPr>
                  <p:nvPr/>
                </p:nvSpPr>
                <p:spPr bwMode="auto">
                  <a:xfrm>
                    <a:off x="5243" y="1805"/>
                    <a:ext cx="2" cy="168"/>
                  </a:xfrm>
                  <a:prstGeom prst="rect">
                    <a:avLst/>
                  </a:prstGeom>
                  <a:solidFill>
                    <a:srgbClr val="2C2C2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83" name="Rectangle 783"/>
                  <p:cNvSpPr>
                    <a:spLocks noChangeArrowheads="1"/>
                  </p:cNvSpPr>
                  <p:nvPr/>
                </p:nvSpPr>
                <p:spPr bwMode="auto">
                  <a:xfrm>
                    <a:off x="5395" y="1805"/>
                    <a:ext cx="2" cy="168"/>
                  </a:xfrm>
                  <a:prstGeom prst="rect">
                    <a:avLst/>
                  </a:prstGeom>
                  <a:solidFill>
                    <a:srgbClr val="2C2C2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84" name="Rectangle 784"/>
                  <p:cNvSpPr>
                    <a:spLocks noChangeArrowheads="1"/>
                  </p:cNvSpPr>
                  <p:nvPr/>
                </p:nvSpPr>
                <p:spPr bwMode="auto">
                  <a:xfrm>
                    <a:off x="5245" y="1805"/>
                    <a:ext cx="150" cy="1"/>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85" name="Rectangle 785"/>
                  <p:cNvSpPr>
                    <a:spLocks noChangeArrowheads="1"/>
                  </p:cNvSpPr>
                  <p:nvPr/>
                </p:nvSpPr>
                <p:spPr bwMode="auto">
                  <a:xfrm>
                    <a:off x="5245" y="1971"/>
                    <a:ext cx="150" cy="2"/>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86" name="Rectangle 786"/>
                  <p:cNvSpPr>
                    <a:spLocks noChangeArrowheads="1"/>
                  </p:cNvSpPr>
                  <p:nvPr/>
                </p:nvSpPr>
                <p:spPr bwMode="auto">
                  <a:xfrm>
                    <a:off x="5245" y="1806"/>
                    <a:ext cx="150" cy="1"/>
                  </a:xfrm>
                  <a:prstGeom prst="rect">
                    <a:avLst/>
                  </a:prstGeom>
                  <a:solidFill>
                    <a:srgbClr val="35353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87" name="Rectangle 787"/>
                  <p:cNvSpPr>
                    <a:spLocks noChangeArrowheads="1"/>
                  </p:cNvSpPr>
                  <p:nvPr/>
                </p:nvSpPr>
                <p:spPr bwMode="auto">
                  <a:xfrm>
                    <a:off x="5245" y="1970"/>
                    <a:ext cx="150" cy="1"/>
                  </a:xfrm>
                  <a:prstGeom prst="rect">
                    <a:avLst/>
                  </a:prstGeom>
                  <a:solidFill>
                    <a:srgbClr val="35353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88" name="Rectangle 788"/>
                  <p:cNvSpPr>
                    <a:spLocks noChangeArrowheads="1"/>
                  </p:cNvSpPr>
                  <p:nvPr/>
                </p:nvSpPr>
                <p:spPr bwMode="auto">
                  <a:xfrm>
                    <a:off x="5245" y="1807"/>
                    <a:ext cx="2" cy="163"/>
                  </a:xfrm>
                  <a:prstGeom prst="rect">
                    <a:avLst/>
                  </a:prstGeom>
                  <a:solidFill>
                    <a:srgbClr val="35353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89" name="Rectangle 789"/>
                  <p:cNvSpPr>
                    <a:spLocks noChangeArrowheads="1"/>
                  </p:cNvSpPr>
                  <p:nvPr/>
                </p:nvSpPr>
                <p:spPr bwMode="auto">
                  <a:xfrm>
                    <a:off x="5393" y="1807"/>
                    <a:ext cx="2" cy="163"/>
                  </a:xfrm>
                  <a:prstGeom prst="rect">
                    <a:avLst/>
                  </a:prstGeom>
                  <a:solidFill>
                    <a:srgbClr val="35353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90" name="Rectangle 790"/>
                  <p:cNvSpPr>
                    <a:spLocks noChangeArrowheads="1"/>
                  </p:cNvSpPr>
                  <p:nvPr/>
                </p:nvSpPr>
                <p:spPr bwMode="auto">
                  <a:xfrm>
                    <a:off x="5247" y="1807"/>
                    <a:ext cx="146" cy="2"/>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91" name="Rectangle 791"/>
                  <p:cNvSpPr>
                    <a:spLocks noChangeArrowheads="1"/>
                  </p:cNvSpPr>
                  <p:nvPr/>
                </p:nvSpPr>
                <p:spPr bwMode="auto">
                  <a:xfrm>
                    <a:off x="5247" y="1969"/>
                    <a:ext cx="146" cy="1"/>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92" name="Rectangle 792"/>
                  <p:cNvSpPr>
                    <a:spLocks noChangeArrowheads="1"/>
                  </p:cNvSpPr>
                  <p:nvPr/>
                </p:nvSpPr>
                <p:spPr bwMode="auto">
                  <a:xfrm>
                    <a:off x="5247" y="1809"/>
                    <a:ext cx="146" cy="1"/>
                  </a:xfrm>
                  <a:prstGeom prst="rect">
                    <a:avLst/>
                  </a:prstGeom>
                  <a:solidFill>
                    <a:srgbClr val="3E3E3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93" name="Rectangle 793"/>
                  <p:cNvSpPr>
                    <a:spLocks noChangeArrowheads="1"/>
                  </p:cNvSpPr>
                  <p:nvPr/>
                </p:nvSpPr>
                <p:spPr bwMode="auto">
                  <a:xfrm>
                    <a:off x="5247" y="1967"/>
                    <a:ext cx="146" cy="2"/>
                  </a:xfrm>
                  <a:prstGeom prst="rect">
                    <a:avLst/>
                  </a:prstGeom>
                  <a:solidFill>
                    <a:srgbClr val="3E3E3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94" name="Rectangle 794"/>
                  <p:cNvSpPr>
                    <a:spLocks noChangeArrowheads="1"/>
                  </p:cNvSpPr>
                  <p:nvPr/>
                </p:nvSpPr>
                <p:spPr bwMode="auto">
                  <a:xfrm>
                    <a:off x="5247" y="1810"/>
                    <a:ext cx="2" cy="157"/>
                  </a:xfrm>
                  <a:prstGeom prst="rect">
                    <a:avLst/>
                  </a:prstGeom>
                  <a:solidFill>
                    <a:srgbClr val="3E3E3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95" name="Rectangle 795"/>
                  <p:cNvSpPr>
                    <a:spLocks noChangeArrowheads="1"/>
                  </p:cNvSpPr>
                  <p:nvPr/>
                </p:nvSpPr>
                <p:spPr bwMode="auto">
                  <a:xfrm>
                    <a:off x="5391" y="1810"/>
                    <a:ext cx="2" cy="157"/>
                  </a:xfrm>
                  <a:prstGeom prst="rect">
                    <a:avLst/>
                  </a:prstGeom>
                  <a:solidFill>
                    <a:srgbClr val="3E3E3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96" name="Rectangle 796"/>
                  <p:cNvSpPr>
                    <a:spLocks noChangeArrowheads="1"/>
                  </p:cNvSpPr>
                  <p:nvPr/>
                </p:nvSpPr>
                <p:spPr bwMode="auto">
                  <a:xfrm>
                    <a:off x="5249" y="1810"/>
                    <a:ext cx="142" cy="2"/>
                  </a:xfrm>
                  <a:prstGeom prst="rect">
                    <a:avLst/>
                  </a:prstGeom>
                  <a:solidFill>
                    <a:srgbClr val="4343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97" name="Rectangle 797"/>
                  <p:cNvSpPr>
                    <a:spLocks noChangeArrowheads="1"/>
                  </p:cNvSpPr>
                  <p:nvPr/>
                </p:nvSpPr>
                <p:spPr bwMode="auto">
                  <a:xfrm>
                    <a:off x="5249" y="1966"/>
                    <a:ext cx="142" cy="1"/>
                  </a:xfrm>
                  <a:prstGeom prst="rect">
                    <a:avLst/>
                  </a:prstGeom>
                  <a:solidFill>
                    <a:srgbClr val="4343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98" name="Rectangle 798"/>
                  <p:cNvSpPr>
                    <a:spLocks noChangeArrowheads="1"/>
                  </p:cNvSpPr>
                  <p:nvPr/>
                </p:nvSpPr>
                <p:spPr bwMode="auto">
                  <a:xfrm>
                    <a:off x="5249" y="1812"/>
                    <a:ext cx="2" cy="154"/>
                  </a:xfrm>
                  <a:prstGeom prst="rect">
                    <a:avLst/>
                  </a:prstGeom>
                  <a:solidFill>
                    <a:srgbClr val="4343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7999" name="Rectangle 799"/>
                  <p:cNvSpPr>
                    <a:spLocks noChangeArrowheads="1"/>
                  </p:cNvSpPr>
                  <p:nvPr/>
                </p:nvSpPr>
                <p:spPr bwMode="auto">
                  <a:xfrm>
                    <a:off x="5389" y="1812"/>
                    <a:ext cx="2" cy="154"/>
                  </a:xfrm>
                  <a:prstGeom prst="rect">
                    <a:avLst/>
                  </a:prstGeom>
                  <a:solidFill>
                    <a:srgbClr val="4343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00" name="Rectangle 800"/>
                  <p:cNvSpPr>
                    <a:spLocks noChangeArrowheads="1"/>
                  </p:cNvSpPr>
                  <p:nvPr/>
                </p:nvSpPr>
                <p:spPr bwMode="auto">
                  <a:xfrm>
                    <a:off x="5251" y="1812"/>
                    <a:ext cx="138" cy="1"/>
                  </a:xfrm>
                  <a:prstGeom prst="rect">
                    <a:avLst/>
                  </a:prstGeom>
                  <a:solidFill>
                    <a:srgbClr val="48484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01" name="Rectangle 801"/>
                  <p:cNvSpPr>
                    <a:spLocks noChangeArrowheads="1"/>
                  </p:cNvSpPr>
                  <p:nvPr/>
                </p:nvSpPr>
                <p:spPr bwMode="auto">
                  <a:xfrm>
                    <a:off x="5251" y="1965"/>
                    <a:ext cx="138" cy="1"/>
                  </a:xfrm>
                  <a:prstGeom prst="rect">
                    <a:avLst/>
                  </a:prstGeom>
                  <a:solidFill>
                    <a:srgbClr val="48484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02" name="Rectangle 802"/>
                  <p:cNvSpPr>
                    <a:spLocks noChangeArrowheads="1"/>
                  </p:cNvSpPr>
                  <p:nvPr/>
                </p:nvSpPr>
                <p:spPr bwMode="auto">
                  <a:xfrm>
                    <a:off x="5251" y="1813"/>
                    <a:ext cx="138" cy="1"/>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03" name="Rectangle 803"/>
                  <p:cNvSpPr>
                    <a:spLocks noChangeArrowheads="1"/>
                  </p:cNvSpPr>
                  <p:nvPr/>
                </p:nvSpPr>
                <p:spPr bwMode="auto">
                  <a:xfrm>
                    <a:off x="5251" y="1963"/>
                    <a:ext cx="138" cy="2"/>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04" name="Rectangle 804"/>
                  <p:cNvSpPr>
                    <a:spLocks noChangeArrowheads="1"/>
                  </p:cNvSpPr>
                  <p:nvPr/>
                </p:nvSpPr>
                <p:spPr bwMode="auto">
                  <a:xfrm>
                    <a:off x="5251" y="1814"/>
                    <a:ext cx="2" cy="149"/>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05" name="Rectangle 805"/>
                  <p:cNvSpPr>
                    <a:spLocks noChangeArrowheads="1"/>
                  </p:cNvSpPr>
                  <p:nvPr/>
                </p:nvSpPr>
                <p:spPr bwMode="auto">
                  <a:xfrm>
                    <a:off x="5387" y="1814"/>
                    <a:ext cx="2" cy="149"/>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06" name="Rectangle 806"/>
                  <p:cNvSpPr>
                    <a:spLocks noChangeArrowheads="1"/>
                  </p:cNvSpPr>
                  <p:nvPr/>
                </p:nvSpPr>
                <p:spPr bwMode="auto">
                  <a:xfrm>
                    <a:off x="5253" y="1814"/>
                    <a:ext cx="134" cy="2"/>
                  </a:xfrm>
                  <a:prstGeom prst="rect">
                    <a:avLst/>
                  </a:prstGeom>
                  <a:solidFill>
                    <a:srgbClr val="51515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07" name="Rectangle 807"/>
                  <p:cNvSpPr>
                    <a:spLocks noChangeArrowheads="1"/>
                  </p:cNvSpPr>
                  <p:nvPr/>
                </p:nvSpPr>
                <p:spPr bwMode="auto">
                  <a:xfrm>
                    <a:off x="5253" y="1962"/>
                    <a:ext cx="134" cy="1"/>
                  </a:xfrm>
                  <a:prstGeom prst="rect">
                    <a:avLst/>
                  </a:prstGeom>
                  <a:solidFill>
                    <a:srgbClr val="51515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08" name="Rectangle 808"/>
                  <p:cNvSpPr>
                    <a:spLocks noChangeArrowheads="1"/>
                  </p:cNvSpPr>
                  <p:nvPr/>
                </p:nvSpPr>
                <p:spPr bwMode="auto">
                  <a:xfrm>
                    <a:off x="5253" y="1816"/>
                    <a:ext cx="134" cy="1"/>
                  </a:xfrm>
                  <a:prstGeom prst="rect">
                    <a:avLst/>
                  </a:prstGeom>
                  <a:solidFill>
                    <a:srgbClr val="57575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09" name="Rectangle 809"/>
                  <p:cNvSpPr>
                    <a:spLocks noChangeArrowheads="1"/>
                  </p:cNvSpPr>
                  <p:nvPr/>
                </p:nvSpPr>
                <p:spPr bwMode="auto">
                  <a:xfrm>
                    <a:off x="5253" y="1961"/>
                    <a:ext cx="134" cy="1"/>
                  </a:xfrm>
                  <a:prstGeom prst="rect">
                    <a:avLst/>
                  </a:prstGeom>
                  <a:solidFill>
                    <a:srgbClr val="57575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10" name="Rectangle 810"/>
                  <p:cNvSpPr>
                    <a:spLocks noChangeArrowheads="1"/>
                  </p:cNvSpPr>
                  <p:nvPr/>
                </p:nvSpPr>
                <p:spPr bwMode="auto">
                  <a:xfrm>
                    <a:off x="5253" y="1817"/>
                    <a:ext cx="2" cy="144"/>
                  </a:xfrm>
                  <a:prstGeom prst="rect">
                    <a:avLst/>
                  </a:prstGeom>
                  <a:solidFill>
                    <a:srgbClr val="57575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11" name="Rectangle 811"/>
                  <p:cNvSpPr>
                    <a:spLocks noChangeArrowheads="1"/>
                  </p:cNvSpPr>
                  <p:nvPr/>
                </p:nvSpPr>
                <p:spPr bwMode="auto">
                  <a:xfrm>
                    <a:off x="5385" y="1817"/>
                    <a:ext cx="2" cy="144"/>
                  </a:xfrm>
                  <a:prstGeom prst="rect">
                    <a:avLst/>
                  </a:prstGeom>
                  <a:solidFill>
                    <a:srgbClr val="57575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12" name="Rectangle 812"/>
                  <p:cNvSpPr>
                    <a:spLocks noChangeArrowheads="1"/>
                  </p:cNvSpPr>
                  <p:nvPr/>
                </p:nvSpPr>
                <p:spPr bwMode="auto">
                  <a:xfrm>
                    <a:off x="5255" y="1817"/>
                    <a:ext cx="130" cy="1"/>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13" name="Rectangle 813"/>
                  <p:cNvSpPr>
                    <a:spLocks noChangeArrowheads="1"/>
                  </p:cNvSpPr>
                  <p:nvPr/>
                </p:nvSpPr>
                <p:spPr bwMode="auto">
                  <a:xfrm>
                    <a:off x="5255" y="1959"/>
                    <a:ext cx="130" cy="2"/>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14" name="Rectangle 814"/>
                  <p:cNvSpPr>
                    <a:spLocks noChangeArrowheads="1"/>
                  </p:cNvSpPr>
                  <p:nvPr/>
                </p:nvSpPr>
                <p:spPr bwMode="auto">
                  <a:xfrm>
                    <a:off x="5255" y="1818"/>
                    <a:ext cx="2" cy="141"/>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15" name="Rectangle 815"/>
                  <p:cNvSpPr>
                    <a:spLocks noChangeArrowheads="1"/>
                  </p:cNvSpPr>
                  <p:nvPr/>
                </p:nvSpPr>
                <p:spPr bwMode="auto">
                  <a:xfrm>
                    <a:off x="5383" y="1818"/>
                    <a:ext cx="2" cy="141"/>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16" name="Rectangle 816"/>
                  <p:cNvSpPr>
                    <a:spLocks noChangeArrowheads="1"/>
                  </p:cNvSpPr>
                  <p:nvPr/>
                </p:nvSpPr>
                <p:spPr bwMode="auto">
                  <a:xfrm>
                    <a:off x="5257" y="1818"/>
                    <a:ext cx="126" cy="2"/>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17" name="Rectangle 817"/>
                  <p:cNvSpPr>
                    <a:spLocks noChangeArrowheads="1"/>
                  </p:cNvSpPr>
                  <p:nvPr/>
                </p:nvSpPr>
                <p:spPr bwMode="auto">
                  <a:xfrm>
                    <a:off x="5257" y="1958"/>
                    <a:ext cx="126" cy="1"/>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18" name="Rectangle 818"/>
                  <p:cNvSpPr>
                    <a:spLocks noChangeArrowheads="1"/>
                  </p:cNvSpPr>
                  <p:nvPr/>
                </p:nvSpPr>
                <p:spPr bwMode="auto">
                  <a:xfrm>
                    <a:off x="5257" y="1820"/>
                    <a:ext cx="126" cy="1"/>
                  </a:xfrm>
                  <a:prstGeom prst="rect">
                    <a:avLst/>
                  </a:prstGeom>
                  <a:solidFill>
                    <a:srgbClr val="65656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19" name="Rectangle 819"/>
                  <p:cNvSpPr>
                    <a:spLocks noChangeArrowheads="1"/>
                  </p:cNvSpPr>
                  <p:nvPr/>
                </p:nvSpPr>
                <p:spPr bwMode="auto">
                  <a:xfrm>
                    <a:off x="5257" y="1957"/>
                    <a:ext cx="126" cy="1"/>
                  </a:xfrm>
                  <a:prstGeom prst="rect">
                    <a:avLst/>
                  </a:prstGeom>
                  <a:solidFill>
                    <a:srgbClr val="65656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20" name="Rectangle 820"/>
                  <p:cNvSpPr>
                    <a:spLocks noChangeArrowheads="1"/>
                  </p:cNvSpPr>
                  <p:nvPr/>
                </p:nvSpPr>
                <p:spPr bwMode="auto">
                  <a:xfrm>
                    <a:off x="5257" y="1821"/>
                    <a:ext cx="2" cy="136"/>
                  </a:xfrm>
                  <a:prstGeom prst="rect">
                    <a:avLst/>
                  </a:prstGeom>
                  <a:solidFill>
                    <a:srgbClr val="65656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21" name="Rectangle 821"/>
                  <p:cNvSpPr>
                    <a:spLocks noChangeArrowheads="1"/>
                  </p:cNvSpPr>
                  <p:nvPr/>
                </p:nvSpPr>
                <p:spPr bwMode="auto">
                  <a:xfrm>
                    <a:off x="5380" y="1821"/>
                    <a:ext cx="3" cy="136"/>
                  </a:xfrm>
                  <a:prstGeom prst="rect">
                    <a:avLst/>
                  </a:prstGeom>
                  <a:solidFill>
                    <a:srgbClr val="65656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22" name="Rectangle 822"/>
                  <p:cNvSpPr>
                    <a:spLocks noChangeArrowheads="1"/>
                  </p:cNvSpPr>
                  <p:nvPr/>
                </p:nvSpPr>
                <p:spPr bwMode="auto">
                  <a:xfrm>
                    <a:off x="5259" y="1821"/>
                    <a:ext cx="121" cy="1"/>
                  </a:xfrm>
                  <a:prstGeom prst="rect">
                    <a:avLst/>
                  </a:prstGeom>
                  <a:solidFill>
                    <a:srgbClr val="6B6B6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23" name="Rectangle 823"/>
                  <p:cNvSpPr>
                    <a:spLocks noChangeArrowheads="1"/>
                  </p:cNvSpPr>
                  <p:nvPr/>
                </p:nvSpPr>
                <p:spPr bwMode="auto">
                  <a:xfrm>
                    <a:off x="5259" y="1955"/>
                    <a:ext cx="121" cy="2"/>
                  </a:xfrm>
                  <a:prstGeom prst="rect">
                    <a:avLst/>
                  </a:prstGeom>
                  <a:solidFill>
                    <a:srgbClr val="6B6B6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24" name="Rectangle 824"/>
                  <p:cNvSpPr>
                    <a:spLocks noChangeArrowheads="1"/>
                  </p:cNvSpPr>
                  <p:nvPr/>
                </p:nvSpPr>
                <p:spPr bwMode="auto">
                  <a:xfrm>
                    <a:off x="5259" y="1822"/>
                    <a:ext cx="121" cy="2"/>
                  </a:xfrm>
                  <a:prstGeom prst="rect">
                    <a:avLst/>
                  </a:prstGeom>
                  <a:solidFill>
                    <a:srgbClr val="7070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25" name="Rectangle 825"/>
                  <p:cNvSpPr>
                    <a:spLocks noChangeArrowheads="1"/>
                  </p:cNvSpPr>
                  <p:nvPr/>
                </p:nvSpPr>
                <p:spPr bwMode="auto">
                  <a:xfrm>
                    <a:off x="5259" y="1954"/>
                    <a:ext cx="121" cy="1"/>
                  </a:xfrm>
                  <a:prstGeom prst="rect">
                    <a:avLst/>
                  </a:prstGeom>
                  <a:solidFill>
                    <a:srgbClr val="7070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26" name="Rectangle 826"/>
                  <p:cNvSpPr>
                    <a:spLocks noChangeArrowheads="1"/>
                  </p:cNvSpPr>
                  <p:nvPr/>
                </p:nvSpPr>
                <p:spPr bwMode="auto">
                  <a:xfrm>
                    <a:off x="5259" y="1824"/>
                    <a:ext cx="3" cy="130"/>
                  </a:xfrm>
                  <a:prstGeom prst="rect">
                    <a:avLst/>
                  </a:prstGeom>
                  <a:solidFill>
                    <a:srgbClr val="7070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27" name="Rectangle 827"/>
                  <p:cNvSpPr>
                    <a:spLocks noChangeArrowheads="1"/>
                  </p:cNvSpPr>
                  <p:nvPr/>
                </p:nvSpPr>
                <p:spPr bwMode="auto">
                  <a:xfrm>
                    <a:off x="5378" y="1824"/>
                    <a:ext cx="2" cy="130"/>
                  </a:xfrm>
                  <a:prstGeom prst="rect">
                    <a:avLst/>
                  </a:prstGeom>
                  <a:solidFill>
                    <a:srgbClr val="7070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28" name="Rectangle 828"/>
                  <p:cNvSpPr>
                    <a:spLocks noChangeArrowheads="1"/>
                  </p:cNvSpPr>
                  <p:nvPr/>
                </p:nvSpPr>
                <p:spPr bwMode="auto">
                  <a:xfrm>
                    <a:off x="5262" y="1824"/>
                    <a:ext cx="116" cy="1"/>
                  </a:xfrm>
                  <a:prstGeom prst="rect">
                    <a:avLst/>
                  </a:prstGeom>
                  <a:solidFill>
                    <a:srgbClr val="74747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29" name="Rectangle 829"/>
                  <p:cNvSpPr>
                    <a:spLocks noChangeArrowheads="1"/>
                  </p:cNvSpPr>
                  <p:nvPr/>
                </p:nvSpPr>
                <p:spPr bwMode="auto">
                  <a:xfrm>
                    <a:off x="5262" y="1953"/>
                    <a:ext cx="116" cy="1"/>
                  </a:xfrm>
                  <a:prstGeom prst="rect">
                    <a:avLst/>
                  </a:prstGeom>
                  <a:solidFill>
                    <a:srgbClr val="74747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30" name="Rectangle 830"/>
                  <p:cNvSpPr>
                    <a:spLocks noChangeArrowheads="1"/>
                  </p:cNvSpPr>
                  <p:nvPr/>
                </p:nvSpPr>
                <p:spPr bwMode="auto">
                  <a:xfrm>
                    <a:off x="5262" y="1825"/>
                    <a:ext cx="2" cy="128"/>
                  </a:xfrm>
                  <a:prstGeom prst="rect">
                    <a:avLst/>
                  </a:prstGeom>
                  <a:solidFill>
                    <a:srgbClr val="74747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31" name="Rectangle 831"/>
                  <p:cNvSpPr>
                    <a:spLocks noChangeArrowheads="1"/>
                  </p:cNvSpPr>
                  <p:nvPr/>
                </p:nvSpPr>
                <p:spPr bwMode="auto">
                  <a:xfrm>
                    <a:off x="5376" y="1825"/>
                    <a:ext cx="2" cy="128"/>
                  </a:xfrm>
                  <a:prstGeom prst="rect">
                    <a:avLst/>
                  </a:prstGeom>
                  <a:solidFill>
                    <a:srgbClr val="74747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32" name="Rectangle 832"/>
                  <p:cNvSpPr>
                    <a:spLocks noChangeArrowheads="1"/>
                  </p:cNvSpPr>
                  <p:nvPr/>
                </p:nvSpPr>
                <p:spPr bwMode="auto">
                  <a:xfrm>
                    <a:off x="5264" y="1825"/>
                    <a:ext cx="112" cy="1"/>
                  </a:xfrm>
                  <a:prstGeom prst="rect">
                    <a:avLst/>
                  </a:prstGeom>
                  <a:solidFill>
                    <a:srgbClr val="7A7A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33" name="Rectangle 833"/>
                  <p:cNvSpPr>
                    <a:spLocks noChangeArrowheads="1"/>
                  </p:cNvSpPr>
                  <p:nvPr/>
                </p:nvSpPr>
                <p:spPr bwMode="auto">
                  <a:xfrm>
                    <a:off x="5264" y="1951"/>
                    <a:ext cx="112" cy="2"/>
                  </a:xfrm>
                  <a:prstGeom prst="rect">
                    <a:avLst/>
                  </a:prstGeom>
                  <a:solidFill>
                    <a:srgbClr val="7A7A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34" name="Rectangle 834"/>
                  <p:cNvSpPr>
                    <a:spLocks noChangeArrowheads="1"/>
                  </p:cNvSpPr>
                  <p:nvPr/>
                </p:nvSpPr>
                <p:spPr bwMode="auto">
                  <a:xfrm>
                    <a:off x="5264" y="1826"/>
                    <a:ext cx="112" cy="2"/>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35" name="Rectangle 835"/>
                  <p:cNvSpPr>
                    <a:spLocks noChangeArrowheads="1"/>
                  </p:cNvSpPr>
                  <p:nvPr/>
                </p:nvSpPr>
                <p:spPr bwMode="auto">
                  <a:xfrm>
                    <a:off x="5264" y="1950"/>
                    <a:ext cx="112" cy="1"/>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36" name="Rectangle 836"/>
                  <p:cNvSpPr>
                    <a:spLocks noChangeArrowheads="1"/>
                  </p:cNvSpPr>
                  <p:nvPr/>
                </p:nvSpPr>
                <p:spPr bwMode="auto">
                  <a:xfrm>
                    <a:off x="5264" y="1828"/>
                    <a:ext cx="2" cy="122"/>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37" name="Rectangle 837"/>
                  <p:cNvSpPr>
                    <a:spLocks noChangeArrowheads="1"/>
                  </p:cNvSpPr>
                  <p:nvPr/>
                </p:nvSpPr>
                <p:spPr bwMode="auto">
                  <a:xfrm>
                    <a:off x="5374" y="1828"/>
                    <a:ext cx="2" cy="122"/>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38" name="Rectangle 838"/>
                  <p:cNvSpPr>
                    <a:spLocks noChangeArrowheads="1"/>
                  </p:cNvSpPr>
                  <p:nvPr/>
                </p:nvSpPr>
                <p:spPr bwMode="auto">
                  <a:xfrm>
                    <a:off x="5266" y="1828"/>
                    <a:ext cx="108" cy="1"/>
                  </a:xfrm>
                  <a:prstGeom prst="rect">
                    <a:avLst/>
                  </a:prstGeom>
                  <a:solidFill>
                    <a:srgbClr val="8383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39" name="Rectangle 839"/>
                  <p:cNvSpPr>
                    <a:spLocks noChangeArrowheads="1"/>
                  </p:cNvSpPr>
                  <p:nvPr/>
                </p:nvSpPr>
                <p:spPr bwMode="auto">
                  <a:xfrm>
                    <a:off x="5266" y="1948"/>
                    <a:ext cx="108" cy="2"/>
                  </a:xfrm>
                  <a:prstGeom prst="rect">
                    <a:avLst/>
                  </a:prstGeom>
                  <a:solidFill>
                    <a:srgbClr val="8383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40" name="Rectangle 840"/>
                  <p:cNvSpPr>
                    <a:spLocks noChangeArrowheads="1"/>
                  </p:cNvSpPr>
                  <p:nvPr/>
                </p:nvSpPr>
                <p:spPr bwMode="auto">
                  <a:xfrm>
                    <a:off x="5266" y="1829"/>
                    <a:ext cx="108" cy="2"/>
                  </a:xfrm>
                  <a:prstGeom prst="rect">
                    <a:avLst/>
                  </a:prstGeom>
                  <a:solidFill>
                    <a:srgbClr val="8989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41" name="Rectangle 841"/>
                  <p:cNvSpPr>
                    <a:spLocks noChangeArrowheads="1"/>
                  </p:cNvSpPr>
                  <p:nvPr/>
                </p:nvSpPr>
                <p:spPr bwMode="auto">
                  <a:xfrm>
                    <a:off x="5266" y="1947"/>
                    <a:ext cx="108" cy="1"/>
                  </a:xfrm>
                  <a:prstGeom prst="rect">
                    <a:avLst/>
                  </a:prstGeom>
                  <a:solidFill>
                    <a:srgbClr val="8989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42" name="Rectangle 842"/>
                  <p:cNvSpPr>
                    <a:spLocks noChangeArrowheads="1"/>
                  </p:cNvSpPr>
                  <p:nvPr/>
                </p:nvSpPr>
                <p:spPr bwMode="auto">
                  <a:xfrm>
                    <a:off x="5266" y="1831"/>
                    <a:ext cx="2" cy="116"/>
                  </a:xfrm>
                  <a:prstGeom prst="rect">
                    <a:avLst/>
                  </a:prstGeom>
                  <a:solidFill>
                    <a:srgbClr val="8989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43" name="Rectangle 843"/>
                  <p:cNvSpPr>
                    <a:spLocks noChangeArrowheads="1"/>
                  </p:cNvSpPr>
                  <p:nvPr/>
                </p:nvSpPr>
                <p:spPr bwMode="auto">
                  <a:xfrm>
                    <a:off x="5372" y="1831"/>
                    <a:ext cx="2" cy="116"/>
                  </a:xfrm>
                  <a:prstGeom prst="rect">
                    <a:avLst/>
                  </a:prstGeom>
                  <a:solidFill>
                    <a:srgbClr val="8989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44" name="Rectangle 844"/>
                  <p:cNvSpPr>
                    <a:spLocks noChangeArrowheads="1"/>
                  </p:cNvSpPr>
                  <p:nvPr/>
                </p:nvSpPr>
                <p:spPr bwMode="auto">
                  <a:xfrm>
                    <a:off x="5268" y="1831"/>
                    <a:ext cx="104" cy="1"/>
                  </a:xfrm>
                  <a:prstGeom prst="rect">
                    <a:avLst/>
                  </a:prstGeom>
                  <a:solidFill>
                    <a:srgbClr val="8E8E8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45" name="Rectangle 845"/>
                  <p:cNvSpPr>
                    <a:spLocks noChangeArrowheads="1"/>
                  </p:cNvSpPr>
                  <p:nvPr/>
                </p:nvSpPr>
                <p:spPr bwMode="auto">
                  <a:xfrm>
                    <a:off x="5268" y="1946"/>
                    <a:ext cx="104" cy="1"/>
                  </a:xfrm>
                  <a:prstGeom prst="rect">
                    <a:avLst/>
                  </a:prstGeom>
                  <a:solidFill>
                    <a:srgbClr val="8E8E8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46" name="Rectangle 846"/>
                  <p:cNvSpPr>
                    <a:spLocks noChangeArrowheads="1"/>
                  </p:cNvSpPr>
                  <p:nvPr/>
                </p:nvSpPr>
                <p:spPr bwMode="auto">
                  <a:xfrm>
                    <a:off x="5268" y="1832"/>
                    <a:ext cx="2" cy="114"/>
                  </a:xfrm>
                  <a:prstGeom prst="rect">
                    <a:avLst/>
                  </a:prstGeom>
                  <a:solidFill>
                    <a:srgbClr val="8E8E8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47" name="Rectangle 847"/>
                  <p:cNvSpPr>
                    <a:spLocks noChangeArrowheads="1"/>
                  </p:cNvSpPr>
                  <p:nvPr/>
                </p:nvSpPr>
                <p:spPr bwMode="auto">
                  <a:xfrm>
                    <a:off x="5370" y="1832"/>
                    <a:ext cx="2" cy="114"/>
                  </a:xfrm>
                  <a:prstGeom prst="rect">
                    <a:avLst/>
                  </a:prstGeom>
                  <a:solidFill>
                    <a:srgbClr val="8E8E8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48" name="Rectangle 848"/>
                  <p:cNvSpPr>
                    <a:spLocks noChangeArrowheads="1"/>
                  </p:cNvSpPr>
                  <p:nvPr/>
                </p:nvSpPr>
                <p:spPr bwMode="auto">
                  <a:xfrm>
                    <a:off x="5270" y="1832"/>
                    <a:ext cx="100" cy="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49" name="Rectangle 849"/>
                  <p:cNvSpPr>
                    <a:spLocks noChangeArrowheads="1"/>
                  </p:cNvSpPr>
                  <p:nvPr/>
                </p:nvSpPr>
                <p:spPr bwMode="auto">
                  <a:xfrm>
                    <a:off x="5270" y="1944"/>
                    <a:ext cx="100" cy="2"/>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50" name="Rectangle 850"/>
                  <p:cNvSpPr>
                    <a:spLocks noChangeArrowheads="1"/>
                  </p:cNvSpPr>
                  <p:nvPr/>
                </p:nvSpPr>
                <p:spPr bwMode="auto">
                  <a:xfrm>
                    <a:off x="5270" y="1833"/>
                    <a:ext cx="100" cy="2"/>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51" name="Rectangle 851"/>
                  <p:cNvSpPr>
                    <a:spLocks noChangeArrowheads="1"/>
                  </p:cNvSpPr>
                  <p:nvPr/>
                </p:nvSpPr>
                <p:spPr bwMode="auto">
                  <a:xfrm>
                    <a:off x="5270" y="1943"/>
                    <a:ext cx="100" cy="1"/>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52" name="Rectangle 852"/>
                  <p:cNvSpPr>
                    <a:spLocks noChangeArrowheads="1"/>
                  </p:cNvSpPr>
                  <p:nvPr/>
                </p:nvSpPr>
                <p:spPr bwMode="auto">
                  <a:xfrm>
                    <a:off x="5270" y="1835"/>
                    <a:ext cx="2" cy="108"/>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53" name="Rectangle 853"/>
                  <p:cNvSpPr>
                    <a:spLocks noChangeArrowheads="1"/>
                  </p:cNvSpPr>
                  <p:nvPr/>
                </p:nvSpPr>
                <p:spPr bwMode="auto">
                  <a:xfrm>
                    <a:off x="5368" y="1835"/>
                    <a:ext cx="2" cy="108"/>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54" name="Rectangle 854"/>
                  <p:cNvSpPr>
                    <a:spLocks noChangeArrowheads="1"/>
                  </p:cNvSpPr>
                  <p:nvPr/>
                </p:nvSpPr>
                <p:spPr bwMode="auto">
                  <a:xfrm>
                    <a:off x="5272" y="1835"/>
                    <a:ext cx="96" cy="1"/>
                  </a:xfrm>
                  <a:prstGeom prst="rect">
                    <a:avLst/>
                  </a:prstGeom>
                  <a:solidFill>
                    <a:srgbClr val="9D9D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55" name="Rectangle 855"/>
                  <p:cNvSpPr>
                    <a:spLocks noChangeArrowheads="1"/>
                  </p:cNvSpPr>
                  <p:nvPr/>
                </p:nvSpPr>
                <p:spPr bwMode="auto">
                  <a:xfrm>
                    <a:off x="5272" y="1942"/>
                    <a:ext cx="96" cy="1"/>
                  </a:xfrm>
                  <a:prstGeom prst="rect">
                    <a:avLst/>
                  </a:prstGeom>
                  <a:solidFill>
                    <a:srgbClr val="9D9D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56" name="Rectangle 856"/>
                  <p:cNvSpPr>
                    <a:spLocks noChangeArrowheads="1"/>
                  </p:cNvSpPr>
                  <p:nvPr/>
                </p:nvSpPr>
                <p:spPr bwMode="auto">
                  <a:xfrm>
                    <a:off x="5272" y="1836"/>
                    <a:ext cx="96" cy="1"/>
                  </a:xfrm>
                  <a:prstGeom prst="rect">
                    <a:avLst/>
                  </a:prstGeom>
                  <a:solidFill>
                    <a:srgbClr val="A2A2A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57" name="Rectangle 857"/>
                  <p:cNvSpPr>
                    <a:spLocks noChangeArrowheads="1"/>
                  </p:cNvSpPr>
                  <p:nvPr/>
                </p:nvSpPr>
                <p:spPr bwMode="auto">
                  <a:xfrm>
                    <a:off x="5272" y="1940"/>
                    <a:ext cx="96" cy="2"/>
                  </a:xfrm>
                  <a:prstGeom prst="rect">
                    <a:avLst/>
                  </a:prstGeom>
                  <a:solidFill>
                    <a:srgbClr val="A2A2A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58" name="Rectangle 858"/>
                  <p:cNvSpPr>
                    <a:spLocks noChangeArrowheads="1"/>
                  </p:cNvSpPr>
                  <p:nvPr/>
                </p:nvSpPr>
                <p:spPr bwMode="auto">
                  <a:xfrm>
                    <a:off x="5272" y="1837"/>
                    <a:ext cx="2" cy="103"/>
                  </a:xfrm>
                  <a:prstGeom prst="rect">
                    <a:avLst/>
                  </a:prstGeom>
                  <a:solidFill>
                    <a:srgbClr val="A2A2A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59" name="Rectangle 859"/>
                  <p:cNvSpPr>
                    <a:spLocks noChangeArrowheads="1"/>
                  </p:cNvSpPr>
                  <p:nvPr/>
                </p:nvSpPr>
                <p:spPr bwMode="auto">
                  <a:xfrm>
                    <a:off x="5366" y="1837"/>
                    <a:ext cx="2" cy="103"/>
                  </a:xfrm>
                  <a:prstGeom prst="rect">
                    <a:avLst/>
                  </a:prstGeom>
                  <a:solidFill>
                    <a:srgbClr val="A2A2A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60" name="Rectangle 860"/>
                  <p:cNvSpPr>
                    <a:spLocks noChangeArrowheads="1"/>
                  </p:cNvSpPr>
                  <p:nvPr/>
                </p:nvSpPr>
                <p:spPr bwMode="auto">
                  <a:xfrm>
                    <a:off x="5274" y="1837"/>
                    <a:ext cx="92" cy="2"/>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61" name="Rectangle 861"/>
                  <p:cNvSpPr>
                    <a:spLocks noChangeArrowheads="1"/>
                  </p:cNvSpPr>
                  <p:nvPr/>
                </p:nvSpPr>
                <p:spPr bwMode="auto">
                  <a:xfrm>
                    <a:off x="5274" y="1939"/>
                    <a:ext cx="92" cy="1"/>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62" name="Rectangle 862"/>
                  <p:cNvSpPr>
                    <a:spLocks noChangeArrowheads="1"/>
                  </p:cNvSpPr>
                  <p:nvPr/>
                </p:nvSpPr>
                <p:spPr bwMode="auto">
                  <a:xfrm>
                    <a:off x="5274" y="1839"/>
                    <a:ext cx="2" cy="100"/>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63" name="Rectangle 863"/>
                  <p:cNvSpPr>
                    <a:spLocks noChangeArrowheads="1"/>
                  </p:cNvSpPr>
                  <p:nvPr/>
                </p:nvSpPr>
                <p:spPr bwMode="auto">
                  <a:xfrm>
                    <a:off x="5364" y="1839"/>
                    <a:ext cx="2" cy="100"/>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64" name="Rectangle 864"/>
                  <p:cNvSpPr>
                    <a:spLocks noChangeArrowheads="1"/>
                  </p:cNvSpPr>
                  <p:nvPr/>
                </p:nvSpPr>
                <p:spPr bwMode="auto">
                  <a:xfrm>
                    <a:off x="5276" y="1839"/>
                    <a:ext cx="88" cy="1"/>
                  </a:xfrm>
                  <a:prstGeom prst="rect">
                    <a:avLst/>
                  </a:prstGeom>
                  <a:solidFill>
                    <a:srgbClr val="ABAB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65" name="Rectangle 865"/>
                  <p:cNvSpPr>
                    <a:spLocks noChangeArrowheads="1"/>
                  </p:cNvSpPr>
                  <p:nvPr/>
                </p:nvSpPr>
                <p:spPr bwMode="auto">
                  <a:xfrm>
                    <a:off x="5276" y="1938"/>
                    <a:ext cx="88" cy="1"/>
                  </a:xfrm>
                  <a:prstGeom prst="rect">
                    <a:avLst/>
                  </a:prstGeom>
                  <a:solidFill>
                    <a:srgbClr val="ABAB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66" name="Rectangle 866"/>
                  <p:cNvSpPr>
                    <a:spLocks noChangeArrowheads="1"/>
                  </p:cNvSpPr>
                  <p:nvPr/>
                </p:nvSpPr>
                <p:spPr bwMode="auto">
                  <a:xfrm>
                    <a:off x="5276" y="1840"/>
                    <a:ext cx="88" cy="1"/>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67" name="Rectangle 867"/>
                  <p:cNvSpPr>
                    <a:spLocks noChangeArrowheads="1"/>
                  </p:cNvSpPr>
                  <p:nvPr/>
                </p:nvSpPr>
                <p:spPr bwMode="auto">
                  <a:xfrm>
                    <a:off x="5276" y="1936"/>
                    <a:ext cx="88" cy="2"/>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68" name="Rectangle 868"/>
                  <p:cNvSpPr>
                    <a:spLocks noChangeArrowheads="1"/>
                  </p:cNvSpPr>
                  <p:nvPr/>
                </p:nvSpPr>
                <p:spPr bwMode="auto">
                  <a:xfrm>
                    <a:off x="5276" y="1841"/>
                    <a:ext cx="2" cy="95"/>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69" name="Rectangle 869"/>
                  <p:cNvSpPr>
                    <a:spLocks noChangeArrowheads="1"/>
                  </p:cNvSpPr>
                  <p:nvPr/>
                </p:nvSpPr>
                <p:spPr bwMode="auto">
                  <a:xfrm>
                    <a:off x="5362" y="1841"/>
                    <a:ext cx="2" cy="95"/>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70" name="Rectangle 870"/>
                  <p:cNvSpPr>
                    <a:spLocks noChangeArrowheads="1"/>
                  </p:cNvSpPr>
                  <p:nvPr/>
                </p:nvSpPr>
                <p:spPr bwMode="auto">
                  <a:xfrm>
                    <a:off x="5278" y="1841"/>
                    <a:ext cx="84" cy="2"/>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71" name="Rectangle 871"/>
                  <p:cNvSpPr>
                    <a:spLocks noChangeArrowheads="1"/>
                  </p:cNvSpPr>
                  <p:nvPr/>
                </p:nvSpPr>
                <p:spPr bwMode="auto">
                  <a:xfrm>
                    <a:off x="5278" y="1935"/>
                    <a:ext cx="84" cy="1"/>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72" name="Rectangle 872"/>
                  <p:cNvSpPr>
                    <a:spLocks noChangeArrowheads="1"/>
                  </p:cNvSpPr>
                  <p:nvPr/>
                </p:nvSpPr>
                <p:spPr bwMode="auto">
                  <a:xfrm>
                    <a:off x="5278" y="1843"/>
                    <a:ext cx="84" cy="1"/>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73" name="Rectangle 873"/>
                  <p:cNvSpPr>
                    <a:spLocks noChangeArrowheads="1"/>
                  </p:cNvSpPr>
                  <p:nvPr/>
                </p:nvSpPr>
                <p:spPr bwMode="auto">
                  <a:xfrm>
                    <a:off x="5278" y="1934"/>
                    <a:ext cx="84" cy="1"/>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74" name="Rectangle 874"/>
                  <p:cNvSpPr>
                    <a:spLocks noChangeArrowheads="1"/>
                  </p:cNvSpPr>
                  <p:nvPr/>
                </p:nvSpPr>
                <p:spPr bwMode="auto">
                  <a:xfrm>
                    <a:off x="5278" y="1844"/>
                    <a:ext cx="2" cy="90"/>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75" name="Rectangle 875"/>
                  <p:cNvSpPr>
                    <a:spLocks noChangeArrowheads="1"/>
                  </p:cNvSpPr>
                  <p:nvPr/>
                </p:nvSpPr>
                <p:spPr bwMode="auto">
                  <a:xfrm>
                    <a:off x="5360" y="1844"/>
                    <a:ext cx="2" cy="90"/>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76" name="Rectangle 876"/>
                  <p:cNvSpPr>
                    <a:spLocks noChangeArrowheads="1"/>
                  </p:cNvSpPr>
                  <p:nvPr/>
                </p:nvSpPr>
                <p:spPr bwMode="auto">
                  <a:xfrm>
                    <a:off x="5280" y="1844"/>
                    <a:ext cx="80" cy="1"/>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77" name="Rectangle 877"/>
                  <p:cNvSpPr>
                    <a:spLocks noChangeArrowheads="1"/>
                  </p:cNvSpPr>
                  <p:nvPr/>
                </p:nvSpPr>
                <p:spPr bwMode="auto">
                  <a:xfrm>
                    <a:off x="5280" y="1932"/>
                    <a:ext cx="80" cy="2"/>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78" name="Rectangle 878"/>
                  <p:cNvSpPr>
                    <a:spLocks noChangeArrowheads="1"/>
                  </p:cNvSpPr>
                  <p:nvPr/>
                </p:nvSpPr>
                <p:spPr bwMode="auto">
                  <a:xfrm>
                    <a:off x="5280" y="1845"/>
                    <a:ext cx="80" cy="2"/>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79" name="Rectangle 879"/>
                  <p:cNvSpPr>
                    <a:spLocks noChangeArrowheads="1"/>
                  </p:cNvSpPr>
                  <p:nvPr/>
                </p:nvSpPr>
                <p:spPr bwMode="auto">
                  <a:xfrm>
                    <a:off x="5280" y="1931"/>
                    <a:ext cx="80" cy="1"/>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80" name="Rectangle 880"/>
                  <p:cNvSpPr>
                    <a:spLocks noChangeArrowheads="1"/>
                  </p:cNvSpPr>
                  <p:nvPr/>
                </p:nvSpPr>
                <p:spPr bwMode="auto">
                  <a:xfrm>
                    <a:off x="5280" y="1847"/>
                    <a:ext cx="2" cy="84"/>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81" name="Rectangle 881"/>
                  <p:cNvSpPr>
                    <a:spLocks noChangeArrowheads="1"/>
                  </p:cNvSpPr>
                  <p:nvPr/>
                </p:nvSpPr>
                <p:spPr bwMode="auto">
                  <a:xfrm>
                    <a:off x="5358" y="1847"/>
                    <a:ext cx="2" cy="84"/>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82" name="Rectangle 882"/>
                  <p:cNvSpPr>
                    <a:spLocks noChangeArrowheads="1"/>
                  </p:cNvSpPr>
                  <p:nvPr/>
                </p:nvSpPr>
                <p:spPr bwMode="auto">
                  <a:xfrm>
                    <a:off x="5282" y="1847"/>
                    <a:ext cx="76" cy="1"/>
                  </a:xfrm>
                  <a:prstGeom prst="rect">
                    <a:avLst/>
                  </a:prstGeom>
                  <a:solidFill>
                    <a:srgbClr val="C4C4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83" name="Rectangle 883"/>
                  <p:cNvSpPr>
                    <a:spLocks noChangeArrowheads="1"/>
                  </p:cNvSpPr>
                  <p:nvPr/>
                </p:nvSpPr>
                <p:spPr bwMode="auto">
                  <a:xfrm>
                    <a:off x="5282" y="1929"/>
                    <a:ext cx="76" cy="2"/>
                  </a:xfrm>
                  <a:prstGeom prst="rect">
                    <a:avLst/>
                  </a:prstGeom>
                  <a:solidFill>
                    <a:srgbClr val="C4C4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84" name="Rectangle 884"/>
                  <p:cNvSpPr>
                    <a:spLocks noChangeArrowheads="1"/>
                  </p:cNvSpPr>
                  <p:nvPr/>
                </p:nvSpPr>
                <p:spPr bwMode="auto">
                  <a:xfrm>
                    <a:off x="5282" y="1848"/>
                    <a:ext cx="2" cy="81"/>
                  </a:xfrm>
                  <a:prstGeom prst="rect">
                    <a:avLst/>
                  </a:prstGeom>
                  <a:solidFill>
                    <a:srgbClr val="C4C4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85" name="Rectangle 885"/>
                  <p:cNvSpPr>
                    <a:spLocks noChangeArrowheads="1"/>
                  </p:cNvSpPr>
                  <p:nvPr/>
                </p:nvSpPr>
                <p:spPr bwMode="auto">
                  <a:xfrm>
                    <a:off x="5356" y="1848"/>
                    <a:ext cx="2" cy="81"/>
                  </a:xfrm>
                  <a:prstGeom prst="rect">
                    <a:avLst/>
                  </a:prstGeom>
                  <a:solidFill>
                    <a:srgbClr val="C4C4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86" name="Rectangle 886"/>
                  <p:cNvSpPr>
                    <a:spLocks noChangeArrowheads="1"/>
                  </p:cNvSpPr>
                  <p:nvPr/>
                </p:nvSpPr>
                <p:spPr bwMode="auto">
                  <a:xfrm>
                    <a:off x="5284" y="1848"/>
                    <a:ext cx="72" cy="1"/>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87" name="Rectangle 887"/>
                  <p:cNvSpPr>
                    <a:spLocks noChangeArrowheads="1"/>
                  </p:cNvSpPr>
                  <p:nvPr/>
                </p:nvSpPr>
                <p:spPr bwMode="auto">
                  <a:xfrm>
                    <a:off x="5284" y="1928"/>
                    <a:ext cx="72" cy="1"/>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88" name="Rectangle 888"/>
                  <p:cNvSpPr>
                    <a:spLocks noChangeArrowheads="1"/>
                  </p:cNvSpPr>
                  <p:nvPr/>
                </p:nvSpPr>
                <p:spPr bwMode="auto">
                  <a:xfrm>
                    <a:off x="5284" y="1849"/>
                    <a:ext cx="72" cy="2"/>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89" name="Rectangle 889"/>
                  <p:cNvSpPr>
                    <a:spLocks noChangeArrowheads="1"/>
                  </p:cNvSpPr>
                  <p:nvPr/>
                </p:nvSpPr>
                <p:spPr bwMode="auto">
                  <a:xfrm>
                    <a:off x="5284" y="1927"/>
                    <a:ext cx="72" cy="1"/>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90" name="Rectangle 890"/>
                  <p:cNvSpPr>
                    <a:spLocks noChangeArrowheads="1"/>
                  </p:cNvSpPr>
                  <p:nvPr/>
                </p:nvSpPr>
                <p:spPr bwMode="auto">
                  <a:xfrm>
                    <a:off x="5284" y="1851"/>
                    <a:ext cx="2" cy="76"/>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91" name="Rectangle 891"/>
                  <p:cNvSpPr>
                    <a:spLocks noChangeArrowheads="1"/>
                  </p:cNvSpPr>
                  <p:nvPr/>
                </p:nvSpPr>
                <p:spPr bwMode="auto">
                  <a:xfrm>
                    <a:off x="5354" y="1851"/>
                    <a:ext cx="2" cy="76"/>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92" name="Rectangle 892"/>
                  <p:cNvSpPr>
                    <a:spLocks noChangeArrowheads="1"/>
                  </p:cNvSpPr>
                  <p:nvPr/>
                </p:nvSpPr>
                <p:spPr bwMode="auto">
                  <a:xfrm>
                    <a:off x="5286" y="1851"/>
                    <a:ext cx="68" cy="1"/>
                  </a:xfrm>
                  <a:prstGeom prst="rect">
                    <a:avLst/>
                  </a:prstGeom>
                  <a:solidFill>
                    <a:srgbClr val="CFCF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93" name="Rectangle 893"/>
                  <p:cNvSpPr>
                    <a:spLocks noChangeArrowheads="1"/>
                  </p:cNvSpPr>
                  <p:nvPr/>
                </p:nvSpPr>
                <p:spPr bwMode="auto">
                  <a:xfrm>
                    <a:off x="5286" y="1925"/>
                    <a:ext cx="68" cy="2"/>
                  </a:xfrm>
                  <a:prstGeom prst="rect">
                    <a:avLst/>
                  </a:prstGeom>
                  <a:solidFill>
                    <a:srgbClr val="CFCF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94" name="Rectangle 894"/>
                  <p:cNvSpPr>
                    <a:spLocks noChangeArrowheads="1"/>
                  </p:cNvSpPr>
                  <p:nvPr/>
                </p:nvSpPr>
                <p:spPr bwMode="auto">
                  <a:xfrm>
                    <a:off x="5286" y="1852"/>
                    <a:ext cx="68" cy="2"/>
                  </a:xfrm>
                  <a:prstGeom prst="rect">
                    <a:avLst/>
                  </a:prstGeom>
                  <a:solidFill>
                    <a:srgbClr val="D3D3D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95" name="Rectangle 895"/>
                  <p:cNvSpPr>
                    <a:spLocks noChangeArrowheads="1"/>
                  </p:cNvSpPr>
                  <p:nvPr/>
                </p:nvSpPr>
                <p:spPr bwMode="auto">
                  <a:xfrm>
                    <a:off x="5286" y="1924"/>
                    <a:ext cx="68" cy="1"/>
                  </a:xfrm>
                  <a:prstGeom prst="rect">
                    <a:avLst/>
                  </a:prstGeom>
                  <a:solidFill>
                    <a:srgbClr val="D3D3D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96" name="Rectangle 896"/>
                  <p:cNvSpPr>
                    <a:spLocks noChangeArrowheads="1"/>
                  </p:cNvSpPr>
                  <p:nvPr/>
                </p:nvSpPr>
                <p:spPr bwMode="auto">
                  <a:xfrm>
                    <a:off x="5286" y="1854"/>
                    <a:ext cx="2" cy="70"/>
                  </a:xfrm>
                  <a:prstGeom prst="rect">
                    <a:avLst/>
                  </a:prstGeom>
                  <a:solidFill>
                    <a:srgbClr val="D3D3D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97" name="Rectangle 897"/>
                  <p:cNvSpPr>
                    <a:spLocks noChangeArrowheads="1"/>
                  </p:cNvSpPr>
                  <p:nvPr/>
                </p:nvSpPr>
                <p:spPr bwMode="auto">
                  <a:xfrm>
                    <a:off x="5352" y="1854"/>
                    <a:ext cx="2" cy="70"/>
                  </a:xfrm>
                  <a:prstGeom prst="rect">
                    <a:avLst/>
                  </a:prstGeom>
                  <a:solidFill>
                    <a:srgbClr val="D3D3D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98" name="Rectangle 898"/>
                  <p:cNvSpPr>
                    <a:spLocks noChangeArrowheads="1"/>
                  </p:cNvSpPr>
                  <p:nvPr/>
                </p:nvSpPr>
                <p:spPr bwMode="auto">
                  <a:xfrm>
                    <a:off x="5288" y="1854"/>
                    <a:ext cx="64" cy="1"/>
                  </a:xfrm>
                  <a:prstGeom prst="rect">
                    <a:avLst/>
                  </a:prstGeom>
                  <a:solidFill>
                    <a:srgbClr val="D6D6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099" name="Rectangle 899"/>
                  <p:cNvSpPr>
                    <a:spLocks noChangeArrowheads="1"/>
                  </p:cNvSpPr>
                  <p:nvPr/>
                </p:nvSpPr>
                <p:spPr bwMode="auto">
                  <a:xfrm>
                    <a:off x="5288" y="1923"/>
                    <a:ext cx="64" cy="1"/>
                  </a:xfrm>
                  <a:prstGeom prst="rect">
                    <a:avLst/>
                  </a:prstGeom>
                  <a:solidFill>
                    <a:srgbClr val="D6D6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00" name="Rectangle 900"/>
                  <p:cNvSpPr>
                    <a:spLocks noChangeArrowheads="1"/>
                  </p:cNvSpPr>
                  <p:nvPr/>
                </p:nvSpPr>
                <p:spPr bwMode="auto">
                  <a:xfrm>
                    <a:off x="5288" y="1855"/>
                    <a:ext cx="2" cy="68"/>
                  </a:xfrm>
                  <a:prstGeom prst="rect">
                    <a:avLst/>
                  </a:prstGeom>
                  <a:solidFill>
                    <a:srgbClr val="D6D6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01" name="Rectangle 901"/>
                  <p:cNvSpPr>
                    <a:spLocks noChangeArrowheads="1"/>
                  </p:cNvSpPr>
                  <p:nvPr/>
                </p:nvSpPr>
                <p:spPr bwMode="auto">
                  <a:xfrm>
                    <a:off x="5350" y="1855"/>
                    <a:ext cx="2" cy="68"/>
                  </a:xfrm>
                  <a:prstGeom prst="rect">
                    <a:avLst/>
                  </a:prstGeom>
                  <a:solidFill>
                    <a:srgbClr val="D6D6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02" name="Rectangle 902"/>
                  <p:cNvSpPr>
                    <a:spLocks noChangeArrowheads="1"/>
                  </p:cNvSpPr>
                  <p:nvPr/>
                </p:nvSpPr>
                <p:spPr bwMode="auto">
                  <a:xfrm>
                    <a:off x="5290" y="1855"/>
                    <a:ext cx="60" cy="1"/>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03" name="Rectangle 903"/>
                  <p:cNvSpPr>
                    <a:spLocks noChangeArrowheads="1"/>
                  </p:cNvSpPr>
                  <p:nvPr/>
                </p:nvSpPr>
                <p:spPr bwMode="auto">
                  <a:xfrm>
                    <a:off x="5290" y="1921"/>
                    <a:ext cx="60" cy="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04" name="Rectangle 904"/>
                  <p:cNvSpPr>
                    <a:spLocks noChangeArrowheads="1"/>
                  </p:cNvSpPr>
                  <p:nvPr/>
                </p:nvSpPr>
                <p:spPr bwMode="auto">
                  <a:xfrm>
                    <a:off x="5290" y="1856"/>
                    <a:ext cx="60" cy="2"/>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05" name="Rectangle 905"/>
                  <p:cNvSpPr>
                    <a:spLocks noChangeArrowheads="1"/>
                  </p:cNvSpPr>
                  <p:nvPr/>
                </p:nvSpPr>
                <p:spPr bwMode="auto">
                  <a:xfrm>
                    <a:off x="5290" y="1920"/>
                    <a:ext cx="60" cy="1"/>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06" name="Rectangle 906"/>
                  <p:cNvSpPr>
                    <a:spLocks noChangeArrowheads="1"/>
                  </p:cNvSpPr>
                  <p:nvPr/>
                </p:nvSpPr>
                <p:spPr bwMode="auto">
                  <a:xfrm>
                    <a:off x="5290" y="1858"/>
                    <a:ext cx="2" cy="62"/>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07" name="Rectangle 907"/>
                  <p:cNvSpPr>
                    <a:spLocks noChangeArrowheads="1"/>
                  </p:cNvSpPr>
                  <p:nvPr/>
                </p:nvSpPr>
                <p:spPr bwMode="auto">
                  <a:xfrm>
                    <a:off x="5348" y="1858"/>
                    <a:ext cx="2" cy="62"/>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08" name="Rectangle 908"/>
                  <p:cNvSpPr>
                    <a:spLocks noChangeArrowheads="1"/>
                  </p:cNvSpPr>
                  <p:nvPr/>
                </p:nvSpPr>
                <p:spPr bwMode="auto">
                  <a:xfrm>
                    <a:off x="5292" y="1858"/>
                    <a:ext cx="56" cy="1"/>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09" name="Rectangle 909"/>
                  <p:cNvSpPr>
                    <a:spLocks noChangeArrowheads="1"/>
                  </p:cNvSpPr>
                  <p:nvPr/>
                </p:nvSpPr>
                <p:spPr bwMode="auto">
                  <a:xfrm>
                    <a:off x="5292" y="1919"/>
                    <a:ext cx="56" cy="1"/>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10" name="Rectangle 910"/>
                  <p:cNvSpPr>
                    <a:spLocks noChangeArrowheads="1"/>
                  </p:cNvSpPr>
                  <p:nvPr/>
                </p:nvSpPr>
                <p:spPr bwMode="auto">
                  <a:xfrm>
                    <a:off x="5292" y="1859"/>
                    <a:ext cx="56" cy="1"/>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11" name="Rectangle 911"/>
                  <p:cNvSpPr>
                    <a:spLocks noChangeArrowheads="1"/>
                  </p:cNvSpPr>
                  <p:nvPr/>
                </p:nvSpPr>
                <p:spPr bwMode="auto">
                  <a:xfrm>
                    <a:off x="5292" y="1917"/>
                    <a:ext cx="56" cy="2"/>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12" name="Rectangle 912"/>
                  <p:cNvSpPr>
                    <a:spLocks noChangeArrowheads="1"/>
                  </p:cNvSpPr>
                  <p:nvPr/>
                </p:nvSpPr>
                <p:spPr bwMode="auto">
                  <a:xfrm>
                    <a:off x="5292" y="1860"/>
                    <a:ext cx="2" cy="57"/>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13" name="Rectangle 913"/>
                  <p:cNvSpPr>
                    <a:spLocks noChangeArrowheads="1"/>
                  </p:cNvSpPr>
                  <p:nvPr/>
                </p:nvSpPr>
                <p:spPr bwMode="auto">
                  <a:xfrm>
                    <a:off x="5346" y="1860"/>
                    <a:ext cx="2" cy="57"/>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14" name="Rectangle 914"/>
                  <p:cNvSpPr>
                    <a:spLocks noChangeArrowheads="1"/>
                  </p:cNvSpPr>
                  <p:nvPr/>
                </p:nvSpPr>
                <p:spPr bwMode="auto">
                  <a:xfrm>
                    <a:off x="5294" y="1860"/>
                    <a:ext cx="52" cy="2"/>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15" name="Rectangle 915"/>
                  <p:cNvSpPr>
                    <a:spLocks noChangeArrowheads="1"/>
                  </p:cNvSpPr>
                  <p:nvPr/>
                </p:nvSpPr>
                <p:spPr bwMode="auto">
                  <a:xfrm>
                    <a:off x="5294" y="1916"/>
                    <a:ext cx="52" cy="1"/>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16" name="Rectangle 916"/>
                  <p:cNvSpPr>
                    <a:spLocks noChangeArrowheads="1"/>
                  </p:cNvSpPr>
                  <p:nvPr/>
                </p:nvSpPr>
                <p:spPr bwMode="auto">
                  <a:xfrm>
                    <a:off x="5294" y="1862"/>
                    <a:ext cx="2" cy="54"/>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17" name="Rectangle 917"/>
                  <p:cNvSpPr>
                    <a:spLocks noChangeArrowheads="1"/>
                  </p:cNvSpPr>
                  <p:nvPr/>
                </p:nvSpPr>
                <p:spPr bwMode="auto">
                  <a:xfrm>
                    <a:off x="5344" y="1862"/>
                    <a:ext cx="2" cy="54"/>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18" name="Rectangle 918"/>
                  <p:cNvSpPr>
                    <a:spLocks noChangeArrowheads="1"/>
                  </p:cNvSpPr>
                  <p:nvPr/>
                </p:nvSpPr>
                <p:spPr bwMode="auto">
                  <a:xfrm>
                    <a:off x="5296" y="1862"/>
                    <a:ext cx="48" cy="1"/>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19" name="Rectangle 919"/>
                  <p:cNvSpPr>
                    <a:spLocks noChangeArrowheads="1"/>
                  </p:cNvSpPr>
                  <p:nvPr/>
                </p:nvSpPr>
                <p:spPr bwMode="auto">
                  <a:xfrm>
                    <a:off x="5296" y="1915"/>
                    <a:ext cx="48" cy="1"/>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20" name="Rectangle 920"/>
                  <p:cNvSpPr>
                    <a:spLocks noChangeArrowheads="1"/>
                  </p:cNvSpPr>
                  <p:nvPr/>
                </p:nvSpPr>
                <p:spPr bwMode="auto">
                  <a:xfrm>
                    <a:off x="5296" y="1863"/>
                    <a:ext cx="48" cy="1"/>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21" name="Rectangle 921"/>
                  <p:cNvSpPr>
                    <a:spLocks noChangeArrowheads="1"/>
                  </p:cNvSpPr>
                  <p:nvPr/>
                </p:nvSpPr>
                <p:spPr bwMode="auto">
                  <a:xfrm>
                    <a:off x="5296" y="1913"/>
                    <a:ext cx="48" cy="2"/>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22" name="Rectangle 922"/>
                  <p:cNvSpPr>
                    <a:spLocks noChangeArrowheads="1"/>
                  </p:cNvSpPr>
                  <p:nvPr/>
                </p:nvSpPr>
                <p:spPr bwMode="auto">
                  <a:xfrm>
                    <a:off x="5296" y="1864"/>
                    <a:ext cx="2" cy="49"/>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23" name="Rectangle 923"/>
                  <p:cNvSpPr>
                    <a:spLocks noChangeArrowheads="1"/>
                  </p:cNvSpPr>
                  <p:nvPr/>
                </p:nvSpPr>
                <p:spPr bwMode="auto">
                  <a:xfrm>
                    <a:off x="5342" y="1864"/>
                    <a:ext cx="2" cy="49"/>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24" name="Rectangle 924"/>
                  <p:cNvSpPr>
                    <a:spLocks noChangeArrowheads="1"/>
                  </p:cNvSpPr>
                  <p:nvPr/>
                </p:nvSpPr>
                <p:spPr bwMode="auto">
                  <a:xfrm>
                    <a:off x="5298" y="1864"/>
                    <a:ext cx="44" cy="2"/>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25" name="Rectangle 925"/>
                  <p:cNvSpPr>
                    <a:spLocks noChangeArrowheads="1"/>
                  </p:cNvSpPr>
                  <p:nvPr/>
                </p:nvSpPr>
                <p:spPr bwMode="auto">
                  <a:xfrm>
                    <a:off x="5298" y="1912"/>
                    <a:ext cx="44" cy="1"/>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26" name="Rectangle 926"/>
                  <p:cNvSpPr>
                    <a:spLocks noChangeArrowheads="1"/>
                  </p:cNvSpPr>
                  <p:nvPr/>
                </p:nvSpPr>
                <p:spPr bwMode="auto">
                  <a:xfrm>
                    <a:off x="5298" y="1866"/>
                    <a:ext cx="44" cy="1"/>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27" name="Rectangle 927"/>
                  <p:cNvSpPr>
                    <a:spLocks noChangeArrowheads="1"/>
                  </p:cNvSpPr>
                  <p:nvPr/>
                </p:nvSpPr>
                <p:spPr bwMode="auto">
                  <a:xfrm>
                    <a:off x="5298" y="1910"/>
                    <a:ext cx="44" cy="2"/>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28" name="Rectangle 928"/>
                  <p:cNvSpPr>
                    <a:spLocks noChangeArrowheads="1"/>
                  </p:cNvSpPr>
                  <p:nvPr/>
                </p:nvSpPr>
                <p:spPr bwMode="auto">
                  <a:xfrm>
                    <a:off x="5298" y="1867"/>
                    <a:ext cx="2" cy="43"/>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29" name="Rectangle 929"/>
                  <p:cNvSpPr>
                    <a:spLocks noChangeArrowheads="1"/>
                  </p:cNvSpPr>
                  <p:nvPr/>
                </p:nvSpPr>
                <p:spPr bwMode="auto">
                  <a:xfrm>
                    <a:off x="5340" y="1867"/>
                    <a:ext cx="2" cy="43"/>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30" name="Rectangle 930"/>
                  <p:cNvSpPr>
                    <a:spLocks noChangeArrowheads="1"/>
                  </p:cNvSpPr>
                  <p:nvPr/>
                </p:nvSpPr>
                <p:spPr bwMode="auto">
                  <a:xfrm>
                    <a:off x="5300" y="1867"/>
                    <a:ext cx="40" cy="1"/>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31" name="Rectangle 931"/>
                  <p:cNvSpPr>
                    <a:spLocks noChangeArrowheads="1"/>
                  </p:cNvSpPr>
                  <p:nvPr/>
                </p:nvSpPr>
                <p:spPr bwMode="auto">
                  <a:xfrm>
                    <a:off x="5300" y="1909"/>
                    <a:ext cx="40" cy="1"/>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32" name="Rectangle 932"/>
                  <p:cNvSpPr>
                    <a:spLocks noChangeArrowheads="1"/>
                  </p:cNvSpPr>
                  <p:nvPr/>
                </p:nvSpPr>
                <p:spPr bwMode="auto">
                  <a:xfrm>
                    <a:off x="5300" y="1868"/>
                    <a:ext cx="2" cy="41"/>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33" name="Rectangle 933"/>
                  <p:cNvSpPr>
                    <a:spLocks noChangeArrowheads="1"/>
                  </p:cNvSpPr>
                  <p:nvPr/>
                </p:nvSpPr>
                <p:spPr bwMode="auto">
                  <a:xfrm>
                    <a:off x="5338" y="1868"/>
                    <a:ext cx="2" cy="41"/>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34" name="Rectangle 934"/>
                  <p:cNvSpPr>
                    <a:spLocks noChangeArrowheads="1"/>
                  </p:cNvSpPr>
                  <p:nvPr/>
                </p:nvSpPr>
                <p:spPr bwMode="auto">
                  <a:xfrm>
                    <a:off x="5302" y="1868"/>
                    <a:ext cx="36" cy="2"/>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35" name="Rectangle 935"/>
                  <p:cNvSpPr>
                    <a:spLocks noChangeArrowheads="1"/>
                  </p:cNvSpPr>
                  <p:nvPr/>
                </p:nvSpPr>
                <p:spPr bwMode="auto">
                  <a:xfrm>
                    <a:off x="5302" y="1908"/>
                    <a:ext cx="36" cy="1"/>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36" name="Rectangle 936"/>
                  <p:cNvSpPr>
                    <a:spLocks noChangeArrowheads="1"/>
                  </p:cNvSpPr>
                  <p:nvPr/>
                </p:nvSpPr>
                <p:spPr bwMode="auto">
                  <a:xfrm>
                    <a:off x="5302" y="1870"/>
                    <a:ext cx="36" cy="1"/>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37" name="Rectangle 937"/>
                  <p:cNvSpPr>
                    <a:spLocks noChangeArrowheads="1"/>
                  </p:cNvSpPr>
                  <p:nvPr/>
                </p:nvSpPr>
                <p:spPr bwMode="auto">
                  <a:xfrm>
                    <a:off x="5302" y="1906"/>
                    <a:ext cx="36" cy="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38" name="Rectangle 938"/>
                  <p:cNvSpPr>
                    <a:spLocks noChangeArrowheads="1"/>
                  </p:cNvSpPr>
                  <p:nvPr/>
                </p:nvSpPr>
                <p:spPr bwMode="auto">
                  <a:xfrm>
                    <a:off x="5302" y="1871"/>
                    <a:ext cx="2" cy="3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39" name="Rectangle 939"/>
                  <p:cNvSpPr>
                    <a:spLocks noChangeArrowheads="1"/>
                  </p:cNvSpPr>
                  <p:nvPr/>
                </p:nvSpPr>
                <p:spPr bwMode="auto">
                  <a:xfrm>
                    <a:off x="5336" y="1871"/>
                    <a:ext cx="2" cy="3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40" name="Rectangle 940"/>
                  <p:cNvSpPr>
                    <a:spLocks noChangeArrowheads="1"/>
                  </p:cNvSpPr>
                  <p:nvPr/>
                </p:nvSpPr>
                <p:spPr bwMode="auto">
                  <a:xfrm>
                    <a:off x="5304" y="1871"/>
                    <a:ext cx="32" cy="2"/>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41" name="Rectangle 941"/>
                  <p:cNvSpPr>
                    <a:spLocks noChangeArrowheads="1"/>
                  </p:cNvSpPr>
                  <p:nvPr/>
                </p:nvSpPr>
                <p:spPr bwMode="auto">
                  <a:xfrm>
                    <a:off x="5304" y="1905"/>
                    <a:ext cx="32" cy="1"/>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42" name="Rectangle 942"/>
                  <p:cNvSpPr>
                    <a:spLocks noChangeArrowheads="1"/>
                  </p:cNvSpPr>
                  <p:nvPr/>
                </p:nvSpPr>
                <p:spPr bwMode="auto">
                  <a:xfrm>
                    <a:off x="5304" y="1873"/>
                    <a:ext cx="32" cy="1"/>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43" name="Rectangle 943"/>
                  <p:cNvSpPr>
                    <a:spLocks noChangeArrowheads="1"/>
                  </p:cNvSpPr>
                  <p:nvPr/>
                </p:nvSpPr>
                <p:spPr bwMode="auto">
                  <a:xfrm>
                    <a:off x="5304" y="1904"/>
                    <a:ext cx="32" cy="1"/>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44" name="Rectangle 944"/>
                  <p:cNvSpPr>
                    <a:spLocks noChangeArrowheads="1"/>
                  </p:cNvSpPr>
                  <p:nvPr/>
                </p:nvSpPr>
                <p:spPr bwMode="auto">
                  <a:xfrm>
                    <a:off x="5304" y="1874"/>
                    <a:ext cx="2" cy="3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grpSp>
            <p:sp>
              <p:nvSpPr>
                <p:cNvPr id="308145" name="Rectangle 945"/>
                <p:cNvSpPr>
                  <a:spLocks noChangeArrowheads="1"/>
                </p:cNvSpPr>
                <p:nvPr/>
              </p:nvSpPr>
              <p:spPr bwMode="auto">
                <a:xfrm>
                  <a:off x="5334" y="1874"/>
                  <a:ext cx="2" cy="3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46" name="Rectangle 946"/>
                <p:cNvSpPr>
                  <a:spLocks noChangeArrowheads="1"/>
                </p:cNvSpPr>
                <p:nvPr/>
              </p:nvSpPr>
              <p:spPr bwMode="auto">
                <a:xfrm>
                  <a:off x="5306" y="1874"/>
                  <a:ext cx="28" cy="1"/>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47" name="Rectangle 947"/>
                <p:cNvSpPr>
                  <a:spLocks noChangeArrowheads="1"/>
                </p:cNvSpPr>
                <p:nvPr/>
              </p:nvSpPr>
              <p:spPr bwMode="auto">
                <a:xfrm>
                  <a:off x="5306" y="1902"/>
                  <a:ext cx="28" cy="2"/>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48" name="Rectangle 948"/>
                <p:cNvSpPr>
                  <a:spLocks noChangeArrowheads="1"/>
                </p:cNvSpPr>
                <p:nvPr/>
              </p:nvSpPr>
              <p:spPr bwMode="auto">
                <a:xfrm>
                  <a:off x="5306" y="1875"/>
                  <a:ext cx="2" cy="27"/>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49" name="Rectangle 949"/>
                <p:cNvSpPr>
                  <a:spLocks noChangeArrowheads="1"/>
                </p:cNvSpPr>
                <p:nvPr/>
              </p:nvSpPr>
              <p:spPr bwMode="auto">
                <a:xfrm>
                  <a:off x="5332" y="1875"/>
                  <a:ext cx="2" cy="27"/>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50" name="Rectangle 950"/>
                <p:cNvSpPr>
                  <a:spLocks noChangeArrowheads="1"/>
                </p:cNvSpPr>
                <p:nvPr/>
              </p:nvSpPr>
              <p:spPr bwMode="auto">
                <a:xfrm>
                  <a:off x="5308" y="1875"/>
                  <a:ext cx="24" cy="2"/>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51" name="Rectangle 951"/>
                <p:cNvSpPr>
                  <a:spLocks noChangeArrowheads="1"/>
                </p:cNvSpPr>
                <p:nvPr/>
              </p:nvSpPr>
              <p:spPr bwMode="auto">
                <a:xfrm>
                  <a:off x="5308" y="1901"/>
                  <a:ext cx="24" cy="1"/>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52" name="Rectangle 952"/>
                <p:cNvSpPr>
                  <a:spLocks noChangeArrowheads="1"/>
                </p:cNvSpPr>
                <p:nvPr/>
              </p:nvSpPr>
              <p:spPr bwMode="auto">
                <a:xfrm>
                  <a:off x="5308" y="1877"/>
                  <a:ext cx="24" cy="1"/>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53" name="Rectangle 953"/>
                <p:cNvSpPr>
                  <a:spLocks noChangeArrowheads="1"/>
                </p:cNvSpPr>
                <p:nvPr/>
              </p:nvSpPr>
              <p:spPr bwMode="auto">
                <a:xfrm>
                  <a:off x="5308" y="1900"/>
                  <a:ext cx="24" cy="1"/>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54" name="Rectangle 954"/>
                <p:cNvSpPr>
                  <a:spLocks noChangeArrowheads="1"/>
                </p:cNvSpPr>
                <p:nvPr/>
              </p:nvSpPr>
              <p:spPr bwMode="auto">
                <a:xfrm>
                  <a:off x="5308" y="1878"/>
                  <a:ext cx="2" cy="22"/>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55" name="Rectangle 955"/>
                <p:cNvSpPr>
                  <a:spLocks noChangeArrowheads="1"/>
                </p:cNvSpPr>
                <p:nvPr/>
              </p:nvSpPr>
              <p:spPr bwMode="auto">
                <a:xfrm>
                  <a:off x="5330" y="1878"/>
                  <a:ext cx="2" cy="22"/>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56" name="Rectangle 956"/>
                <p:cNvSpPr>
                  <a:spLocks noChangeArrowheads="1"/>
                </p:cNvSpPr>
                <p:nvPr/>
              </p:nvSpPr>
              <p:spPr bwMode="auto">
                <a:xfrm>
                  <a:off x="5310" y="1878"/>
                  <a:ext cx="20" cy="1"/>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57" name="Rectangle 957"/>
                <p:cNvSpPr>
                  <a:spLocks noChangeArrowheads="1"/>
                </p:cNvSpPr>
                <p:nvPr/>
              </p:nvSpPr>
              <p:spPr bwMode="auto">
                <a:xfrm>
                  <a:off x="5310" y="1898"/>
                  <a:ext cx="20" cy="2"/>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58" name="Rectangle 958"/>
                <p:cNvSpPr>
                  <a:spLocks noChangeArrowheads="1"/>
                </p:cNvSpPr>
                <p:nvPr/>
              </p:nvSpPr>
              <p:spPr bwMode="auto">
                <a:xfrm>
                  <a:off x="5310" y="1879"/>
                  <a:ext cx="20" cy="2"/>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59" name="Rectangle 959"/>
                <p:cNvSpPr>
                  <a:spLocks noChangeArrowheads="1"/>
                </p:cNvSpPr>
                <p:nvPr/>
              </p:nvSpPr>
              <p:spPr bwMode="auto">
                <a:xfrm>
                  <a:off x="5310" y="1897"/>
                  <a:ext cx="20" cy="1"/>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60" name="Rectangle 960"/>
                <p:cNvSpPr>
                  <a:spLocks noChangeArrowheads="1"/>
                </p:cNvSpPr>
                <p:nvPr/>
              </p:nvSpPr>
              <p:spPr bwMode="auto">
                <a:xfrm>
                  <a:off x="5310" y="1881"/>
                  <a:ext cx="2" cy="16"/>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61" name="Rectangle 961"/>
                <p:cNvSpPr>
                  <a:spLocks noChangeArrowheads="1"/>
                </p:cNvSpPr>
                <p:nvPr/>
              </p:nvSpPr>
              <p:spPr bwMode="auto">
                <a:xfrm>
                  <a:off x="5328" y="1881"/>
                  <a:ext cx="2" cy="16"/>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62" name="Rectangle 962"/>
                <p:cNvSpPr>
                  <a:spLocks noChangeArrowheads="1"/>
                </p:cNvSpPr>
                <p:nvPr/>
              </p:nvSpPr>
              <p:spPr bwMode="auto">
                <a:xfrm>
                  <a:off x="5312" y="1881"/>
                  <a:ext cx="16" cy="1"/>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63" name="Rectangle 963"/>
                <p:cNvSpPr>
                  <a:spLocks noChangeArrowheads="1"/>
                </p:cNvSpPr>
                <p:nvPr/>
              </p:nvSpPr>
              <p:spPr bwMode="auto">
                <a:xfrm>
                  <a:off x="5312" y="1896"/>
                  <a:ext cx="16" cy="1"/>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64" name="Rectangle 964"/>
                <p:cNvSpPr>
                  <a:spLocks noChangeArrowheads="1"/>
                </p:cNvSpPr>
                <p:nvPr/>
              </p:nvSpPr>
              <p:spPr bwMode="auto">
                <a:xfrm>
                  <a:off x="5312" y="1882"/>
                  <a:ext cx="2" cy="14"/>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65" name="Rectangle 965"/>
                <p:cNvSpPr>
                  <a:spLocks noChangeArrowheads="1"/>
                </p:cNvSpPr>
                <p:nvPr/>
              </p:nvSpPr>
              <p:spPr bwMode="auto">
                <a:xfrm>
                  <a:off x="5326" y="1882"/>
                  <a:ext cx="2" cy="14"/>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66" name="Rectangle 966"/>
                <p:cNvSpPr>
                  <a:spLocks noChangeArrowheads="1"/>
                </p:cNvSpPr>
                <p:nvPr/>
              </p:nvSpPr>
              <p:spPr bwMode="auto">
                <a:xfrm>
                  <a:off x="5314" y="1882"/>
                  <a:ext cx="12" cy="1"/>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67" name="Rectangle 967"/>
                <p:cNvSpPr>
                  <a:spLocks noChangeArrowheads="1"/>
                </p:cNvSpPr>
                <p:nvPr/>
              </p:nvSpPr>
              <p:spPr bwMode="auto">
                <a:xfrm>
                  <a:off x="5314" y="1894"/>
                  <a:ext cx="12" cy="2"/>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68" name="Rectangle 968"/>
                <p:cNvSpPr>
                  <a:spLocks noChangeArrowheads="1"/>
                </p:cNvSpPr>
                <p:nvPr/>
              </p:nvSpPr>
              <p:spPr bwMode="auto">
                <a:xfrm>
                  <a:off x="5314" y="1883"/>
                  <a:ext cx="12" cy="2"/>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69" name="Rectangle 969"/>
                <p:cNvSpPr>
                  <a:spLocks noChangeArrowheads="1"/>
                </p:cNvSpPr>
                <p:nvPr/>
              </p:nvSpPr>
              <p:spPr bwMode="auto">
                <a:xfrm>
                  <a:off x="5314" y="1893"/>
                  <a:ext cx="12" cy="1"/>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70" name="Rectangle 970"/>
                <p:cNvSpPr>
                  <a:spLocks noChangeArrowheads="1"/>
                </p:cNvSpPr>
                <p:nvPr/>
              </p:nvSpPr>
              <p:spPr bwMode="auto">
                <a:xfrm>
                  <a:off x="5314" y="1885"/>
                  <a:ext cx="2" cy="8"/>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71" name="Rectangle 971"/>
                <p:cNvSpPr>
                  <a:spLocks noChangeArrowheads="1"/>
                </p:cNvSpPr>
                <p:nvPr/>
              </p:nvSpPr>
              <p:spPr bwMode="auto">
                <a:xfrm>
                  <a:off x="5324" y="1885"/>
                  <a:ext cx="2" cy="8"/>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72" name="Rectangle 972"/>
                <p:cNvSpPr>
                  <a:spLocks noChangeArrowheads="1"/>
                </p:cNvSpPr>
                <p:nvPr/>
              </p:nvSpPr>
              <p:spPr bwMode="auto">
                <a:xfrm>
                  <a:off x="5316" y="1885"/>
                  <a:ext cx="8" cy="1"/>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73" name="Rectangle 973"/>
                <p:cNvSpPr>
                  <a:spLocks noChangeArrowheads="1"/>
                </p:cNvSpPr>
                <p:nvPr/>
              </p:nvSpPr>
              <p:spPr bwMode="auto">
                <a:xfrm>
                  <a:off x="5316" y="1892"/>
                  <a:ext cx="8" cy="1"/>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74" name="Rectangle 974"/>
                <p:cNvSpPr>
                  <a:spLocks noChangeArrowheads="1"/>
                </p:cNvSpPr>
                <p:nvPr/>
              </p:nvSpPr>
              <p:spPr bwMode="auto">
                <a:xfrm>
                  <a:off x="5316" y="1886"/>
                  <a:ext cx="8" cy="1"/>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75" name="Rectangle 975"/>
                <p:cNvSpPr>
                  <a:spLocks noChangeArrowheads="1"/>
                </p:cNvSpPr>
                <p:nvPr/>
              </p:nvSpPr>
              <p:spPr bwMode="auto">
                <a:xfrm>
                  <a:off x="5316" y="1890"/>
                  <a:ext cx="8" cy="2"/>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76" name="Rectangle 976"/>
                <p:cNvSpPr>
                  <a:spLocks noChangeArrowheads="1"/>
                </p:cNvSpPr>
                <p:nvPr/>
              </p:nvSpPr>
              <p:spPr bwMode="auto">
                <a:xfrm>
                  <a:off x="5316" y="1887"/>
                  <a:ext cx="2" cy="3"/>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77" name="Rectangle 977"/>
                <p:cNvSpPr>
                  <a:spLocks noChangeArrowheads="1"/>
                </p:cNvSpPr>
                <p:nvPr/>
              </p:nvSpPr>
              <p:spPr bwMode="auto">
                <a:xfrm>
                  <a:off x="5322" y="1887"/>
                  <a:ext cx="2" cy="3"/>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sp>
              <p:nvSpPr>
                <p:cNvPr id="308178" name="Rectangle 978"/>
                <p:cNvSpPr>
                  <a:spLocks noChangeArrowheads="1"/>
                </p:cNvSpPr>
                <p:nvPr/>
              </p:nvSpPr>
              <p:spPr bwMode="auto">
                <a:xfrm>
                  <a:off x="5318" y="1887"/>
                  <a:ext cx="4" cy="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cs typeface="Arial" pitchFamily="34" charset="0"/>
                  </a:endParaRPr>
                </a:p>
              </p:txBody>
            </p:sp>
          </p:grpSp>
          <p:sp>
            <p:nvSpPr>
              <p:cNvPr id="308179" name="Freeform 979"/>
              <p:cNvSpPr>
                <a:spLocks/>
              </p:cNvSpPr>
              <p:nvPr/>
            </p:nvSpPr>
            <p:spPr bwMode="auto">
              <a:xfrm>
                <a:off x="5423" y="1854"/>
                <a:ext cx="36" cy="158"/>
              </a:xfrm>
              <a:custGeom>
                <a:avLst/>
                <a:gdLst>
                  <a:gd name="T0" fmla="*/ 0 w 36"/>
                  <a:gd name="T1" fmla="*/ 20 h 158"/>
                  <a:gd name="T2" fmla="*/ 36 w 36"/>
                  <a:gd name="T3" fmla="*/ 0 h 158"/>
                  <a:gd name="T4" fmla="*/ 36 w 36"/>
                  <a:gd name="T5" fmla="*/ 131 h 158"/>
                  <a:gd name="T6" fmla="*/ 0 w 36"/>
                  <a:gd name="T7" fmla="*/ 158 h 158"/>
                  <a:gd name="T8" fmla="*/ 0 w 36"/>
                  <a:gd name="T9" fmla="*/ 20 h 158"/>
                </a:gdLst>
                <a:ahLst/>
                <a:cxnLst>
                  <a:cxn ang="0">
                    <a:pos x="T0" y="T1"/>
                  </a:cxn>
                  <a:cxn ang="0">
                    <a:pos x="T2" y="T3"/>
                  </a:cxn>
                  <a:cxn ang="0">
                    <a:pos x="T4" y="T5"/>
                  </a:cxn>
                  <a:cxn ang="0">
                    <a:pos x="T6" y="T7"/>
                  </a:cxn>
                  <a:cxn ang="0">
                    <a:pos x="T8" y="T9"/>
                  </a:cxn>
                </a:cxnLst>
                <a:rect l="0" t="0" r="r" b="b"/>
                <a:pathLst>
                  <a:path w="36" h="158">
                    <a:moveTo>
                      <a:pt x="0" y="20"/>
                    </a:moveTo>
                    <a:lnTo>
                      <a:pt x="36" y="0"/>
                    </a:lnTo>
                    <a:lnTo>
                      <a:pt x="36" y="131"/>
                    </a:lnTo>
                    <a:lnTo>
                      <a:pt x="0" y="158"/>
                    </a:lnTo>
                    <a:lnTo>
                      <a:pt x="0" y="20"/>
                    </a:lnTo>
                    <a:close/>
                  </a:path>
                </a:pathLst>
              </a:custGeom>
              <a:solidFill>
                <a:srgbClr val="4C7C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8180" name="Freeform 980"/>
              <p:cNvSpPr>
                <a:spLocks/>
              </p:cNvSpPr>
              <p:nvPr/>
            </p:nvSpPr>
            <p:spPr bwMode="auto">
              <a:xfrm>
                <a:off x="5128" y="1962"/>
                <a:ext cx="238" cy="142"/>
              </a:xfrm>
              <a:custGeom>
                <a:avLst/>
                <a:gdLst>
                  <a:gd name="T0" fmla="*/ 0 w 238"/>
                  <a:gd name="T1" fmla="*/ 50 h 142"/>
                  <a:gd name="T2" fmla="*/ 63 w 238"/>
                  <a:gd name="T3" fmla="*/ 0 h 142"/>
                  <a:gd name="T4" fmla="*/ 238 w 238"/>
                  <a:gd name="T5" fmla="*/ 89 h 142"/>
                  <a:gd name="T6" fmla="*/ 172 w 238"/>
                  <a:gd name="T7" fmla="*/ 142 h 142"/>
                  <a:gd name="T8" fmla="*/ 0 w 238"/>
                  <a:gd name="T9" fmla="*/ 50 h 142"/>
                </a:gdLst>
                <a:ahLst/>
                <a:cxnLst>
                  <a:cxn ang="0">
                    <a:pos x="T0" y="T1"/>
                  </a:cxn>
                  <a:cxn ang="0">
                    <a:pos x="T2" y="T3"/>
                  </a:cxn>
                  <a:cxn ang="0">
                    <a:pos x="T4" y="T5"/>
                  </a:cxn>
                  <a:cxn ang="0">
                    <a:pos x="T6" y="T7"/>
                  </a:cxn>
                  <a:cxn ang="0">
                    <a:pos x="T8" y="T9"/>
                  </a:cxn>
                </a:cxnLst>
                <a:rect l="0" t="0" r="r" b="b"/>
                <a:pathLst>
                  <a:path w="238" h="142">
                    <a:moveTo>
                      <a:pt x="0" y="50"/>
                    </a:moveTo>
                    <a:lnTo>
                      <a:pt x="63" y="0"/>
                    </a:lnTo>
                    <a:lnTo>
                      <a:pt x="238" y="89"/>
                    </a:lnTo>
                    <a:lnTo>
                      <a:pt x="172" y="142"/>
                    </a:lnTo>
                    <a:lnTo>
                      <a:pt x="0" y="50"/>
                    </a:lnTo>
                    <a:close/>
                  </a:path>
                </a:pathLst>
              </a:custGeom>
              <a:solidFill>
                <a:srgbClr val="B6D2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8181" name="Freeform 981"/>
              <p:cNvSpPr>
                <a:spLocks/>
              </p:cNvSpPr>
              <p:nvPr/>
            </p:nvSpPr>
            <p:spPr bwMode="auto">
              <a:xfrm>
                <a:off x="5298" y="2051"/>
                <a:ext cx="68" cy="56"/>
              </a:xfrm>
              <a:custGeom>
                <a:avLst/>
                <a:gdLst>
                  <a:gd name="T0" fmla="*/ 2 w 68"/>
                  <a:gd name="T1" fmla="*/ 52 h 56"/>
                  <a:gd name="T2" fmla="*/ 68 w 68"/>
                  <a:gd name="T3" fmla="*/ 0 h 56"/>
                  <a:gd name="T4" fmla="*/ 68 w 68"/>
                  <a:gd name="T5" fmla="*/ 15 h 56"/>
                  <a:gd name="T6" fmla="*/ 8 w 68"/>
                  <a:gd name="T7" fmla="*/ 56 h 56"/>
                  <a:gd name="T8" fmla="*/ 0 w 68"/>
                  <a:gd name="T9" fmla="*/ 52 h 56"/>
                  <a:gd name="T10" fmla="*/ 2 w 68"/>
                  <a:gd name="T11" fmla="*/ 52 h 56"/>
                </a:gdLst>
                <a:ahLst/>
                <a:cxnLst>
                  <a:cxn ang="0">
                    <a:pos x="T0" y="T1"/>
                  </a:cxn>
                  <a:cxn ang="0">
                    <a:pos x="T2" y="T3"/>
                  </a:cxn>
                  <a:cxn ang="0">
                    <a:pos x="T4" y="T5"/>
                  </a:cxn>
                  <a:cxn ang="0">
                    <a:pos x="T6" y="T7"/>
                  </a:cxn>
                  <a:cxn ang="0">
                    <a:pos x="T8" y="T9"/>
                  </a:cxn>
                  <a:cxn ang="0">
                    <a:pos x="T10" y="T11"/>
                  </a:cxn>
                </a:cxnLst>
                <a:rect l="0" t="0" r="r" b="b"/>
                <a:pathLst>
                  <a:path w="68" h="56">
                    <a:moveTo>
                      <a:pt x="2" y="52"/>
                    </a:moveTo>
                    <a:lnTo>
                      <a:pt x="68" y="0"/>
                    </a:lnTo>
                    <a:lnTo>
                      <a:pt x="68" y="15"/>
                    </a:lnTo>
                    <a:lnTo>
                      <a:pt x="8" y="56"/>
                    </a:lnTo>
                    <a:lnTo>
                      <a:pt x="0" y="52"/>
                    </a:lnTo>
                    <a:lnTo>
                      <a:pt x="2" y="52"/>
                    </a:lnTo>
                    <a:close/>
                  </a:path>
                </a:pathLst>
              </a:custGeom>
              <a:solidFill>
                <a:srgbClr val="3C623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grpSp>
            <p:nvGrpSpPr>
              <p:cNvPr id="27" name="Group 982"/>
              <p:cNvGrpSpPr>
                <a:grpSpLocks/>
              </p:cNvGrpSpPr>
              <p:nvPr/>
            </p:nvGrpSpPr>
            <p:grpSpPr bwMode="auto">
              <a:xfrm>
                <a:off x="5147" y="1974"/>
                <a:ext cx="199" cy="117"/>
                <a:chOff x="5147" y="1974"/>
                <a:chExt cx="199" cy="117"/>
              </a:xfrm>
            </p:grpSpPr>
            <p:sp>
              <p:nvSpPr>
                <p:cNvPr id="308183" name="Freeform 983"/>
                <p:cNvSpPr>
                  <a:spLocks/>
                </p:cNvSpPr>
                <p:nvPr/>
              </p:nvSpPr>
              <p:spPr bwMode="auto">
                <a:xfrm>
                  <a:off x="5181" y="1974"/>
                  <a:ext cx="18" cy="11"/>
                </a:xfrm>
                <a:custGeom>
                  <a:avLst/>
                  <a:gdLst>
                    <a:gd name="T0" fmla="*/ 0 w 18"/>
                    <a:gd name="T1" fmla="*/ 6 h 11"/>
                    <a:gd name="T2" fmla="*/ 10 w 18"/>
                    <a:gd name="T3" fmla="*/ 11 h 11"/>
                    <a:gd name="T4" fmla="*/ 18 w 18"/>
                    <a:gd name="T5" fmla="*/ 4 h 11"/>
                    <a:gd name="T6" fmla="*/ 8 w 18"/>
                    <a:gd name="T7" fmla="*/ 0 h 11"/>
                    <a:gd name="T8" fmla="*/ 0 w 18"/>
                    <a:gd name="T9" fmla="*/ 6 h 11"/>
                  </a:gdLst>
                  <a:ahLst/>
                  <a:cxnLst>
                    <a:cxn ang="0">
                      <a:pos x="T0" y="T1"/>
                    </a:cxn>
                    <a:cxn ang="0">
                      <a:pos x="T2" y="T3"/>
                    </a:cxn>
                    <a:cxn ang="0">
                      <a:pos x="T4" y="T5"/>
                    </a:cxn>
                    <a:cxn ang="0">
                      <a:pos x="T6" y="T7"/>
                    </a:cxn>
                    <a:cxn ang="0">
                      <a:pos x="T8" y="T9"/>
                    </a:cxn>
                  </a:cxnLst>
                  <a:rect l="0" t="0" r="r" b="b"/>
                  <a:pathLst>
                    <a:path w="18" h="11">
                      <a:moveTo>
                        <a:pt x="0" y="6"/>
                      </a:moveTo>
                      <a:lnTo>
                        <a:pt x="10" y="11"/>
                      </a:lnTo>
                      <a:lnTo>
                        <a:pt x="18" y="4"/>
                      </a:lnTo>
                      <a:lnTo>
                        <a:pt x="8" y="0"/>
                      </a:lnTo>
                      <a:lnTo>
                        <a:pt x="0" y="6"/>
                      </a:lnTo>
                      <a:close/>
                    </a:path>
                  </a:pathLst>
                </a:custGeom>
                <a:solidFill>
                  <a:srgbClr val="4C7C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8184" name="Freeform 984"/>
                <p:cNvSpPr>
                  <a:spLocks/>
                </p:cNvSpPr>
                <p:nvPr/>
              </p:nvSpPr>
              <p:spPr bwMode="auto">
                <a:xfrm>
                  <a:off x="5199" y="1984"/>
                  <a:ext cx="18" cy="11"/>
                </a:xfrm>
                <a:custGeom>
                  <a:avLst/>
                  <a:gdLst>
                    <a:gd name="T0" fmla="*/ 0 w 18"/>
                    <a:gd name="T1" fmla="*/ 5 h 11"/>
                    <a:gd name="T2" fmla="*/ 12 w 18"/>
                    <a:gd name="T3" fmla="*/ 11 h 11"/>
                    <a:gd name="T4" fmla="*/ 18 w 18"/>
                    <a:gd name="T5" fmla="*/ 4 h 11"/>
                    <a:gd name="T6" fmla="*/ 10 w 18"/>
                    <a:gd name="T7" fmla="*/ 0 h 11"/>
                    <a:gd name="T8" fmla="*/ 0 w 18"/>
                    <a:gd name="T9" fmla="*/ 5 h 11"/>
                  </a:gdLst>
                  <a:ahLst/>
                  <a:cxnLst>
                    <a:cxn ang="0">
                      <a:pos x="T0" y="T1"/>
                    </a:cxn>
                    <a:cxn ang="0">
                      <a:pos x="T2" y="T3"/>
                    </a:cxn>
                    <a:cxn ang="0">
                      <a:pos x="T4" y="T5"/>
                    </a:cxn>
                    <a:cxn ang="0">
                      <a:pos x="T6" y="T7"/>
                    </a:cxn>
                    <a:cxn ang="0">
                      <a:pos x="T8" y="T9"/>
                    </a:cxn>
                  </a:cxnLst>
                  <a:rect l="0" t="0" r="r" b="b"/>
                  <a:pathLst>
                    <a:path w="18" h="11">
                      <a:moveTo>
                        <a:pt x="0" y="5"/>
                      </a:moveTo>
                      <a:lnTo>
                        <a:pt x="12" y="11"/>
                      </a:lnTo>
                      <a:lnTo>
                        <a:pt x="18" y="4"/>
                      </a:lnTo>
                      <a:lnTo>
                        <a:pt x="10" y="0"/>
                      </a:lnTo>
                      <a:lnTo>
                        <a:pt x="0" y="5"/>
                      </a:lnTo>
                      <a:close/>
                    </a:path>
                  </a:pathLst>
                </a:custGeom>
                <a:solidFill>
                  <a:srgbClr val="4C7C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8185" name="Freeform 985"/>
                <p:cNvSpPr>
                  <a:spLocks/>
                </p:cNvSpPr>
                <p:nvPr/>
              </p:nvSpPr>
              <p:spPr bwMode="auto">
                <a:xfrm>
                  <a:off x="5219" y="1993"/>
                  <a:ext cx="16" cy="11"/>
                </a:xfrm>
                <a:custGeom>
                  <a:avLst/>
                  <a:gdLst>
                    <a:gd name="T0" fmla="*/ 0 w 16"/>
                    <a:gd name="T1" fmla="*/ 7 h 11"/>
                    <a:gd name="T2" fmla="*/ 10 w 16"/>
                    <a:gd name="T3" fmla="*/ 11 h 11"/>
                    <a:gd name="T4" fmla="*/ 16 w 16"/>
                    <a:gd name="T5" fmla="*/ 4 h 11"/>
                    <a:gd name="T6" fmla="*/ 8 w 16"/>
                    <a:gd name="T7" fmla="*/ 0 h 11"/>
                    <a:gd name="T8" fmla="*/ 0 w 16"/>
                    <a:gd name="T9" fmla="*/ 7 h 11"/>
                  </a:gdLst>
                  <a:ahLst/>
                  <a:cxnLst>
                    <a:cxn ang="0">
                      <a:pos x="T0" y="T1"/>
                    </a:cxn>
                    <a:cxn ang="0">
                      <a:pos x="T2" y="T3"/>
                    </a:cxn>
                    <a:cxn ang="0">
                      <a:pos x="T4" y="T5"/>
                    </a:cxn>
                    <a:cxn ang="0">
                      <a:pos x="T6" y="T7"/>
                    </a:cxn>
                    <a:cxn ang="0">
                      <a:pos x="T8" y="T9"/>
                    </a:cxn>
                  </a:cxnLst>
                  <a:rect l="0" t="0" r="r" b="b"/>
                  <a:pathLst>
                    <a:path w="16" h="11">
                      <a:moveTo>
                        <a:pt x="0" y="7"/>
                      </a:moveTo>
                      <a:lnTo>
                        <a:pt x="10" y="11"/>
                      </a:lnTo>
                      <a:lnTo>
                        <a:pt x="16" y="4"/>
                      </a:lnTo>
                      <a:lnTo>
                        <a:pt x="8" y="0"/>
                      </a:lnTo>
                      <a:lnTo>
                        <a:pt x="0" y="7"/>
                      </a:lnTo>
                      <a:close/>
                    </a:path>
                  </a:pathLst>
                </a:custGeom>
                <a:solidFill>
                  <a:srgbClr val="4C7C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8186" name="Freeform 986"/>
                <p:cNvSpPr>
                  <a:spLocks/>
                </p:cNvSpPr>
                <p:nvPr/>
              </p:nvSpPr>
              <p:spPr bwMode="auto">
                <a:xfrm>
                  <a:off x="5237" y="2004"/>
                  <a:ext cx="18" cy="10"/>
                </a:xfrm>
                <a:custGeom>
                  <a:avLst/>
                  <a:gdLst>
                    <a:gd name="T0" fmla="*/ 0 w 18"/>
                    <a:gd name="T1" fmla="*/ 4 h 10"/>
                    <a:gd name="T2" fmla="*/ 10 w 18"/>
                    <a:gd name="T3" fmla="*/ 10 h 10"/>
                    <a:gd name="T4" fmla="*/ 18 w 18"/>
                    <a:gd name="T5" fmla="*/ 3 h 10"/>
                    <a:gd name="T6" fmla="*/ 8 w 18"/>
                    <a:gd name="T7" fmla="*/ 0 h 10"/>
                    <a:gd name="T8" fmla="*/ 0 w 18"/>
                    <a:gd name="T9" fmla="*/ 4 h 10"/>
                  </a:gdLst>
                  <a:ahLst/>
                  <a:cxnLst>
                    <a:cxn ang="0">
                      <a:pos x="T0" y="T1"/>
                    </a:cxn>
                    <a:cxn ang="0">
                      <a:pos x="T2" y="T3"/>
                    </a:cxn>
                    <a:cxn ang="0">
                      <a:pos x="T4" y="T5"/>
                    </a:cxn>
                    <a:cxn ang="0">
                      <a:pos x="T6" y="T7"/>
                    </a:cxn>
                    <a:cxn ang="0">
                      <a:pos x="T8" y="T9"/>
                    </a:cxn>
                  </a:cxnLst>
                  <a:rect l="0" t="0" r="r" b="b"/>
                  <a:pathLst>
                    <a:path w="18" h="10">
                      <a:moveTo>
                        <a:pt x="0" y="4"/>
                      </a:moveTo>
                      <a:lnTo>
                        <a:pt x="10" y="10"/>
                      </a:lnTo>
                      <a:lnTo>
                        <a:pt x="18" y="3"/>
                      </a:lnTo>
                      <a:lnTo>
                        <a:pt x="8" y="0"/>
                      </a:lnTo>
                      <a:lnTo>
                        <a:pt x="0" y="4"/>
                      </a:lnTo>
                      <a:close/>
                    </a:path>
                  </a:pathLst>
                </a:custGeom>
                <a:solidFill>
                  <a:srgbClr val="4C7C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8187" name="Freeform 987"/>
                <p:cNvSpPr>
                  <a:spLocks/>
                </p:cNvSpPr>
                <p:nvPr/>
              </p:nvSpPr>
              <p:spPr bwMode="auto">
                <a:xfrm>
                  <a:off x="5255" y="2012"/>
                  <a:ext cx="17" cy="12"/>
                </a:xfrm>
                <a:custGeom>
                  <a:avLst/>
                  <a:gdLst>
                    <a:gd name="T0" fmla="*/ 0 w 17"/>
                    <a:gd name="T1" fmla="*/ 6 h 12"/>
                    <a:gd name="T2" fmla="*/ 11 w 17"/>
                    <a:gd name="T3" fmla="*/ 12 h 12"/>
                    <a:gd name="T4" fmla="*/ 17 w 17"/>
                    <a:gd name="T5" fmla="*/ 4 h 12"/>
                    <a:gd name="T6" fmla="*/ 9 w 17"/>
                    <a:gd name="T7" fmla="*/ 0 h 12"/>
                    <a:gd name="T8" fmla="*/ 0 w 17"/>
                    <a:gd name="T9" fmla="*/ 6 h 12"/>
                  </a:gdLst>
                  <a:ahLst/>
                  <a:cxnLst>
                    <a:cxn ang="0">
                      <a:pos x="T0" y="T1"/>
                    </a:cxn>
                    <a:cxn ang="0">
                      <a:pos x="T2" y="T3"/>
                    </a:cxn>
                    <a:cxn ang="0">
                      <a:pos x="T4" y="T5"/>
                    </a:cxn>
                    <a:cxn ang="0">
                      <a:pos x="T6" y="T7"/>
                    </a:cxn>
                    <a:cxn ang="0">
                      <a:pos x="T8" y="T9"/>
                    </a:cxn>
                  </a:cxnLst>
                  <a:rect l="0" t="0" r="r" b="b"/>
                  <a:pathLst>
                    <a:path w="17" h="12">
                      <a:moveTo>
                        <a:pt x="0" y="6"/>
                      </a:moveTo>
                      <a:lnTo>
                        <a:pt x="11" y="12"/>
                      </a:lnTo>
                      <a:lnTo>
                        <a:pt x="17" y="4"/>
                      </a:lnTo>
                      <a:lnTo>
                        <a:pt x="9" y="0"/>
                      </a:lnTo>
                      <a:lnTo>
                        <a:pt x="0" y="6"/>
                      </a:lnTo>
                      <a:close/>
                    </a:path>
                  </a:pathLst>
                </a:custGeom>
                <a:solidFill>
                  <a:srgbClr val="4C7C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8188" name="Freeform 988"/>
                <p:cNvSpPr>
                  <a:spLocks/>
                </p:cNvSpPr>
                <p:nvPr/>
              </p:nvSpPr>
              <p:spPr bwMode="auto">
                <a:xfrm>
                  <a:off x="5274" y="2023"/>
                  <a:ext cx="16" cy="11"/>
                </a:xfrm>
                <a:custGeom>
                  <a:avLst/>
                  <a:gdLst>
                    <a:gd name="T0" fmla="*/ 0 w 16"/>
                    <a:gd name="T1" fmla="*/ 5 h 11"/>
                    <a:gd name="T2" fmla="*/ 10 w 16"/>
                    <a:gd name="T3" fmla="*/ 11 h 11"/>
                    <a:gd name="T4" fmla="*/ 16 w 16"/>
                    <a:gd name="T5" fmla="*/ 4 h 11"/>
                    <a:gd name="T6" fmla="*/ 8 w 16"/>
                    <a:gd name="T7" fmla="*/ 0 h 11"/>
                    <a:gd name="T8" fmla="*/ 0 w 16"/>
                    <a:gd name="T9" fmla="*/ 5 h 11"/>
                  </a:gdLst>
                  <a:ahLst/>
                  <a:cxnLst>
                    <a:cxn ang="0">
                      <a:pos x="T0" y="T1"/>
                    </a:cxn>
                    <a:cxn ang="0">
                      <a:pos x="T2" y="T3"/>
                    </a:cxn>
                    <a:cxn ang="0">
                      <a:pos x="T4" y="T5"/>
                    </a:cxn>
                    <a:cxn ang="0">
                      <a:pos x="T6" y="T7"/>
                    </a:cxn>
                    <a:cxn ang="0">
                      <a:pos x="T8" y="T9"/>
                    </a:cxn>
                  </a:cxnLst>
                  <a:rect l="0" t="0" r="r" b="b"/>
                  <a:pathLst>
                    <a:path w="16" h="11">
                      <a:moveTo>
                        <a:pt x="0" y="5"/>
                      </a:moveTo>
                      <a:lnTo>
                        <a:pt x="10" y="11"/>
                      </a:lnTo>
                      <a:lnTo>
                        <a:pt x="16" y="4"/>
                      </a:lnTo>
                      <a:lnTo>
                        <a:pt x="8" y="0"/>
                      </a:lnTo>
                      <a:lnTo>
                        <a:pt x="0" y="5"/>
                      </a:lnTo>
                      <a:close/>
                    </a:path>
                  </a:pathLst>
                </a:custGeom>
                <a:solidFill>
                  <a:srgbClr val="4C7C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8189" name="Freeform 989"/>
                <p:cNvSpPr>
                  <a:spLocks/>
                </p:cNvSpPr>
                <p:nvPr/>
              </p:nvSpPr>
              <p:spPr bwMode="auto">
                <a:xfrm>
                  <a:off x="5292" y="2031"/>
                  <a:ext cx="18" cy="12"/>
                </a:xfrm>
                <a:custGeom>
                  <a:avLst/>
                  <a:gdLst>
                    <a:gd name="T0" fmla="*/ 0 w 18"/>
                    <a:gd name="T1" fmla="*/ 7 h 12"/>
                    <a:gd name="T2" fmla="*/ 12 w 18"/>
                    <a:gd name="T3" fmla="*/ 12 h 12"/>
                    <a:gd name="T4" fmla="*/ 18 w 18"/>
                    <a:gd name="T5" fmla="*/ 4 h 12"/>
                    <a:gd name="T6" fmla="*/ 8 w 18"/>
                    <a:gd name="T7" fmla="*/ 0 h 12"/>
                    <a:gd name="T8" fmla="*/ 0 w 18"/>
                    <a:gd name="T9" fmla="*/ 7 h 12"/>
                  </a:gdLst>
                  <a:ahLst/>
                  <a:cxnLst>
                    <a:cxn ang="0">
                      <a:pos x="T0" y="T1"/>
                    </a:cxn>
                    <a:cxn ang="0">
                      <a:pos x="T2" y="T3"/>
                    </a:cxn>
                    <a:cxn ang="0">
                      <a:pos x="T4" y="T5"/>
                    </a:cxn>
                    <a:cxn ang="0">
                      <a:pos x="T6" y="T7"/>
                    </a:cxn>
                    <a:cxn ang="0">
                      <a:pos x="T8" y="T9"/>
                    </a:cxn>
                  </a:cxnLst>
                  <a:rect l="0" t="0" r="r" b="b"/>
                  <a:pathLst>
                    <a:path w="18" h="12">
                      <a:moveTo>
                        <a:pt x="0" y="7"/>
                      </a:moveTo>
                      <a:lnTo>
                        <a:pt x="12" y="12"/>
                      </a:lnTo>
                      <a:lnTo>
                        <a:pt x="18" y="4"/>
                      </a:lnTo>
                      <a:lnTo>
                        <a:pt x="8" y="0"/>
                      </a:lnTo>
                      <a:lnTo>
                        <a:pt x="0" y="7"/>
                      </a:lnTo>
                      <a:close/>
                    </a:path>
                  </a:pathLst>
                </a:custGeom>
                <a:solidFill>
                  <a:srgbClr val="4C7C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8190" name="Freeform 990"/>
                <p:cNvSpPr>
                  <a:spLocks/>
                </p:cNvSpPr>
                <p:nvPr/>
              </p:nvSpPr>
              <p:spPr bwMode="auto">
                <a:xfrm>
                  <a:off x="5312" y="2042"/>
                  <a:ext cx="16" cy="12"/>
                </a:xfrm>
                <a:custGeom>
                  <a:avLst/>
                  <a:gdLst>
                    <a:gd name="T0" fmla="*/ 0 w 16"/>
                    <a:gd name="T1" fmla="*/ 7 h 12"/>
                    <a:gd name="T2" fmla="*/ 10 w 16"/>
                    <a:gd name="T3" fmla="*/ 12 h 12"/>
                    <a:gd name="T4" fmla="*/ 16 w 16"/>
                    <a:gd name="T5" fmla="*/ 4 h 12"/>
                    <a:gd name="T6" fmla="*/ 8 w 16"/>
                    <a:gd name="T7" fmla="*/ 0 h 12"/>
                    <a:gd name="T8" fmla="*/ 0 w 16"/>
                    <a:gd name="T9" fmla="*/ 7 h 12"/>
                  </a:gdLst>
                  <a:ahLst/>
                  <a:cxnLst>
                    <a:cxn ang="0">
                      <a:pos x="T0" y="T1"/>
                    </a:cxn>
                    <a:cxn ang="0">
                      <a:pos x="T2" y="T3"/>
                    </a:cxn>
                    <a:cxn ang="0">
                      <a:pos x="T4" y="T5"/>
                    </a:cxn>
                    <a:cxn ang="0">
                      <a:pos x="T6" y="T7"/>
                    </a:cxn>
                    <a:cxn ang="0">
                      <a:pos x="T8" y="T9"/>
                    </a:cxn>
                  </a:cxnLst>
                  <a:rect l="0" t="0" r="r" b="b"/>
                  <a:pathLst>
                    <a:path w="16" h="12">
                      <a:moveTo>
                        <a:pt x="0" y="7"/>
                      </a:moveTo>
                      <a:lnTo>
                        <a:pt x="10" y="12"/>
                      </a:lnTo>
                      <a:lnTo>
                        <a:pt x="16" y="4"/>
                      </a:lnTo>
                      <a:lnTo>
                        <a:pt x="8" y="0"/>
                      </a:lnTo>
                      <a:lnTo>
                        <a:pt x="0" y="7"/>
                      </a:lnTo>
                      <a:close/>
                    </a:path>
                  </a:pathLst>
                </a:custGeom>
                <a:solidFill>
                  <a:srgbClr val="4C7C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8191" name="Freeform 991"/>
                <p:cNvSpPr>
                  <a:spLocks/>
                </p:cNvSpPr>
                <p:nvPr/>
              </p:nvSpPr>
              <p:spPr bwMode="auto">
                <a:xfrm>
                  <a:off x="5328" y="2051"/>
                  <a:ext cx="18" cy="13"/>
                </a:xfrm>
                <a:custGeom>
                  <a:avLst/>
                  <a:gdLst>
                    <a:gd name="T0" fmla="*/ 0 w 18"/>
                    <a:gd name="T1" fmla="*/ 6 h 13"/>
                    <a:gd name="T2" fmla="*/ 10 w 18"/>
                    <a:gd name="T3" fmla="*/ 13 h 13"/>
                    <a:gd name="T4" fmla="*/ 18 w 18"/>
                    <a:gd name="T5" fmla="*/ 5 h 13"/>
                    <a:gd name="T6" fmla="*/ 8 w 18"/>
                    <a:gd name="T7" fmla="*/ 0 h 13"/>
                    <a:gd name="T8" fmla="*/ 0 w 18"/>
                    <a:gd name="T9" fmla="*/ 6 h 13"/>
                  </a:gdLst>
                  <a:ahLst/>
                  <a:cxnLst>
                    <a:cxn ang="0">
                      <a:pos x="T0" y="T1"/>
                    </a:cxn>
                    <a:cxn ang="0">
                      <a:pos x="T2" y="T3"/>
                    </a:cxn>
                    <a:cxn ang="0">
                      <a:pos x="T4" y="T5"/>
                    </a:cxn>
                    <a:cxn ang="0">
                      <a:pos x="T6" y="T7"/>
                    </a:cxn>
                    <a:cxn ang="0">
                      <a:pos x="T8" y="T9"/>
                    </a:cxn>
                  </a:cxnLst>
                  <a:rect l="0" t="0" r="r" b="b"/>
                  <a:pathLst>
                    <a:path w="18" h="13">
                      <a:moveTo>
                        <a:pt x="0" y="6"/>
                      </a:moveTo>
                      <a:lnTo>
                        <a:pt x="10" y="13"/>
                      </a:lnTo>
                      <a:lnTo>
                        <a:pt x="18" y="5"/>
                      </a:lnTo>
                      <a:lnTo>
                        <a:pt x="8" y="0"/>
                      </a:lnTo>
                      <a:lnTo>
                        <a:pt x="0" y="6"/>
                      </a:lnTo>
                      <a:close/>
                    </a:path>
                  </a:pathLst>
                </a:custGeom>
                <a:solidFill>
                  <a:srgbClr val="4C7C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8192" name="Freeform 992"/>
                <p:cNvSpPr>
                  <a:spLocks/>
                </p:cNvSpPr>
                <p:nvPr/>
              </p:nvSpPr>
              <p:spPr bwMode="auto">
                <a:xfrm>
                  <a:off x="5163" y="1988"/>
                  <a:ext cx="20" cy="12"/>
                </a:xfrm>
                <a:custGeom>
                  <a:avLst/>
                  <a:gdLst>
                    <a:gd name="T0" fmla="*/ 0 w 20"/>
                    <a:gd name="T1" fmla="*/ 7 h 12"/>
                    <a:gd name="T2" fmla="*/ 10 w 20"/>
                    <a:gd name="T3" fmla="*/ 12 h 12"/>
                    <a:gd name="T4" fmla="*/ 20 w 20"/>
                    <a:gd name="T5" fmla="*/ 4 h 12"/>
                    <a:gd name="T6" fmla="*/ 10 w 20"/>
                    <a:gd name="T7" fmla="*/ 0 h 12"/>
                    <a:gd name="T8" fmla="*/ 0 w 20"/>
                    <a:gd name="T9" fmla="*/ 7 h 12"/>
                  </a:gdLst>
                  <a:ahLst/>
                  <a:cxnLst>
                    <a:cxn ang="0">
                      <a:pos x="T0" y="T1"/>
                    </a:cxn>
                    <a:cxn ang="0">
                      <a:pos x="T2" y="T3"/>
                    </a:cxn>
                    <a:cxn ang="0">
                      <a:pos x="T4" y="T5"/>
                    </a:cxn>
                    <a:cxn ang="0">
                      <a:pos x="T6" y="T7"/>
                    </a:cxn>
                    <a:cxn ang="0">
                      <a:pos x="T8" y="T9"/>
                    </a:cxn>
                  </a:cxnLst>
                  <a:rect l="0" t="0" r="r" b="b"/>
                  <a:pathLst>
                    <a:path w="20" h="12">
                      <a:moveTo>
                        <a:pt x="0" y="7"/>
                      </a:moveTo>
                      <a:lnTo>
                        <a:pt x="10" y="12"/>
                      </a:lnTo>
                      <a:lnTo>
                        <a:pt x="20" y="4"/>
                      </a:lnTo>
                      <a:lnTo>
                        <a:pt x="10" y="0"/>
                      </a:lnTo>
                      <a:lnTo>
                        <a:pt x="0" y="7"/>
                      </a:lnTo>
                      <a:close/>
                    </a:path>
                  </a:pathLst>
                </a:custGeom>
                <a:solidFill>
                  <a:srgbClr val="4C7C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8193" name="Freeform 993"/>
                <p:cNvSpPr>
                  <a:spLocks/>
                </p:cNvSpPr>
                <p:nvPr/>
              </p:nvSpPr>
              <p:spPr bwMode="auto">
                <a:xfrm>
                  <a:off x="5181" y="1997"/>
                  <a:ext cx="18" cy="12"/>
                </a:xfrm>
                <a:custGeom>
                  <a:avLst/>
                  <a:gdLst>
                    <a:gd name="T0" fmla="*/ 0 w 18"/>
                    <a:gd name="T1" fmla="*/ 6 h 12"/>
                    <a:gd name="T2" fmla="*/ 10 w 18"/>
                    <a:gd name="T3" fmla="*/ 12 h 12"/>
                    <a:gd name="T4" fmla="*/ 18 w 18"/>
                    <a:gd name="T5" fmla="*/ 4 h 12"/>
                    <a:gd name="T6" fmla="*/ 8 w 18"/>
                    <a:gd name="T7" fmla="*/ 0 h 12"/>
                    <a:gd name="T8" fmla="*/ 0 w 18"/>
                    <a:gd name="T9" fmla="*/ 6 h 12"/>
                  </a:gdLst>
                  <a:ahLst/>
                  <a:cxnLst>
                    <a:cxn ang="0">
                      <a:pos x="T0" y="T1"/>
                    </a:cxn>
                    <a:cxn ang="0">
                      <a:pos x="T2" y="T3"/>
                    </a:cxn>
                    <a:cxn ang="0">
                      <a:pos x="T4" y="T5"/>
                    </a:cxn>
                    <a:cxn ang="0">
                      <a:pos x="T6" y="T7"/>
                    </a:cxn>
                    <a:cxn ang="0">
                      <a:pos x="T8" y="T9"/>
                    </a:cxn>
                  </a:cxnLst>
                  <a:rect l="0" t="0" r="r" b="b"/>
                  <a:pathLst>
                    <a:path w="18" h="12">
                      <a:moveTo>
                        <a:pt x="0" y="6"/>
                      </a:moveTo>
                      <a:lnTo>
                        <a:pt x="10" y="12"/>
                      </a:lnTo>
                      <a:lnTo>
                        <a:pt x="18" y="4"/>
                      </a:lnTo>
                      <a:lnTo>
                        <a:pt x="8" y="0"/>
                      </a:lnTo>
                      <a:lnTo>
                        <a:pt x="0" y="6"/>
                      </a:lnTo>
                      <a:close/>
                    </a:path>
                  </a:pathLst>
                </a:custGeom>
                <a:solidFill>
                  <a:srgbClr val="4C7C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8194" name="Freeform 994"/>
                <p:cNvSpPr>
                  <a:spLocks/>
                </p:cNvSpPr>
                <p:nvPr/>
              </p:nvSpPr>
              <p:spPr bwMode="auto">
                <a:xfrm>
                  <a:off x="5199" y="2007"/>
                  <a:ext cx="20" cy="12"/>
                </a:xfrm>
                <a:custGeom>
                  <a:avLst/>
                  <a:gdLst>
                    <a:gd name="T0" fmla="*/ 0 w 20"/>
                    <a:gd name="T1" fmla="*/ 7 h 12"/>
                    <a:gd name="T2" fmla="*/ 12 w 20"/>
                    <a:gd name="T3" fmla="*/ 12 h 12"/>
                    <a:gd name="T4" fmla="*/ 20 w 20"/>
                    <a:gd name="T5" fmla="*/ 4 h 12"/>
                    <a:gd name="T6" fmla="*/ 10 w 20"/>
                    <a:gd name="T7" fmla="*/ 0 h 12"/>
                    <a:gd name="T8" fmla="*/ 0 w 20"/>
                    <a:gd name="T9" fmla="*/ 7 h 12"/>
                  </a:gdLst>
                  <a:ahLst/>
                  <a:cxnLst>
                    <a:cxn ang="0">
                      <a:pos x="T0" y="T1"/>
                    </a:cxn>
                    <a:cxn ang="0">
                      <a:pos x="T2" y="T3"/>
                    </a:cxn>
                    <a:cxn ang="0">
                      <a:pos x="T4" y="T5"/>
                    </a:cxn>
                    <a:cxn ang="0">
                      <a:pos x="T6" y="T7"/>
                    </a:cxn>
                    <a:cxn ang="0">
                      <a:pos x="T8" y="T9"/>
                    </a:cxn>
                  </a:cxnLst>
                  <a:rect l="0" t="0" r="r" b="b"/>
                  <a:pathLst>
                    <a:path w="20" h="12">
                      <a:moveTo>
                        <a:pt x="0" y="7"/>
                      </a:moveTo>
                      <a:lnTo>
                        <a:pt x="12" y="12"/>
                      </a:lnTo>
                      <a:lnTo>
                        <a:pt x="20" y="4"/>
                      </a:lnTo>
                      <a:lnTo>
                        <a:pt x="10" y="0"/>
                      </a:lnTo>
                      <a:lnTo>
                        <a:pt x="0" y="7"/>
                      </a:lnTo>
                      <a:close/>
                    </a:path>
                  </a:pathLst>
                </a:custGeom>
                <a:solidFill>
                  <a:srgbClr val="4C7C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8195" name="Freeform 995"/>
                <p:cNvSpPr>
                  <a:spLocks/>
                </p:cNvSpPr>
                <p:nvPr/>
              </p:nvSpPr>
              <p:spPr bwMode="auto">
                <a:xfrm>
                  <a:off x="5219" y="2018"/>
                  <a:ext cx="16" cy="12"/>
                </a:xfrm>
                <a:custGeom>
                  <a:avLst/>
                  <a:gdLst>
                    <a:gd name="T0" fmla="*/ 0 w 16"/>
                    <a:gd name="T1" fmla="*/ 6 h 12"/>
                    <a:gd name="T2" fmla="*/ 10 w 16"/>
                    <a:gd name="T3" fmla="*/ 12 h 12"/>
                    <a:gd name="T4" fmla="*/ 16 w 16"/>
                    <a:gd name="T5" fmla="*/ 4 h 12"/>
                    <a:gd name="T6" fmla="*/ 8 w 16"/>
                    <a:gd name="T7" fmla="*/ 0 h 12"/>
                    <a:gd name="T8" fmla="*/ 0 w 16"/>
                    <a:gd name="T9" fmla="*/ 6 h 12"/>
                  </a:gdLst>
                  <a:ahLst/>
                  <a:cxnLst>
                    <a:cxn ang="0">
                      <a:pos x="T0" y="T1"/>
                    </a:cxn>
                    <a:cxn ang="0">
                      <a:pos x="T2" y="T3"/>
                    </a:cxn>
                    <a:cxn ang="0">
                      <a:pos x="T4" y="T5"/>
                    </a:cxn>
                    <a:cxn ang="0">
                      <a:pos x="T6" y="T7"/>
                    </a:cxn>
                    <a:cxn ang="0">
                      <a:pos x="T8" y="T9"/>
                    </a:cxn>
                  </a:cxnLst>
                  <a:rect l="0" t="0" r="r" b="b"/>
                  <a:pathLst>
                    <a:path w="16" h="12">
                      <a:moveTo>
                        <a:pt x="0" y="6"/>
                      </a:moveTo>
                      <a:lnTo>
                        <a:pt x="10" y="12"/>
                      </a:lnTo>
                      <a:lnTo>
                        <a:pt x="16" y="4"/>
                      </a:lnTo>
                      <a:lnTo>
                        <a:pt x="8" y="0"/>
                      </a:lnTo>
                      <a:lnTo>
                        <a:pt x="0" y="6"/>
                      </a:lnTo>
                      <a:close/>
                    </a:path>
                  </a:pathLst>
                </a:custGeom>
                <a:solidFill>
                  <a:srgbClr val="4C7C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8196" name="Freeform 996"/>
                <p:cNvSpPr>
                  <a:spLocks/>
                </p:cNvSpPr>
                <p:nvPr/>
              </p:nvSpPr>
              <p:spPr bwMode="auto">
                <a:xfrm>
                  <a:off x="5237" y="2026"/>
                  <a:ext cx="18" cy="12"/>
                </a:xfrm>
                <a:custGeom>
                  <a:avLst/>
                  <a:gdLst>
                    <a:gd name="T0" fmla="*/ 0 w 18"/>
                    <a:gd name="T1" fmla="*/ 6 h 12"/>
                    <a:gd name="T2" fmla="*/ 10 w 18"/>
                    <a:gd name="T3" fmla="*/ 12 h 12"/>
                    <a:gd name="T4" fmla="*/ 18 w 18"/>
                    <a:gd name="T5" fmla="*/ 4 h 12"/>
                    <a:gd name="T6" fmla="*/ 8 w 18"/>
                    <a:gd name="T7" fmla="*/ 0 h 12"/>
                    <a:gd name="T8" fmla="*/ 0 w 18"/>
                    <a:gd name="T9" fmla="*/ 6 h 12"/>
                  </a:gdLst>
                  <a:ahLst/>
                  <a:cxnLst>
                    <a:cxn ang="0">
                      <a:pos x="T0" y="T1"/>
                    </a:cxn>
                    <a:cxn ang="0">
                      <a:pos x="T2" y="T3"/>
                    </a:cxn>
                    <a:cxn ang="0">
                      <a:pos x="T4" y="T5"/>
                    </a:cxn>
                    <a:cxn ang="0">
                      <a:pos x="T6" y="T7"/>
                    </a:cxn>
                    <a:cxn ang="0">
                      <a:pos x="T8" y="T9"/>
                    </a:cxn>
                  </a:cxnLst>
                  <a:rect l="0" t="0" r="r" b="b"/>
                  <a:pathLst>
                    <a:path w="18" h="12">
                      <a:moveTo>
                        <a:pt x="0" y="6"/>
                      </a:moveTo>
                      <a:lnTo>
                        <a:pt x="10" y="12"/>
                      </a:lnTo>
                      <a:lnTo>
                        <a:pt x="18" y="4"/>
                      </a:lnTo>
                      <a:lnTo>
                        <a:pt x="8" y="0"/>
                      </a:lnTo>
                      <a:lnTo>
                        <a:pt x="0" y="6"/>
                      </a:lnTo>
                      <a:close/>
                    </a:path>
                  </a:pathLst>
                </a:custGeom>
                <a:solidFill>
                  <a:srgbClr val="4C7C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8197" name="Freeform 997"/>
                <p:cNvSpPr>
                  <a:spLocks/>
                </p:cNvSpPr>
                <p:nvPr/>
              </p:nvSpPr>
              <p:spPr bwMode="auto">
                <a:xfrm>
                  <a:off x="5255" y="2037"/>
                  <a:ext cx="17" cy="10"/>
                </a:xfrm>
                <a:custGeom>
                  <a:avLst/>
                  <a:gdLst>
                    <a:gd name="T0" fmla="*/ 0 w 17"/>
                    <a:gd name="T1" fmla="*/ 5 h 10"/>
                    <a:gd name="T2" fmla="*/ 11 w 17"/>
                    <a:gd name="T3" fmla="*/ 10 h 10"/>
                    <a:gd name="T4" fmla="*/ 17 w 17"/>
                    <a:gd name="T5" fmla="*/ 4 h 10"/>
                    <a:gd name="T6" fmla="*/ 9 w 17"/>
                    <a:gd name="T7" fmla="*/ 0 h 10"/>
                    <a:gd name="T8" fmla="*/ 0 w 17"/>
                    <a:gd name="T9" fmla="*/ 5 h 10"/>
                  </a:gdLst>
                  <a:ahLst/>
                  <a:cxnLst>
                    <a:cxn ang="0">
                      <a:pos x="T0" y="T1"/>
                    </a:cxn>
                    <a:cxn ang="0">
                      <a:pos x="T2" y="T3"/>
                    </a:cxn>
                    <a:cxn ang="0">
                      <a:pos x="T4" y="T5"/>
                    </a:cxn>
                    <a:cxn ang="0">
                      <a:pos x="T6" y="T7"/>
                    </a:cxn>
                    <a:cxn ang="0">
                      <a:pos x="T8" y="T9"/>
                    </a:cxn>
                  </a:cxnLst>
                  <a:rect l="0" t="0" r="r" b="b"/>
                  <a:pathLst>
                    <a:path w="17" h="10">
                      <a:moveTo>
                        <a:pt x="0" y="5"/>
                      </a:moveTo>
                      <a:lnTo>
                        <a:pt x="11" y="10"/>
                      </a:lnTo>
                      <a:lnTo>
                        <a:pt x="17" y="4"/>
                      </a:lnTo>
                      <a:lnTo>
                        <a:pt x="9" y="0"/>
                      </a:lnTo>
                      <a:lnTo>
                        <a:pt x="0" y="5"/>
                      </a:lnTo>
                      <a:close/>
                    </a:path>
                  </a:pathLst>
                </a:custGeom>
                <a:solidFill>
                  <a:srgbClr val="4C7C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8198" name="Freeform 998"/>
                <p:cNvSpPr>
                  <a:spLocks/>
                </p:cNvSpPr>
                <p:nvPr/>
              </p:nvSpPr>
              <p:spPr bwMode="auto">
                <a:xfrm>
                  <a:off x="5274" y="2046"/>
                  <a:ext cx="16" cy="11"/>
                </a:xfrm>
                <a:custGeom>
                  <a:avLst/>
                  <a:gdLst>
                    <a:gd name="T0" fmla="*/ 0 w 16"/>
                    <a:gd name="T1" fmla="*/ 5 h 11"/>
                    <a:gd name="T2" fmla="*/ 10 w 16"/>
                    <a:gd name="T3" fmla="*/ 11 h 11"/>
                    <a:gd name="T4" fmla="*/ 16 w 16"/>
                    <a:gd name="T5" fmla="*/ 4 h 11"/>
                    <a:gd name="T6" fmla="*/ 8 w 16"/>
                    <a:gd name="T7" fmla="*/ 0 h 11"/>
                    <a:gd name="T8" fmla="*/ 0 w 16"/>
                    <a:gd name="T9" fmla="*/ 5 h 11"/>
                  </a:gdLst>
                  <a:ahLst/>
                  <a:cxnLst>
                    <a:cxn ang="0">
                      <a:pos x="T0" y="T1"/>
                    </a:cxn>
                    <a:cxn ang="0">
                      <a:pos x="T2" y="T3"/>
                    </a:cxn>
                    <a:cxn ang="0">
                      <a:pos x="T4" y="T5"/>
                    </a:cxn>
                    <a:cxn ang="0">
                      <a:pos x="T6" y="T7"/>
                    </a:cxn>
                    <a:cxn ang="0">
                      <a:pos x="T8" y="T9"/>
                    </a:cxn>
                  </a:cxnLst>
                  <a:rect l="0" t="0" r="r" b="b"/>
                  <a:pathLst>
                    <a:path w="16" h="11">
                      <a:moveTo>
                        <a:pt x="0" y="5"/>
                      </a:moveTo>
                      <a:lnTo>
                        <a:pt x="10" y="11"/>
                      </a:lnTo>
                      <a:lnTo>
                        <a:pt x="16" y="4"/>
                      </a:lnTo>
                      <a:lnTo>
                        <a:pt x="8" y="0"/>
                      </a:lnTo>
                      <a:lnTo>
                        <a:pt x="0" y="5"/>
                      </a:lnTo>
                      <a:close/>
                    </a:path>
                  </a:pathLst>
                </a:custGeom>
                <a:solidFill>
                  <a:srgbClr val="4C7C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8199" name="Freeform 999"/>
                <p:cNvSpPr>
                  <a:spLocks/>
                </p:cNvSpPr>
                <p:nvPr/>
              </p:nvSpPr>
              <p:spPr bwMode="auto">
                <a:xfrm>
                  <a:off x="5292" y="2054"/>
                  <a:ext cx="18" cy="12"/>
                </a:xfrm>
                <a:custGeom>
                  <a:avLst/>
                  <a:gdLst>
                    <a:gd name="T0" fmla="*/ 0 w 18"/>
                    <a:gd name="T1" fmla="*/ 7 h 12"/>
                    <a:gd name="T2" fmla="*/ 12 w 18"/>
                    <a:gd name="T3" fmla="*/ 12 h 12"/>
                    <a:gd name="T4" fmla="*/ 18 w 18"/>
                    <a:gd name="T5" fmla="*/ 4 h 12"/>
                    <a:gd name="T6" fmla="*/ 8 w 18"/>
                    <a:gd name="T7" fmla="*/ 0 h 12"/>
                    <a:gd name="T8" fmla="*/ 0 w 18"/>
                    <a:gd name="T9" fmla="*/ 7 h 12"/>
                  </a:gdLst>
                  <a:ahLst/>
                  <a:cxnLst>
                    <a:cxn ang="0">
                      <a:pos x="T0" y="T1"/>
                    </a:cxn>
                    <a:cxn ang="0">
                      <a:pos x="T2" y="T3"/>
                    </a:cxn>
                    <a:cxn ang="0">
                      <a:pos x="T4" y="T5"/>
                    </a:cxn>
                    <a:cxn ang="0">
                      <a:pos x="T6" y="T7"/>
                    </a:cxn>
                    <a:cxn ang="0">
                      <a:pos x="T8" y="T9"/>
                    </a:cxn>
                  </a:cxnLst>
                  <a:rect l="0" t="0" r="r" b="b"/>
                  <a:pathLst>
                    <a:path w="18" h="12">
                      <a:moveTo>
                        <a:pt x="0" y="7"/>
                      </a:moveTo>
                      <a:lnTo>
                        <a:pt x="12" y="12"/>
                      </a:lnTo>
                      <a:lnTo>
                        <a:pt x="18" y="4"/>
                      </a:lnTo>
                      <a:lnTo>
                        <a:pt x="8" y="0"/>
                      </a:lnTo>
                      <a:lnTo>
                        <a:pt x="0" y="7"/>
                      </a:lnTo>
                      <a:close/>
                    </a:path>
                  </a:pathLst>
                </a:custGeom>
                <a:solidFill>
                  <a:srgbClr val="4C7C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8200" name="Freeform 1000"/>
                <p:cNvSpPr>
                  <a:spLocks/>
                </p:cNvSpPr>
                <p:nvPr/>
              </p:nvSpPr>
              <p:spPr bwMode="auto">
                <a:xfrm>
                  <a:off x="5312" y="2065"/>
                  <a:ext cx="16" cy="11"/>
                </a:xfrm>
                <a:custGeom>
                  <a:avLst/>
                  <a:gdLst>
                    <a:gd name="T0" fmla="*/ 0 w 16"/>
                    <a:gd name="T1" fmla="*/ 7 h 11"/>
                    <a:gd name="T2" fmla="*/ 10 w 16"/>
                    <a:gd name="T3" fmla="*/ 11 h 11"/>
                    <a:gd name="T4" fmla="*/ 16 w 16"/>
                    <a:gd name="T5" fmla="*/ 4 h 11"/>
                    <a:gd name="T6" fmla="*/ 8 w 16"/>
                    <a:gd name="T7" fmla="*/ 0 h 11"/>
                    <a:gd name="T8" fmla="*/ 0 w 16"/>
                    <a:gd name="T9" fmla="*/ 7 h 11"/>
                  </a:gdLst>
                  <a:ahLst/>
                  <a:cxnLst>
                    <a:cxn ang="0">
                      <a:pos x="T0" y="T1"/>
                    </a:cxn>
                    <a:cxn ang="0">
                      <a:pos x="T2" y="T3"/>
                    </a:cxn>
                    <a:cxn ang="0">
                      <a:pos x="T4" y="T5"/>
                    </a:cxn>
                    <a:cxn ang="0">
                      <a:pos x="T6" y="T7"/>
                    </a:cxn>
                    <a:cxn ang="0">
                      <a:pos x="T8" y="T9"/>
                    </a:cxn>
                  </a:cxnLst>
                  <a:rect l="0" t="0" r="r" b="b"/>
                  <a:pathLst>
                    <a:path w="16" h="11">
                      <a:moveTo>
                        <a:pt x="0" y="7"/>
                      </a:moveTo>
                      <a:lnTo>
                        <a:pt x="10" y="11"/>
                      </a:lnTo>
                      <a:lnTo>
                        <a:pt x="16" y="4"/>
                      </a:lnTo>
                      <a:lnTo>
                        <a:pt x="8" y="0"/>
                      </a:lnTo>
                      <a:lnTo>
                        <a:pt x="0" y="7"/>
                      </a:lnTo>
                      <a:close/>
                    </a:path>
                  </a:pathLst>
                </a:custGeom>
                <a:solidFill>
                  <a:srgbClr val="4C7C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8201" name="Freeform 1001"/>
                <p:cNvSpPr>
                  <a:spLocks/>
                </p:cNvSpPr>
                <p:nvPr/>
              </p:nvSpPr>
              <p:spPr bwMode="auto">
                <a:xfrm>
                  <a:off x="5147" y="2000"/>
                  <a:ext cx="16" cy="14"/>
                </a:xfrm>
                <a:custGeom>
                  <a:avLst/>
                  <a:gdLst>
                    <a:gd name="T0" fmla="*/ 0 w 16"/>
                    <a:gd name="T1" fmla="*/ 7 h 14"/>
                    <a:gd name="T2" fmla="*/ 10 w 16"/>
                    <a:gd name="T3" fmla="*/ 14 h 14"/>
                    <a:gd name="T4" fmla="*/ 16 w 16"/>
                    <a:gd name="T5" fmla="*/ 5 h 14"/>
                    <a:gd name="T6" fmla="*/ 8 w 16"/>
                    <a:gd name="T7" fmla="*/ 0 h 14"/>
                    <a:gd name="T8" fmla="*/ 0 w 16"/>
                    <a:gd name="T9" fmla="*/ 7 h 14"/>
                  </a:gdLst>
                  <a:ahLst/>
                  <a:cxnLst>
                    <a:cxn ang="0">
                      <a:pos x="T0" y="T1"/>
                    </a:cxn>
                    <a:cxn ang="0">
                      <a:pos x="T2" y="T3"/>
                    </a:cxn>
                    <a:cxn ang="0">
                      <a:pos x="T4" y="T5"/>
                    </a:cxn>
                    <a:cxn ang="0">
                      <a:pos x="T6" y="T7"/>
                    </a:cxn>
                    <a:cxn ang="0">
                      <a:pos x="T8" y="T9"/>
                    </a:cxn>
                  </a:cxnLst>
                  <a:rect l="0" t="0" r="r" b="b"/>
                  <a:pathLst>
                    <a:path w="16" h="14">
                      <a:moveTo>
                        <a:pt x="0" y="7"/>
                      </a:moveTo>
                      <a:lnTo>
                        <a:pt x="10" y="14"/>
                      </a:lnTo>
                      <a:lnTo>
                        <a:pt x="16" y="5"/>
                      </a:lnTo>
                      <a:lnTo>
                        <a:pt x="8" y="0"/>
                      </a:lnTo>
                      <a:lnTo>
                        <a:pt x="0" y="7"/>
                      </a:lnTo>
                      <a:close/>
                    </a:path>
                  </a:pathLst>
                </a:custGeom>
                <a:solidFill>
                  <a:srgbClr val="4C7C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8202" name="Freeform 1002"/>
                <p:cNvSpPr>
                  <a:spLocks/>
                </p:cNvSpPr>
                <p:nvPr/>
              </p:nvSpPr>
              <p:spPr bwMode="auto">
                <a:xfrm>
                  <a:off x="5163" y="2012"/>
                  <a:ext cx="20" cy="11"/>
                </a:xfrm>
                <a:custGeom>
                  <a:avLst/>
                  <a:gdLst>
                    <a:gd name="T0" fmla="*/ 0 w 20"/>
                    <a:gd name="T1" fmla="*/ 6 h 11"/>
                    <a:gd name="T2" fmla="*/ 12 w 20"/>
                    <a:gd name="T3" fmla="*/ 11 h 11"/>
                    <a:gd name="T4" fmla="*/ 20 w 20"/>
                    <a:gd name="T5" fmla="*/ 4 h 11"/>
                    <a:gd name="T6" fmla="*/ 10 w 20"/>
                    <a:gd name="T7" fmla="*/ 0 h 11"/>
                    <a:gd name="T8" fmla="*/ 0 w 20"/>
                    <a:gd name="T9" fmla="*/ 6 h 11"/>
                  </a:gdLst>
                  <a:ahLst/>
                  <a:cxnLst>
                    <a:cxn ang="0">
                      <a:pos x="T0" y="T1"/>
                    </a:cxn>
                    <a:cxn ang="0">
                      <a:pos x="T2" y="T3"/>
                    </a:cxn>
                    <a:cxn ang="0">
                      <a:pos x="T4" y="T5"/>
                    </a:cxn>
                    <a:cxn ang="0">
                      <a:pos x="T6" y="T7"/>
                    </a:cxn>
                    <a:cxn ang="0">
                      <a:pos x="T8" y="T9"/>
                    </a:cxn>
                  </a:cxnLst>
                  <a:rect l="0" t="0" r="r" b="b"/>
                  <a:pathLst>
                    <a:path w="20" h="11">
                      <a:moveTo>
                        <a:pt x="0" y="6"/>
                      </a:moveTo>
                      <a:lnTo>
                        <a:pt x="12" y="11"/>
                      </a:lnTo>
                      <a:lnTo>
                        <a:pt x="20" y="4"/>
                      </a:lnTo>
                      <a:lnTo>
                        <a:pt x="10" y="0"/>
                      </a:lnTo>
                      <a:lnTo>
                        <a:pt x="0" y="6"/>
                      </a:lnTo>
                      <a:close/>
                    </a:path>
                  </a:pathLst>
                </a:custGeom>
                <a:solidFill>
                  <a:srgbClr val="4C7C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8203" name="Freeform 1003"/>
                <p:cNvSpPr>
                  <a:spLocks/>
                </p:cNvSpPr>
                <p:nvPr/>
              </p:nvSpPr>
              <p:spPr bwMode="auto">
                <a:xfrm>
                  <a:off x="5183" y="2020"/>
                  <a:ext cx="18" cy="12"/>
                </a:xfrm>
                <a:custGeom>
                  <a:avLst/>
                  <a:gdLst>
                    <a:gd name="T0" fmla="*/ 0 w 18"/>
                    <a:gd name="T1" fmla="*/ 7 h 12"/>
                    <a:gd name="T2" fmla="*/ 10 w 18"/>
                    <a:gd name="T3" fmla="*/ 12 h 12"/>
                    <a:gd name="T4" fmla="*/ 18 w 18"/>
                    <a:gd name="T5" fmla="*/ 4 h 12"/>
                    <a:gd name="T6" fmla="*/ 8 w 18"/>
                    <a:gd name="T7" fmla="*/ 0 h 12"/>
                    <a:gd name="T8" fmla="*/ 0 w 18"/>
                    <a:gd name="T9" fmla="*/ 7 h 12"/>
                  </a:gdLst>
                  <a:ahLst/>
                  <a:cxnLst>
                    <a:cxn ang="0">
                      <a:pos x="T0" y="T1"/>
                    </a:cxn>
                    <a:cxn ang="0">
                      <a:pos x="T2" y="T3"/>
                    </a:cxn>
                    <a:cxn ang="0">
                      <a:pos x="T4" y="T5"/>
                    </a:cxn>
                    <a:cxn ang="0">
                      <a:pos x="T6" y="T7"/>
                    </a:cxn>
                    <a:cxn ang="0">
                      <a:pos x="T8" y="T9"/>
                    </a:cxn>
                  </a:cxnLst>
                  <a:rect l="0" t="0" r="r" b="b"/>
                  <a:pathLst>
                    <a:path w="18" h="12">
                      <a:moveTo>
                        <a:pt x="0" y="7"/>
                      </a:moveTo>
                      <a:lnTo>
                        <a:pt x="10" y="12"/>
                      </a:lnTo>
                      <a:lnTo>
                        <a:pt x="18" y="4"/>
                      </a:lnTo>
                      <a:lnTo>
                        <a:pt x="8" y="0"/>
                      </a:lnTo>
                      <a:lnTo>
                        <a:pt x="0" y="7"/>
                      </a:lnTo>
                      <a:close/>
                    </a:path>
                  </a:pathLst>
                </a:custGeom>
                <a:solidFill>
                  <a:srgbClr val="4C7C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8204" name="Freeform 1004"/>
                <p:cNvSpPr>
                  <a:spLocks/>
                </p:cNvSpPr>
                <p:nvPr/>
              </p:nvSpPr>
              <p:spPr bwMode="auto">
                <a:xfrm>
                  <a:off x="5257" y="2060"/>
                  <a:ext cx="19" cy="12"/>
                </a:xfrm>
                <a:custGeom>
                  <a:avLst/>
                  <a:gdLst>
                    <a:gd name="T0" fmla="*/ 0 w 19"/>
                    <a:gd name="T1" fmla="*/ 5 h 12"/>
                    <a:gd name="T2" fmla="*/ 13 w 19"/>
                    <a:gd name="T3" fmla="*/ 12 h 12"/>
                    <a:gd name="T4" fmla="*/ 19 w 19"/>
                    <a:gd name="T5" fmla="*/ 4 h 12"/>
                    <a:gd name="T6" fmla="*/ 11 w 19"/>
                    <a:gd name="T7" fmla="*/ 0 h 12"/>
                    <a:gd name="T8" fmla="*/ 0 w 19"/>
                    <a:gd name="T9" fmla="*/ 5 h 12"/>
                  </a:gdLst>
                  <a:ahLst/>
                  <a:cxnLst>
                    <a:cxn ang="0">
                      <a:pos x="T0" y="T1"/>
                    </a:cxn>
                    <a:cxn ang="0">
                      <a:pos x="T2" y="T3"/>
                    </a:cxn>
                    <a:cxn ang="0">
                      <a:pos x="T4" y="T5"/>
                    </a:cxn>
                    <a:cxn ang="0">
                      <a:pos x="T6" y="T7"/>
                    </a:cxn>
                    <a:cxn ang="0">
                      <a:pos x="T8" y="T9"/>
                    </a:cxn>
                  </a:cxnLst>
                  <a:rect l="0" t="0" r="r" b="b"/>
                  <a:pathLst>
                    <a:path w="19" h="12">
                      <a:moveTo>
                        <a:pt x="0" y="5"/>
                      </a:moveTo>
                      <a:lnTo>
                        <a:pt x="13" y="12"/>
                      </a:lnTo>
                      <a:lnTo>
                        <a:pt x="19" y="4"/>
                      </a:lnTo>
                      <a:lnTo>
                        <a:pt x="11" y="0"/>
                      </a:lnTo>
                      <a:lnTo>
                        <a:pt x="0" y="5"/>
                      </a:lnTo>
                      <a:close/>
                    </a:path>
                  </a:pathLst>
                </a:custGeom>
                <a:solidFill>
                  <a:srgbClr val="4C7C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8205" name="Freeform 1005"/>
                <p:cNvSpPr>
                  <a:spLocks/>
                </p:cNvSpPr>
                <p:nvPr/>
              </p:nvSpPr>
              <p:spPr bwMode="auto">
                <a:xfrm>
                  <a:off x="5278" y="2069"/>
                  <a:ext cx="16" cy="12"/>
                </a:xfrm>
                <a:custGeom>
                  <a:avLst/>
                  <a:gdLst>
                    <a:gd name="T0" fmla="*/ 0 w 16"/>
                    <a:gd name="T1" fmla="*/ 7 h 12"/>
                    <a:gd name="T2" fmla="*/ 8 w 16"/>
                    <a:gd name="T3" fmla="*/ 12 h 12"/>
                    <a:gd name="T4" fmla="*/ 16 w 16"/>
                    <a:gd name="T5" fmla="*/ 6 h 12"/>
                    <a:gd name="T6" fmla="*/ 8 w 16"/>
                    <a:gd name="T7" fmla="*/ 0 h 12"/>
                    <a:gd name="T8" fmla="*/ 0 w 16"/>
                    <a:gd name="T9" fmla="*/ 7 h 12"/>
                  </a:gdLst>
                  <a:ahLst/>
                  <a:cxnLst>
                    <a:cxn ang="0">
                      <a:pos x="T0" y="T1"/>
                    </a:cxn>
                    <a:cxn ang="0">
                      <a:pos x="T2" y="T3"/>
                    </a:cxn>
                    <a:cxn ang="0">
                      <a:pos x="T4" y="T5"/>
                    </a:cxn>
                    <a:cxn ang="0">
                      <a:pos x="T6" y="T7"/>
                    </a:cxn>
                    <a:cxn ang="0">
                      <a:pos x="T8" y="T9"/>
                    </a:cxn>
                  </a:cxnLst>
                  <a:rect l="0" t="0" r="r" b="b"/>
                  <a:pathLst>
                    <a:path w="16" h="12">
                      <a:moveTo>
                        <a:pt x="0" y="7"/>
                      </a:moveTo>
                      <a:lnTo>
                        <a:pt x="8" y="12"/>
                      </a:lnTo>
                      <a:lnTo>
                        <a:pt x="16" y="6"/>
                      </a:lnTo>
                      <a:lnTo>
                        <a:pt x="8" y="0"/>
                      </a:lnTo>
                      <a:lnTo>
                        <a:pt x="0" y="7"/>
                      </a:lnTo>
                      <a:close/>
                    </a:path>
                  </a:pathLst>
                </a:custGeom>
                <a:solidFill>
                  <a:srgbClr val="4C7C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8206" name="Freeform 1006"/>
                <p:cNvSpPr>
                  <a:spLocks/>
                </p:cNvSpPr>
                <p:nvPr/>
              </p:nvSpPr>
              <p:spPr bwMode="auto">
                <a:xfrm>
                  <a:off x="5294" y="2079"/>
                  <a:ext cx="16" cy="12"/>
                </a:xfrm>
                <a:custGeom>
                  <a:avLst/>
                  <a:gdLst>
                    <a:gd name="T0" fmla="*/ 0 w 16"/>
                    <a:gd name="T1" fmla="*/ 6 h 12"/>
                    <a:gd name="T2" fmla="*/ 10 w 16"/>
                    <a:gd name="T3" fmla="*/ 12 h 12"/>
                    <a:gd name="T4" fmla="*/ 16 w 16"/>
                    <a:gd name="T5" fmla="*/ 4 h 12"/>
                    <a:gd name="T6" fmla="*/ 8 w 16"/>
                    <a:gd name="T7" fmla="*/ 0 h 12"/>
                    <a:gd name="T8" fmla="*/ 0 w 16"/>
                    <a:gd name="T9" fmla="*/ 6 h 12"/>
                  </a:gdLst>
                  <a:ahLst/>
                  <a:cxnLst>
                    <a:cxn ang="0">
                      <a:pos x="T0" y="T1"/>
                    </a:cxn>
                    <a:cxn ang="0">
                      <a:pos x="T2" y="T3"/>
                    </a:cxn>
                    <a:cxn ang="0">
                      <a:pos x="T4" y="T5"/>
                    </a:cxn>
                    <a:cxn ang="0">
                      <a:pos x="T6" y="T7"/>
                    </a:cxn>
                    <a:cxn ang="0">
                      <a:pos x="T8" y="T9"/>
                    </a:cxn>
                  </a:cxnLst>
                  <a:rect l="0" t="0" r="r" b="b"/>
                  <a:pathLst>
                    <a:path w="16" h="12">
                      <a:moveTo>
                        <a:pt x="0" y="6"/>
                      </a:moveTo>
                      <a:lnTo>
                        <a:pt x="10" y="12"/>
                      </a:lnTo>
                      <a:lnTo>
                        <a:pt x="16" y="4"/>
                      </a:lnTo>
                      <a:lnTo>
                        <a:pt x="8" y="0"/>
                      </a:lnTo>
                      <a:lnTo>
                        <a:pt x="0" y="6"/>
                      </a:lnTo>
                      <a:close/>
                    </a:path>
                  </a:pathLst>
                </a:custGeom>
                <a:solidFill>
                  <a:srgbClr val="4C7C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sp>
              <p:nvSpPr>
                <p:cNvPr id="308207" name="Freeform 1007"/>
                <p:cNvSpPr>
                  <a:spLocks/>
                </p:cNvSpPr>
                <p:nvPr/>
              </p:nvSpPr>
              <p:spPr bwMode="auto">
                <a:xfrm>
                  <a:off x="5199" y="2030"/>
                  <a:ext cx="60" cy="32"/>
                </a:xfrm>
                <a:custGeom>
                  <a:avLst/>
                  <a:gdLst>
                    <a:gd name="T0" fmla="*/ 6 w 60"/>
                    <a:gd name="T1" fmla="*/ 0 h 32"/>
                    <a:gd name="T2" fmla="*/ 60 w 60"/>
                    <a:gd name="T3" fmla="*/ 24 h 32"/>
                    <a:gd name="T4" fmla="*/ 52 w 60"/>
                    <a:gd name="T5" fmla="*/ 32 h 32"/>
                    <a:gd name="T6" fmla="*/ 0 w 60"/>
                    <a:gd name="T7" fmla="*/ 5 h 32"/>
                    <a:gd name="T8" fmla="*/ 6 w 60"/>
                    <a:gd name="T9" fmla="*/ 0 h 32"/>
                  </a:gdLst>
                  <a:ahLst/>
                  <a:cxnLst>
                    <a:cxn ang="0">
                      <a:pos x="T0" y="T1"/>
                    </a:cxn>
                    <a:cxn ang="0">
                      <a:pos x="T2" y="T3"/>
                    </a:cxn>
                    <a:cxn ang="0">
                      <a:pos x="T4" y="T5"/>
                    </a:cxn>
                    <a:cxn ang="0">
                      <a:pos x="T6" y="T7"/>
                    </a:cxn>
                    <a:cxn ang="0">
                      <a:pos x="T8" y="T9"/>
                    </a:cxn>
                  </a:cxnLst>
                  <a:rect l="0" t="0" r="r" b="b"/>
                  <a:pathLst>
                    <a:path w="60" h="32">
                      <a:moveTo>
                        <a:pt x="6" y="0"/>
                      </a:moveTo>
                      <a:lnTo>
                        <a:pt x="60" y="24"/>
                      </a:lnTo>
                      <a:lnTo>
                        <a:pt x="52" y="32"/>
                      </a:lnTo>
                      <a:lnTo>
                        <a:pt x="0" y="5"/>
                      </a:lnTo>
                      <a:lnTo>
                        <a:pt x="6" y="0"/>
                      </a:lnTo>
                      <a:close/>
                    </a:path>
                  </a:pathLst>
                </a:custGeom>
                <a:solidFill>
                  <a:srgbClr val="4C7C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grpSp>
          <p:sp>
            <p:nvSpPr>
              <p:cNvPr id="308208" name="Freeform 1008"/>
              <p:cNvSpPr>
                <a:spLocks/>
              </p:cNvSpPr>
              <p:nvPr/>
            </p:nvSpPr>
            <p:spPr bwMode="auto">
              <a:xfrm>
                <a:off x="5219" y="1756"/>
                <a:ext cx="240" cy="119"/>
              </a:xfrm>
              <a:custGeom>
                <a:avLst/>
                <a:gdLst>
                  <a:gd name="T0" fmla="*/ 0 w 240"/>
                  <a:gd name="T1" fmla="*/ 15 h 119"/>
                  <a:gd name="T2" fmla="*/ 47 w 240"/>
                  <a:gd name="T3" fmla="*/ 0 h 119"/>
                  <a:gd name="T4" fmla="*/ 240 w 240"/>
                  <a:gd name="T5" fmla="*/ 98 h 119"/>
                  <a:gd name="T6" fmla="*/ 202 w 240"/>
                  <a:gd name="T7" fmla="*/ 119 h 119"/>
                  <a:gd name="T8" fmla="*/ 0 w 240"/>
                  <a:gd name="T9" fmla="*/ 15 h 119"/>
                </a:gdLst>
                <a:ahLst/>
                <a:cxnLst>
                  <a:cxn ang="0">
                    <a:pos x="T0" y="T1"/>
                  </a:cxn>
                  <a:cxn ang="0">
                    <a:pos x="T2" y="T3"/>
                  </a:cxn>
                  <a:cxn ang="0">
                    <a:pos x="T4" y="T5"/>
                  </a:cxn>
                  <a:cxn ang="0">
                    <a:pos x="T6" y="T7"/>
                  </a:cxn>
                  <a:cxn ang="0">
                    <a:pos x="T8" y="T9"/>
                  </a:cxn>
                </a:cxnLst>
                <a:rect l="0" t="0" r="r" b="b"/>
                <a:pathLst>
                  <a:path w="240" h="119">
                    <a:moveTo>
                      <a:pt x="0" y="15"/>
                    </a:moveTo>
                    <a:lnTo>
                      <a:pt x="47" y="0"/>
                    </a:lnTo>
                    <a:lnTo>
                      <a:pt x="240" y="98"/>
                    </a:lnTo>
                    <a:lnTo>
                      <a:pt x="202" y="119"/>
                    </a:lnTo>
                    <a:lnTo>
                      <a:pt x="0" y="15"/>
                    </a:lnTo>
                    <a:close/>
                  </a:path>
                </a:pathLst>
              </a:custGeom>
              <a:solidFill>
                <a:srgbClr val="8DB98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Arial" pitchFamily="34" charset="0"/>
                  <a:cs typeface="Arial" pitchFamily="34" charset="0"/>
                </a:endParaRPr>
              </a:p>
            </p:txBody>
          </p:sp>
        </p:grpSp>
        <p:sp>
          <p:nvSpPr>
            <p:cNvPr id="308209" name="Text Box 1009"/>
            <p:cNvSpPr txBox="1">
              <a:spLocks noChangeArrowheads="1"/>
            </p:cNvSpPr>
            <p:nvPr/>
          </p:nvSpPr>
          <p:spPr bwMode="auto">
            <a:xfrm>
              <a:off x="4224" y="1248"/>
              <a:ext cx="58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b="1">
                  <a:latin typeface="Arial" pitchFamily="34" charset="0"/>
                  <a:cs typeface="Arial" pitchFamily="34" charset="0"/>
                </a:rPr>
                <a:t>End User</a:t>
              </a:r>
            </a:p>
          </p:txBody>
        </p:sp>
      </p:grpSp>
      <p:sp>
        <p:nvSpPr>
          <p:cNvPr id="29" name="Title 28"/>
          <p:cNvSpPr>
            <a:spLocks noGrp="1"/>
          </p:cNvSpPr>
          <p:nvPr>
            <p:ph type="title"/>
          </p:nvPr>
        </p:nvSpPr>
        <p:spPr/>
        <p:txBody>
          <a:bodyPr/>
          <a:lstStyle/>
          <a:p>
            <a:r>
              <a:rPr lang="en-US" sz="1200" dirty="0"/>
              <a:t>4.4: DW Model</a:t>
            </a:r>
            <a:r>
              <a:rPr lang="en-US" dirty="0"/>
              <a:t/>
            </a:r>
            <a:br>
              <a:rPr lang="en-US" dirty="0"/>
            </a:br>
            <a:r>
              <a:rPr lang="en-US" dirty="0"/>
              <a:t>Simple Data Warehouse </a:t>
            </a:r>
            <a:r>
              <a:rPr lang="en-US" dirty="0" smtClean="0"/>
              <a:t>Model</a:t>
            </a:r>
            <a:endParaRPr lang="en-US" dirty="0"/>
          </a:p>
        </p:txBody>
      </p:sp>
      <p:sp>
        <p:nvSpPr>
          <p:cNvPr id="30" name="Content Placeholder 29"/>
          <p:cNvSpPr>
            <a:spLocks noGrp="1"/>
          </p:cNvSpPr>
          <p:nvPr>
            <p:ph idx="1"/>
          </p:nvPr>
        </p:nvSpPr>
        <p:spPr/>
        <p:txBody>
          <a:bodyPr/>
          <a:lstStyle/>
          <a:p>
            <a:r>
              <a:rPr lang="en-US" dirty="0"/>
              <a:t>DW Model showing Extract – Transform – Load:</a:t>
            </a:r>
          </a:p>
          <a:p>
            <a:endParaRPr lang="en-US" dirty="0"/>
          </a:p>
        </p:txBody>
      </p:sp>
    </p:spTree>
    <p:extLst>
      <p:ext uri="{BB962C8B-B14F-4D97-AF65-F5344CB8AC3E}">
        <p14:creationId xmlns:p14="http://schemas.microsoft.com/office/powerpoint/2010/main" val="32859651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a:t>
            </a:r>
            <a:endParaRPr lang="en-US" dirty="0"/>
          </a:p>
        </p:txBody>
      </p:sp>
      <p:sp>
        <p:nvSpPr>
          <p:cNvPr id="5" name="Content Placeholder 4"/>
          <p:cNvSpPr>
            <a:spLocks noGrp="1"/>
          </p:cNvSpPr>
          <p:nvPr>
            <p:ph idx="1"/>
          </p:nvPr>
        </p:nvSpPr>
        <p:spPr/>
        <p:txBody>
          <a:bodyPr/>
          <a:lstStyle/>
          <a:p>
            <a:r>
              <a:rPr lang="en-US" dirty="0"/>
              <a:t>In this lesson, you have learnt:</a:t>
            </a:r>
          </a:p>
          <a:p>
            <a:pPr lvl="1"/>
            <a:r>
              <a:rPr lang="en-US" dirty="0"/>
              <a:t>ETL Process</a:t>
            </a:r>
          </a:p>
          <a:p>
            <a:pPr lvl="1"/>
            <a:r>
              <a:rPr lang="en-US" dirty="0"/>
              <a:t>Metadata used in ETL</a:t>
            </a:r>
          </a:p>
          <a:p>
            <a:pPr lvl="1"/>
            <a:r>
              <a:rPr lang="en-US" dirty="0"/>
              <a:t>Metadata in Data Warehousing</a:t>
            </a:r>
          </a:p>
          <a:p>
            <a:pPr lvl="1"/>
            <a:r>
              <a:rPr lang="en-US" dirty="0"/>
              <a:t>Simple Warehouse Model</a:t>
            </a:r>
          </a:p>
          <a:p>
            <a:endParaRPr lang="en-US" dirty="0"/>
          </a:p>
        </p:txBody>
      </p:sp>
    </p:spTree>
    <p:extLst>
      <p:ext uri="{BB962C8B-B14F-4D97-AF65-F5344CB8AC3E}">
        <p14:creationId xmlns:p14="http://schemas.microsoft.com/office/powerpoint/2010/main" val="29409842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a:t>
            </a:r>
            <a:r>
              <a:rPr lang="en-US" dirty="0" smtClean="0"/>
              <a:t>Questions</a:t>
            </a:r>
            <a:endParaRPr lang="en-US" dirty="0"/>
          </a:p>
        </p:txBody>
      </p:sp>
      <p:sp>
        <p:nvSpPr>
          <p:cNvPr id="5" name="Content Placeholder 4"/>
          <p:cNvSpPr>
            <a:spLocks noGrp="1"/>
          </p:cNvSpPr>
          <p:nvPr>
            <p:ph idx="1"/>
          </p:nvPr>
        </p:nvSpPr>
        <p:spPr/>
        <p:txBody>
          <a:bodyPr/>
          <a:lstStyle/>
          <a:p>
            <a:r>
              <a:rPr lang="en-US" dirty="0"/>
              <a:t>Question 1: Metadata contains the following:</a:t>
            </a:r>
          </a:p>
          <a:p>
            <a:pPr lvl="1"/>
            <a:r>
              <a:rPr lang="en-US" dirty="0"/>
              <a:t>Option 1: Data Dictionary</a:t>
            </a:r>
          </a:p>
          <a:p>
            <a:pPr lvl="1"/>
            <a:r>
              <a:rPr lang="en-US" dirty="0"/>
              <a:t>Option 2: Data Flow</a:t>
            </a:r>
          </a:p>
          <a:p>
            <a:pPr lvl="1"/>
            <a:r>
              <a:rPr lang="en-US" dirty="0"/>
              <a:t>Option 3:  Data  Mart</a:t>
            </a:r>
          </a:p>
          <a:p>
            <a:endParaRPr lang="en-US" dirty="0"/>
          </a:p>
          <a:p>
            <a:r>
              <a:rPr lang="en-US" dirty="0"/>
              <a:t>Question 2: Multidimensional data represents business complexities</a:t>
            </a:r>
          </a:p>
          <a:p>
            <a:pPr lvl="1"/>
            <a:r>
              <a:rPr lang="en-US" dirty="0"/>
              <a:t>True/ False</a:t>
            </a:r>
          </a:p>
          <a:p>
            <a:endParaRPr lang="en-US" dirty="0"/>
          </a:p>
        </p:txBody>
      </p:sp>
    </p:spTree>
    <p:extLst>
      <p:ext uri="{BB962C8B-B14F-4D97-AF65-F5344CB8AC3E}">
        <p14:creationId xmlns:p14="http://schemas.microsoft.com/office/powerpoint/2010/main" val="1000203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Question: Match the </a:t>
            </a:r>
            <a:r>
              <a:rPr lang="en-US" dirty="0" smtClean="0"/>
              <a:t>Following</a:t>
            </a:r>
            <a:endParaRPr lang="en-US" dirty="0"/>
          </a:p>
        </p:txBody>
      </p:sp>
      <p:graphicFrame>
        <p:nvGraphicFramePr>
          <p:cNvPr id="224363" name="Group 107"/>
          <p:cNvGraphicFramePr>
            <a:graphicFrameLocks noGrp="1"/>
          </p:cNvGraphicFramePr>
          <p:nvPr>
            <p:ph idx="1"/>
            <p:extLst>
              <p:ext uri="{D42A27DB-BD31-4B8C-83A1-F6EECF244321}">
                <p14:modId xmlns:p14="http://schemas.microsoft.com/office/powerpoint/2010/main" val="3126803787"/>
              </p:ext>
            </p:extLst>
          </p:nvPr>
        </p:nvGraphicFramePr>
        <p:xfrm>
          <a:off x="298450" y="1495425"/>
          <a:ext cx="3108960" cy="3657600"/>
        </p:xfrm>
        <a:graphic>
          <a:graphicData uri="http://schemas.openxmlformats.org/drawingml/2006/table">
            <a:tbl>
              <a:tblPr/>
              <a:tblGrid>
                <a:gridCol w="3108960"/>
              </a:tblGrid>
              <a:tr h="1219200">
                <a:tc>
                  <a:txBody>
                    <a:bodyPr/>
                    <a:lstStyle/>
                    <a:p>
                      <a:pPr marL="457200" marR="0" lvl="0" indent="-45720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j-lt"/>
                        <a:cs typeface="Arial" pitchFamily="34" charset="0"/>
                      </a:endParaRPr>
                    </a:p>
                    <a:p>
                      <a:pPr marL="457200" marR="0" lvl="0" indent="-4572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1. Puts business rules </a:t>
                      </a:r>
                    </a:p>
                  </a:txBody>
                  <a:tcPr marL="229605" marR="22960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19200">
                <a:tc>
                  <a:txBody>
                    <a:bodyPr/>
                    <a:lstStyle/>
                    <a:p>
                      <a:pPr marL="381000" marR="0" lvl="0" indent="-3810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2. </a:t>
                      </a:r>
                      <a:r>
                        <a:rPr kumimoji="0" lang="en-US" sz="1800" b="0" i="0" u="none" strike="noStrike" cap="none" normalizeH="0" baseline="0" dirty="0" smtClean="0">
                          <a:ln>
                            <a:noFill/>
                          </a:ln>
                          <a:solidFill>
                            <a:schemeClr val="tx1"/>
                          </a:solidFill>
                          <a:effectLst/>
                          <a:latin typeface="+mj-lt"/>
                          <a:cs typeface="Arial" pitchFamily="34" charset="0"/>
                        </a:rPr>
                        <a:t>Product of one or more fact tables</a:t>
                      </a:r>
                    </a:p>
                    <a:p>
                      <a:pPr marL="381000" marR="0" lvl="0" indent="-38100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IN" sz="1800" b="0" i="0" u="none" strike="noStrike" cap="none" normalizeH="0" baseline="0" dirty="0" smtClean="0">
                        <a:ln>
                          <a:noFill/>
                        </a:ln>
                        <a:solidFill>
                          <a:schemeClr val="tx1"/>
                        </a:solidFill>
                        <a:effectLst/>
                        <a:latin typeface="+mj-lt"/>
                      </a:endParaRPr>
                    </a:p>
                  </a:txBody>
                  <a:tcPr marL="229605" marR="22960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19200">
                <a:tc>
                  <a:txBody>
                    <a:bodyPr/>
                    <a:lstStyle/>
                    <a:p>
                      <a:pPr marL="381000" marR="0" lvl="0" indent="-3810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3.  </a:t>
                      </a:r>
                      <a:r>
                        <a:rPr kumimoji="0" lang="en-US" sz="1800" b="0" i="0" u="none" strike="noStrike" cap="none" normalizeH="0" baseline="0" dirty="0" smtClean="0">
                          <a:ln>
                            <a:noFill/>
                          </a:ln>
                          <a:solidFill>
                            <a:schemeClr val="tx1"/>
                          </a:solidFill>
                          <a:effectLst/>
                          <a:latin typeface="+mj-lt"/>
                          <a:cs typeface="Arial" pitchFamily="34" charset="0"/>
                        </a:rPr>
                        <a:t>Direction and frequency of data feed</a:t>
                      </a:r>
                      <a:endParaRPr kumimoji="0" lang="en-IN" sz="1800" b="0" i="0" u="none" strike="noStrike" cap="none" normalizeH="0" baseline="0" dirty="0" smtClean="0">
                        <a:ln>
                          <a:noFill/>
                        </a:ln>
                        <a:solidFill>
                          <a:schemeClr val="tx1"/>
                        </a:solidFill>
                        <a:effectLst/>
                        <a:latin typeface="+mj-lt"/>
                        <a:cs typeface="Arial" pitchFamily="34" charset="0"/>
                      </a:endParaRPr>
                    </a:p>
                  </a:txBody>
                  <a:tcPr marL="229605" marR="22960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24308" name="Group 52"/>
          <p:cNvGraphicFramePr>
            <a:graphicFrameLocks noGrp="1"/>
          </p:cNvGraphicFramePr>
          <p:nvPr>
            <p:ph sz="half" idx="4294967295"/>
            <p:extLst>
              <p:ext uri="{D42A27DB-BD31-4B8C-83A1-F6EECF244321}">
                <p14:modId xmlns:p14="http://schemas.microsoft.com/office/powerpoint/2010/main" val="3064620308"/>
              </p:ext>
            </p:extLst>
          </p:nvPr>
        </p:nvGraphicFramePr>
        <p:xfrm>
          <a:off x="3904526" y="1552916"/>
          <a:ext cx="3048000" cy="4876801"/>
        </p:xfrm>
        <a:graphic>
          <a:graphicData uri="http://schemas.openxmlformats.org/drawingml/2006/table">
            <a:tbl>
              <a:tblPr/>
              <a:tblGrid>
                <a:gridCol w="3048000"/>
              </a:tblGrid>
              <a:tr h="9747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A. </a:t>
                      </a:r>
                      <a:r>
                        <a:rPr kumimoji="0" lang="en-US" sz="1800" b="0" i="0" u="none" strike="noStrike" cap="none" normalizeH="0" baseline="0" dirty="0" smtClean="0">
                          <a:ln>
                            <a:noFill/>
                          </a:ln>
                          <a:solidFill>
                            <a:schemeClr val="tx1"/>
                          </a:solidFill>
                          <a:effectLst/>
                          <a:latin typeface="+mj-lt"/>
                          <a:cs typeface="Arial" pitchFamily="34" charset="0"/>
                        </a:rPr>
                        <a:t>Data dictionary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7631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B. </a:t>
                      </a:r>
                      <a:r>
                        <a:rPr kumimoji="0" lang="en-US" sz="1800" b="0" i="0" u="none" strike="noStrike" cap="none" normalizeH="0" baseline="0" dirty="0" smtClean="0">
                          <a:ln>
                            <a:noFill/>
                          </a:ln>
                          <a:solidFill>
                            <a:schemeClr val="tx1"/>
                          </a:solidFill>
                          <a:effectLst/>
                          <a:latin typeface="+mj-lt"/>
                          <a:cs typeface="Arial" pitchFamily="34" charset="0"/>
                        </a:rPr>
                        <a:t>Measure</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IN" sz="1800" b="0" i="0" u="none" strike="noStrike" cap="none" normalizeH="0" baseline="0" dirty="0" smtClean="0">
                        <a:ln>
                          <a:noFill/>
                        </a:ln>
                        <a:solidFill>
                          <a:schemeClr val="tx1"/>
                        </a:solidFill>
                        <a:effectLst/>
                        <a:latin typeface="+mj-lt"/>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747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C. </a:t>
                      </a:r>
                      <a:r>
                        <a:rPr kumimoji="0" lang="en-US" sz="1800" b="0" i="0" u="none" strike="noStrike" cap="none" normalizeH="0" baseline="0" dirty="0" smtClean="0">
                          <a:ln>
                            <a:noFill/>
                          </a:ln>
                          <a:solidFill>
                            <a:schemeClr val="tx1"/>
                          </a:solidFill>
                          <a:effectLst/>
                          <a:latin typeface="+mj-lt"/>
                          <a:cs typeface="Arial" pitchFamily="34" charset="0"/>
                        </a:rPr>
                        <a:t>End user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7631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D. </a:t>
                      </a:r>
                      <a:r>
                        <a:rPr kumimoji="0" lang="en-US" sz="1800" b="0" i="0" u="none" strike="noStrike" cap="none" normalizeH="0" baseline="0" dirty="0" smtClean="0">
                          <a:ln>
                            <a:noFill/>
                          </a:ln>
                          <a:solidFill>
                            <a:schemeClr val="tx1"/>
                          </a:solidFill>
                          <a:effectLst/>
                          <a:latin typeface="+mj-lt"/>
                          <a:cs typeface="Arial" pitchFamily="34" charset="0"/>
                        </a:rPr>
                        <a:t>Data flow</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747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E. </a:t>
                      </a:r>
                      <a:r>
                        <a:rPr kumimoji="0" lang="en-US" sz="1800" b="0" i="0" u="none" strike="noStrike" cap="none" normalizeH="0" baseline="0" dirty="0" smtClean="0">
                          <a:ln>
                            <a:noFill/>
                          </a:ln>
                          <a:solidFill>
                            <a:schemeClr val="tx1"/>
                          </a:solidFill>
                          <a:effectLst/>
                          <a:latin typeface="+mj-lt"/>
                          <a:cs typeface="Arial" pitchFamily="34" charset="0"/>
                        </a:rPr>
                        <a:t>Developer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8725119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a:t>
            </a:r>
            <a:r>
              <a:rPr lang="en-US" dirty="0" smtClean="0"/>
              <a:t>Objectives</a:t>
            </a:r>
            <a:endParaRPr lang="en-US" dirty="0"/>
          </a:p>
        </p:txBody>
      </p:sp>
      <p:sp>
        <p:nvSpPr>
          <p:cNvPr id="6" name="Content Placeholder 5"/>
          <p:cNvSpPr>
            <a:spLocks noGrp="1"/>
          </p:cNvSpPr>
          <p:nvPr>
            <p:ph idx="1"/>
          </p:nvPr>
        </p:nvSpPr>
        <p:spPr/>
        <p:txBody>
          <a:bodyPr/>
          <a:lstStyle/>
          <a:p>
            <a:r>
              <a:rPr lang="en-US" dirty="0"/>
              <a:t>In this lesson, you will learn:</a:t>
            </a:r>
          </a:p>
          <a:p>
            <a:pPr lvl="1"/>
            <a:r>
              <a:rPr lang="en-US" dirty="0"/>
              <a:t>ETL Process</a:t>
            </a:r>
          </a:p>
          <a:p>
            <a:pPr lvl="1"/>
            <a:r>
              <a:rPr lang="en-US" dirty="0"/>
              <a:t>Metadata used in ETL</a:t>
            </a:r>
          </a:p>
          <a:p>
            <a:pPr lvl="1"/>
            <a:r>
              <a:rPr lang="en-US" dirty="0"/>
              <a:t>Metadata in Data Warehousing</a:t>
            </a:r>
          </a:p>
          <a:p>
            <a:pPr lvl="1"/>
            <a:r>
              <a:rPr lang="en-US" dirty="0"/>
              <a:t>Simple Warehouse Model</a:t>
            </a:r>
          </a:p>
          <a:p>
            <a:endParaRPr lang="en-US" dirty="0"/>
          </a:p>
        </p:txBody>
      </p:sp>
    </p:spTree>
    <p:extLst>
      <p:ext uri="{BB962C8B-B14F-4D97-AF65-F5344CB8AC3E}">
        <p14:creationId xmlns:p14="http://schemas.microsoft.com/office/powerpoint/2010/main" val="86083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4.1: Extract Transform and Load (ETL) Process</a:t>
            </a:r>
            <a:br>
              <a:rPr lang="en-US" sz="1200" dirty="0"/>
            </a:br>
            <a:r>
              <a:rPr lang="en-US" dirty="0"/>
              <a:t>Concept of </a:t>
            </a:r>
            <a:r>
              <a:rPr lang="en-US" dirty="0" smtClean="0"/>
              <a:t>ETL</a:t>
            </a:r>
            <a:endParaRPr lang="en-US" dirty="0"/>
          </a:p>
        </p:txBody>
      </p:sp>
      <p:sp>
        <p:nvSpPr>
          <p:cNvPr id="4" name="Content Placeholder 3"/>
          <p:cNvSpPr>
            <a:spLocks noGrp="1"/>
          </p:cNvSpPr>
          <p:nvPr>
            <p:ph idx="1"/>
          </p:nvPr>
        </p:nvSpPr>
        <p:spPr/>
        <p:txBody>
          <a:bodyPr/>
          <a:lstStyle/>
          <a:p>
            <a:r>
              <a:rPr lang="en-US" dirty="0"/>
              <a:t>The Data Warehouse always has enterprise data. Data comes from various sources, such as Spreadsheets, Mail lists, and Databases.</a:t>
            </a:r>
          </a:p>
          <a:p>
            <a:r>
              <a:rPr lang="en-US" dirty="0"/>
              <a:t>The required data is extracted, transformed to suit information needs and finally loaded at a central location.</a:t>
            </a:r>
          </a:p>
          <a:p>
            <a:r>
              <a:rPr lang="en-US" dirty="0"/>
              <a:t>This is done by ETL (Extract Transform and Load) process.</a:t>
            </a:r>
          </a:p>
          <a:p>
            <a:pPr lvl="1"/>
            <a:r>
              <a:rPr lang="en-US" dirty="0"/>
              <a:t>Extract: Data extraction and staging		</a:t>
            </a:r>
          </a:p>
          <a:p>
            <a:pPr lvl="1"/>
            <a:r>
              <a:rPr lang="en-US" dirty="0"/>
              <a:t>Transform: Convert to format required by data warehouse</a:t>
            </a:r>
          </a:p>
          <a:p>
            <a:pPr lvl="1"/>
            <a:r>
              <a:rPr lang="en-US" dirty="0"/>
              <a:t>Load: Load data to data warehouse	</a:t>
            </a:r>
          </a:p>
          <a:p>
            <a:pPr lvl="1"/>
            <a:endParaRPr lang="en-US" dirty="0"/>
          </a:p>
        </p:txBody>
      </p:sp>
    </p:spTree>
    <p:extLst>
      <p:ext uri="{BB962C8B-B14F-4D97-AF65-F5344CB8AC3E}">
        <p14:creationId xmlns:p14="http://schemas.microsoft.com/office/powerpoint/2010/main" val="8427827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ETL </a:t>
            </a:r>
            <a:r>
              <a:rPr lang="en-US" dirty="0" smtClean="0"/>
              <a:t>Process</a:t>
            </a:r>
            <a:endParaRPr lang="en-US" dirty="0"/>
          </a:p>
        </p:txBody>
      </p:sp>
      <p:sp>
        <p:nvSpPr>
          <p:cNvPr id="4" name="Content Placeholder 3"/>
          <p:cNvSpPr>
            <a:spLocks noGrp="1"/>
          </p:cNvSpPr>
          <p:nvPr>
            <p:ph idx="1"/>
          </p:nvPr>
        </p:nvSpPr>
        <p:spPr/>
        <p:txBody>
          <a:bodyPr/>
          <a:lstStyle/>
          <a:p>
            <a:r>
              <a:rPr lang="en-US" dirty="0"/>
              <a:t>Extraction</a:t>
            </a:r>
          </a:p>
          <a:p>
            <a:pPr lvl="1"/>
            <a:r>
              <a:rPr lang="en-US" dirty="0"/>
              <a:t>Data extraction from various source (Heterogeneous systems)</a:t>
            </a:r>
          </a:p>
          <a:p>
            <a:pPr lvl="1"/>
            <a:r>
              <a:rPr lang="en-US" dirty="0"/>
              <a:t>Different data representations, formats </a:t>
            </a:r>
          </a:p>
          <a:p>
            <a:pPr lvl="2"/>
            <a:r>
              <a:rPr lang="en-US" dirty="0" err="1"/>
              <a:t>e.g</a:t>
            </a:r>
            <a:r>
              <a:rPr lang="en-US" dirty="0"/>
              <a:t>: RDBMS, Flat files, IMS, VSAM</a:t>
            </a:r>
          </a:p>
          <a:p>
            <a:pPr lvl="1"/>
            <a:r>
              <a:rPr lang="en-US" dirty="0"/>
              <a:t>Data to be converted to a common format for transformation process</a:t>
            </a:r>
          </a:p>
          <a:p>
            <a:pPr lvl="1"/>
            <a:r>
              <a:rPr lang="en-US" dirty="0"/>
              <a:t>Extracts the data from data source and keeps in staging. </a:t>
            </a:r>
          </a:p>
          <a:p>
            <a:pPr lvl="1"/>
            <a:r>
              <a:rPr lang="en-US" dirty="0"/>
              <a:t>Data comes from an operational source or archive systems which are the primary sources of data for the Data warehouse.</a:t>
            </a:r>
          </a:p>
          <a:p>
            <a:pPr lvl="1"/>
            <a:r>
              <a:rPr lang="en-US" dirty="0"/>
              <a:t> It minimizes impact on production data sources</a:t>
            </a:r>
          </a:p>
          <a:p>
            <a:endParaRPr lang="en-US" dirty="0"/>
          </a:p>
        </p:txBody>
      </p:sp>
    </p:spTree>
    <p:extLst>
      <p:ext uri="{BB962C8B-B14F-4D97-AF65-F5344CB8AC3E}">
        <p14:creationId xmlns:p14="http://schemas.microsoft.com/office/powerpoint/2010/main" val="127914707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ETL </a:t>
            </a:r>
            <a:r>
              <a:rPr lang="en-US" dirty="0" smtClean="0"/>
              <a:t>Process</a:t>
            </a:r>
            <a:endParaRPr lang="en-US" dirty="0"/>
          </a:p>
        </p:txBody>
      </p:sp>
      <p:sp>
        <p:nvSpPr>
          <p:cNvPr id="4" name="Content Placeholder 3"/>
          <p:cNvSpPr>
            <a:spLocks noGrp="1"/>
          </p:cNvSpPr>
          <p:nvPr>
            <p:ph idx="1"/>
          </p:nvPr>
        </p:nvSpPr>
        <p:spPr/>
        <p:txBody>
          <a:bodyPr/>
          <a:lstStyle/>
          <a:p>
            <a:r>
              <a:rPr lang="en-US" dirty="0"/>
              <a:t>Transformation</a:t>
            </a:r>
          </a:p>
          <a:p>
            <a:pPr lvl="1"/>
            <a:r>
              <a:rPr lang="en-US" dirty="0"/>
              <a:t>Various sets of business rules and functions are applied on extracted data before the data gets loaded to Data warehouse</a:t>
            </a:r>
          </a:p>
          <a:p>
            <a:pPr lvl="1"/>
            <a:r>
              <a:rPr lang="en-US" dirty="0" smtClean="0"/>
              <a:t>One </a:t>
            </a:r>
            <a:r>
              <a:rPr lang="en-US" dirty="0"/>
              <a:t>or more of the following steps may be involved in the transformation process</a:t>
            </a:r>
          </a:p>
          <a:p>
            <a:pPr lvl="2"/>
            <a:r>
              <a:rPr lang="en-US" dirty="0"/>
              <a:t>Selecting only certain columns to load</a:t>
            </a:r>
          </a:p>
          <a:p>
            <a:pPr lvl="2"/>
            <a:r>
              <a:rPr lang="en-US" dirty="0"/>
              <a:t>cleansing the data to remove duplicates and enforce consistency </a:t>
            </a:r>
          </a:p>
          <a:p>
            <a:pPr lvl="2"/>
            <a:r>
              <a:rPr lang="en-US" dirty="0"/>
              <a:t>Translating coded values (e.g., if the source system stores 1 for male and 2 for female, It may be translated as M for male and F for female in data warehouse)</a:t>
            </a:r>
          </a:p>
          <a:p>
            <a:pPr lvl="2"/>
            <a:r>
              <a:rPr lang="en-US" dirty="0"/>
              <a:t>Encoding free-form values (e.g., mapping "Male" and "1" and "</a:t>
            </a:r>
            <a:r>
              <a:rPr lang="en-US" dirty="0" err="1"/>
              <a:t>Mr</a:t>
            </a:r>
            <a:r>
              <a:rPr lang="en-US" dirty="0"/>
              <a:t>" into M) </a:t>
            </a:r>
          </a:p>
          <a:p>
            <a:pPr lvl="2"/>
            <a:r>
              <a:rPr lang="en-US" dirty="0"/>
              <a:t>Deriving a new calculated value </a:t>
            </a:r>
          </a:p>
          <a:p>
            <a:pPr lvl="2"/>
            <a:r>
              <a:rPr lang="en-US" dirty="0"/>
              <a:t>Joining together data from multiple sources (e.g., lookup, merge, etc.) </a:t>
            </a:r>
          </a:p>
          <a:p>
            <a:endParaRPr lang="en-US" dirty="0"/>
          </a:p>
        </p:txBody>
      </p:sp>
    </p:spTree>
    <p:extLst>
      <p:ext uri="{BB962C8B-B14F-4D97-AF65-F5344CB8AC3E}">
        <p14:creationId xmlns:p14="http://schemas.microsoft.com/office/powerpoint/2010/main" val="137979292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ETL –Load </a:t>
            </a:r>
            <a:r>
              <a:rPr lang="en-US" dirty="0" smtClean="0"/>
              <a:t>Process</a:t>
            </a:r>
            <a:endParaRPr lang="en-US" dirty="0"/>
          </a:p>
        </p:txBody>
      </p:sp>
      <p:sp>
        <p:nvSpPr>
          <p:cNvPr id="4" name="Content Placeholder 3"/>
          <p:cNvSpPr>
            <a:spLocks noGrp="1"/>
          </p:cNvSpPr>
          <p:nvPr>
            <p:ph idx="1"/>
          </p:nvPr>
        </p:nvSpPr>
        <p:spPr/>
        <p:txBody>
          <a:bodyPr/>
          <a:lstStyle/>
          <a:p>
            <a:pPr lvl="1"/>
            <a:r>
              <a:rPr lang="en-US" dirty="0" smtClean="0"/>
              <a:t>Transformed </a:t>
            </a:r>
            <a:r>
              <a:rPr lang="en-US" dirty="0"/>
              <a:t>data loaded to Data warehouse</a:t>
            </a:r>
          </a:p>
          <a:p>
            <a:pPr lvl="1"/>
            <a:r>
              <a:rPr lang="en-US" dirty="0"/>
              <a:t>Load Dimensions and then Fact</a:t>
            </a:r>
          </a:p>
          <a:p>
            <a:pPr lvl="1"/>
            <a:r>
              <a:rPr lang="en-US" dirty="0"/>
              <a:t>Indexes to be dropped before loading and recreated after loading the Data Warehouse</a:t>
            </a:r>
          </a:p>
          <a:p>
            <a:pPr lvl="1"/>
            <a:r>
              <a:rPr lang="en-US" dirty="0"/>
              <a:t>Load cycle (Daily, weekly Monthly…)/Schedules</a:t>
            </a:r>
          </a:p>
          <a:p>
            <a:pPr lvl="1"/>
            <a:r>
              <a:rPr lang="en-US" dirty="0"/>
              <a:t>Bulk Loads</a:t>
            </a:r>
          </a:p>
          <a:p>
            <a:pPr lvl="1"/>
            <a:r>
              <a:rPr lang="en-US" dirty="0"/>
              <a:t>Full Refresh </a:t>
            </a:r>
          </a:p>
          <a:p>
            <a:pPr lvl="1"/>
            <a:r>
              <a:rPr lang="en-US" dirty="0"/>
              <a:t>Incremental Loads</a:t>
            </a:r>
          </a:p>
          <a:p>
            <a:pPr lvl="1"/>
            <a:endParaRPr lang="en-US" dirty="0"/>
          </a:p>
        </p:txBody>
      </p:sp>
    </p:spTree>
    <p:extLst>
      <p:ext uri="{BB962C8B-B14F-4D97-AF65-F5344CB8AC3E}">
        <p14:creationId xmlns:p14="http://schemas.microsoft.com/office/powerpoint/2010/main" val="278365581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4.2: Metadata</a:t>
            </a:r>
            <a:r>
              <a:rPr lang="en-US" dirty="0"/>
              <a:t/>
            </a:r>
            <a:br>
              <a:rPr lang="en-US" dirty="0"/>
            </a:br>
            <a:r>
              <a:rPr lang="en-US" dirty="0" err="1"/>
              <a:t>Metadata</a:t>
            </a:r>
            <a:r>
              <a:rPr lang="en-US" dirty="0"/>
              <a:t> used in </a:t>
            </a:r>
            <a:r>
              <a:rPr lang="en-US" dirty="0" smtClean="0"/>
              <a:t>ETL</a:t>
            </a:r>
            <a:endParaRPr lang="en-US" dirty="0"/>
          </a:p>
        </p:txBody>
      </p:sp>
      <p:sp>
        <p:nvSpPr>
          <p:cNvPr id="4" name="Content Placeholder 3"/>
          <p:cNvSpPr>
            <a:spLocks noGrp="1"/>
          </p:cNvSpPr>
          <p:nvPr>
            <p:ph idx="1"/>
          </p:nvPr>
        </p:nvSpPr>
        <p:spPr/>
        <p:txBody>
          <a:bodyPr/>
          <a:lstStyle/>
          <a:p>
            <a:r>
              <a:rPr lang="en-US" dirty="0"/>
              <a:t>Metadata in ETL contains data about Data:</a:t>
            </a:r>
          </a:p>
          <a:p>
            <a:pPr lvl="1"/>
            <a:r>
              <a:rPr lang="en-US" dirty="0"/>
              <a:t>Dimension</a:t>
            </a:r>
          </a:p>
          <a:p>
            <a:pPr lvl="1"/>
            <a:r>
              <a:rPr lang="en-US" dirty="0"/>
              <a:t>Attribute</a:t>
            </a:r>
          </a:p>
          <a:p>
            <a:pPr lvl="1"/>
            <a:r>
              <a:rPr lang="en-US" dirty="0"/>
              <a:t>Fact	</a:t>
            </a:r>
          </a:p>
          <a:p>
            <a:pPr lvl="1"/>
            <a:r>
              <a:rPr lang="en-US" dirty="0"/>
              <a:t>Measure</a:t>
            </a:r>
          </a:p>
          <a:p>
            <a:endParaRPr lang="en-US" dirty="0"/>
          </a:p>
        </p:txBody>
      </p:sp>
    </p:spTree>
    <p:extLst>
      <p:ext uri="{BB962C8B-B14F-4D97-AF65-F5344CB8AC3E}">
        <p14:creationId xmlns:p14="http://schemas.microsoft.com/office/powerpoint/2010/main" val="17696865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Metadata</a:t>
            </a:r>
          </a:p>
        </p:txBody>
      </p:sp>
      <p:sp>
        <p:nvSpPr>
          <p:cNvPr id="6" name="Content Placeholder 5"/>
          <p:cNvSpPr>
            <a:spLocks noGrp="1"/>
          </p:cNvSpPr>
          <p:nvPr>
            <p:ph idx="1"/>
          </p:nvPr>
        </p:nvSpPr>
        <p:spPr/>
        <p:txBody>
          <a:bodyPr/>
          <a:lstStyle/>
          <a:p>
            <a:r>
              <a:rPr lang="en-US" dirty="0"/>
              <a:t>Metadata is more comprehensive and transcends the data.</a:t>
            </a:r>
          </a:p>
          <a:p>
            <a:endParaRPr lang="en-US" dirty="0"/>
          </a:p>
          <a:p>
            <a:pPr lvl="1"/>
            <a:r>
              <a:rPr lang="en-US" dirty="0"/>
              <a:t>Metadata provide the </a:t>
            </a:r>
            <a:r>
              <a:rPr lang="en-US" b="1" i="1" dirty="0">
                <a:solidFill>
                  <a:srgbClr val="FFC000"/>
                </a:solidFill>
              </a:rPr>
              <a:t>format and name </a:t>
            </a:r>
            <a:r>
              <a:rPr lang="en-US" dirty="0"/>
              <a:t>of data items</a:t>
            </a:r>
          </a:p>
          <a:p>
            <a:pPr lvl="1"/>
            <a:r>
              <a:rPr lang="en-US" dirty="0"/>
              <a:t>It actually provides the </a:t>
            </a:r>
            <a:r>
              <a:rPr lang="en-US" b="1" i="1" dirty="0">
                <a:solidFill>
                  <a:srgbClr val="FFC000"/>
                </a:solidFill>
              </a:rPr>
              <a:t>context</a:t>
            </a:r>
            <a:r>
              <a:rPr lang="en-US" dirty="0"/>
              <a:t> in which the data element exists.</a:t>
            </a:r>
          </a:p>
          <a:p>
            <a:pPr lvl="1"/>
            <a:r>
              <a:rPr lang="en-US" dirty="0"/>
              <a:t>provides information such as the </a:t>
            </a:r>
            <a:r>
              <a:rPr lang="en-US" b="1" i="1" dirty="0">
                <a:solidFill>
                  <a:srgbClr val="FFC000"/>
                </a:solidFill>
              </a:rPr>
              <a:t>domain</a:t>
            </a:r>
            <a:r>
              <a:rPr lang="en-US" dirty="0"/>
              <a:t> of possible values;</a:t>
            </a:r>
          </a:p>
          <a:p>
            <a:pPr lvl="1"/>
            <a:r>
              <a:rPr lang="en-US" dirty="0"/>
              <a:t>the </a:t>
            </a:r>
            <a:r>
              <a:rPr lang="en-US" b="1" i="1" dirty="0">
                <a:solidFill>
                  <a:srgbClr val="FFC000"/>
                </a:solidFill>
              </a:rPr>
              <a:t>relation</a:t>
            </a:r>
            <a:r>
              <a:rPr lang="en-US" dirty="0"/>
              <a:t> that data element has to others;</a:t>
            </a:r>
          </a:p>
          <a:p>
            <a:pPr lvl="1"/>
            <a:r>
              <a:rPr lang="en-US" dirty="0"/>
              <a:t>the data's </a:t>
            </a:r>
            <a:r>
              <a:rPr lang="en-US" b="1" i="1" dirty="0">
                <a:solidFill>
                  <a:srgbClr val="FFC000"/>
                </a:solidFill>
              </a:rPr>
              <a:t>business rules</a:t>
            </a:r>
            <a:r>
              <a:rPr lang="en-US" dirty="0"/>
              <a:t>,</a:t>
            </a:r>
          </a:p>
          <a:p>
            <a:pPr lvl="1"/>
            <a:r>
              <a:rPr lang="en-US" dirty="0"/>
              <a:t>and even the </a:t>
            </a:r>
            <a:r>
              <a:rPr lang="en-US" b="1" i="1" dirty="0">
                <a:solidFill>
                  <a:srgbClr val="FFC000"/>
                </a:solidFill>
              </a:rPr>
              <a:t>origin of the data</a:t>
            </a:r>
            <a:r>
              <a:rPr lang="en-US" dirty="0"/>
              <a:t>. </a:t>
            </a:r>
          </a:p>
          <a:p>
            <a:endParaRPr lang="en-US" dirty="0"/>
          </a:p>
        </p:txBody>
      </p:sp>
    </p:spTree>
    <p:extLst>
      <p:ext uri="{BB962C8B-B14F-4D97-AF65-F5344CB8AC3E}">
        <p14:creationId xmlns:p14="http://schemas.microsoft.com/office/powerpoint/2010/main" val="20114325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4.3: Metadata in Data Warehousing</a:t>
            </a:r>
            <a:r>
              <a:rPr lang="en-US" dirty="0"/>
              <a:t/>
            </a:r>
            <a:br>
              <a:rPr lang="en-US" dirty="0"/>
            </a:br>
            <a:r>
              <a:rPr lang="en-US" dirty="0"/>
              <a:t>Using Metadata in Data </a:t>
            </a:r>
            <a:r>
              <a:rPr lang="en-US" dirty="0" smtClean="0"/>
              <a:t>Warehousing</a:t>
            </a:r>
            <a:endParaRPr lang="en-US" dirty="0"/>
          </a:p>
        </p:txBody>
      </p:sp>
      <p:sp>
        <p:nvSpPr>
          <p:cNvPr id="4" name="Content Placeholder 3"/>
          <p:cNvSpPr>
            <a:spLocks noGrp="1"/>
          </p:cNvSpPr>
          <p:nvPr>
            <p:ph idx="1"/>
          </p:nvPr>
        </p:nvSpPr>
        <p:spPr/>
        <p:txBody>
          <a:bodyPr/>
          <a:lstStyle/>
          <a:p>
            <a:r>
              <a:rPr lang="en-US" dirty="0"/>
              <a:t>Metadata plays vital role in Data Warehouse architecture.</a:t>
            </a:r>
          </a:p>
          <a:p>
            <a:r>
              <a:rPr lang="en-US" dirty="0"/>
              <a:t>Metadata in Data Warehouse contains:</a:t>
            </a:r>
          </a:p>
          <a:p>
            <a:pPr lvl="1"/>
            <a:r>
              <a:rPr lang="en-US" dirty="0" smtClean="0"/>
              <a:t>Data </a:t>
            </a:r>
            <a:r>
              <a:rPr lang="en-US" dirty="0"/>
              <a:t>dictionary</a:t>
            </a:r>
          </a:p>
          <a:p>
            <a:pPr lvl="1"/>
            <a:r>
              <a:rPr lang="en-US" dirty="0" smtClean="0"/>
              <a:t>Data </a:t>
            </a:r>
            <a:r>
              <a:rPr lang="en-US" dirty="0"/>
              <a:t>flow</a:t>
            </a:r>
          </a:p>
          <a:p>
            <a:pPr lvl="1"/>
            <a:r>
              <a:rPr lang="en-US" dirty="0" smtClean="0"/>
              <a:t>Data </a:t>
            </a:r>
            <a:r>
              <a:rPr lang="en-US" dirty="0"/>
              <a:t>transformation</a:t>
            </a:r>
          </a:p>
          <a:p>
            <a:pPr lvl="1"/>
            <a:r>
              <a:rPr lang="en-US" dirty="0" smtClean="0"/>
              <a:t>Version </a:t>
            </a:r>
            <a:r>
              <a:rPr lang="en-US" dirty="0"/>
              <a:t>control</a:t>
            </a:r>
          </a:p>
          <a:p>
            <a:pPr lvl="1"/>
            <a:r>
              <a:rPr lang="en-US" dirty="0" smtClean="0"/>
              <a:t>Data </a:t>
            </a:r>
            <a:r>
              <a:rPr lang="en-US" dirty="0"/>
              <a:t>usage statistics</a:t>
            </a:r>
          </a:p>
          <a:p>
            <a:pPr lvl="1"/>
            <a:r>
              <a:rPr lang="en-US" dirty="0" smtClean="0"/>
              <a:t>Alias </a:t>
            </a:r>
            <a:r>
              <a:rPr lang="en-US" dirty="0"/>
              <a:t>information</a:t>
            </a:r>
          </a:p>
          <a:p>
            <a:pPr lvl="1"/>
            <a:r>
              <a:rPr lang="en-US" dirty="0" smtClean="0"/>
              <a:t>Security</a:t>
            </a:r>
            <a:endParaRPr lang="en-US" dirty="0"/>
          </a:p>
          <a:p>
            <a:endParaRPr lang="en-US" dirty="0"/>
          </a:p>
        </p:txBody>
      </p:sp>
    </p:spTree>
    <p:extLst>
      <p:ext uri="{BB962C8B-B14F-4D97-AF65-F5344CB8AC3E}">
        <p14:creationId xmlns:p14="http://schemas.microsoft.com/office/powerpoint/2010/main" val="150129454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6ba37514-8ea7-4bb7-b1c0-6137f91cbe04">Demos</Material_x0020_Type>
    <Category xmlns="6ba37514-8ea7-4bb7-b1c0-6137f91cbe04">Module Artifact</Category>
    <Level xmlns="6ba37514-8ea7-4bb7-b1c0-6137f91cbe04">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BBB9BED16EB0048B4DF793E653FA3A1" ma:contentTypeVersion="3" ma:contentTypeDescription="Create a new document." ma:contentTypeScope="" ma:versionID="feef15e8976e736c962867b02017827d">
  <xsd:schema xmlns:xsd="http://www.w3.org/2001/XMLSchema" xmlns:xs="http://www.w3.org/2001/XMLSchema" xmlns:p="http://schemas.microsoft.com/office/2006/metadata/properties" xmlns:ns2="6ba37514-8ea7-4bb7-b1c0-6137f91cbe04" targetNamespace="http://schemas.microsoft.com/office/2006/metadata/properties" ma:root="true" ma:fieldsID="71f881230bfc323a1863133dc3453c38" ns2:_="">
    <xsd:import namespace="6ba37514-8ea7-4bb7-b1c0-6137f91cbe04"/>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a37514-8ea7-4bb7-b1c0-6137f91cbe04"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ds:schemaRefs>
    <ds:schemaRef ds:uri="http://www.w3.org/XML/1998/namespace"/>
    <ds:schemaRef ds:uri="http://schemas.microsoft.com/office/2006/documentManagement/types"/>
    <ds:schemaRef ds:uri="http://purl.org/dc/terms/"/>
    <ds:schemaRef ds:uri="http://schemas.microsoft.com/office/2006/metadata/properties"/>
    <ds:schemaRef ds:uri="http://purl.org/dc/dcmitype/"/>
    <ds:schemaRef ds:uri="http://purl.org/dc/elements/1.1/"/>
    <ds:schemaRef ds:uri="http://schemas.microsoft.com/office/infopath/2007/PartnerControls"/>
    <ds:schemaRef ds:uri="http://schemas.openxmlformats.org/package/2006/metadata/core-properties"/>
    <ds:schemaRef ds:uri="6ba37514-8ea7-4bb7-b1c0-6137f91cbe04"/>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C4FB4BCB-6799-455A-A64C-530C75D820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ba37514-8ea7-4bb7-b1c0-6137f91cbe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2962</TotalTime>
  <Words>1672</Words>
  <Application>Microsoft Office PowerPoint</Application>
  <PresentationFormat>On-screen Show (4:3)</PresentationFormat>
  <Paragraphs>168</Paragraphs>
  <Slides>15</Slides>
  <Notes>15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3" baseType="lpstr">
      <vt:lpstr>Arial</vt:lpstr>
      <vt:lpstr>Wingdings</vt:lpstr>
      <vt:lpstr>Calibri</vt:lpstr>
      <vt:lpstr>Candara</vt:lpstr>
      <vt:lpstr>ＭＳ Ｐゴシック</vt:lpstr>
      <vt:lpstr>Helvetica Light</vt:lpstr>
      <vt:lpstr>2_Corporate Presentation Template (4x3 - Normal)</vt:lpstr>
      <vt:lpstr>think-cell Slide</vt:lpstr>
      <vt:lpstr>Data Warehousing Concepts</vt:lpstr>
      <vt:lpstr>Lesson Objectives</vt:lpstr>
      <vt:lpstr>4.1: Extract Transform and Load (ETL) Process Concept of ETL</vt:lpstr>
      <vt:lpstr>ETL Process</vt:lpstr>
      <vt:lpstr>ETL Process</vt:lpstr>
      <vt:lpstr>ETL –Load Process</vt:lpstr>
      <vt:lpstr>4.2: Metadata Metadata used in ETL</vt:lpstr>
      <vt:lpstr>Metadata</vt:lpstr>
      <vt:lpstr>4.3: Metadata in Data Warehousing Using Metadata in Data Warehousing</vt:lpstr>
      <vt:lpstr>Importance of Metadata</vt:lpstr>
      <vt:lpstr>PowerPoint Presentation</vt:lpstr>
      <vt:lpstr>4.4: DW Model Simple Data Warehouse Model</vt:lpstr>
      <vt:lpstr>Summary</vt:lpstr>
      <vt:lpstr>Review Questions</vt:lpstr>
      <vt:lpstr>Review Question: Match the Following</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T, Jayavibhava</cp:lastModifiedBy>
  <cp:revision>145</cp:revision>
  <cp:lastPrinted>2016-08-11T05:35:48Z</cp:lastPrinted>
  <dcterms:created xsi:type="dcterms:W3CDTF">2012-05-18T02:59:15Z</dcterms:created>
  <dcterms:modified xsi:type="dcterms:W3CDTF">2017-07-31T06:42:43Z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0x010100EBBB9BED16EB0048B4DF793E653FA3A1</vt:lpwstr>
  </property>
  <property fmtid="{D5CDD505-2E9C-101B-9397-08002B2CF9AE}" pid="4" name="_SourceUrl">
    <vt:lpwstr/>
  </property>
</Properties>
</file>