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74" r:id="rId12"/>
    <p:sldId id="263" r:id="rId13"/>
    <p:sldId id="275" r:id="rId14"/>
    <p:sldId id="264" r:id="rId15"/>
    <p:sldId id="276" r:id="rId16"/>
    <p:sldId id="278" r:id="rId17"/>
    <p:sldId id="277" r:id="rId18"/>
    <p:sldId id="265" r:id="rId19"/>
    <p:sldId id="266" r:id="rId20"/>
    <p:sldId id="272" r:id="rId21"/>
    <p:sldId id="273" r:id="rId22"/>
    <p:sldId id="267" r:id="rId23"/>
    <p:sldId id="268" r:id="rId24"/>
    <p:sldId id="269" r:id="rId25"/>
    <p:sldId id="270" r:id="rId26"/>
    <p:sldId id="271" r:id="rId27"/>
  </p:sldIdLst>
  <p:sldSz cx="9144000" cy="6858000" type="screen4x3"/>
  <p:notesSz cx="7315200" cy="9601200"/>
  <p:embeddedFontLst>
    <p:embeddedFont>
      <p:font typeface="Candara" panose="020E0502030303020204" pitchFamily="34" charset="0"/>
      <p:regular r:id="rId30"/>
      <p:bold r:id="rId31"/>
      <p:italic r:id="rId32"/>
      <p:boldItalic r:id="rId33"/>
    </p:embeddedFont>
    <p:embeddedFont>
      <p:font typeface="ＭＳ Ｐゴシック" panose="020B0600070205080204" pitchFamily="34" charset="-128"/>
      <p:regular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2058" y="-3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814" y="-96"/>
      </p:cViewPr>
      <p:guideLst>
        <p:guide orient="horz" pos="302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11/16/2016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605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40716" y="4498346"/>
            <a:ext cx="4892673" cy="416467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97581" y="640077"/>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251460"/>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latin typeface="Arial" panose="020B0604020202020204" pitchFamily="34" charset="0"/>
                <a:ea typeface="+mn-ea"/>
                <a:cs typeface="Arial" panose="020B0604020202020204" pitchFamily="34" charset="0"/>
              </a:rPr>
              <a:t>	</a:t>
            </a:r>
            <a:r>
              <a:rPr lang="en-US" sz="1300" b="0" baseline="0" dirty="0" smtClean="0">
                <a:latin typeface="Arial" panose="020B0604020202020204" pitchFamily="34" charset="0"/>
                <a:ea typeface="+mn-ea"/>
                <a:cs typeface="Arial" panose="020B0604020202020204" pitchFamily="34" charset="0"/>
              </a:rPr>
              <a:t>                       </a:t>
            </a:r>
            <a:r>
              <a:rPr lang="en-US" sz="1300" b="0" dirty="0" smtClean="0">
                <a:latin typeface="Arial" panose="020B0604020202020204" pitchFamily="34" charset="0"/>
                <a:ea typeface="ＭＳ Ｐゴシック" pitchFamily="34" charset="-128"/>
                <a:cs typeface="Arial" panose="020B0604020202020204" pitchFamily="34" charset="0"/>
              </a:rPr>
              <a:t>Online Analytical Processing (OLAP)</a:t>
            </a:r>
          </a:p>
        </p:txBody>
      </p:sp>
      <p:sp>
        <p:nvSpPr>
          <p:cNvPr id="12" name="Rectangle 14"/>
          <p:cNvSpPr>
            <a:spLocks noChangeArrowheads="1"/>
          </p:cNvSpPr>
          <p:nvPr/>
        </p:nvSpPr>
        <p:spPr bwMode="auto">
          <a:xfrm>
            <a:off x="4226979" y="8970736"/>
            <a:ext cx="2946699" cy="2439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05-</a:t>
            </a:r>
            <a:fld id="{BD9FB300-F9DC-4669-88F4-967ABA23CC04}" type="slidenum">
              <a:rPr lang="en-US" sz="12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7673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xfrm>
            <a:off x="2195513" y="720725"/>
            <a:ext cx="4800600" cy="3600450"/>
          </a:xfrm>
          <a:ln/>
        </p:spPr>
      </p:sp>
      <p:sp>
        <p:nvSpPr>
          <p:cNvPr id="350211" name="Rectangle 3"/>
          <p:cNvSpPr>
            <a:spLocks noGrp="1" noChangeArrowheads="1"/>
          </p:cNvSpPr>
          <p:nvPr>
            <p:ph type="body" idx="1"/>
          </p:nvPr>
        </p:nvSpPr>
        <p:spPr/>
        <p:txBody>
          <a:bodyPr/>
          <a:lstStyle/>
          <a:p>
            <a:pPr algn="just"/>
            <a:r>
              <a:rPr lang="en-US" dirty="0"/>
              <a:t>This tool tried to bridge the technology gap of both products by enabling access or use to both multidimensional database (MDDB) and Relational Database Management System (RDBMS) data stores.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770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333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469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1" name="Rectangle 5"/>
          <p:cNvSpPr>
            <a:spLocks noGrp="1" noRot="1" noChangeAspect="1" noChangeArrowheads="1" noTextEdit="1"/>
          </p:cNvSpPr>
          <p:nvPr>
            <p:ph type="sldImg"/>
          </p:nvPr>
        </p:nvSpPr>
        <p:spPr>
          <a:xfrm>
            <a:off x="1978025" y="738188"/>
            <a:ext cx="4800600" cy="3600450"/>
          </a:xfrm>
          <a:ln/>
        </p:spPr>
      </p:sp>
      <p:sp>
        <p:nvSpPr>
          <p:cNvPr id="326662" name="Rectangle 6"/>
          <p:cNvSpPr>
            <a:spLocks noGrp="1" noChangeArrowheads="1"/>
          </p:cNvSpPr>
          <p:nvPr>
            <p:ph type="body" idx="1"/>
          </p:nvPr>
        </p:nvSpPr>
        <p:spPr>
          <a:xfrm>
            <a:off x="1917423" y="4795600"/>
            <a:ext cx="4997703" cy="4087178"/>
          </a:xfrm>
        </p:spPr>
        <p:txBody>
          <a:bodyPr>
            <a:normAutofit lnSpcReduction="10000"/>
          </a:bodyPr>
          <a:lstStyle/>
          <a:p>
            <a:pPr marL="241653" indent="-241653" algn="just"/>
            <a:r>
              <a:rPr lang="en-US" b="1" u="sng" dirty="0"/>
              <a:t>Types Of OLAP Operations</a:t>
            </a:r>
            <a:r>
              <a:rPr lang="en-US" b="1" dirty="0"/>
              <a:t>:</a:t>
            </a:r>
          </a:p>
          <a:p>
            <a:pPr marL="241653" indent="-241653" algn="just">
              <a:buFont typeface="Wingdings" pitchFamily="2" charset="2"/>
              <a:buChar char="Ø"/>
            </a:pPr>
            <a:r>
              <a:rPr lang="en-US" b="1" dirty="0"/>
              <a:t>Aggregation / Consolidation / Roll up (drill-up):</a:t>
            </a:r>
            <a:r>
              <a:rPr lang="en-US" dirty="0"/>
              <a:t> Roll Up operation is used to summarize data by climbing up hierarchy or by dimension reduction. This allows you to aggregate data from lower level details to the parent level. For example, the total revenue generated by a particular product type will be the rolled up value of the revenue generated by descendants, that is, products that belong to that particular product type.</a:t>
            </a:r>
          </a:p>
          <a:p>
            <a:pPr marL="241653" indent="-241653" algn="just">
              <a:buFont typeface="Wingdings" pitchFamily="2" charset="2"/>
              <a:buChar char="Ø"/>
            </a:pPr>
            <a:r>
              <a:rPr lang="en-US" b="1" dirty="0"/>
              <a:t>Drill down (roll down): </a:t>
            </a:r>
            <a:r>
              <a:rPr lang="en-US" dirty="0"/>
              <a:t>Roll down operation is the reverse of roll-up, that is, a drill down from higher level summary to lower level summary or detailed data, or introducing new dimensions. It allows you to view data from a top-level to a detailed view by going down the hierarchy. For example, we can view the Sales data for the Year and drill down from the year level to a quarterly view and further down to a monthly view.</a:t>
            </a:r>
          </a:p>
          <a:p>
            <a:pPr marL="241653" indent="-241653" algn="just">
              <a:buFont typeface="Wingdings" pitchFamily="2" charset="2"/>
              <a:buChar char="Ø"/>
            </a:pPr>
            <a:r>
              <a:rPr lang="en-US" b="1" dirty="0"/>
              <a:t>Slice and dice: </a:t>
            </a:r>
            <a:r>
              <a:rPr lang="en-US" dirty="0"/>
              <a:t>It is a general term for viewing data from any angle.</a:t>
            </a:r>
          </a:p>
          <a:p>
            <a:pPr marL="241653" indent="-241653" algn="just">
              <a:buFont typeface="Wingdings" pitchFamily="2" charset="2"/>
              <a:buChar char="Ø"/>
            </a:pPr>
            <a:r>
              <a:rPr lang="en-US" b="1" dirty="0"/>
              <a:t>Pivot (rotate): </a:t>
            </a:r>
            <a:r>
              <a:rPr lang="en-US" dirty="0"/>
              <a:t>Rotate operation is used for reorienting the cube, visualization, 3D to series of 2D planes.</a:t>
            </a:r>
          </a:p>
          <a:p>
            <a:pPr marL="241653" indent="-241653" algn="just">
              <a:buFontTx/>
              <a:buChar char="•"/>
            </a:pPr>
            <a:endParaRPr lang="en-US" dirty="0"/>
          </a:p>
          <a:p>
            <a:pPr marL="241653" indent="-241653" algn="just"/>
            <a:r>
              <a:rPr lang="en-US" b="1" dirty="0"/>
              <a:t>Other operations:</a:t>
            </a:r>
          </a:p>
          <a:p>
            <a:pPr marL="241653" indent="-241653" algn="just">
              <a:buFont typeface="Wingdings" pitchFamily="2" charset="2"/>
              <a:buChar char="Ø"/>
            </a:pPr>
            <a:r>
              <a:rPr lang="en-US" b="1" dirty="0"/>
              <a:t>Drill Across:</a:t>
            </a:r>
            <a:r>
              <a:rPr lang="en-US" dirty="0"/>
              <a:t> It involves (across) more than one fact table.</a:t>
            </a:r>
          </a:p>
          <a:p>
            <a:pPr marL="241653" indent="-241653" algn="just">
              <a:buFont typeface="Wingdings" pitchFamily="2" charset="2"/>
              <a:buChar char="Ø"/>
            </a:pPr>
            <a:r>
              <a:rPr lang="en-US" b="1" dirty="0"/>
              <a:t>Drill Through: </a:t>
            </a:r>
            <a:r>
              <a:rPr lang="en-US" dirty="0"/>
              <a:t>It involves drilling through the bottom level of the cube to its back-end relational.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p:cNvSpPr>
            <a:spLocks noGrp="1" noRot="1" noChangeAspect="1" noChangeArrowheads="1" noTextEdit="1"/>
          </p:cNvSpPr>
          <p:nvPr>
            <p:ph type="sldImg"/>
          </p:nvPr>
        </p:nvSpPr>
        <p:spPr>
          <a:xfrm>
            <a:off x="2195513" y="720725"/>
            <a:ext cx="4800600" cy="3600450"/>
          </a:xfrm>
          <a:ln/>
        </p:spPr>
      </p:sp>
      <p:sp>
        <p:nvSpPr>
          <p:cNvPr id="330758" name="Rectangle 6"/>
          <p:cNvSpPr>
            <a:spLocks noGrp="1" noChangeArrowheads="1"/>
          </p:cNvSpPr>
          <p:nvPr>
            <p:ph type="body" idx="1"/>
          </p:nvPr>
        </p:nvSpPr>
        <p:spPr/>
        <p:txBody>
          <a:bodyPr/>
          <a:lstStyle/>
          <a:p>
            <a:pPr marL="241653" indent="-241653"/>
            <a:r>
              <a:rPr lang="en-US" b="1" u="sng" dirty="0"/>
              <a:t>OLTP and OLAP</a:t>
            </a:r>
            <a:r>
              <a:rPr lang="en-US" b="1" dirty="0"/>
              <a:t>:</a:t>
            </a:r>
          </a:p>
          <a:p>
            <a:pPr marL="241653" indent="-241653" algn="just">
              <a:buFont typeface="Wingdings" pitchFamily="2" charset="2"/>
              <a:buChar char="Ø"/>
            </a:pPr>
            <a:r>
              <a:rPr lang="en-US" dirty="0"/>
              <a:t>OLTP is basically operational data, wherein data is frequently changing. </a:t>
            </a:r>
          </a:p>
          <a:p>
            <a:pPr marL="241653" indent="-241653" algn="just">
              <a:buFont typeface="Wingdings" pitchFamily="2" charset="2"/>
              <a:buChar char="Ø"/>
            </a:pPr>
            <a:r>
              <a:rPr lang="en-US" dirty="0"/>
              <a:t>For example, you can consider an online Railway Reservation system. A passenger books a ticket for two people. This becomes an operational data. S/He can also change the number of passengers travelling online since OLTP data is frequently updated.</a:t>
            </a:r>
          </a:p>
          <a:p>
            <a:pPr marL="241653" indent="-241653" algn="just">
              <a:buFont typeface="Wingdings" pitchFamily="2" charset="2"/>
              <a:buChar char="Ø"/>
            </a:pPr>
            <a:r>
              <a:rPr lang="en-US" dirty="0"/>
              <a:t>On the other hand, OLAP data is non-operational data, wherein data is read-only data. It used for analytical purpose.</a:t>
            </a:r>
          </a:p>
          <a:p>
            <a:pPr marL="241653" indent="-241653" algn="just">
              <a:buFont typeface="Wingdings" pitchFamily="2" charset="2"/>
              <a:buChar char="Ø"/>
            </a:pPr>
            <a:r>
              <a:rPr lang="en-US" dirty="0"/>
              <a:t>For example, suppose one wants to see, the number of trains running on the previous day. This becomes analysis of data that is not updatable.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8498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550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5" name="Rectangle 5"/>
          <p:cNvSpPr>
            <a:spLocks noGrp="1" noRot="1" noChangeAspect="1" noChangeArrowheads="1" noTextEdit="1"/>
          </p:cNvSpPr>
          <p:nvPr>
            <p:ph type="sldImg"/>
          </p:nvPr>
        </p:nvSpPr>
        <p:spPr>
          <a:xfrm>
            <a:off x="2195513" y="720725"/>
            <a:ext cx="4800600" cy="3600450"/>
          </a:xfrm>
          <a:ln/>
        </p:spPr>
      </p:sp>
      <p:sp>
        <p:nvSpPr>
          <p:cNvPr id="332806" name="Rectangle 6"/>
          <p:cNvSpPr>
            <a:spLocks noGrp="1" noChangeArrowheads="1"/>
          </p:cNvSpPr>
          <p:nvPr>
            <p:ph type="body" idx="1"/>
          </p:nvPr>
        </p:nvSpPr>
        <p:spPr/>
        <p:txBody>
          <a:bodyPr/>
          <a:lstStyle/>
          <a:p>
            <a:pPr algn="just"/>
            <a:r>
              <a:rPr lang="en-US" b="1" dirty="0"/>
              <a:t>Note: </a:t>
            </a:r>
            <a:r>
              <a:rPr lang="en-US" dirty="0"/>
              <a:t>The above table shows the comparison between </a:t>
            </a:r>
            <a:r>
              <a:rPr lang="en-US" b="1" dirty="0"/>
              <a:t>OLTP</a:t>
            </a:r>
            <a:r>
              <a:rPr lang="en-US" dirty="0"/>
              <a:t> and </a:t>
            </a:r>
            <a:r>
              <a:rPr lang="en-US" b="1" dirty="0"/>
              <a:t>Data Warehouse</a:t>
            </a:r>
            <a:r>
              <a:rPr lang="en-US" dirty="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2" name="Rectangle 8"/>
          <p:cNvSpPr>
            <a:spLocks noGrp="1" noRot="1" noChangeAspect="1" noChangeArrowheads="1" noTextEdit="1"/>
          </p:cNvSpPr>
          <p:nvPr>
            <p:ph type="sldImg"/>
          </p:nvPr>
        </p:nvSpPr>
        <p:spPr>
          <a:xfrm>
            <a:off x="2195513" y="720725"/>
            <a:ext cx="4800600" cy="3600450"/>
          </a:xfrm>
          <a:ln/>
        </p:spPr>
      </p:sp>
      <p:sp>
        <p:nvSpPr>
          <p:cNvPr id="195593" name="Rectangle 9"/>
          <p:cNvSpPr>
            <a:spLocks noGrp="1" noChangeArrowheads="1"/>
          </p:cNvSpPr>
          <p:nvPr>
            <p:ph type="body" idx="1"/>
          </p:nvPr>
        </p:nvSpPr>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3" name="Rectangle 5"/>
          <p:cNvSpPr>
            <a:spLocks noGrp="1" noRot="1" noChangeAspect="1" noChangeArrowheads="1" noTextEdit="1"/>
          </p:cNvSpPr>
          <p:nvPr>
            <p:ph type="sldImg"/>
          </p:nvPr>
        </p:nvSpPr>
        <p:spPr>
          <a:xfrm>
            <a:off x="2195513" y="720725"/>
            <a:ext cx="4800600" cy="3600450"/>
          </a:xfrm>
          <a:ln/>
        </p:spPr>
      </p:sp>
      <p:sp>
        <p:nvSpPr>
          <p:cNvPr id="334854" name="Rectangle 6"/>
          <p:cNvSpPr>
            <a:spLocks noGrp="1" noChangeArrowheads="1"/>
          </p:cNvSpPr>
          <p:nvPr>
            <p:ph type="body" idx="1"/>
          </p:nvPr>
        </p:nvSpPr>
        <p:spPr/>
        <p:txBody>
          <a:bodyPr/>
          <a:lstStyle/>
          <a:p>
            <a:r>
              <a:rPr lang="en-US" b="1" dirty="0"/>
              <a:t>Note: </a:t>
            </a:r>
            <a:r>
              <a:rPr lang="en-US" dirty="0"/>
              <a:t>Above table depicts the comparison between </a:t>
            </a:r>
            <a:r>
              <a:rPr lang="en-US" b="1" dirty="0"/>
              <a:t>Operational</a:t>
            </a:r>
            <a:r>
              <a:rPr lang="en-US" dirty="0"/>
              <a:t> and </a:t>
            </a:r>
            <a:r>
              <a:rPr lang="en-US" b="1" dirty="0"/>
              <a:t>Analytical systems</a:t>
            </a:r>
            <a:r>
              <a:rPr lang="en-US" dirty="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195513" y="720725"/>
            <a:ext cx="4800600" cy="3600450"/>
          </a:xfrm>
          <a:ln/>
        </p:spPr>
      </p:sp>
      <p:sp>
        <p:nvSpPr>
          <p:cNvPr id="218115" name="Rectangle 3"/>
          <p:cNvSpPr>
            <a:spLocks noGrp="1" noChangeArrowheads="1"/>
          </p:cNvSpPr>
          <p:nvPr>
            <p:ph type="body" idx="1"/>
          </p:nvPr>
        </p:nvSpPr>
        <p:spPr>
          <a:xfrm>
            <a:off x="2113280" y="4800600"/>
            <a:ext cx="4958080" cy="4162187"/>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Rot="1" noChangeAspect="1" noChangeArrowheads="1" noTextEdit="1"/>
          </p:cNvSpPr>
          <p:nvPr>
            <p:ph type="sldImg"/>
          </p:nvPr>
        </p:nvSpPr>
        <p:spPr>
          <a:xfrm>
            <a:off x="2171700" y="800100"/>
            <a:ext cx="4903788" cy="3678238"/>
          </a:xfrm>
          <a:ln/>
        </p:spPr>
      </p:sp>
      <p:sp>
        <p:nvSpPr>
          <p:cNvPr id="300038" name="Rectangle 6"/>
          <p:cNvSpPr>
            <a:spLocks noGrp="1" noChangeArrowheads="1"/>
          </p:cNvSpPr>
          <p:nvPr>
            <p:ph type="body" idx="1"/>
          </p:nvPr>
        </p:nvSpPr>
        <p:spPr>
          <a:xfrm>
            <a:off x="2175521" y="4800600"/>
            <a:ext cx="4892673" cy="3967557"/>
          </a:xfrm>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6" name="Rectangle 6"/>
          <p:cNvSpPr>
            <a:spLocks noGrp="1" noRot="1" noChangeAspect="1" noChangeArrowheads="1" noTextEdit="1"/>
          </p:cNvSpPr>
          <p:nvPr>
            <p:ph type="sldImg"/>
          </p:nvPr>
        </p:nvSpPr>
        <p:spPr>
          <a:xfrm>
            <a:off x="2195513" y="720725"/>
            <a:ext cx="4800600" cy="3600450"/>
          </a:xfrm>
          <a:ln/>
        </p:spPr>
      </p:sp>
      <p:sp>
        <p:nvSpPr>
          <p:cNvPr id="220167" name="Rectangle 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Rectangle 5"/>
          <p:cNvSpPr>
            <a:spLocks noGrp="1" noRot="1" noChangeAspect="1" noChangeArrowheads="1" noTextEdit="1"/>
          </p:cNvSpPr>
          <p:nvPr>
            <p:ph type="sldImg"/>
          </p:nvPr>
        </p:nvSpPr>
        <p:spPr>
          <a:xfrm>
            <a:off x="2195513" y="720725"/>
            <a:ext cx="4800600" cy="3600450"/>
          </a:xfrm>
          <a:ln/>
        </p:spPr>
      </p:sp>
      <p:sp>
        <p:nvSpPr>
          <p:cNvPr id="312326" name="Rectangle 6"/>
          <p:cNvSpPr>
            <a:spLocks noGrp="1" noChangeArrowheads="1"/>
          </p:cNvSpPr>
          <p:nvPr>
            <p:ph type="body" idx="1"/>
          </p:nvPr>
        </p:nvSpPr>
        <p:spPr/>
        <p:txBody>
          <a:bodyPr/>
          <a:lstStyle/>
          <a:p>
            <a:pPr marL="241653" indent="-241653" algn="just"/>
            <a:r>
              <a:rPr lang="en-US" b="1" u="sng" dirty="0"/>
              <a:t>Online Analytical Processing (OLAP)</a:t>
            </a:r>
            <a:r>
              <a:rPr lang="en-US" b="1" dirty="0"/>
              <a:t>:</a:t>
            </a:r>
          </a:p>
          <a:p>
            <a:pPr marL="241653" indent="-241653" algn="just">
              <a:buFont typeface="Wingdings" pitchFamily="2" charset="2"/>
              <a:buChar char="Ø"/>
            </a:pPr>
            <a:r>
              <a:rPr lang="en-US" b="1" dirty="0"/>
              <a:t>OLAP </a:t>
            </a:r>
            <a:r>
              <a:rPr lang="en-US" dirty="0"/>
              <a:t>is a category of software technology. It enables the users to gain insight into data through fast, consistent, interactive access to a wide variety of possible views of information, which has been transformed from raw data, to reflect the real dimensionality of the business. </a:t>
            </a:r>
          </a:p>
          <a:p>
            <a:pPr marL="241653" indent="-241653" algn="just">
              <a:buFont typeface="Wingdings" pitchFamily="2" charset="2"/>
              <a:buChar char="Ø"/>
            </a:pPr>
            <a:r>
              <a:rPr lang="en-US" dirty="0"/>
              <a:t> It provides benefits like </a:t>
            </a:r>
            <a:r>
              <a:rPr lang="en-US" b="1" dirty="0"/>
              <a:t>pre-aggregation</a:t>
            </a:r>
            <a:r>
              <a:rPr lang="en-US" dirty="0"/>
              <a:t> of frequently required data, enabling a very fast response time to ad hoc queries. It gives a </a:t>
            </a:r>
            <a:r>
              <a:rPr lang="en-US" b="1" dirty="0"/>
              <a:t>multi-dimensional data model</a:t>
            </a:r>
            <a:r>
              <a:rPr lang="en-US" dirty="0"/>
              <a:t> that makes it easy to select, navigate, and explore the data. </a:t>
            </a:r>
          </a:p>
          <a:p>
            <a:pPr marL="241653" indent="-241653" algn="just">
              <a:buFont typeface="Wingdings" pitchFamily="2" charset="2"/>
              <a:buChar char="Ø"/>
            </a:pPr>
            <a:r>
              <a:rPr lang="en-US" dirty="0"/>
              <a:t>OLAP systems enable managers and analysts to rapidly and easily examine key performance data. OLAP systems allow comparison and trend analysis even on very large volumes. OLAP allows users to view data from various perspectives. It is fast and easy because some aggregations are computed in advance.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1" name="Rectangle 5"/>
          <p:cNvSpPr>
            <a:spLocks noGrp="1" noRot="1" noChangeAspect="1" noChangeArrowheads="1" noTextEdit="1"/>
          </p:cNvSpPr>
          <p:nvPr>
            <p:ph type="sldImg"/>
          </p:nvPr>
        </p:nvSpPr>
        <p:spPr>
          <a:xfrm>
            <a:off x="2195513" y="720725"/>
            <a:ext cx="4800600" cy="3600450"/>
          </a:xfrm>
          <a:ln/>
        </p:spPr>
      </p:sp>
      <p:sp>
        <p:nvSpPr>
          <p:cNvPr id="316422" name="Rectangle 6"/>
          <p:cNvSpPr>
            <a:spLocks noGrp="1" noChangeArrowheads="1"/>
          </p:cNvSpPr>
          <p:nvPr>
            <p:ph type="body" idx="1"/>
          </p:nvPr>
        </p:nvSpPr>
        <p:spPr>
          <a:xfrm>
            <a:off x="2092960" y="4800600"/>
            <a:ext cx="5039360" cy="4082177"/>
          </a:xfrm>
        </p:spPr>
        <p:txBody>
          <a:bodyPr/>
          <a:lstStyle/>
          <a:p>
            <a:pPr marL="241653" indent="-241653"/>
            <a:r>
              <a:rPr lang="en-US" b="1" u="sng" dirty="0"/>
              <a:t>Nature of OLAP Analysis</a:t>
            </a:r>
            <a:r>
              <a:rPr lang="en-US" b="1" dirty="0"/>
              <a:t>:</a:t>
            </a:r>
          </a:p>
          <a:p>
            <a:pPr marL="241653" indent="-241653">
              <a:buFont typeface="Wingdings" pitchFamily="2" charset="2"/>
              <a:buChar char="Ø"/>
            </a:pPr>
            <a:r>
              <a:rPr lang="en-US" dirty="0"/>
              <a:t>The nature of OLAP analysis varies with the multiple ways of using it. </a:t>
            </a:r>
          </a:p>
          <a:p>
            <a:pPr marL="724959" lvl="1" indent="-241653">
              <a:buFont typeface="Arial" pitchFamily="34" charset="0"/>
              <a:buChar char="-"/>
            </a:pPr>
            <a:r>
              <a:rPr lang="en-US" dirty="0"/>
              <a:t>It is used as the aggregation for summing up the data. </a:t>
            </a:r>
          </a:p>
          <a:p>
            <a:pPr marL="724959" lvl="1" indent="-241653">
              <a:buFont typeface="Arial" pitchFamily="34" charset="0"/>
              <a:buChar char="-"/>
            </a:pPr>
            <a:r>
              <a:rPr lang="en-US" dirty="0"/>
              <a:t>It provides the easy way of comparison. </a:t>
            </a:r>
          </a:p>
          <a:p>
            <a:pPr marL="724959" lvl="1" indent="-241653">
              <a:buFont typeface="Arial" pitchFamily="34" charset="0"/>
              <a:buChar char="-"/>
            </a:pPr>
            <a:r>
              <a:rPr lang="en-US" dirty="0"/>
              <a:t>It allows us to rank the data such that you will be able to find the top most and lower most values in the analysis. </a:t>
            </a:r>
          </a:p>
          <a:p>
            <a:pPr marL="724959" lvl="1" indent="-241653">
              <a:buFont typeface="Arial" pitchFamily="34" charset="0"/>
              <a:buChar char="-"/>
            </a:pPr>
            <a:r>
              <a:rPr lang="en-US" dirty="0"/>
              <a:t>It also helps in accessing the data in detailed way. </a:t>
            </a:r>
          </a:p>
          <a:p>
            <a:pPr marL="724959" lvl="1" indent="-241653">
              <a:buFont typeface="Arial" pitchFamily="34" charset="0"/>
              <a:buChar char="-"/>
            </a:pPr>
            <a:r>
              <a:rPr lang="en-US" dirty="0"/>
              <a:t>It allows to perform complex specification on the criteria. </a:t>
            </a:r>
          </a:p>
          <a:p>
            <a:pPr marL="724959" lvl="1" indent="-241653">
              <a:buFont typeface="Arial" pitchFamily="34" charset="0"/>
              <a:buChar char="-"/>
            </a:pPr>
            <a:r>
              <a:rPr lang="en-US" dirty="0"/>
              <a:t>It represents the data in a more simpler way such that it is easily visualized in terms of graphical presentation.</a:t>
            </a:r>
          </a:p>
          <a:p>
            <a:pPr marL="241653" indent="-241653">
              <a:buFont typeface="Wingdings" pitchFamily="2" charset="2"/>
              <a:buChar char="Ø"/>
            </a:pPr>
            <a:r>
              <a:rPr lang="en-US" dirty="0"/>
              <a:t>OLAP Analysis is used for:</a:t>
            </a:r>
          </a:p>
          <a:p>
            <a:pPr marL="724959" lvl="1" indent="-241653">
              <a:buFont typeface="Arial" pitchFamily="34" charset="0"/>
              <a:buChar char="-"/>
            </a:pPr>
            <a:r>
              <a:rPr lang="en-US" dirty="0"/>
              <a:t>Aggregation: (total sales, percent-to-total)</a:t>
            </a:r>
          </a:p>
          <a:p>
            <a:pPr marL="724959" lvl="1" indent="-241653">
              <a:buFont typeface="Arial" pitchFamily="34" charset="0"/>
              <a:buChar char="-"/>
            </a:pPr>
            <a:r>
              <a:rPr lang="en-US" dirty="0"/>
              <a:t>Comparison: Budget versus Expenses</a:t>
            </a:r>
          </a:p>
          <a:p>
            <a:pPr marL="724959" lvl="1" indent="-241653">
              <a:buFont typeface="Arial" pitchFamily="34" charset="0"/>
              <a:buChar char="-"/>
            </a:pPr>
            <a:r>
              <a:rPr lang="en-US" dirty="0"/>
              <a:t>Ranking: Top 10, quartile analysis</a:t>
            </a:r>
          </a:p>
          <a:p>
            <a:pPr marL="724959" lvl="1" indent="-241653">
              <a:buFont typeface="Arial" pitchFamily="34" charset="0"/>
              <a:buChar char="-"/>
            </a:pPr>
            <a:r>
              <a:rPr lang="en-US" dirty="0"/>
              <a:t>Access to detailed and aggregate data</a:t>
            </a:r>
          </a:p>
          <a:p>
            <a:pPr marL="724959" lvl="1" indent="-241653">
              <a:buFont typeface="Arial" pitchFamily="34" charset="0"/>
              <a:buChar char="-"/>
            </a:pPr>
            <a:r>
              <a:rPr lang="en-US" dirty="0"/>
              <a:t>Complex criteria specification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Rot="1" noChangeAspect="1" noChangeArrowheads="1" noTextEdit="1"/>
          </p:cNvSpPr>
          <p:nvPr>
            <p:ph type="sldImg"/>
          </p:nvPr>
        </p:nvSpPr>
        <p:spPr>
          <a:xfrm>
            <a:off x="2195513" y="720725"/>
            <a:ext cx="4800600" cy="3600450"/>
          </a:xfrm>
          <a:ln/>
        </p:spPr>
      </p:sp>
      <p:sp>
        <p:nvSpPr>
          <p:cNvPr id="318470" name="Rectangle 6"/>
          <p:cNvSpPr>
            <a:spLocks noGrp="1" noChangeArrowheads="1"/>
          </p:cNvSpPr>
          <p:nvPr>
            <p:ph type="body" idx="1"/>
          </p:nvPr>
        </p:nvSpPr>
        <p:spPr/>
        <p:txBody>
          <a:bodyPr>
            <a:normAutofit lnSpcReduction="10000"/>
          </a:bodyPr>
          <a:lstStyle/>
          <a:p>
            <a:pPr marL="241653" indent="-241653">
              <a:lnSpc>
                <a:spcPct val="90000"/>
              </a:lnSpc>
            </a:pPr>
            <a:r>
              <a:rPr lang="en-US" b="1" u="sng" dirty="0"/>
              <a:t>Nature of OLAP Analysis</a:t>
            </a:r>
            <a:r>
              <a:rPr lang="en-US" b="1" dirty="0"/>
              <a:t>:</a:t>
            </a:r>
          </a:p>
          <a:p>
            <a:pPr marL="241653" indent="-241653">
              <a:lnSpc>
                <a:spcPct val="90000"/>
              </a:lnSpc>
            </a:pPr>
            <a:r>
              <a:rPr lang="en-US" b="1" dirty="0"/>
              <a:t>Where does OLAP fit in?</a:t>
            </a:r>
          </a:p>
          <a:p>
            <a:pPr marL="241653" indent="-241653" algn="just">
              <a:lnSpc>
                <a:spcPct val="90000"/>
              </a:lnSpc>
              <a:buFont typeface="Wingdings" pitchFamily="2" charset="2"/>
              <a:buChar char="Ø"/>
            </a:pPr>
            <a:r>
              <a:rPr lang="en-US" dirty="0"/>
              <a:t>Data from various sources goes through the ETL process and is integrated into a Data Warehouse. Subsequently, OLAP is used to analyze the data in the Data Warehouse. OLAP focuses on meeting end-user’s analytical requirements.</a:t>
            </a:r>
          </a:p>
          <a:p>
            <a:pPr marL="724959" lvl="1" indent="-241653" algn="just">
              <a:lnSpc>
                <a:spcPct val="90000"/>
              </a:lnSpc>
              <a:buFont typeface="Arial" pitchFamily="34" charset="0"/>
              <a:buChar char="-"/>
            </a:pPr>
            <a:r>
              <a:rPr lang="en-US" b="1" dirty="0"/>
              <a:t>Operational Data:</a:t>
            </a:r>
            <a:r>
              <a:rPr lang="en-US" dirty="0"/>
              <a:t> It is the Customer Database, for example, Sales Database and Product Database. </a:t>
            </a:r>
          </a:p>
          <a:p>
            <a:pPr marL="724959" lvl="1" indent="-241653" algn="just">
              <a:lnSpc>
                <a:spcPct val="90000"/>
              </a:lnSpc>
              <a:buFont typeface="Arial" pitchFamily="34" charset="0"/>
              <a:buChar char="-"/>
            </a:pPr>
            <a:r>
              <a:rPr lang="en-US" b="1" dirty="0"/>
              <a:t>End User:</a:t>
            </a:r>
            <a:r>
              <a:rPr lang="en-US" dirty="0"/>
              <a:t> High performance is achieved by pre-planning the requirement for joins, summations and periodic reports by end users.</a:t>
            </a:r>
          </a:p>
          <a:p>
            <a:pPr marL="724959" lvl="1" indent="-241653" algn="just">
              <a:lnSpc>
                <a:spcPct val="90000"/>
              </a:lnSpc>
              <a:buFont typeface="Arial" pitchFamily="34" charset="0"/>
              <a:buChar char="-"/>
            </a:pPr>
            <a:r>
              <a:rPr lang="en-US" b="1" dirty="0"/>
              <a:t>Extract Transform and Load (ETL):</a:t>
            </a:r>
          </a:p>
          <a:p>
            <a:pPr marL="1208265" lvl="2" indent="-241653" algn="just">
              <a:lnSpc>
                <a:spcPct val="90000"/>
              </a:lnSpc>
              <a:buFont typeface="Wingdings" pitchFamily="2" charset="2"/>
              <a:buChar char="§"/>
            </a:pPr>
            <a:r>
              <a:rPr lang="en-US" b="1" dirty="0"/>
              <a:t>Extract:</a:t>
            </a:r>
            <a:r>
              <a:rPr lang="en-US" dirty="0"/>
              <a:t> It extracts data from data source and keeps it in staging.</a:t>
            </a:r>
          </a:p>
          <a:p>
            <a:pPr marL="1208265" lvl="2" indent="-241653" algn="just">
              <a:lnSpc>
                <a:spcPct val="90000"/>
              </a:lnSpc>
              <a:buFont typeface="Wingdings" pitchFamily="2" charset="2"/>
              <a:buChar char="§"/>
            </a:pPr>
            <a:r>
              <a:rPr lang="en-US" b="1" dirty="0"/>
              <a:t>Transform:</a:t>
            </a:r>
            <a:r>
              <a:rPr lang="en-US" dirty="0"/>
              <a:t> It converts data into format required by Data Warehouse.</a:t>
            </a:r>
          </a:p>
          <a:p>
            <a:pPr marL="1208265" lvl="2" indent="-241653" algn="just">
              <a:lnSpc>
                <a:spcPct val="90000"/>
              </a:lnSpc>
              <a:buFont typeface="Wingdings" pitchFamily="2" charset="2"/>
              <a:buChar char="§"/>
            </a:pPr>
            <a:r>
              <a:rPr lang="en-US" b="1" dirty="0"/>
              <a:t>Load:</a:t>
            </a:r>
            <a:r>
              <a:rPr lang="en-US" dirty="0"/>
              <a:t> It loads data to Data Warehouse.</a:t>
            </a:r>
          </a:p>
          <a:p>
            <a:pPr marL="724959" lvl="1" indent="-241653" algn="just">
              <a:lnSpc>
                <a:spcPct val="90000"/>
              </a:lnSpc>
              <a:buFont typeface="Arial" pitchFamily="34" charset="0"/>
              <a:buChar char="-"/>
            </a:pPr>
            <a:r>
              <a:rPr lang="en-US" b="1" dirty="0"/>
              <a:t>DWH: </a:t>
            </a:r>
            <a:r>
              <a:rPr lang="en-US" dirty="0"/>
              <a:t>Data Warehouse integrates and aggregates data from various operational and external data bases maintained by different Business Units. </a:t>
            </a:r>
          </a:p>
          <a:p>
            <a:pPr marL="724959" lvl="1" indent="-241653" algn="just">
              <a:lnSpc>
                <a:spcPct val="90000"/>
              </a:lnSpc>
              <a:buFont typeface="Arial" pitchFamily="34" charset="0"/>
              <a:buChar char="-"/>
            </a:pPr>
            <a:r>
              <a:rPr lang="en-US" b="1" dirty="0"/>
              <a:t>OLAP:</a:t>
            </a:r>
            <a:r>
              <a:rPr lang="en-US" dirty="0"/>
              <a:t> It has been in use to process and record transactions that create new data and update existing information in databases.</a:t>
            </a:r>
          </a:p>
          <a:p>
            <a:pPr marL="724959" lvl="1" indent="-241653" algn="just">
              <a:lnSpc>
                <a:spcPct val="90000"/>
              </a:lnSpc>
              <a:buFont typeface="Arial" pitchFamily="34" charset="0"/>
              <a:buChar char="-"/>
            </a:pPr>
            <a:r>
              <a:rPr lang="en-US" b="1" dirty="0"/>
              <a:t>Business User: </a:t>
            </a:r>
            <a:r>
              <a:rPr lang="en-US" dirty="0"/>
              <a:t>High performance is achieved by pre-planning the requirement and putting business rules by business users.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635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5" name="Rectangle 5"/>
          <p:cNvSpPr>
            <a:spLocks noGrp="1" noRot="1" noChangeAspect="1" noChangeArrowheads="1" noTextEdit="1"/>
          </p:cNvSpPr>
          <p:nvPr>
            <p:ph type="sldImg"/>
          </p:nvPr>
        </p:nvSpPr>
        <p:spPr>
          <a:xfrm>
            <a:off x="2195513" y="720725"/>
            <a:ext cx="4800600" cy="3600450"/>
          </a:xfrm>
          <a:ln/>
        </p:spPr>
      </p:sp>
      <p:sp>
        <p:nvSpPr>
          <p:cNvPr id="322566" name="Rectangle 6"/>
          <p:cNvSpPr>
            <a:spLocks noGrp="1" noChangeArrowheads="1"/>
          </p:cNvSpPr>
          <p:nvPr>
            <p:ph type="body" idx="1"/>
          </p:nvPr>
        </p:nvSpPr>
        <p:spPr>
          <a:xfrm>
            <a:off x="2148841" y="4800600"/>
            <a:ext cx="4873751" cy="3950161"/>
          </a:xfrm>
        </p:spPr>
        <p:txBody>
          <a:bodyPr/>
          <a:lstStyle/>
          <a:p>
            <a:pPr marL="241653" indent="-241653" algn="just"/>
            <a:r>
              <a:rPr lang="en-US" b="1" u="sng" dirty="0"/>
              <a:t>Types of </a:t>
            </a:r>
            <a:r>
              <a:rPr lang="en-US" b="1" u="sng" dirty="0" smtClean="0"/>
              <a:t> OLAP</a:t>
            </a:r>
            <a:r>
              <a:rPr lang="en-US" b="1" dirty="0"/>
              <a:t>:</a:t>
            </a:r>
          </a:p>
          <a:p>
            <a:pPr marL="241653" indent="-241653" algn="just"/>
            <a:r>
              <a:rPr lang="en-US" b="1" dirty="0"/>
              <a:t>Relational Online Analytical Processing (ROLAP):</a:t>
            </a:r>
          </a:p>
          <a:p>
            <a:pPr marL="241653" indent="-241653" algn="just">
              <a:buFont typeface="Arial" pitchFamily="34" charset="0"/>
              <a:buChar char="-"/>
            </a:pPr>
            <a:r>
              <a:rPr lang="en-US" dirty="0"/>
              <a:t>The data stored in the relational database gives the appearance of traditional OLAP’s slicing and dicing functionality. </a:t>
            </a:r>
          </a:p>
          <a:p>
            <a:pPr marL="241653" indent="-241653" algn="just">
              <a:buFont typeface="Arial" pitchFamily="34" charset="0"/>
              <a:buChar char="-"/>
            </a:pPr>
            <a:r>
              <a:rPr lang="en-US" dirty="0"/>
              <a:t>In Relational OLAP (ROLAP), Relational DBMS stores Data Mart (Star schema).</a:t>
            </a:r>
          </a:p>
          <a:p>
            <a:pPr marL="241653" indent="-241653" algn="just"/>
            <a:r>
              <a:rPr lang="en-US" b="1" dirty="0"/>
              <a:t>Advantage:</a:t>
            </a:r>
          </a:p>
          <a:p>
            <a:pPr marL="241653" indent="-241653" algn="just">
              <a:buFont typeface="Arial" pitchFamily="34" charset="0"/>
              <a:buChar char="-"/>
            </a:pPr>
            <a:r>
              <a:rPr lang="en-US" dirty="0"/>
              <a:t>ROLAP itself places no limitation on data amount. </a:t>
            </a:r>
          </a:p>
          <a:p>
            <a:pPr marL="241653" indent="-241653" algn="just">
              <a:buFont typeface="Arial" pitchFamily="34" charset="0"/>
              <a:buChar char="-"/>
            </a:pPr>
            <a:r>
              <a:rPr lang="en-US" dirty="0"/>
              <a:t>Relational database already comes with a host of functionalities. ROLAP technologies, can leverage these functionalities since they sit on top of the relational database.</a:t>
            </a:r>
          </a:p>
          <a:p>
            <a:pPr marL="241653" indent="-241653" algn="just"/>
            <a:r>
              <a:rPr lang="en-US" b="1" dirty="0"/>
              <a:t>Disadvantage:</a:t>
            </a:r>
          </a:p>
          <a:p>
            <a:pPr marL="241653" indent="-241653" algn="just">
              <a:buFont typeface="Arial" pitchFamily="34" charset="0"/>
              <a:buChar char="-"/>
            </a:pPr>
            <a:r>
              <a:rPr lang="en-US" dirty="0"/>
              <a:t>Each ROLAP report is essentially a SQL query (or multiple SQL queries) in the relational database. The query time can be long if the underlying data size is large. </a:t>
            </a:r>
          </a:p>
          <a:p>
            <a:pPr marL="241653" indent="-241653" algn="just">
              <a:buFont typeface="Arial" pitchFamily="34" charset="0"/>
              <a:buChar char="-"/>
            </a:pPr>
            <a:r>
              <a:rPr lang="en-US" dirty="0"/>
              <a:t>ROLAP itself is limited to RDB functionality.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394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Rot="1" noChangeAspect="1" noChangeArrowheads="1" noTextEdit="1"/>
          </p:cNvSpPr>
          <p:nvPr>
            <p:ph type="sldImg"/>
          </p:nvPr>
        </p:nvSpPr>
        <p:spPr>
          <a:xfrm>
            <a:off x="2195513" y="720725"/>
            <a:ext cx="4800600" cy="3600450"/>
          </a:xfrm>
          <a:ln/>
        </p:spPr>
      </p:sp>
      <p:sp>
        <p:nvSpPr>
          <p:cNvPr id="320518" name="Rectangle 6"/>
          <p:cNvSpPr>
            <a:spLocks noGrp="1" noChangeArrowheads="1"/>
          </p:cNvSpPr>
          <p:nvPr>
            <p:ph type="body" idx="1"/>
          </p:nvPr>
        </p:nvSpPr>
        <p:spPr/>
        <p:txBody>
          <a:bodyPr/>
          <a:lstStyle/>
          <a:p>
            <a:pPr marL="241653" indent="-241653" algn="just"/>
            <a:r>
              <a:rPr lang="en-US" b="1" u="sng" dirty="0"/>
              <a:t>Types of OLAP</a:t>
            </a:r>
            <a:r>
              <a:rPr lang="en-US" b="1" dirty="0"/>
              <a:t>:</a:t>
            </a:r>
          </a:p>
          <a:p>
            <a:pPr marL="241653" indent="-241653" algn="just"/>
            <a:r>
              <a:rPr lang="en-US" b="1" dirty="0"/>
              <a:t>Multidimensional Online Analytical Processing (MOLAP):</a:t>
            </a:r>
          </a:p>
          <a:p>
            <a:pPr marL="241653" indent="-241653" algn="just">
              <a:buFont typeface="Arial" pitchFamily="34" charset="0"/>
              <a:buChar char="-"/>
            </a:pPr>
            <a:r>
              <a:rPr lang="en-US" dirty="0"/>
              <a:t>In MOLAP, the data is stored in a multi-dimensional cube. The storage is not in the relational database, but in proprietary formats. </a:t>
            </a:r>
          </a:p>
          <a:p>
            <a:pPr marL="241653" indent="-241653" algn="just">
              <a:buFont typeface="Arial" pitchFamily="34" charset="0"/>
              <a:buChar char="-"/>
            </a:pPr>
            <a:r>
              <a:rPr lang="en-US" dirty="0"/>
              <a:t>MOLAP storage structure is Array-based. </a:t>
            </a:r>
          </a:p>
          <a:p>
            <a:pPr marL="241653" indent="-241653" algn="just"/>
            <a:r>
              <a:rPr lang="en-US" b="1" dirty="0"/>
              <a:t>Advantage:</a:t>
            </a:r>
          </a:p>
          <a:p>
            <a:pPr marL="241653" indent="-241653" algn="just">
              <a:buFont typeface="Arial" pitchFamily="34" charset="0"/>
              <a:buChar char="-"/>
            </a:pPr>
            <a:r>
              <a:rPr lang="en-US" dirty="0"/>
              <a:t>MOLAP cubes are built for fast data retrieval, and is optimal for slicing and dicing operations. </a:t>
            </a:r>
          </a:p>
          <a:p>
            <a:pPr marL="241653" indent="-241653" algn="just">
              <a:buFont typeface="Arial" pitchFamily="34" charset="0"/>
              <a:buChar char="-"/>
            </a:pPr>
            <a:r>
              <a:rPr lang="en-US" dirty="0"/>
              <a:t>All calculations have been pre-generated when the cube is created. Hence, complex calculations are not only doable, they return quickly, as well. </a:t>
            </a:r>
          </a:p>
          <a:p>
            <a:pPr marL="241653" indent="-241653" algn="just"/>
            <a:r>
              <a:rPr lang="en-US" b="1" dirty="0"/>
              <a:t>Disadvantage:</a:t>
            </a:r>
          </a:p>
          <a:p>
            <a:pPr marL="241653" indent="-241653" algn="just">
              <a:buFont typeface="Arial" pitchFamily="34" charset="0"/>
              <a:buChar char="-"/>
            </a:pPr>
            <a:r>
              <a:rPr lang="en-US" dirty="0"/>
              <a:t>In case of MOLAP, scope is limited as definition of cube creates boundaries.</a:t>
            </a:r>
          </a:p>
          <a:p>
            <a:pPr marL="241653" indent="-241653" algn="just">
              <a:buFont typeface="Arial" pitchFamily="34" charset="0"/>
              <a:buChar char="-"/>
            </a:pPr>
            <a:r>
              <a:rPr lang="en-US" dirty="0"/>
              <a:t>It is not possible to include a large amount of data in the cube itself. This is because all calculations are performed when the cube is built. Only  summary-level information will be included in the cube itself.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2431658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352766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502729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0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29815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643175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17162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9982427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11/16/2016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45594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066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3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065589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1424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81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4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76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79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42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4135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8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75590424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png"/><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5: Online Analytical Processing (OLAP)</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Architecture for MOLAP</a:t>
            </a:r>
          </a:p>
        </p:txBody>
      </p:sp>
      <p:pic>
        <p:nvPicPr>
          <p:cNvPr id="4" name="Content Placeholder 4" descr="DS3-Figure 32-02"/>
          <p:cNvPicPr>
            <a:picLocks noChangeAspect="1" noChangeArrowheads="1"/>
          </p:cNvPicPr>
          <p:nvPr/>
        </p:nvPicPr>
        <p:blipFill>
          <a:blip r:embed="rId3" cstate="print"/>
          <a:srcRect/>
          <a:stretch>
            <a:fillRect/>
          </a:stretch>
        </p:blipFill>
        <p:spPr>
          <a:xfrm>
            <a:off x="402768" y="1364344"/>
            <a:ext cx="8046720" cy="4658627"/>
          </a:xfrm>
          <a:prstGeom prst="rect">
            <a:avLst/>
          </a:prstGeom>
          <a:noFill/>
        </p:spPr>
      </p:pic>
    </p:spTree>
    <p:extLst>
      <p:ext uri="{BB962C8B-B14F-4D97-AF65-F5344CB8AC3E}">
        <p14:creationId xmlns:p14="http://schemas.microsoft.com/office/powerpoint/2010/main" val="2966837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HOLAP</a:t>
            </a:r>
            <a:endParaRPr lang="en-US" dirty="0"/>
          </a:p>
        </p:txBody>
      </p:sp>
      <p:sp>
        <p:nvSpPr>
          <p:cNvPr id="4" name="Content Placeholder 3"/>
          <p:cNvSpPr>
            <a:spLocks noGrp="1"/>
          </p:cNvSpPr>
          <p:nvPr>
            <p:ph idx="1"/>
          </p:nvPr>
        </p:nvSpPr>
        <p:spPr/>
        <p:txBody>
          <a:bodyPr/>
          <a:lstStyle/>
          <a:p>
            <a:r>
              <a:rPr lang="en-US" dirty="0"/>
              <a:t>HOLAP is the product of the attempt to incorporate the best features of MOLAP and ROLAP into a single architecture. </a:t>
            </a:r>
          </a:p>
          <a:p>
            <a:r>
              <a:rPr lang="en-US" dirty="0"/>
              <a:t>HOLAP systems stores larger quantities of detailed data in the relational tables while the aggregations are stored in the pre-calculated cubes. </a:t>
            </a:r>
          </a:p>
          <a:p>
            <a:r>
              <a:rPr lang="en-US" dirty="0"/>
              <a:t>HOLAP also has the capacity to “drill through” from the cube down to the relational tables for delineated data. </a:t>
            </a:r>
          </a:p>
          <a:p>
            <a:endParaRPr lang="en-US" dirty="0"/>
          </a:p>
        </p:txBody>
      </p:sp>
    </p:spTree>
    <p:extLst>
      <p:ext uri="{BB962C8B-B14F-4D97-AF65-F5344CB8AC3E}">
        <p14:creationId xmlns:p14="http://schemas.microsoft.com/office/powerpoint/2010/main" val="2501214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5555" name="Object 1027"/>
          <p:cNvGraphicFramePr>
            <a:graphicFrameLocks noChangeAspect="1"/>
          </p:cNvGraphicFramePr>
          <p:nvPr/>
        </p:nvGraphicFramePr>
        <p:xfrm>
          <a:off x="2039815" y="3505200"/>
          <a:ext cx="6248400" cy="2590800"/>
        </p:xfrm>
        <a:graphic>
          <a:graphicData uri="http://schemas.openxmlformats.org/presentationml/2006/ole">
            <mc:AlternateContent xmlns:mc="http://schemas.openxmlformats.org/markup-compatibility/2006">
              <mc:Choice xmlns:v="urn:schemas-microsoft-com:vml" Requires="v">
                <p:oleObj spid="_x0000_s1036" name="Bitmap Image" r:id="rId4" imgW="7621064" imgH="5552381" progId="PBrush">
                  <p:embed/>
                </p:oleObj>
              </mc:Choice>
              <mc:Fallback>
                <p:oleObj name="Bitmap Image" r:id="rId4" imgW="7621064" imgH="55523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815" y="3505200"/>
                        <a:ext cx="624840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p:cNvSpPr>
            <a:spLocks noGrp="1"/>
          </p:cNvSpPr>
          <p:nvPr>
            <p:ph type="title"/>
          </p:nvPr>
        </p:nvSpPr>
        <p:spPr/>
        <p:txBody>
          <a:bodyPr/>
          <a:lstStyle/>
          <a:p>
            <a:r>
              <a:rPr lang="en-US" dirty="0"/>
              <a:t>WOLAP Architecture</a:t>
            </a:r>
          </a:p>
        </p:txBody>
      </p:sp>
      <p:sp>
        <p:nvSpPr>
          <p:cNvPr id="8" name="Content Placeholder 7"/>
          <p:cNvSpPr>
            <a:spLocks noGrp="1"/>
          </p:cNvSpPr>
          <p:nvPr>
            <p:ph idx="1"/>
          </p:nvPr>
        </p:nvSpPr>
        <p:spPr/>
        <p:txBody>
          <a:bodyPr/>
          <a:lstStyle/>
          <a:p>
            <a:r>
              <a:rPr lang="en-US" dirty="0"/>
              <a:t>Web Based Online Analytical Processing: WOLAP, or Web-enabled OLAP, which uses a browser to deliver OLAP. The combination is powerful, say many business managers. The delivery capability of the Web, coupled with the business intelligence tool of OLAP, will allow a broader number of business analysts to benefit from the software. </a:t>
            </a:r>
          </a:p>
          <a:p>
            <a:endParaRPr lang="en-US" dirty="0"/>
          </a:p>
          <a:p>
            <a:r>
              <a:rPr lang="en-US" dirty="0"/>
              <a:t>Example :</a:t>
            </a:r>
          </a:p>
          <a:p>
            <a:endParaRPr lang="en-US" dirty="0"/>
          </a:p>
        </p:txBody>
      </p:sp>
    </p:spTree>
    <p:extLst>
      <p:ext uri="{BB962C8B-B14F-4D97-AF65-F5344CB8AC3E}">
        <p14:creationId xmlns:p14="http://schemas.microsoft.com/office/powerpoint/2010/main" val="29723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55555"/>
                                        </p:tgtEl>
                                        <p:attrNameLst>
                                          <p:attrName>style.visibility</p:attrName>
                                        </p:attrNameLst>
                                      </p:cBhvr>
                                      <p:to>
                                        <p:strVal val="visible"/>
                                      </p:to>
                                    </p:set>
                                    <p:anim calcmode="lin" valueType="num">
                                      <p:cBhvr additive="base">
                                        <p:cTn id="7" dur="500" fill="hold"/>
                                        <p:tgtEl>
                                          <p:spTgt spid="2455555"/>
                                        </p:tgtEl>
                                        <p:attrNameLst>
                                          <p:attrName>ppt_x</p:attrName>
                                        </p:attrNameLst>
                                      </p:cBhvr>
                                      <p:tavLst>
                                        <p:tav tm="0">
                                          <p:val>
                                            <p:strVal val="1+#ppt_w/2"/>
                                          </p:val>
                                        </p:tav>
                                        <p:tav tm="100000">
                                          <p:val>
                                            <p:strVal val="#ppt_x"/>
                                          </p:val>
                                        </p:tav>
                                      </p:tavLst>
                                    </p:anim>
                                    <p:anim calcmode="lin" valueType="num">
                                      <p:cBhvr additive="base">
                                        <p:cTn id="8" dur="500" fill="hold"/>
                                        <p:tgtEl>
                                          <p:spTgt spid="2455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Other OLAP tools</a:t>
            </a:r>
          </a:p>
        </p:txBody>
      </p:sp>
      <p:sp>
        <p:nvSpPr>
          <p:cNvPr id="8" name="Content Placeholder 7"/>
          <p:cNvSpPr>
            <a:spLocks noGrp="1"/>
          </p:cNvSpPr>
          <p:nvPr>
            <p:ph idx="1"/>
          </p:nvPr>
        </p:nvSpPr>
        <p:spPr/>
        <p:txBody>
          <a:bodyPr/>
          <a:lstStyle/>
          <a:p>
            <a:r>
              <a:rPr lang="en-US" dirty="0"/>
              <a:t>DOLAP – Desktop OLAP</a:t>
            </a:r>
          </a:p>
          <a:p>
            <a:endParaRPr lang="en-US" dirty="0"/>
          </a:p>
          <a:p>
            <a:r>
              <a:rPr lang="en-US" dirty="0"/>
              <a:t> MOLAP – Mobile OLAP</a:t>
            </a:r>
          </a:p>
          <a:p>
            <a:endParaRPr lang="en-US" dirty="0"/>
          </a:p>
          <a:p>
            <a:r>
              <a:rPr lang="en-US" dirty="0"/>
              <a:t> SOLAP – Spatial OLAP</a:t>
            </a:r>
          </a:p>
          <a:p>
            <a:endParaRPr lang="en-US" dirty="0"/>
          </a:p>
        </p:txBody>
      </p:sp>
    </p:spTree>
    <p:extLst>
      <p:ext uri="{BB962C8B-B14F-4D97-AF65-F5344CB8AC3E}">
        <p14:creationId xmlns:p14="http://schemas.microsoft.com/office/powerpoint/2010/main" val="89328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bwMode="auto">
          <a:xfrm>
            <a:off x="820739" y="3017838"/>
            <a:ext cx="3683000" cy="26209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234950" indent="-234950">
              <a:spcBef>
                <a:spcPct val="20000"/>
              </a:spcBef>
              <a:buClr>
                <a:srgbClr val="CC3300"/>
              </a:buClr>
              <a:buFontTx/>
              <a:buChar char="•"/>
              <a:defRPr/>
            </a:pPr>
            <a:r>
              <a:rPr lang="en-US" sz="2400" b="1" kern="0" dirty="0">
                <a:latin typeface="+mn-lt"/>
              </a:rPr>
              <a:t>Detailed </a:t>
            </a:r>
            <a:r>
              <a:rPr lang="en-US" sz="2400" b="1" kern="0" dirty="0" smtClean="0">
                <a:latin typeface="+mn-lt"/>
              </a:rPr>
              <a:t>Data</a:t>
            </a:r>
          </a:p>
          <a:p>
            <a:pPr marL="234950" indent="-234950">
              <a:spcBef>
                <a:spcPct val="20000"/>
              </a:spcBef>
              <a:buClr>
                <a:srgbClr val="CC3300"/>
              </a:buClr>
              <a:buFontTx/>
              <a:buChar char="•"/>
              <a:defRPr/>
            </a:pPr>
            <a:endParaRPr lang="en-US" sz="2400" b="1" kern="0" dirty="0">
              <a:latin typeface="+mn-lt"/>
            </a:endParaRPr>
          </a:p>
          <a:p>
            <a:pPr marL="234950" indent="-234950">
              <a:spcBef>
                <a:spcPct val="20000"/>
              </a:spcBef>
              <a:buClr>
                <a:srgbClr val="CC3300"/>
              </a:buClr>
              <a:buFontTx/>
              <a:buChar char="•"/>
              <a:defRPr/>
            </a:pPr>
            <a:r>
              <a:rPr lang="en-US" sz="2400" b="1" kern="0" dirty="0">
                <a:latin typeface="+mn-lt"/>
              </a:rPr>
              <a:t>Simple </a:t>
            </a:r>
            <a:r>
              <a:rPr lang="en-US" sz="2400" b="1" kern="0" dirty="0" smtClean="0">
                <a:latin typeface="+mn-lt"/>
              </a:rPr>
              <a:t>Calculations</a:t>
            </a:r>
          </a:p>
          <a:p>
            <a:pPr marL="234950" indent="-234950">
              <a:spcBef>
                <a:spcPct val="20000"/>
              </a:spcBef>
              <a:buClr>
                <a:srgbClr val="CC3300"/>
              </a:buClr>
              <a:buFontTx/>
              <a:buChar char="•"/>
              <a:defRPr/>
            </a:pPr>
            <a:endParaRPr lang="en-US" sz="2400" b="1" kern="0" dirty="0" smtClean="0"/>
          </a:p>
          <a:p>
            <a:pPr marL="234950" indent="-234950">
              <a:spcBef>
                <a:spcPct val="20000"/>
              </a:spcBef>
              <a:buClr>
                <a:srgbClr val="CC3300"/>
              </a:buClr>
              <a:buFontTx/>
              <a:buChar char="•"/>
              <a:defRPr/>
            </a:pPr>
            <a:r>
              <a:rPr lang="en-US" sz="2400" b="1" kern="0" dirty="0" smtClean="0">
                <a:latin typeface="+mn-lt"/>
              </a:rPr>
              <a:t>Analyze </a:t>
            </a:r>
            <a:r>
              <a:rPr lang="en-US" sz="2400" b="1" kern="0" dirty="0">
                <a:latin typeface="+mn-lt"/>
              </a:rPr>
              <a:t>past trends</a:t>
            </a:r>
          </a:p>
        </p:txBody>
      </p:sp>
      <p:sp>
        <p:nvSpPr>
          <p:cNvPr id="5" name="Rectangle 1028"/>
          <p:cNvSpPr txBox="1">
            <a:spLocks noChangeArrowheads="1"/>
          </p:cNvSpPr>
          <p:nvPr/>
        </p:nvSpPr>
        <p:spPr>
          <a:xfrm>
            <a:off x="4503738" y="3017838"/>
            <a:ext cx="3878262" cy="2620962"/>
          </a:xfrm>
          <a:prstGeom prst="rect">
            <a:avLst/>
          </a:prstGeom>
        </p:spPr>
        <p:style>
          <a:lnRef idx="3">
            <a:schemeClr val="lt1"/>
          </a:lnRef>
          <a:fillRef idx="1">
            <a:schemeClr val="accent1"/>
          </a:fillRef>
          <a:effectRef idx="1">
            <a:schemeClr val="accent1"/>
          </a:effectRef>
          <a:fontRef idx="minor">
            <a:schemeClr val="lt1"/>
          </a:fontRef>
        </p:style>
        <p:txBody>
          <a:bodyPr/>
          <a:lstStyle/>
          <a:p>
            <a:pPr marL="234950" indent="-234950">
              <a:spcBef>
                <a:spcPct val="20000"/>
              </a:spcBef>
              <a:buClr>
                <a:srgbClr val="CC3300"/>
              </a:buClr>
              <a:buFont typeface="Arial" pitchFamily="34" charset="0"/>
              <a:buChar char="•"/>
              <a:defRPr/>
            </a:pPr>
            <a:r>
              <a:rPr lang="en-US" sz="2400" b="1" kern="0" dirty="0">
                <a:solidFill>
                  <a:schemeClr val="bg1"/>
                </a:solidFill>
                <a:latin typeface="+mn-lt"/>
              </a:rPr>
              <a:t>Summary </a:t>
            </a:r>
            <a:r>
              <a:rPr lang="en-US" sz="2400" b="1" kern="0" dirty="0" smtClean="0">
                <a:solidFill>
                  <a:schemeClr val="bg1"/>
                </a:solidFill>
                <a:latin typeface="+mn-lt"/>
              </a:rPr>
              <a:t>Data</a:t>
            </a:r>
          </a:p>
          <a:p>
            <a:pPr marL="234950" indent="-234950">
              <a:spcBef>
                <a:spcPct val="20000"/>
              </a:spcBef>
              <a:buClr>
                <a:srgbClr val="CC3300"/>
              </a:buClr>
              <a:buFont typeface="Arial" pitchFamily="34" charset="0"/>
              <a:buChar char="•"/>
              <a:defRPr/>
            </a:pPr>
            <a:endParaRPr lang="en-US" sz="2400" b="1" kern="0" dirty="0">
              <a:solidFill>
                <a:schemeClr val="bg1"/>
              </a:solidFill>
              <a:latin typeface="+mn-lt"/>
            </a:endParaRPr>
          </a:p>
          <a:p>
            <a:pPr marL="234950" indent="-234950">
              <a:spcBef>
                <a:spcPct val="20000"/>
              </a:spcBef>
              <a:buClr>
                <a:srgbClr val="CC3300"/>
              </a:buClr>
              <a:buFont typeface="Arial" pitchFamily="34" charset="0"/>
              <a:buChar char="•"/>
              <a:defRPr/>
            </a:pPr>
            <a:r>
              <a:rPr lang="en-US" sz="2400" b="1" kern="0" dirty="0">
                <a:solidFill>
                  <a:schemeClr val="bg1"/>
                </a:solidFill>
                <a:latin typeface="+mn-lt"/>
              </a:rPr>
              <a:t>Complex </a:t>
            </a:r>
            <a:r>
              <a:rPr lang="en-US" sz="2400" b="1" kern="0" dirty="0" smtClean="0">
                <a:solidFill>
                  <a:schemeClr val="bg1"/>
                </a:solidFill>
                <a:latin typeface="+mn-lt"/>
              </a:rPr>
              <a:t>Calculations</a:t>
            </a:r>
          </a:p>
          <a:p>
            <a:pPr marL="234950" indent="-234950">
              <a:spcBef>
                <a:spcPct val="20000"/>
              </a:spcBef>
              <a:buClr>
                <a:srgbClr val="CC3300"/>
              </a:buClr>
              <a:buFont typeface="Arial" pitchFamily="34" charset="0"/>
              <a:buChar char="•"/>
              <a:defRPr/>
            </a:pPr>
            <a:endParaRPr lang="en-US" sz="2400" b="1" kern="0" dirty="0">
              <a:solidFill>
                <a:schemeClr val="bg1"/>
              </a:solidFill>
              <a:latin typeface="+mn-lt"/>
            </a:endParaRPr>
          </a:p>
          <a:p>
            <a:pPr marL="234950" indent="-234950">
              <a:spcBef>
                <a:spcPct val="20000"/>
              </a:spcBef>
              <a:buClr>
                <a:srgbClr val="CC3300"/>
              </a:buClr>
              <a:buFont typeface="Arial" pitchFamily="34" charset="0"/>
              <a:buChar char="•"/>
              <a:defRPr/>
            </a:pPr>
            <a:r>
              <a:rPr lang="en-US" sz="2400" b="1" kern="0" dirty="0">
                <a:solidFill>
                  <a:schemeClr val="bg1"/>
                </a:solidFill>
                <a:latin typeface="+mn-lt"/>
              </a:rPr>
              <a:t>Predict future trends</a:t>
            </a:r>
          </a:p>
        </p:txBody>
      </p:sp>
      <p:sp>
        <p:nvSpPr>
          <p:cNvPr id="9" name="Title 8"/>
          <p:cNvSpPr>
            <a:spLocks noGrp="1"/>
          </p:cNvSpPr>
          <p:nvPr>
            <p:ph type="title"/>
          </p:nvPr>
        </p:nvSpPr>
        <p:spPr/>
        <p:txBody>
          <a:bodyPr/>
          <a:lstStyle/>
          <a:p>
            <a:r>
              <a:rPr lang="en-US" dirty="0"/>
              <a:t>Functional ROLAP Vs MOLAP</a:t>
            </a:r>
          </a:p>
        </p:txBody>
      </p:sp>
      <p:sp>
        <p:nvSpPr>
          <p:cNvPr id="10" name="Content Placeholder 9"/>
          <p:cNvSpPr>
            <a:spLocks noGrp="1"/>
          </p:cNvSpPr>
          <p:nvPr>
            <p:ph idx="1"/>
          </p:nvPr>
        </p:nvSpPr>
        <p:spPr/>
        <p:txBody>
          <a:bodyPr/>
          <a:lstStyle/>
          <a:p>
            <a:endParaRPr lang="en-US" dirty="0" smtClean="0"/>
          </a:p>
          <a:p>
            <a:endParaRPr lang="en-US" dirty="0"/>
          </a:p>
          <a:p>
            <a:pPr marL="0" indent="0">
              <a:buNone/>
            </a:pPr>
            <a:r>
              <a:rPr lang="en-US" dirty="0" smtClean="0"/>
              <a:t>                Tactical		               Strategic	</a:t>
            </a:r>
            <a:endParaRPr lang="en-US" dirty="0"/>
          </a:p>
          <a:p>
            <a:endParaRPr lang="en-US" dirty="0"/>
          </a:p>
        </p:txBody>
      </p:sp>
    </p:spTree>
    <p:extLst>
      <p:ext uri="{BB962C8B-B14F-4D97-AF65-F5344CB8AC3E}">
        <p14:creationId xmlns:p14="http://schemas.microsoft.com/office/powerpoint/2010/main" val="32520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OLAP </a:t>
            </a:r>
            <a:r>
              <a:rPr lang="en-US" dirty="0" smtClean="0"/>
              <a:t>Operations</a:t>
            </a:r>
            <a:endParaRPr lang="en-US" dirty="0"/>
          </a:p>
        </p:txBody>
      </p:sp>
      <p:sp>
        <p:nvSpPr>
          <p:cNvPr id="6" name="Content Placeholder 5"/>
          <p:cNvSpPr>
            <a:spLocks noGrp="1"/>
          </p:cNvSpPr>
          <p:nvPr>
            <p:ph idx="1"/>
          </p:nvPr>
        </p:nvSpPr>
        <p:spPr/>
        <p:txBody>
          <a:bodyPr/>
          <a:lstStyle/>
          <a:p>
            <a:r>
              <a:rPr lang="en-US" dirty="0"/>
              <a:t>Different OLAP operations are:</a:t>
            </a:r>
          </a:p>
          <a:p>
            <a:pPr lvl="1"/>
            <a:r>
              <a:rPr lang="en-US" dirty="0"/>
              <a:t>Roll up (drill-up)</a:t>
            </a:r>
          </a:p>
          <a:p>
            <a:pPr lvl="1"/>
            <a:r>
              <a:rPr lang="en-US" dirty="0"/>
              <a:t>Drill down (roll down)</a:t>
            </a:r>
          </a:p>
          <a:p>
            <a:pPr lvl="1"/>
            <a:r>
              <a:rPr lang="en-US" dirty="0"/>
              <a:t>Slice and dice </a:t>
            </a:r>
          </a:p>
          <a:p>
            <a:pPr lvl="1"/>
            <a:r>
              <a:rPr lang="en-US" dirty="0"/>
              <a:t>Pivot (rotate)</a:t>
            </a:r>
          </a:p>
          <a:p>
            <a:r>
              <a:rPr lang="en-US" dirty="0"/>
              <a:t>Other operations:</a:t>
            </a:r>
          </a:p>
          <a:p>
            <a:pPr lvl="1"/>
            <a:r>
              <a:rPr lang="en-US" dirty="0"/>
              <a:t>Drill across</a:t>
            </a:r>
          </a:p>
          <a:p>
            <a:pPr lvl="1"/>
            <a:r>
              <a:rPr lang="en-US" dirty="0"/>
              <a:t>Drill through</a:t>
            </a:r>
          </a:p>
          <a:p>
            <a:endParaRPr lang="en-US" dirty="0"/>
          </a:p>
        </p:txBody>
      </p:sp>
      <p:grpSp>
        <p:nvGrpSpPr>
          <p:cNvPr id="28" name="Group 4"/>
          <p:cNvGrpSpPr>
            <a:grpSpLocks/>
          </p:cNvGrpSpPr>
          <p:nvPr/>
        </p:nvGrpSpPr>
        <p:grpSpPr bwMode="auto">
          <a:xfrm>
            <a:off x="3581400" y="2133600"/>
            <a:ext cx="5008563" cy="2563813"/>
            <a:chOff x="2352" y="1718"/>
            <a:chExt cx="3840" cy="1787"/>
          </a:xfrm>
        </p:grpSpPr>
        <p:grpSp>
          <p:nvGrpSpPr>
            <p:cNvPr id="29" name="Group 5"/>
            <p:cNvGrpSpPr>
              <a:grpSpLocks/>
            </p:cNvGrpSpPr>
            <p:nvPr/>
          </p:nvGrpSpPr>
          <p:grpSpPr bwMode="auto">
            <a:xfrm>
              <a:off x="2400" y="1718"/>
              <a:ext cx="3744" cy="1787"/>
              <a:chOff x="2496" y="1488"/>
              <a:chExt cx="3744" cy="1787"/>
            </a:xfrm>
          </p:grpSpPr>
          <p:sp>
            <p:nvSpPr>
              <p:cNvPr id="31" name="Text Box 6"/>
              <p:cNvSpPr txBox="1">
                <a:spLocks noChangeArrowheads="1"/>
              </p:cNvSpPr>
              <p:nvPr/>
            </p:nvSpPr>
            <p:spPr bwMode="auto">
              <a:xfrm>
                <a:off x="3168" y="1752"/>
                <a:ext cx="71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Europe</a:t>
                </a:r>
              </a:p>
            </p:txBody>
          </p:sp>
          <p:sp>
            <p:nvSpPr>
              <p:cNvPr id="32" name="Text Box 7"/>
              <p:cNvSpPr txBox="1">
                <a:spLocks noChangeArrowheads="1"/>
              </p:cNvSpPr>
              <p:nvPr/>
            </p:nvSpPr>
            <p:spPr bwMode="auto">
              <a:xfrm>
                <a:off x="4224" y="1752"/>
                <a:ext cx="48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Asia</a:t>
                </a:r>
              </a:p>
            </p:txBody>
          </p:sp>
          <p:sp>
            <p:nvSpPr>
              <p:cNvPr id="33" name="Text Box 8"/>
              <p:cNvSpPr txBox="1">
                <a:spLocks noChangeArrowheads="1"/>
              </p:cNvSpPr>
              <p:nvPr/>
            </p:nvSpPr>
            <p:spPr bwMode="auto">
              <a:xfrm>
                <a:off x="5028" y="1752"/>
                <a:ext cx="6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Africa</a:t>
                </a:r>
              </a:p>
            </p:txBody>
          </p:sp>
          <p:sp>
            <p:nvSpPr>
              <p:cNvPr id="34" name="Text Box 9"/>
              <p:cNvSpPr txBox="1">
                <a:spLocks noChangeArrowheads="1"/>
              </p:cNvSpPr>
              <p:nvPr/>
            </p:nvSpPr>
            <p:spPr bwMode="auto">
              <a:xfrm>
                <a:off x="3522" y="2089"/>
                <a:ext cx="70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Arial" pitchFamily="34" charset="0"/>
                    <a:cs typeface="Arial" pitchFamily="34" charset="0"/>
                  </a:rPr>
                  <a:t>Region</a:t>
                </a:r>
              </a:p>
            </p:txBody>
          </p:sp>
          <p:sp>
            <p:nvSpPr>
              <p:cNvPr id="35" name="Text Box 10"/>
              <p:cNvSpPr txBox="1">
                <a:spLocks noChangeArrowheads="1"/>
              </p:cNvSpPr>
              <p:nvPr/>
            </p:nvSpPr>
            <p:spPr bwMode="auto">
              <a:xfrm>
                <a:off x="4656" y="2089"/>
                <a:ext cx="70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Region</a:t>
                </a:r>
              </a:p>
            </p:txBody>
          </p:sp>
          <p:sp>
            <p:nvSpPr>
              <p:cNvPr id="36" name="Text Box 11"/>
              <p:cNvSpPr txBox="1">
                <a:spLocks noChangeArrowheads="1"/>
              </p:cNvSpPr>
              <p:nvPr/>
            </p:nvSpPr>
            <p:spPr bwMode="auto">
              <a:xfrm>
                <a:off x="4032" y="2416"/>
                <a:ext cx="75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Country</a:t>
                </a:r>
              </a:p>
            </p:txBody>
          </p:sp>
          <p:sp>
            <p:nvSpPr>
              <p:cNvPr id="37" name="Text Box 12"/>
              <p:cNvSpPr txBox="1">
                <a:spLocks noChangeArrowheads="1"/>
              </p:cNvSpPr>
              <p:nvPr/>
            </p:nvSpPr>
            <p:spPr bwMode="auto">
              <a:xfrm>
                <a:off x="3120" y="2416"/>
                <a:ext cx="75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Country</a:t>
                </a:r>
              </a:p>
            </p:txBody>
          </p:sp>
          <p:sp>
            <p:nvSpPr>
              <p:cNvPr id="38" name="Text Box 13"/>
              <p:cNvSpPr txBox="1">
                <a:spLocks noChangeArrowheads="1"/>
              </p:cNvSpPr>
              <p:nvPr/>
            </p:nvSpPr>
            <p:spPr bwMode="auto">
              <a:xfrm>
                <a:off x="4895" y="2407"/>
                <a:ext cx="75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Country</a:t>
                </a:r>
              </a:p>
            </p:txBody>
          </p:sp>
          <p:sp>
            <p:nvSpPr>
              <p:cNvPr id="39" name="Text Box 14"/>
              <p:cNvSpPr txBox="1">
                <a:spLocks noChangeArrowheads="1"/>
              </p:cNvSpPr>
              <p:nvPr/>
            </p:nvSpPr>
            <p:spPr bwMode="auto">
              <a:xfrm>
                <a:off x="2928" y="2713"/>
                <a:ext cx="9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Customer</a:t>
                </a:r>
              </a:p>
            </p:txBody>
          </p:sp>
          <p:sp>
            <p:nvSpPr>
              <p:cNvPr id="40" name="Text Box 15"/>
              <p:cNvSpPr txBox="1">
                <a:spLocks noChangeArrowheads="1"/>
              </p:cNvSpPr>
              <p:nvPr/>
            </p:nvSpPr>
            <p:spPr bwMode="auto">
              <a:xfrm>
                <a:off x="5040" y="2705"/>
                <a:ext cx="9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Customer</a:t>
                </a:r>
              </a:p>
            </p:txBody>
          </p:sp>
          <p:sp>
            <p:nvSpPr>
              <p:cNvPr id="41" name="Line 16"/>
              <p:cNvSpPr>
                <a:spLocks noChangeShapeType="1"/>
              </p:cNvSpPr>
              <p:nvPr/>
            </p:nvSpPr>
            <p:spPr bwMode="auto">
              <a:xfrm>
                <a:off x="2784" y="1584"/>
                <a:ext cx="0" cy="1296"/>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42" name="Line 17"/>
              <p:cNvSpPr>
                <a:spLocks noChangeShapeType="1"/>
              </p:cNvSpPr>
              <p:nvPr/>
            </p:nvSpPr>
            <p:spPr bwMode="auto">
              <a:xfrm flipV="1">
                <a:off x="5952" y="1584"/>
                <a:ext cx="0" cy="1296"/>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43" name="Line 18"/>
              <p:cNvSpPr>
                <a:spLocks noChangeShapeType="1"/>
              </p:cNvSpPr>
              <p:nvPr/>
            </p:nvSpPr>
            <p:spPr bwMode="auto">
              <a:xfrm>
                <a:off x="4224" y="2208"/>
                <a:ext cx="48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44" name="Line 19"/>
              <p:cNvSpPr>
                <a:spLocks noChangeShapeType="1"/>
              </p:cNvSpPr>
              <p:nvPr/>
            </p:nvSpPr>
            <p:spPr bwMode="auto">
              <a:xfrm>
                <a:off x="3792" y="2544"/>
                <a:ext cx="24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45" name="Line 20"/>
              <p:cNvSpPr>
                <a:spLocks noChangeShapeType="1"/>
              </p:cNvSpPr>
              <p:nvPr/>
            </p:nvSpPr>
            <p:spPr bwMode="auto">
              <a:xfrm>
                <a:off x="4704" y="2544"/>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46" name="Line 21"/>
              <p:cNvSpPr>
                <a:spLocks noChangeShapeType="1"/>
              </p:cNvSpPr>
              <p:nvPr/>
            </p:nvSpPr>
            <p:spPr bwMode="auto">
              <a:xfrm>
                <a:off x="3744" y="2832"/>
                <a:ext cx="124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47" name="Text Box 22"/>
              <p:cNvSpPr txBox="1">
                <a:spLocks noChangeArrowheads="1"/>
              </p:cNvSpPr>
              <p:nvPr/>
            </p:nvSpPr>
            <p:spPr bwMode="auto">
              <a:xfrm>
                <a:off x="2496" y="1488"/>
                <a:ext cx="155" cy="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Arial" pitchFamily="34" charset="0"/>
                    <a:cs typeface="Arial" pitchFamily="34" charset="0"/>
                  </a:rPr>
                  <a:t>DrillDown</a:t>
                </a:r>
              </a:p>
            </p:txBody>
          </p:sp>
          <p:sp>
            <p:nvSpPr>
              <p:cNvPr id="48" name="Text Box 23"/>
              <p:cNvSpPr txBox="1">
                <a:spLocks noChangeArrowheads="1"/>
              </p:cNvSpPr>
              <p:nvPr/>
            </p:nvSpPr>
            <p:spPr bwMode="auto">
              <a:xfrm>
                <a:off x="6038" y="1574"/>
                <a:ext cx="202" cy="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Arial" pitchFamily="34" charset="0"/>
                    <a:cs typeface="Arial" pitchFamily="34" charset="0"/>
                  </a:rPr>
                  <a:t>RollUp</a:t>
                </a:r>
              </a:p>
            </p:txBody>
          </p:sp>
        </p:grpSp>
        <p:sp>
          <p:nvSpPr>
            <p:cNvPr id="30" name="Rectangle 24"/>
            <p:cNvSpPr>
              <a:spLocks noChangeArrowheads="1"/>
            </p:cNvSpPr>
            <p:nvPr/>
          </p:nvSpPr>
          <p:spPr bwMode="auto">
            <a:xfrm>
              <a:off x="2352" y="1728"/>
              <a:ext cx="3840" cy="1776"/>
            </a:xfrm>
            <a:prstGeom prst="rect">
              <a:avLst/>
            </a:prstGeom>
            <a:noFill/>
            <a:ln w="28575">
              <a:solidFill>
                <a:srgbClr val="3F3F3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val="1304297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5.5: OLTP and OLAP</a:t>
            </a:r>
            <a:br>
              <a:rPr lang="en-US" sz="1200" dirty="0"/>
            </a:br>
            <a:r>
              <a:rPr lang="en-US" dirty="0"/>
              <a:t>Concepts of OLTP and </a:t>
            </a:r>
            <a:r>
              <a:rPr lang="en-US" dirty="0" smtClean="0"/>
              <a:t>OLAP</a:t>
            </a:r>
            <a:endParaRPr lang="en-US" dirty="0"/>
          </a:p>
        </p:txBody>
      </p:sp>
      <p:sp>
        <p:nvSpPr>
          <p:cNvPr id="4" name="Content Placeholder 3"/>
          <p:cNvSpPr>
            <a:spLocks noGrp="1"/>
          </p:cNvSpPr>
          <p:nvPr>
            <p:ph idx="1"/>
          </p:nvPr>
        </p:nvSpPr>
        <p:spPr/>
        <p:txBody>
          <a:bodyPr/>
          <a:lstStyle/>
          <a:p>
            <a:r>
              <a:rPr lang="en-US" dirty="0"/>
              <a:t>OLTP: Online Transaction Processing:</a:t>
            </a:r>
          </a:p>
          <a:p>
            <a:pPr lvl="1"/>
            <a:r>
              <a:rPr lang="en-US" dirty="0"/>
              <a:t>OLTP is used to process and record transactions that create new data. </a:t>
            </a:r>
          </a:p>
          <a:p>
            <a:pPr lvl="1"/>
            <a:r>
              <a:rPr lang="en-US" dirty="0"/>
              <a:t>It updates existing information in databases.</a:t>
            </a:r>
          </a:p>
          <a:p>
            <a:endParaRPr lang="en-US" dirty="0"/>
          </a:p>
          <a:p>
            <a:r>
              <a:rPr lang="en-US" dirty="0"/>
              <a:t>OLAP: Online Analytical Processing:</a:t>
            </a:r>
          </a:p>
          <a:p>
            <a:pPr lvl="1"/>
            <a:r>
              <a:rPr lang="en-US" dirty="0"/>
              <a:t>Data is aggregated, warehoused, and then analyzed.</a:t>
            </a:r>
          </a:p>
          <a:p>
            <a:pPr lvl="1"/>
            <a:r>
              <a:rPr lang="en-US" dirty="0"/>
              <a:t>Users query and generate reports without modifying any data.</a:t>
            </a:r>
          </a:p>
        </p:txBody>
      </p:sp>
    </p:spTree>
    <p:extLst>
      <p:ext uri="{BB962C8B-B14F-4D97-AF65-F5344CB8AC3E}">
        <p14:creationId xmlns:p14="http://schemas.microsoft.com/office/powerpoint/2010/main" val="3499172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OLAP  Functional Requirements</a:t>
            </a:r>
          </a:p>
        </p:txBody>
      </p:sp>
      <p:sp>
        <p:nvSpPr>
          <p:cNvPr id="8" name="Content Placeholder 7"/>
          <p:cNvSpPr>
            <a:spLocks noGrp="1"/>
          </p:cNvSpPr>
          <p:nvPr>
            <p:ph idx="1"/>
          </p:nvPr>
        </p:nvSpPr>
        <p:spPr/>
        <p:txBody>
          <a:bodyPr/>
          <a:lstStyle/>
          <a:p>
            <a:r>
              <a:rPr lang="en-US" dirty="0"/>
              <a:t>Fast Access and Calculations</a:t>
            </a:r>
          </a:p>
          <a:p>
            <a:pPr lvl="1"/>
            <a:r>
              <a:rPr lang="en-US" dirty="0"/>
              <a:t>Speed is critical to maintain an analyst’s train of thought.</a:t>
            </a:r>
          </a:p>
          <a:p>
            <a:pPr lvl="1"/>
            <a:r>
              <a:rPr lang="en-US" dirty="0"/>
              <a:t>An analyst needs to navigate throughout the data which requires aggregations, or roll-ups.</a:t>
            </a:r>
          </a:p>
          <a:p>
            <a:r>
              <a:rPr lang="en-US" dirty="0"/>
              <a:t>Powerful Analytical Capabilities</a:t>
            </a:r>
          </a:p>
          <a:p>
            <a:pPr lvl="1"/>
            <a:r>
              <a:rPr lang="en-US" dirty="0"/>
              <a:t>There is more complicated calculations to OLAP than simple aggregations, or roll-ups.</a:t>
            </a:r>
          </a:p>
          <a:p>
            <a:r>
              <a:rPr lang="en-US" dirty="0"/>
              <a:t>Flexibility </a:t>
            </a:r>
          </a:p>
          <a:p>
            <a:pPr lvl="1"/>
            <a:r>
              <a:rPr lang="en-US" dirty="0"/>
              <a:t>Viewing: graphs, charts, row or columns</a:t>
            </a:r>
          </a:p>
          <a:p>
            <a:pPr lvl="1"/>
            <a:r>
              <a:rPr lang="en-US" dirty="0"/>
              <a:t>Definitions: format of numbers, name changes</a:t>
            </a:r>
          </a:p>
          <a:p>
            <a:pPr lvl="1"/>
            <a:r>
              <a:rPr lang="en-US" dirty="0"/>
              <a:t>Analysis: Sales analyze data differently than marketing</a:t>
            </a:r>
          </a:p>
          <a:p>
            <a:pPr lvl="1"/>
            <a:r>
              <a:rPr lang="en-US" dirty="0"/>
              <a:t>Interfaces: section wise, report looks</a:t>
            </a:r>
          </a:p>
          <a:p>
            <a:endParaRPr lang="en-US" dirty="0"/>
          </a:p>
        </p:txBody>
      </p:sp>
    </p:spTree>
    <p:extLst>
      <p:ext uri="{BB962C8B-B14F-4D97-AF65-F5344CB8AC3E}">
        <p14:creationId xmlns:p14="http://schemas.microsoft.com/office/powerpoint/2010/main" val="3589792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6527800" y="4090767"/>
            <a:ext cx="465138" cy="1830388"/>
          </a:xfrm>
          <a:custGeom>
            <a:avLst/>
            <a:gdLst>
              <a:gd name="T0" fmla="*/ 0 w 293"/>
              <a:gd name="T1" fmla="*/ 2147483647 h 1153"/>
              <a:gd name="T2" fmla="*/ 0 w 293"/>
              <a:gd name="T3" fmla="*/ 2147483647 h 1153"/>
              <a:gd name="T4" fmla="*/ 2147483647 w 293"/>
              <a:gd name="T5" fmla="*/ 2147483647 h 1153"/>
              <a:gd name="T6" fmla="*/ 2147483647 w 293"/>
              <a:gd name="T7" fmla="*/ 0 h 1153"/>
              <a:gd name="T8" fmla="*/ 0 w 293"/>
              <a:gd name="T9" fmla="*/ 2147483647 h 1153"/>
              <a:gd name="T10" fmla="*/ 0 60000 65536"/>
              <a:gd name="T11" fmla="*/ 0 60000 65536"/>
              <a:gd name="T12" fmla="*/ 0 60000 65536"/>
              <a:gd name="T13" fmla="*/ 0 60000 65536"/>
              <a:gd name="T14" fmla="*/ 0 60000 65536"/>
              <a:gd name="T15" fmla="*/ 0 w 293"/>
              <a:gd name="T16" fmla="*/ 0 h 1153"/>
              <a:gd name="T17" fmla="*/ 293 w 293"/>
              <a:gd name="T18" fmla="*/ 1153 h 1153"/>
            </a:gdLst>
            <a:ahLst/>
            <a:cxnLst>
              <a:cxn ang="T10">
                <a:pos x="T0" y="T1"/>
              </a:cxn>
              <a:cxn ang="T11">
                <a:pos x="T2" y="T3"/>
              </a:cxn>
              <a:cxn ang="T12">
                <a:pos x="T4" y="T5"/>
              </a:cxn>
              <a:cxn ang="T13">
                <a:pos x="T6" y="T7"/>
              </a:cxn>
              <a:cxn ang="T14">
                <a:pos x="T8" y="T9"/>
              </a:cxn>
            </a:cxnLst>
            <a:rect l="T15" t="T16" r="T17" b="T18"/>
            <a:pathLst>
              <a:path w="293" h="1153">
                <a:moveTo>
                  <a:pt x="0" y="290"/>
                </a:moveTo>
                <a:lnTo>
                  <a:pt x="0" y="1152"/>
                </a:lnTo>
                <a:lnTo>
                  <a:pt x="292" y="860"/>
                </a:lnTo>
                <a:lnTo>
                  <a:pt x="292" y="0"/>
                </a:lnTo>
                <a:lnTo>
                  <a:pt x="0" y="290"/>
                </a:lnTo>
              </a:path>
            </a:pathLst>
          </a:custGeom>
          <a:gradFill rotWithShape="0">
            <a:gsLst>
              <a:gs pos="0">
                <a:srgbClr val="063DE8"/>
              </a:gs>
              <a:gs pos="100000">
                <a:srgbClr val="02185D"/>
              </a:gs>
            </a:gsLst>
            <a:lin ang="5400000" scaled="1"/>
          </a:gradFill>
          <a:ln w="9525" cap="rnd">
            <a:noFill/>
            <a:round/>
            <a:headEnd/>
            <a:tailEnd/>
          </a:ln>
        </p:spPr>
        <p:txBody>
          <a:bodyPr/>
          <a:lstStyle/>
          <a:p>
            <a:endParaRPr lang="en-US"/>
          </a:p>
        </p:txBody>
      </p:sp>
      <p:sp>
        <p:nvSpPr>
          <p:cNvPr id="5" name="Rectangle 4"/>
          <p:cNvSpPr>
            <a:spLocks noChangeArrowheads="1"/>
          </p:cNvSpPr>
          <p:nvPr/>
        </p:nvSpPr>
        <p:spPr bwMode="auto">
          <a:xfrm>
            <a:off x="6994526" y="4100294"/>
            <a:ext cx="1438275" cy="1355725"/>
          </a:xfrm>
          <a:prstGeom prst="rect">
            <a:avLst/>
          </a:prstGeom>
          <a:gradFill rotWithShape="0">
            <a:gsLst>
              <a:gs pos="0">
                <a:srgbClr val="00279F"/>
              </a:gs>
              <a:gs pos="100000">
                <a:srgbClr val="00175F"/>
              </a:gs>
            </a:gsLst>
            <a:lin ang="5400000" scaled="1"/>
          </a:gradFill>
          <a:ln w="12700">
            <a:solidFill>
              <a:schemeClr val="tx1"/>
            </a:solidFill>
            <a:miter lim="800000"/>
            <a:headEnd/>
            <a:tailEnd/>
          </a:ln>
        </p:spPr>
        <p:txBody>
          <a:bodyPr wrap="none" anchor="ctr"/>
          <a:lstStyle/>
          <a:p>
            <a:endParaRPr lang="en-IN"/>
          </a:p>
        </p:txBody>
      </p:sp>
      <p:sp>
        <p:nvSpPr>
          <p:cNvPr id="6" name="Rectangle 6"/>
          <p:cNvSpPr>
            <a:spLocks noChangeArrowheads="1"/>
          </p:cNvSpPr>
          <p:nvPr/>
        </p:nvSpPr>
        <p:spPr bwMode="auto">
          <a:xfrm>
            <a:off x="446089" y="5852894"/>
            <a:ext cx="2201862" cy="366713"/>
          </a:xfrm>
          <a:prstGeom prst="rect">
            <a:avLst/>
          </a:prstGeom>
          <a:noFill/>
          <a:ln w="9525">
            <a:noFill/>
            <a:miter lim="800000"/>
            <a:headEnd/>
            <a:tailEnd/>
          </a:ln>
        </p:spPr>
        <p:txBody>
          <a:bodyPr lIns="92075" tIns="46038" rIns="92075" bIns="46038">
            <a:spAutoFit/>
          </a:bodyPr>
          <a:lstStyle/>
          <a:p>
            <a:pPr>
              <a:lnSpc>
                <a:spcPct val="90000"/>
              </a:lnSpc>
            </a:pPr>
            <a:r>
              <a:rPr lang="en-US" sz="2000"/>
              <a:t>Budget Dir. View</a:t>
            </a:r>
          </a:p>
        </p:txBody>
      </p:sp>
      <p:sp>
        <p:nvSpPr>
          <p:cNvPr id="7" name="Rectangle 7"/>
          <p:cNvSpPr>
            <a:spLocks noChangeArrowheads="1"/>
          </p:cNvSpPr>
          <p:nvPr/>
        </p:nvSpPr>
        <p:spPr bwMode="auto">
          <a:xfrm>
            <a:off x="6477000" y="5929093"/>
            <a:ext cx="1524264" cy="369974"/>
          </a:xfrm>
          <a:prstGeom prst="rect">
            <a:avLst/>
          </a:prstGeom>
          <a:noFill/>
          <a:ln w="9525">
            <a:noFill/>
            <a:miter lim="800000"/>
            <a:headEnd/>
            <a:tailEnd/>
          </a:ln>
        </p:spPr>
        <p:txBody>
          <a:bodyPr wrap="none" lIns="92075" tIns="46038" rIns="92075" bIns="46038">
            <a:spAutoFit/>
          </a:bodyPr>
          <a:lstStyle/>
          <a:p>
            <a:pPr>
              <a:lnSpc>
                <a:spcPct val="90000"/>
              </a:lnSpc>
            </a:pPr>
            <a:r>
              <a:rPr lang="en-US" sz="2000"/>
              <a:t>Ad Hoc View</a:t>
            </a:r>
          </a:p>
        </p:txBody>
      </p:sp>
      <p:grpSp>
        <p:nvGrpSpPr>
          <p:cNvPr id="8" name="Group 8"/>
          <p:cNvGrpSpPr>
            <a:grpSpLocks/>
          </p:cNvGrpSpPr>
          <p:nvPr/>
        </p:nvGrpSpPr>
        <p:grpSpPr bwMode="auto">
          <a:xfrm>
            <a:off x="3071813" y="2508032"/>
            <a:ext cx="1760537" cy="2582863"/>
            <a:chOff x="1935" y="1781"/>
            <a:chExt cx="1109" cy="1627"/>
          </a:xfrm>
        </p:grpSpPr>
        <p:sp>
          <p:nvSpPr>
            <p:cNvPr id="9" name="Rectangle 9"/>
            <p:cNvSpPr>
              <a:spLocks noChangeArrowheads="1"/>
            </p:cNvSpPr>
            <p:nvPr/>
          </p:nvSpPr>
          <p:spPr bwMode="auto">
            <a:xfrm rot="18900000">
              <a:off x="2309" y="1781"/>
              <a:ext cx="381" cy="181"/>
            </a:xfrm>
            <a:prstGeom prst="rect">
              <a:avLst/>
            </a:prstGeom>
            <a:noFill/>
            <a:ln w="9525">
              <a:noFill/>
              <a:miter lim="800000"/>
              <a:headEnd/>
              <a:tailEnd/>
            </a:ln>
          </p:spPr>
          <p:txBody>
            <a:bodyPr wrap="none" lIns="92075" tIns="46038" rIns="92075" bIns="46038">
              <a:spAutoFit/>
            </a:bodyPr>
            <a:lstStyle/>
            <a:p>
              <a:pPr>
                <a:lnSpc>
                  <a:spcPct val="90000"/>
                </a:lnSpc>
              </a:pPr>
              <a:r>
                <a:rPr lang="en-US" sz="1400">
                  <a:solidFill>
                    <a:schemeClr val="bg1"/>
                  </a:solidFill>
                </a:rPr>
                <a:t>PROD</a:t>
              </a:r>
            </a:p>
          </p:txBody>
        </p:sp>
        <p:sp>
          <p:nvSpPr>
            <p:cNvPr id="10" name="Rectangle 10"/>
            <p:cNvSpPr>
              <a:spLocks noChangeArrowheads="1"/>
            </p:cNvSpPr>
            <p:nvPr/>
          </p:nvSpPr>
          <p:spPr bwMode="auto">
            <a:xfrm>
              <a:off x="1935" y="2128"/>
              <a:ext cx="183" cy="1280"/>
            </a:xfrm>
            <a:prstGeom prst="rect">
              <a:avLst/>
            </a:prstGeom>
            <a:noFill/>
            <a:ln w="9525">
              <a:noFill/>
              <a:miter lim="800000"/>
              <a:headEnd/>
              <a:tailEnd/>
            </a:ln>
          </p:spPr>
          <p:txBody>
            <a:bodyPr wrap="none" lIns="92075" tIns="46038" rIns="92075" bIns="46038">
              <a:spAutoFit/>
            </a:bodyPr>
            <a:lstStyle/>
            <a:p>
              <a:pPr>
                <a:lnSpc>
                  <a:spcPct val="90000"/>
                </a:lnSpc>
              </a:pPr>
              <a:r>
                <a:rPr lang="en-US" sz="1400"/>
                <a:t>A</a:t>
              </a:r>
            </a:p>
            <a:p>
              <a:pPr>
                <a:lnSpc>
                  <a:spcPct val="90000"/>
                </a:lnSpc>
              </a:pPr>
              <a:r>
                <a:rPr lang="en-US" sz="1400"/>
                <a:t>c</a:t>
              </a:r>
            </a:p>
            <a:p>
              <a:pPr>
                <a:lnSpc>
                  <a:spcPct val="90000"/>
                </a:lnSpc>
              </a:pPr>
              <a:r>
                <a:rPr lang="en-US" sz="1400"/>
                <a:t>c</a:t>
              </a:r>
            </a:p>
            <a:p>
              <a:pPr>
                <a:lnSpc>
                  <a:spcPct val="90000"/>
                </a:lnSpc>
              </a:pPr>
              <a:r>
                <a:rPr lang="en-US" sz="1400"/>
                <a:t>o</a:t>
              </a:r>
            </a:p>
            <a:p>
              <a:pPr>
                <a:lnSpc>
                  <a:spcPct val="90000"/>
                </a:lnSpc>
              </a:pPr>
              <a:r>
                <a:rPr lang="en-US" sz="1400"/>
                <a:t>u</a:t>
              </a:r>
            </a:p>
            <a:p>
              <a:pPr>
                <a:lnSpc>
                  <a:spcPct val="90000"/>
                </a:lnSpc>
              </a:pPr>
              <a:r>
                <a:rPr lang="en-US" sz="1400"/>
                <a:t>n</a:t>
              </a:r>
            </a:p>
            <a:p>
              <a:pPr>
                <a:lnSpc>
                  <a:spcPct val="90000"/>
                </a:lnSpc>
              </a:pPr>
              <a:r>
                <a:rPr lang="en-US" sz="1400"/>
                <a:t>t</a:t>
              </a:r>
            </a:p>
            <a:p>
              <a:pPr>
                <a:lnSpc>
                  <a:spcPct val="90000"/>
                </a:lnSpc>
              </a:pPr>
              <a:r>
                <a:rPr lang="en-US" sz="1400"/>
                <a:t>i</a:t>
              </a:r>
            </a:p>
            <a:p>
              <a:pPr>
                <a:lnSpc>
                  <a:spcPct val="90000"/>
                </a:lnSpc>
              </a:pPr>
              <a:r>
                <a:rPr lang="en-US" sz="1400"/>
                <a:t>n</a:t>
              </a:r>
            </a:p>
            <a:p>
              <a:pPr>
                <a:lnSpc>
                  <a:spcPct val="90000"/>
                </a:lnSpc>
              </a:pPr>
              <a:r>
                <a:rPr lang="en-US" sz="1400"/>
                <a:t>g</a:t>
              </a:r>
            </a:p>
          </p:txBody>
        </p:sp>
        <p:sp>
          <p:nvSpPr>
            <p:cNvPr id="11" name="Rectangle 11"/>
            <p:cNvSpPr>
              <a:spLocks noChangeArrowheads="1"/>
            </p:cNvSpPr>
            <p:nvPr/>
          </p:nvSpPr>
          <p:spPr bwMode="auto">
            <a:xfrm>
              <a:off x="2523" y="3076"/>
              <a:ext cx="116" cy="197"/>
            </a:xfrm>
            <a:prstGeom prst="rect">
              <a:avLst/>
            </a:prstGeom>
            <a:noFill/>
            <a:ln w="9525">
              <a:noFill/>
              <a:miter lim="800000"/>
              <a:headEnd/>
              <a:tailEnd/>
            </a:ln>
          </p:spPr>
          <p:txBody>
            <a:bodyPr wrap="none" anchor="ctr"/>
            <a:lstStyle/>
            <a:p>
              <a:endParaRPr lang="en-IN"/>
            </a:p>
          </p:txBody>
        </p:sp>
        <p:sp>
          <p:nvSpPr>
            <p:cNvPr id="12" name="Rectangle 12"/>
            <p:cNvSpPr>
              <a:spLocks noChangeArrowheads="1"/>
            </p:cNvSpPr>
            <p:nvPr/>
          </p:nvSpPr>
          <p:spPr bwMode="auto">
            <a:xfrm>
              <a:off x="2395" y="2374"/>
              <a:ext cx="649" cy="231"/>
            </a:xfrm>
            <a:prstGeom prst="rect">
              <a:avLst/>
            </a:prstGeom>
            <a:noFill/>
            <a:ln w="9525">
              <a:noFill/>
              <a:miter lim="800000"/>
              <a:headEnd/>
              <a:tailEnd/>
            </a:ln>
          </p:spPr>
          <p:txBody>
            <a:bodyPr wrap="none" anchor="ctr"/>
            <a:lstStyle/>
            <a:p>
              <a:endParaRPr lang="en-IN"/>
            </a:p>
          </p:txBody>
        </p:sp>
      </p:grpSp>
      <p:sp>
        <p:nvSpPr>
          <p:cNvPr id="13" name="Rectangle 13"/>
          <p:cNvSpPr>
            <a:spLocks noChangeArrowheads="1"/>
          </p:cNvSpPr>
          <p:nvPr/>
        </p:nvSpPr>
        <p:spPr bwMode="auto">
          <a:xfrm>
            <a:off x="439739" y="3528793"/>
            <a:ext cx="1836715" cy="369974"/>
          </a:xfrm>
          <a:prstGeom prst="rect">
            <a:avLst/>
          </a:prstGeom>
          <a:noFill/>
          <a:ln w="9525">
            <a:noFill/>
            <a:miter lim="800000"/>
            <a:headEnd/>
            <a:tailEnd/>
          </a:ln>
        </p:spPr>
        <p:txBody>
          <a:bodyPr wrap="none" lIns="92075" tIns="46038" rIns="92075" bIns="46038">
            <a:spAutoFit/>
          </a:bodyPr>
          <a:lstStyle/>
          <a:p>
            <a:pPr>
              <a:lnSpc>
                <a:spcPct val="90000"/>
              </a:lnSpc>
            </a:pPr>
            <a:r>
              <a:rPr lang="en-US" sz="2000"/>
              <a:t>Dept. Mgr. View</a:t>
            </a:r>
          </a:p>
        </p:txBody>
      </p:sp>
      <p:sp>
        <p:nvSpPr>
          <p:cNvPr id="14" name="Freeform 14"/>
          <p:cNvSpPr>
            <a:spLocks/>
          </p:cNvSpPr>
          <p:nvPr/>
        </p:nvSpPr>
        <p:spPr bwMode="auto">
          <a:xfrm>
            <a:off x="6532564" y="5457607"/>
            <a:ext cx="1906587"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gradFill rotWithShape="0">
            <a:gsLst>
              <a:gs pos="0">
                <a:srgbClr val="010C2E"/>
              </a:gs>
              <a:gs pos="100000">
                <a:srgbClr val="063DE8"/>
              </a:gs>
            </a:gsLst>
            <a:lin ang="2700000" scaled="1"/>
          </a:gradFill>
          <a:ln w="12700" cap="rnd">
            <a:solidFill>
              <a:schemeClr val="tx1"/>
            </a:solidFill>
            <a:round/>
            <a:headEnd/>
            <a:tailEnd/>
          </a:ln>
        </p:spPr>
        <p:txBody>
          <a:bodyPr/>
          <a:lstStyle/>
          <a:p>
            <a:endParaRPr lang="en-US"/>
          </a:p>
        </p:txBody>
      </p:sp>
      <p:sp>
        <p:nvSpPr>
          <p:cNvPr id="15" name="Freeform 15"/>
          <p:cNvSpPr>
            <a:spLocks/>
          </p:cNvSpPr>
          <p:nvPr/>
        </p:nvSpPr>
        <p:spPr bwMode="auto">
          <a:xfrm>
            <a:off x="6529389" y="4095532"/>
            <a:ext cx="1906587"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noFill/>
          <a:ln w="12700" cap="rnd">
            <a:solidFill>
              <a:schemeClr val="tx1"/>
            </a:solidFill>
            <a:round/>
            <a:headEnd/>
            <a:tailEnd/>
          </a:ln>
        </p:spPr>
        <p:txBody>
          <a:bodyPr/>
          <a:lstStyle/>
          <a:p>
            <a:endParaRPr lang="en-US"/>
          </a:p>
        </p:txBody>
      </p:sp>
      <p:sp>
        <p:nvSpPr>
          <p:cNvPr id="16" name="Rectangle 16"/>
          <p:cNvSpPr>
            <a:spLocks noChangeArrowheads="1"/>
          </p:cNvSpPr>
          <p:nvPr/>
        </p:nvSpPr>
        <p:spPr bwMode="auto">
          <a:xfrm>
            <a:off x="6530976" y="4552732"/>
            <a:ext cx="1446213" cy="1362075"/>
          </a:xfrm>
          <a:prstGeom prst="rect">
            <a:avLst/>
          </a:prstGeom>
          <a:noFill/>
          <a:ln w="12700">
            <a:solidFill>
              <a:schemeClr val="tx1"/>
            </a:solidFill>
            <a:miter lim="800000"/>
            <a:headEnd/>
            <a:tailEnd/>
          </a:ln>
        </p:spPr>
        <p:txBody>
          <a:bodyPr wrap="none" anchor="ctr"/>
          <a:lstStyle/>
          <a:p>
            <a:endParaRPr lang="en-IN"/>
          </a:p>
        </p:txBody>
      </p:sp>
      <p:sp>
        <p:nvSpPr>
          <p:cNvPr id="17" name="Freeform 17"/>
          <p:cNvSpPr>
            <a:spLocks/>
          </p:cNvSpPr>
          <p:nvPr/>
        </p:nvSpPr>
        <p:spPr bwMode="auto">
          <a:xfrm>
            <a:off x="6532564" y="1669832"/>
            <a:ext cx="465137" cy="1830387"/>
          </a:xfrm>
          <a:custGeom>
            <a:avLst/>
            <a:gdLst>
              <a:gd name="T0" fmla="*/ 0 w 293"/>
              <a:gd name="T1" fmla="*/ 2147483647 h 1153"/>
              <a:gd name="T2" fmla="*/ 0 w 293"/>
              <a:gd name="T3" fmla="*/ 2147483647 h 1153"/>
              <a:gd name="T4" fmla="*/ 2147483647 w 293"/>
              <a:gd name="T5" fmla="*/ 2147483647 h 1153"/>
              <a:gd name="T6" fmla="*/ 2147483647 w 293"/>
              <a:gd name="T7" fmla="*/ 0 h 1153"/>
              <a:gd name="T8" fmla="*/ 0 w 293"/>
              <a:gd name="T9" fmla="*/ 2147483647 h 1153"/>
              <a:gd name="T10" fmla="*/ 0 60000 65536"/>
              <a:gd name="T11" fmla="*/ 0 60000 65536"/>
              <a:gd name="T12" fmla="*/ 0 60000 65536"/>
              <a:gd name="T13" fmla="*/ 0 60000 65536"/>
              <a:gd name="T14" fmla="*/ 0 60000 65536"/>
              <a:gd name="T15" fmla="*/ 0 w 293"/>
              <a:gd name="T16" fmla="*/ 0 h 1153"/>
              <a:gd name="T17" fmla="*/ 293 w 293"/>
              <a:gd name="T18" fmla="*/ 1153 h 1153"/>
            </a:gdLst>
            <a:ahLst/>
            <a:cxnLst>
              <a:cxn ang="T10">
                <a:pos x="T0" y="T1"/>
              </a:cxn>
              <a:cxn ang="T11">
                <a:pos x="T2" y="T3"/>
              </a:cxn>
              <a:cxn ang="T12">
                <a:pos x="T4" y="T5"/>
              </a:cxn>
              <a:cxn ang="T13">
                <a:pos x="T6" y="T7"/>
              </a:cxn>
              <a:cxn ang="T14">
                <a:pos x="T8" y="T9"/>
              </a:cxn>
            </a:cxnLst>
            <a:rect l="T15" t="T16" r="T17" b="T18"/>
            <a:pathLst>
              <a:path w="293" h="1153">
                <a:moveTo>
                  <a:pt x="0" y="290"/>
                </a:moveTo>
                <a:lnTo>
                  <a:pt x="0" y="1152"/>
                </a:lnTo>
                <a:lnTo>
                  <a:pt x="292" y="860"/>
                </a:lnTo>
                <a:lnTo>
                  <a:pt x="292" y="0"/>
                </a:lnTo>
                <a:lnTo>
                  <a:pt x="0" y="290"/>
                </a:lnTo>
              </a:path>
            </a:pathLst>
          </a:custGeom>
          <a:gradFill rotWithShape="0">
            <a:gsLst>
              <a:gs pos="0">
                <a:srgbClr val="063DE8"/>
              </a:gs>
              <a:gs pos="100000">
                <a:srgbClr val="02185D"/>
              </a:gs>
            </a:gsLst>
            <a:lin ang="5400000" scaled="1"/>
          </a:gradFill>
          <a:ln w="9525" cap="rnd">
            <a:noFill/>
            <a:round/>
            <a:headEnd/>
            <a:tailEnd/>
          </a:ln>
        </p:spPr>
        <p:txBody>
          <a:bodyPr/>
          <a:lstStyle/>
          <a:p>
            <a:endParaRPr lang="en-US"/>
          </a:p>
        </p:txBody>
      </p:sp>
      <p:sp>
        <p:nvSpPr>
          <p:cNvPr id="18" name="Rectangle 18"/>
          <p:cNvSpPr>
            <a:spLocks noChangeArrowheads="1"/>
          </p:cNvSpPr>
          <p:nvPr/>
        </p:nvSpPr>
        <p:spPr bwMode="auto">
          <a:xfrm>
            <a:off x="6999289" y="1679357"/>
            <a:ext cx="1438275" cy="1355725"/>
          </a:xfrm>
          <a:prstGeom prst="rect">
            <a:avLst/>
          </a:prstGeom>
          <a:gradFill rotWithShape="0">
            <a:gsLst>
              <a:gs pos="0">
                <a:srgbClr val="00279F"/>
              </a:gs>
              <a:gs pos="100000">
                <a:srgbClr val="00175F"/>
              </a:gs>
            </a:gsLst>
            <a:lin ang="5400000" scaled="1"/>
          </a:gradFill>
          <a:ln w="12700">
            <a:solidFill>
              <a:schemeClr val="tx1"/>
            </a:solidFill>
            <a:miter lim="800000"/>
            <a:headEnd/>
            <a:tailEnd/>
          </a:ln>
        </p:spPr>
        <p:txBody>
          <a:bodyPr wrap="none" anchor="ctr"/>
          <a:lstStyle/>
          <a:p>
            <a:endParaRPr lang="en-IN"/>
          </a:p>
        </p:txBody>
      </p:sp>
      <p:sp>
        <p:nvSpPr>
          <p:cNvPr id="19" name="Freeform 19"/>
          <p:cNvSpPr>
            <a:spLocks/>
          </p:cNvSpPr>
          <p:nvPr/>
        </p:nvSpPr>
        <p:spPr bwMode="auto">
          <a:xfrm>
            <a:off x="6537325" y="3036667"/>
            <a:ext cx="1906588" cy="458788"/>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gradFill rotWithShape="0">
            <a:gsLst>
              <a:gs pos="0">
                <a:srgbClr val="010C2E"/>
              </a:gs>
              <a:gs pos="100000">
                <a:srgbClr val="063DE8"/>
              </a:gs>
            </a:gsLst>
            <a:lin ang="2700000" scaled="1"/>
          </a:gradFill>
          <a:ln w="12700" cap="rnd">
            <a:solidFill>
              <a:schemeClr val="tx1"/>
            </a:solidFill>
            <a:round/>
            <a:headEnd/>
            <a:tailEnd/>
          </a:ln>
        </p:spPr>
        <p:txBody>
          <a:bodyPr/>
          <a:lstStyle/>
          <a:p>
            <a:endParaRPr lang="en-US"/>
          </a:p>
        </p:txBody>
      </p:sp>
      <p:sp>
        <p:nvSpPr>
          <p:cNvPr id="20" name="Freeform 20"/>
          <p:cNvSpPr>
            <a:spLocks/>
          </p:cNvSpPr>
          <p:nvPr/>
        </p:nvSpPr>
        <p:spPr bwMode="auto">
          <a:xfrm>
            <a:off x="6534150" y="1674592"/>
            <a:ext cx="1887538" cy="458788"/>
          </a:xfrm>
          <a:custGeom>
            <a:avLst/>
            <a:gdLst>
              <a:gd name="T0" fmla="*/ 0 w 1189"/>
              <a:gd name="T1" fmla="*/ 2147483647 h 289"/>
              <a:gd name="T2" fmla="*/ 2147483647 w 1189"/>
              <a:gd name="T3" fmla="*/ 2147483647 h 289"/>
              <a:gd name="T4" fmla="*/ 2147483647 w 1189"/>
              <a:gd name="T5" fmla="*/ 0 h 289"/>
              <a:gd name="T6" fmla="*/ 2147483647 w 1189"/>
              <a:gd name="T7" fmla="*/ 0 h 289"/>
              <a:gd name="T8" fmla="*/ 0 w 1189"/>
              <a:gd name="T9" fmla="*/ 2147483647 h 289"/>
              <a:gd name="T10" fmla="*/ 0 60000 65536"/>
              <a:gd name="T11" fmla="*/ 0 60000 65536"/>
              <a:gd name="T12" fmla="*/ 0 60000 65536"/>
              <a:gd name="T13" fmla="*/ 0 60000 65536"/>
              <a:gd name="T14" fmla="*/ 0 60000 65536"/>
              <a:gd name="T15" fmla="*/ 0 w 1189"/>
              <a:gd name="T16" fmla="*/ 0 h 289"/>
              <a:gd name="T17" fmla="*/ 1189 w 1189"/>
              <a:gd name="T18" fmla="*/ 289 h 289"/>
            </a:gdLst>
            <a:ahLst/>
            <a:cxnLst>
              <a:cxn ang="T10">
                <a:pos x="T0" y="T1"/>
              </a:cxn>
              <a:cxn ang="T11">
                <a:pos x="T2" y="T3"/>
              </a:cxn>
              <a:cxn ang="T12">
                <a:pos x="T4" y="T5"/>
              </a:cxn>
              <a:cxn ang="T13">
                <a:pos x="T6" y="T7"/>
              </a:cxn>
              <a:cxn ang="T14">
                <a:pos x="T8" y="T9"/>
              </a:cxn>
            </a:cxnLst>
            <a:rect l="T15" t="T16" r="T17" b="T18"/>
            <a:pathLst>
              <a:path w="1189" h="289">
                <a:moveTo>
                  <a:pt x="0" y="288"/>
                </a:moveTo>
                <a:lnTo>
                  <a:pt x="907" y="288"/>
                </a:lnTo>
                <a:lnTo>
                  <a:pt x="1188" y="0"/>
                </a:lnTo>
                <a:lnTo>
                  <a:pt x="283" y="0"/>
                </a:lnTo>
                <a:lnTo>
                  <a:pt x="0" y="288"/>
                </a:lnTo>
              </a:path>
            </a:pathLst>
          </a:custGeom>
          <a:noFill/>
          <a:ln w="12700" cap="rnd">
            <a:solidFill>
              <a:schemeClr val="tx1"/>
            </a:solidFill>
            <a:round/>
            <a:headEnd/>
            <a:tailEnd/>
          </a:ln>
        </p:spPr>
        <p:txBody>
          <a:bodyPr/>
          <a:lstStyle/>
          <a:p>
            <a:endParaRPr lang="en-US"/>
          </a:p>
        </p:txBody>
      </p:sp>
      <p:sp>
        <p:nvSpPr>
          <p:cNvPr id="21" name="Rectangle 21"/>
          <p:cNvSpPr>
            <a:spLocks noChangeArrowheads="1"/>
          </p:cNvSpPr>
          <p:nvPr/>
        </p:nvSpPr>
        <p:spPr bwMode="auto">
          <a:xfrm>
            <a:off x="6535738" y="2131794"/>
            <a:ext cx="1446212" cy="1362075"/>
          </a:xfrm>
          <a:prstGeom prst="rect">
            <a:avLst/>
          </a:prstGeom>
          <a:noFill/>
          <a:ln w="12700">
            <a:solidFill>
              <a:schemeClr val="tx1"/>
            </a:solidFill>
            <a:miter lim="800000"/>
            <a:headEnd/>
            <a:tailEnd/>
          </a:ln>
        </p:spPr>
        <p:txBody>
          <a:bodyPr wrap="none" anchor="ctr"/>
          <a:lstStyle/>
          <a:p>
            <a:endParaRPr lang="en-IN"/>
          </a:p>
        </p:txBody>
      </p:sp>
      <p:sp>
        <p:nvSpPr>
          <p:cNvPr id="22" name="Freeform 22"/>
          <p:cNvSpPr>
            <a:spLocks/>
          </p:cNvSpPr>
          <p:nvPr/>
        </p:nvSpPr>
        <p:spPr bwMode="auto">
          <a:xfrm>
            <a:off x="715963" y="1674592"/>
            <a:ext cx="465137" cy="1830388"/>
          </a:xfrm>
          <a:custGeom>
            <a:avLst/>
            <a:gdLst>
              <a:gd name="T0" fmla="*/ 0 w 293"/>
              <a:gd name="T1" fmla="*/ 2147483647 h 1153"/>
              <a:gd name="T2" fmla="*/ 0 w 293"/>
              <a:gd name="T3" fmla="*/ 2147483647 h 1153"/>
              <a:gd name="T4" fmla="*/ 2147483647 w 293"/>
              <a:gd name="T5" fmla="*/ 2147483647 h 1153"/>
              <a:gd name="T6" fmla="*/ 2147483647 w 293"/>
              <a:gd name="T7" fmla="*/ 0 h 1153"/>
              <a:gd name="T8" fmla="*/ 0 w 293"/>
              <a:gd name="T9" fmla="*/ 2147483647 h 1153"/>
              <a:gd name="T10" fmla="*/ 0 60000 65536"/>
              <a:gd name="T11" fmla="*/ 0 60000 65536"/>
              <a:gd name="T12" fmla="*/ 0 60000 65536"/>
              <a:gd name="T13" fmla="*/ 0 60000 65536"/>
              <a:gd name="T14" fmla="*/ 0 60000 65536"/>
              <a:gd name="T15" fmla="*/ 0 w 293"/>
              <a:gd name="T16" fmla="*/ 0 h 1153"/>
              <a:gd name="T17" fmla="*/ 293 w 293"/>
              <a:gd name="T18" fmla="*/ 1153 h 1153"/>
            </a:gdLst>
            <a:ahLst/>
            <a:cxnLst>
              <a:cxn ang="T10">
                <a:pos x="T0" y="T1"/>
              </a:cxn>
              <a:cxn ang="T11">
                <a:pos x="T2" y="T3"/>
              </a:cxn>
              <a:cxn ang="T12">
                <a:pos x="T4" y="T5"/>
              </a:cxn>
              <a:cxn ang="T13">
                <a:pos x="T6" y="T7"/>
              </a:cxn>
              <a:cxn ang="T14">
                <a:pos x="T8" y="T9"/>
              </a:cxn>
            </a:cxnLst>
            <a:rect l="T15" t="T16" r="T17" b="T18"/>
            <a:pathLst>
              <a:path w="293" h="1153">
                <a:moveTo>
                  <a:pt x="0" y="290"/>
                </a:moveTo>
                <a:lnTo>
                  <a:pt x="0" y="1152"/>
                </a:lnTo>
                <a:lnTo>
                  <a:pt x="292" y="860"/>
                </a:lnTo>
                <a:lnTo>
                  <a:pt x="292" y="0"/>
                </a:lnTo>
                <a:lnTo>
                  <a:pt x="0" y="290"/>
                </a:lnTo>
              </a:path>
            </a:pathLst>
          </a:custGeom>
          <a:gradFill rotWithShape="0">
            <a:gsLst>
              <a:gs pos="0">
                <a:srgbClr val="063DE8"/>
              </a:gs>
              <a:gs pos="100000">
                <a:srgbClr val="02185D"/>
              </a:gs>
            </a:gsLst>
            <a:lin ang="5400000" scaled="1"/>
          </a:gradFill>
          <a:ln w="9525" cap="rnd">
            <a:noFill/>
            <a:round/>
            <a:headEnd/>
            <a:tailEnd/>
          </a:ln>
        </p:spPr>
        <p:txBody>
          <a:bodyPr/>
          <a:lstStyle/>
          <a:p>
            <a:endParaRPr lang="en-US"/>
          </a:p>
        </p:txBody>
      </p:sp>
      <p:sp>
        <p:nvSpPr>
          <p:cNvPr id="23" name="Rectangle 23"/>
          <p:cNvSpPr>
            <a:spLocks noChangeArrowheads="1"/>
          </p:cNvSpPr>
          <p:nvPr/>
        </p:nvSpPr>
        <p:spPr bwMode="auto">
          <a:xfrm>
            <a:off x="1182689" y="1684119"/>
            <a:ext cx="1438275" cy="1355725"/>
          </a:xfrm>
          <a:prstGeom prst="rect">
            <a:avLst/>
          </a:prstGeom>
          <a:gradFill rotWithShape="0">
            <a:gsLst>
              <a:gs pos="0">
                <a:srgbClr val="00279F"/>
              </a:gs>
              <a:gs pos="100000">
                <a:srgbClr val="00175F"/>
              </a:gs>
            </a:gsLst>
            <a:lin ang="5400000" scaled="1"/>
          </a:gradFill>
          <a:ln w="12700">
            <a:solidFill>
              <a:schemeClr val="tx1"/>
            </a:solidFill>
            <a:miter lim="800000"/>
            <a:headEnd/>
            <a:tailEnd/>
          </a:ln>
        </p:spPr>
        <p:txBody>
          <a:bodyPr wrap="none" anchor="ctr"/>
          <a:lstStyle/>
          <a:p>
            <a:endParaRPr lang="en-IN"/>
          </a:p>
        </p:txBody>
      </p:sp>
      <p:sp>
        <p:nvSpPr>
          <p:cNvPr id="24" name="Freeform 24"/>
          <p:cNvSpPr>
            <a:spLocks/>
          </p:cNvSpPr>
          <p:nvPr/>
        </p:nvSpPr>
        <p:spPr bwMode="auto">
          <a:xfrm>
            <a:off x="720725" y="3041432"/>
            <a:ext cx="1906588"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gradFill rotWithShape="0">
            <a:gsLst>
              <a:gs pos="0">
                <a:srgbClr val="010C2E"/>
              </a:gs>
              <a:gs pos="100000">
                <a:srgbClr val="063DE8"/>
              </a:gs>
            </a:gsLst>
            <a:lin ang="2700000" scaled="1"/>
          </a:gradFill>
          <a:ln w="12700" cap="rnd">
            <a:solidFill>
              <a:schemeClr val="tx1"/>
            </a:solidFill>
            <a:round/>
            <a:headEnd/>
            <a:tailEnd/>
          </a:ln>
        </p:spPr>
        <p:txBody>
          <a:bodyPr/>
          <a:lstStyle/>
          <a:p>
            <a:endParaRPr lang="en-US"/>
          </a:p>
        </p:txBody>
      </p:sp>
      <p:sp>
        <p:nvSpPr>
          <p:cNvPr id="25" name="Rectangle 24"/>
          <p:cNvSpPr>
            <a:spLocks noChangeArrowheads="1"/>
          </p:cNvSpPr>
          <p:nvPr/>
        </p:nvSpPr>
        <p:spPr bwMode="auto">
          <a:xfrm>
            <a:off x="946151" y="1907957"/>
            <a:ext cx="1446213" cy="1362075"/>
          </a:xfrm>
          <a:prstGeom prst="rect">
            <a:avLst/>
          </a:prstGeom>
          <a:gradFill rotWithShape="0">
            <a:gsLst>
              <a:gs pos="0">
                <a:srgbClr val="FAFD00"/>
              </a:gs>
              <a:gs pos="100000">
                <a:srgbClr val="E1E300"/>
              </a:gs>
            </a:gsLst>
            <a:lin ang="5400000" scaled="1"/>
          </a:gradFill>
          <a:ln w="12700">
            <a:solidFill>
              <a:schemeClr val="tx1"/>
            </a:solidFill>
            <a:miter lim="800000"/>
            <a:headEnd/>
            <a:tailEnd/>
          </a:ln>
        </p:spPr>
        <p:txBody>
          <a:bodyPr wrap="none" anchor="ctr"/>
          <a:lstStyle/>
          <a:p>
            <a:endParaRPr lang="en-IN"/>
          </a:p>
        </p:txBody>
      </p:sp>
      <p:sp>
        <p:nvSpPr>
          <p:cNvPr id="26" name="Rectangle 26"/>
          <p:cNvSpPr>
            <a:spLocks noChangeArrowheads="1"/>
          </p:cNvSpPr>
          <p:nvPr/>
        </p:nvSpPr>
        <p:spPr bwMode="auto">
          <a:xfrm>
            <a:off x="719138" y="2136557"/>
            <a:ext cx="1446212" cy="1362075"/>
          </a:xfrm>
          <a:prstGeom prst="rect">
            <a:avLst/>
          </a:prstGeom>
          <a:noFill/>
          <a:ln w="12700">
            <a:solidFill>
              <a:schemeClr val="tx1"/>
            </a:solidFill>
            <a:miter lim="800000"/>
            <a:headEnd/>
            <a:tailEnd/>
          </a:ln>
        </p:spPr>
        <p:txBody>
          <a:bodyPr wrap="none" anchor="ctr"/>
          <a:lstStyle/>
          <a:p>
            <a:endParaRPr lang="en-IN"/>
          </a:p>
        </p:txBody>
      </p:sp>
      <p:sp>
        <p:nvSpPr>
          <p:cNvPr id="27" name="Freeform 27"/>
          <p:cNvSpPr>
            <a:spLocks/>
          </p:cNvSpPr>
          <p:nvPr/>
        </p:nvSpPr>
        <p:spPr bwMode="auto">
          <a:xfrm>
            <a:off x="717550" y="1679357"/>
            <a:ext cx="1906588"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noFill/>
          <a:ln w="12700" cap="rnd">
            <a:solidFill>
              <a:schemeClr val="tx1"/>
            </a:solidFill>
            <a:round/>
            <a:headEnd/>
            <a:tailEnd/>
          </a:ln>
        </p:spPr>
        <p:txBody>
          <a:bodyPr/>
          <a:lstStyle/>
          <a:p>
            <a:endParaRPr lang="en-US"/>
          </a:p>
        </p:txBody>
      </p:sp>
      <p:sp>
        <p:nvSpPr>
          <p:cNvPr id="28" name="Freeform 28"/>
          <p:cNvSpPr>
            <a:spLocks/>
          </p:cNvSpPr>
          <p:nvPr/>
        </p:nvSpPr>
        <p:spPr bwMode="auto">
          <a:xfrm>
            <a:off x="741364" y="4081242"/>
            <a:ext cx="465137" cy="1830388"/>
          </a:xfrm>
          <a:custGeom>
            <a:avLst/>
            <a:gdLst>
              <a:gd name="T0" fmla="*/ 0 w 293"/>
              <a:gd name="T1" fmla="*/ 2147483647 h 1153"/>
              <a:gd name="T2" fmla="*/ 0 w 293"/>
              <a:gd name="T3" fmla="*/ 2147483647 h 1153"/>
              <a:gd name="T4" fmla="*/ 2147483647 w 293"/>
              <a:gd name="T5" fmla="*/ 2147483647 h 1153"/>
              <a:gd name="T6" fmla="*/ 2147483647 w 293"/>
              <a:gd name="T7" fmla="*/ 0 h 1153"/>
              <a:gd name="T8" fmla="*/ 0 w 293"/>
              <a:gd name="T9" fmla="*/ 2147483647 h 1153"/>
              <a:gd name="T10" fmla="*/ 0 60000 65536"/>
              <a:gd name="T11" fmla="*/ 0 60000 65536"/>
              <a:gd name="T12" fmla="*/ 0 60000 65536"/>
              <a:gd name="T13" fmla="*/ 0 60000 65536"/>
              <a:gd name="T14" fmla="*/ 0 60000 65536"/>
              <a:gd name="T15" fmla="*/ 0 w 293"/>
              <a:gd name="T16" fmla="*/ 0 h 1153"/>
              <a:gd name="T17" fmla="*/ 293 w 293"/>
              <a:gd name="T18" fmla="*/ 1153 h 1153"/>
            </a:gdLst>
            <a:ahLst/>
            <a:cxnLst>
              <a:cxn ang="T10">
                <a:pos x="T0" y="T1"/>
              </a:cxn>
              <a:cxn ang="T11">
                <a:pos x="T2" y="T3"/>
              </a:cxn>
              <a:cxn ang="T12">
                <a:pos x="T4" y="T5"/>
              </a:cxn>
              <a:cxn ang="T13">
                <a:pos x="T6" y="T7"/>
              </a:cxn>
              <a:cxn ang="T14">
                <a:pos x="T8" y="T9"/>
              </a:cxn>
            </a:cxnLst>
            <a:rect l="T15" t="T16" r="T17" b="T18"/>
            <a:pathLst>
              <a:path w="293" h="1153">
                <a:moveTo>
                  <a:pt x="0" y="290"/>
                </a:moveTo>
                <a:lnTo>
                  <a:pt x="0" y="1152"/>
                </a:lnTo>
                <a:lnTo>
                  <a:pt x="292" y="860"/>
                </a:lnTo>
                <a:lnTo>
                  <a:pt x="292" y="0"/>
                </a:lnTo>
                <a:lnTo>
                  <a:pt x="0" y="290"/>
                </a:lnTo>
              </a:path>
            </a:pathLst>
          </a:custGeom>
          <a:gradFill rotWithShape="0">
            <a:gsLst>
              <a:gs pos="0">
                <a:srgbClr val="063DE8"/>
              </a:gs>
              <a:gs pos="100000">
                <a:srgbClr val="02185D"/>
              </a:gs>
            </a:gsLst>
            <a:lin ang="5400000" scaled="1"/>
          </a:gradFill>
          <a:ln w="9525" cap="rnd">
            <a:noFill/>
            <a:round/>
            <a:headEnd/>
            <a:tailEnd/>
          </a:ln>
        </p:spPr>
        <p:txBody>
          <a:bodyPr/>
          <a:lstStyle/>
          <a:p>
            <a:endParaRPr lang="en-US"/>
          </a:p>
        </p:txBody>
      </p:sp>
      <p:sp>
        <p:nvSpPr>
          <p:cNvPr id="29" name="Rectangle 29"/>
          <p:cNvSpPr>
            <a:spLocks noChangeArrowheads="1"/>
          </p:cNvSpPr>
          <p:nvPr/>
        </p:nvSpPr>
        <p:spPr bwMode="auto">
          <a:xfrm>
            <a:off x="1208089" y="4090769"/>
            <a:ext cx="1438275" cy="1355725"/>
          </a:xfrm>
          <a:prstGeom prst="rect">
            <a:avLst/>
          </a:prstGeom>
          <a:gradFill rotWithShape="0">
            <a:gsLst>
              <a:gs pos="0">
                <a:srgbClr val="00279F"/>
              </a:gs>
              <a:gs pos="100000">
                <a:srgbClr val="00175F"/>
              </a:gs>
            </a:gsLst>
            <a:lin ang="5400000" scaled="1"/>
          </a:gradFill>
          <a:ln w="12700">
            <a:solidFill>
              <a:schemeClr val="tx1"/>
            </a:solidFill>
            <a:miter lim="800000"/>
            <a:headEnd/>
            <a:tailEnd/>
          </a:ln>
        </p:spPr>
        <p:txBody>
          <a:bodyPr wrap="none" anchor="ctr"/>
          <a:lstStyle/>
          <a:p>
            <a:endParaRPr lang="en-IN"/>
          </a:p>
        </p:txBody>
      </p:sp>
      <p:sp>
        <p:nvSpPr>
          <p:cNvPr id="30" name="Freeform 30"/>
          <p:cNvSpPr>
            <a:spLocks/>
          </p:cNvSpPr>
          <p:nvPr/>
        </p:nvSpPr>
        <p:spPr bwMode="auto">
          <a:xfrm>
            <a:off x="746125" y="5448082"/>
            <a:ext cx="1906588"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gradFill rotWithShape="0">
            <a:gsLst>
              <a:gs pos="0">
                <a:srgbClr val="010C2E"/>
              </a:gs>
              <a:gs pos="100000">
                <a:srgbClr val="063DE8"/>
              </a:gs>
            </a:gsLst>
            <a:lin ang="2700000" scaled="1"/>
          </a:gradFill>
          <a:ln w="12700" cap="rnd">
            <a:solidFill>
              <a:schemeClr val="tx1"/>
            </a:solidFill>
            <a:round/>
            <a:headEnd/>
            <a:tailEnd/>
          </a:ln>
        </p:spPr>
        <p:txBody>
          <a:bodyPr/>
          <a:lstStyle/>
          <a:p>
            <a:endParaRPr lang="en-US"/>
          </a:p>
        </p:txBody>
      </p:sp>
      <p:sp>
        <p:nvSpPr>
          <p:cNvPr id="31" name="Freeform 30"/>
          <p:cNvSpPr>
            <a:spLocks/>
          </p:cNvSpPr>
          <p:nvPr/>
        </p:nvSpPr>
        <p:spPr bwMode="auto">
          <a:xfrm>
            <a:off x="1322388" y="4087592"/>
            <a:ext cx="455612" cy="1830388"/>
          </a:xfrm>
          <a:custGeom>
            <a:avLst/>
            <a:gdLst>
              <a:gd name="T0" fmla="*/ 0 w 287"/>
              <a:gd name="T1" fmla="*/ 2147483647 h 1153"/>
              <a:gd name="T2" fmla="*/ 0 w 287"/>
              <a:gd name="T3" fmla="*/ 2147483647 h 1153"/>
              <a:gd name="T4" fmla="*/ 2147483647 w 287"/>
              <a:gd name="T5" fmla="*/ 2147483647 h 1153"/>
              <a:gd name="T6" fmla="*/ 2147483647 w 287"/>
              <a:gd name="T7" fmla="*/ 0 h 1153"/>
              <a:gd name="T8" fmla="*/ 0 w 287"/>
              <a:gd name="T9" fmla="*/ 2147483647 h 1153"/>
              <a:gd name="T10" fmla="*/ 0 60000 65536"/>
              <a:gd name="T11" fmla="*/ 0 60000 65536"/>
              <a:gd name="T12" fmla="*/ 0 60000 65536"/>
              <a:gd name="T13" fmla="*/ 0 60000 65536"/>
              <a:gd name="T14" fmla="*/ 0 60000 65536"/>
              <a:gd name="T15" fmla="*/ 0 w 287"/>
              <a:gd name="T16" fmla="*/ 0 h 1153"/>
              <a:gd name="T17" fmla="*/ 287 w 287"/>
              <a:gd name="T18" fmla="*/ 1153 h 1153"/>
            </a:gdLst>
            <a:ahLst/>
            <a:cxnLst>
              <a:cxn ang="T10">
                <a:pos x="T0" y="T1"/>
              </a:cxn>
              <a:cxn ang="T11">
                <a:pos x="T2" y="T3"/>
              </a:cxn>
              <a:cxn ang="T12">
                <a:pos x="T4" y="T5"/>
              </a:cxn>
              <a:cxn ang="T13">
                <a:pos x="T6" y="T7"/>
              </a:cxn>
              <a:cxn ang="T14">
                <a:pos x="T8" y="T9"/>
              </a:cxn>
            </a:cxnLst>
            <a:rect l="T15" t="T16" r="T17" b="T18"/>
            <a:pathLst>
              <a:path w="287" h="1153">
                <a:moveTo>
                  <a:pt x="0" y="288"/>
                </a:moveTo>
                <a:lnTo>
                  <a:pt x="0" y="1152"/>
                </a:lnTo>
                <a:lnTo>
                  <a:pt x="286" y="860"/>
                </a:lnTo>
                <a:lnTo>
                  <a:pt x="286" y="0"/>
                </a:lnTo>
                <a:lnTo>
                  <a:pt x="0" y="288"/>
                </a:lnTo>
              </a:path>
            </a:pathLst>
          </a:custGeom>
          <a:gradFill rotWithShape="0">
            <a:gsLst>
              <a:gs pos="0">
                <a:srgbClr val="FAFD00"/>
              </a:gs>
              <a:gs pos="100000">
                <a:srgbClr val="E1E300"/>
              </a:gs>
            </a:gsLst>
            <a:lin ang="0" scaled="1"/>
          </a:gradFill>
          <a:ln w="12700" cap="rnd">
            <a:solidFill>
              <a:schemeClr val="tx1"/>
            </a:solidFill>
            <a:round/>
            <a:headEnd/>
            <a:tailEnd/>
          </a:ln>
        </p:spPr>
        <p:txBody>
          <a:bodyPr/>
          <a:lstStyle/>
          <a:p>
            <a:endParaRPr lang="en-US"/>
          </a:p>
        </p:txBody>
      </p:sp>
      <p:sp>
        <p:nvSpPr>
          <p:cNvPr id="32" name="Freeform 31"/>
          <p:cNvSpPr>
            <a:spLocks/>
          </p:cNvSpPr>
          <p:nvPr/>
        </p:nvSpPr>
        <p:spPr bwMode="auto">
          <a:xfrm>
            <a:off x="1649413" y="4084417"/>
            <a:ext cx="455612" cy="1830388"/>
          </a:xfrm>
          <a:custGeom>
            <a:avLst/>
            <a:gdLst>
              <a:gd name="T0" fmla="*/ 0 w 287"/>
              <a:gd name="T1" fmla="*/ 2147483647 h 1153"/>
              <a:gd name="T2" fmla="*/ 0 w 287"/>
              <a:gd name="T3" fmla="*/ 2147483647 h 1153"/>
              <a:gd name="T4" fmla="*/ 2147483647 w 287"/>
              <a:gd name="T5" fmla="*/ 2147483647 h 1153"/>
              <a:gd name="T6" fmla="*/ 2147483647 w 287"/>
              <a:gd name="T7" fmla="*/ 0 h 1153"/>
              <a:gd name="T8" fmla="*/ 0 w 287"/>
              <a:gd name="T9" fmla="*/ 2147483647 h 1153"/>
              <a:gd name="T10" fmla="*/ 0 60000 65536"/>
              <a:gd name="T11" fmla="*/ 0 60000 65536"/>
              <a:gd name="T12" fmla="*/ 0 60000 65536"/>
              <a:gd name="T13" fmla="*/ 0 60000 65536"/>
              <a:gd name="T14" fmla="*/ 0 60000 65536"/>
              <a:gd name="T15" fmla="*/ 0 w 287"/>
              <a:gd name="T16" fmla="*/ 0 h 1153"/>
              <a:gd name="T17" fmla="*/ 287 w 287"/>
              <a:gd name="T18" fmla="*/ 1153 h 1153"/>
            </a:gdLst>
            <a:ahLst/>
            <a:cxnLst>
              <a:cxn ang="T10">
                <a:pos x="T0" y="T1"/>
              </a:cxn>
              <a:cxn ang="T11">
                <a:pos x="T2" y="T3"/>
              </a:cxn>
              <a:cxn ang="T12">
                <a:pos x="T4" y="T5"/>
              </a:cxn>
              <a:cxn ang="T13">
                <a:pos x="T6" y="T7"/>
              </a:cxn>
              <a:cxn ang="T14">
                <a:pos x="T8" y="T9"/>
              </a:cxn>
            </a:cxnLst>
            <a:rect l="T15" t="T16" r="T17" b="T18"/>
            <a:pathLst>
              <a:path w="287" h="1153">
                <a:moveTo>
                  <a:pt x="0" y="288"/>
                </a:moveTo>
                <a:lnTo>
                  <a:pt x="0" y="1152"/>
                </a:lnTo>
                <a:lnTo>
                  <a:pt x="286" y="860"/>
                </a:lnTo>
                <a:lnTo>
                  <a:pt x="286" y="0"/>
                </a:lnTo>
                <a:lnTo>
                  <a:pt x="0" y="288"/>
                </a:lnTo>
              </a:path>
            </a:pathLst>
          </a:custGeom>
          <a:gradFill rotWithShape="0">
            <a:gsLst>
              <a:gs pos="0">
                <a:srgbClr val="FAFD00"/>
              </a:gs>
              <a:gs pos="100000">
                <a:srgbClr val="E1E300"/>
              </a:gs>
            </a:gsLst>
            <a:lin ang="0" scaled="1"/>
          </a:gradFill>
          <a:ln w="12700" cap="rnd">
            <a:solidFill>
              <a:schemeClr val="tx1"/>
            </a:solidFill>
            <a:round/>
            <a:headEnd/>
            <a:tailEnd/>
          </a:ln>
        </p:spPr>
        <p:txBody>
          <a:bodyPr/>
          <a:lstStyle/>
          <a:p>
            <a:endParaRPr lang="en-US"/>
          </a:p>
        </p:txBody>
      </p:sp>
      <p:sp>
        <p:nvSpPr>
          <p:cNvPr id="33" name="Freeform 32"/>
          <p:cNvSpPr>
            <a:spLocks/>
          </p:cNvSpPr>
          <p:nvPr/>
        </p:nvSpPr>
        <p:spPr bwMode="auto">
          <a:xfrm>
            <a:off x="6543675" y="2490567"/>
            <a:ext cx="1906588" cy="458788"/>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gradFill rotWithShape="0">
            <a:gsLst>
              <a:gs pos="0">
                <a:srgbClr val="E1E300"/>
              </a:gs>
              <a:gs pos="100000">
                <a:srgbClr val="FAFD00"/>
              </a:gs>
            </a:gsLst>
            <a:lin ang="5400000" scaled="1"/>
          </a:gradFill>
          <a:ln w="12700" cap="rnd">
            <a:solidFill>
              <a:schemeClr val="tx1"/>
            </a:solidFill>
            <a:round/>
            <a:headEnd/>
            <a:tailEnd/>
          </a:ln>
        </p:spPr>
        <p:txBody>
          <a:bodyPr/>
          <a:lstStyle/>
          <a:p>
            <a:endParaRPr lang="en-US"/>
          </a:p>
        </p:txBody>
      </p:sp>
      <p:sp>
        <p:nvSpPr>
          <p:cNvPr id="34" name="Freeform 33"/>
          <p:cNvSpPr>
            <a:spLocks/>
          </p:cNvSpPr>
          <p:nvPr/>
        </p:nvSpPr>
        <p:spPr bwMode="auto">
          <a:xfrm>
            <a:off x="6538914" y="2273082"/>
            <a:ext cx="1906587"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gradFill rotWithShape="0">
            <a:gsLst>
              <a:gs pos="0">
                <a:srgbClr val="E1E300"/>
              </a:gs>
              <a:gs pos="100000">
                <a:srgbClr val="FAFD00"/>
              </a:gs>
            </a:gsLst>
            <a:lin ang="5400000" scaled="1"/>
          </a:gradFill>
          <a:ln w="12700" cap="rnd">
            <a:solidFill>
              <a:schemeClr val="tx1"/>
            </a:solidFill>
            <a:round/>
            <a:headEnd/>
            <a:tailEnd/>
          </a:ln>
        </p:spPr>
        <p:txBody>
          <a:bodyPr/>
          <a:lstStyle/>
          <a:p>
            <a:endParaRPr lang="en-US"/>
          </a:p>
        </p:txBody>
      </p:sp>
      <p:grpSp>
        <p:nvGrpSpPr>
          <p:cNvPr id="35" name="Group 35"/>
          <p:cNvGrpSpPr>
            <a:grpSpLocks/>
          </p:cNvGrpSpPr>
          <p:nvPr/>
        </p:nvGrpSpPr>
        <p:grpSpPr bwMode="auto">
          <a:xfrm>
            <a:off x="7073900" y="4489230"/>
            <a:ext cx="838200" cy="798512"/>
            <a:chOff x="4456" y="3029"/>
            <a:chExt cx="528" cy="503"/>
          </a:xfrm>
        </p:grpSpPr>
        <p:sp>
          <p:nvSpPr>
            <p:cNvPr id="36" name="Rectangle 36"/>
            <p:cNvSpPr>
              <a:spLocks noChangeArrowheads="1"/>
            </p:cNvSpPr>
            <p:nvPr/>
          </p:nvSpPr>
          <p:spPr bwMode="auto">
            <a:xfrm>
              <a:off x="4460" y="3157"/>
              <a:ext cx="395" cy="372"/>
            </a:xfrm>
            <a:prstGeom prst="rect">
              <a:avLst/>
            </a:prstGeom>
            <a:gradFill rotWithShape="0">
              <a:gsLst>
                <a:gs pos="0">
                  <a:srgbClr val="FAFD00"/>
                </a:gs>
                <a:gs pos="100000">
                  <a:srgbClr val="E1E300"/>
                </a:gs>
              </a:gsLst>
              <a:lin ang="5400000" scaled="1"/>
            </a:gradFill>
            <a:ln w="12700">
              <a:solidFill>
                <a:schemeClr val="tx1"/>
              </a:solidFill>
              <a:miter lim="800000"/>
              <a:headEnd/>
              <a:tailEnd/>
            </a:ln>
          </p:spPr>
          <p:txBody>
            <a:bodyPr wrap="none" anchor="ctr"/>
            <a:lstStyle/>
            <a:p>
              <a:endParaRPr lang="en-IN"/>
            </a:p>
          </p:txBody>
        </p:sp>
        <p:sp>
          <p:nvSpPr>
            <p:cNvPr id="37" name="Freeform 37"/>
            <p:cNvSpPr>
              <a:spLocks/>
            </p:cNvSpPr>
            <p:nvPr/>
          </p:nvSpPr>
          <p:spPr bwMode="auto">
            <a:xfrm>
              <a:off x="4456" y="3029"/>
              <a:ext cx="527" cy="127"/>
            </a:xfrm>
            <a:custGeom>
              <a:avLst/>
              <a:gdLst>
                <a:gd name="T0" fmla="*/ 0 w 527"/>
                <a:gd name="T1" fmla="*/ 126 h 127"/>
                <a:gd name="T2" fmla="*/ 402 w 527"/>
                <a:gd name="T3" fmla="*/ 126 h 127"/>
                <a:gd name="T4" fmla="*/ 526 w 527"/>
                <a:gd name="T5" fmla="*/ 0 h 127"/>
                <a:gd name="T6" fmla="*/ 125 w 527"/>
                <a:gd name="T7" fmla="*/ 0 h 127"/>
                <a:gd name="T8" fmla="*/ 0 w 527"/>
                <a:gd name="T9" fmla="*/ 126 h 127"/>
                <a:gd name="T10" fmla="*/ 0 60000 65536"/>
                <a:gd name="T11" fmla="*/ 0 60000 65536"/>
                <a:gd name="T12" fmla="*/ 0 60000 65536"/>
                <a:gd name="T13" fmla="*/ 0 60000 65536"/>
                <a:gd name="T14" fmla="*/ 0 60000 65536"/>
                <a:gd name="T15" fmla="*/ 0 w 527"/>
                <a:gd name="T16" fmla="*/ 0 h 127"/>
                <a:gd name="T17" fmla="*/ 527 w 527"/>
                <a:gd name="T18" fmla="*/ 127 h 127"/>
              </a:gdLst>
              <a:ahLst/>
              <a:cxnLst>
                <a:cxn ang="T10">
                  <a:pos x="T0" y="T1"/>
                </a:cxn>
                <a:cxn ang="T11">
                  <a:pos x="T2" y="T3"/>
                </a:cxn>
                <a:cxn ang="T12">
                  <a:pos x="T4" y="T5"/>
                </a:cxn>
                <a:cxn ang="T13">
                  <a:pos x="T6" y="T7"/>
                </a:cxn>
                <a:cxn ang="T14">
                  <a:pos x="T8" y="T9"/>
                </a:cxn>
              </a:cxnLst>
              <a:rect l="T15" t="T16" r="T17" b="T18"/>
              <a:pathLst>
                <a:path w="527" h="127">
                  <a:moveTo>
                    <a:pt x="0" y="126"/>
                  </a:moveTo>
                  <a:lnTo>
                    <a:pt x="402" y="126"/>
                  </a:lnTo>
                  <a:lnTo>
                    <a:pt x="526" y="0"/>
                  </a:lnTo>
                  <a:lnTo>
                    <a:pt x="125" y="0"/>
                  </a:lnTo>
                  <a:lnTo>
                    <a:pt x="0" y="126"/>
                  </a:lnTo>
                </a:path>
              </a:pathLst>
            </a:custGeom>
            <a:gradFill rotWithShape="0">
              <a:gsLst>
                <a:gs pos="0">
                  <a:srgbClr val="E1E300"/>
                </a:gs>
                <a:gs pos="100000">
                  <a:srgbClr val="FAFD00"/>
                </a:gs>
              </a:gsLst>
              <a:lin ang="5400000" scaled="1"/>
            </a:gradFill>
            <a:ln w="12700" cap="rnd">
              <a:solidFill>
                <a:schemeClr val="tx1"/>
              </a:solidFill>
              <a:round/>
              <a:headEnd/>
              <a:tailEnd/>
            </a:ln>
          </p:spPr>
          <p:txBody>
            <a:bodyPr/>
            <a:lstStyle/>
            <a:p>
              <a:endParaRPr lang="en-US"/>
            </a:p>
          </p:txBody>
        </p:sp>
        <p:sp>
          <p:nvSpPr>
            <p:cNvPr id="38" name="Freeform 38"/>
            <p:cNvSpPr>
              <a:spLocks/>
            </p:cNvSpPr>
            <p:nvPr/>
          </p:nvSpPr>
          <p:spPr bwMode="auto">
            <a:xfrm>
              <a:off x="4857" y="3029"/>
              <a:ext cx="127" cy="503"/>
            </a:xfrm>
            <a:custGeom>
              <a:avLst/>
              <a:gdLst>
                <a:gd name="T0" fmla="*/ 0 w 127"/>
                <a:gd name="T1" fmla="*/ 125 h 503"/>
                <a:gd name="T2" fmla="*/ 0 w 127"/>
                <a:gd name="T3" fmla="*/ 502 h 503"/>
                <a:gd name="T4" fmla="*/ 126 w 127"/>
                <a:gd name="T5" fmla="*/ 377 h 503"/>
                <a:gd name="T6" fmla="*/ 126 w 127"/>
                <a:gd name="T7" fmla="*/ 0 h 503"/>
                <a:gd name="T8" fmla="*/ 0 w 127"/>
                <a:gd name="T9" fmla="*/ 125 h 503"/>
                <a:gd name="T10" fmla="*/ 0 60000 65536"/>
                <a:gd name="T11" fmla="*/ 0 60000 65536"/>
                <a:gd name="T12" fmla="*/ 0 60000 65536"/>
                <a:gd name="T13" fmla="*/ 0 60000 65536"/>
                <a:gd name="T14" fmla="*/ 0 60000 65536"/>
                <a:gd name="T15" fmla="*/ 0 w 127"/>
                <a:gd name="T16" fmla="*/ 0 h 503"/>
                <a:gd name="T17" fmla="*/ 127 w 127"/>
                <a:gd name="T18" fmla="*/ 503 h 503"/>
              </a:gdLst>
              <a:ahLst/>
              <a:cxnLst>
                <a:cxn ang="T10">
                  <a:pos x="T0" y="T1"/>
                </a:cxn>
                <a:cxn ang="T11">
                  <a:pos x="T2" y="T3"/>
                </a:cxn>
                <a:cxn ang="T12">
                  <a:pos x="T4" y="T5"/>
                </a:cxn>
                <a:cxn ang="T13">
                  <a:pos x="T6" y="T7"/>
                </a:cxn>
                <a:cxn ang="T14">
                  <a:pos x="T8" y="T9"/>
                </a:cxn>
              </a:cxnLst>
              <a:rect l="T15" t="T16" r="T17" b="T18"/>
              <a:pathLst>
                <a:path w="127" h="503">
                  <a:moveTo>
                    <a:pt x="0" y="125"/>
                  </a:moveTo>
                  <a:lnTo>
                    <a:pt x="0" y="502"/>
                  </a:lnTo>
                  <a:lnTo>
                    <a:pt x="126" y="377"/>
                  </a:lnTo>
                  <a:lnTo>
                    <a:pt x="126" y="0"/>
                  </a:lnTo>
                  <a:lnTo>
                    <a:pt x="0" y="125"/>
                  </a:lnTo>
                </a:path>
              </a:pathLst>
            </a:custGeom>
            <a:gradFill rotWithShape="0">
              <a:gsLst>
                <a:gs pos="0">
                  <a:srgbClr val="FAFD00"/>
                </a:gs>
                <a:gs pos="100000">
                  <a:srgbClr val="E1E300"/>
                </a:gs>
              </a:gsLst>
              <a:lin ang="0" scaled="1"/>
            </a:gradFill>
            <a:ln w="12700" cap="rnd">
              <a:solidFill>
                <a:schemeClr val="tx1"/>
              </a:solidFill>
              <a:round/>
              <a:headEnd/>
              <a:tailEnd/>
            </a:ln>
          </p:spPr>
          <p:txBody>
            <a:bodyPr/>
            <a:lstStyle/>
            <a:p>
              <a:endParaRPr lang="en-US"/>
            </a:p>
          </p:txBody>
        </p:sp>
      </p:grpSp>
      <p:sp>
        <p:nvSpPr>
          <p:cNvPr id="39" name="Rectangle 39"/>
          <p:cNvSpPr>
            <a:spLocks noChangeArrowheads="1"/>
          </p:cNvSpPr>
          <p:nvPr/>
        </p:nvSpPr>
        <p:spPr bwMode="auto">
          <a:xfrm>
            <a:off x="744538" y="4543207"/>
            <a:ext cx="1446212" cy="1362075"/>
          </a:xfrm>
          <a:prstGeom prst="rect">
            <a:avLst/>
          </a:prstGeom>
          <a:noFill/>
          <a:ln w="12700">
            <a:solidFill>
              <a:schemeClr val="tx1"/>
            </a:solidFill>
            <a:miter lim="800000"/>
            <a:headEnd/>
            <a:tailEnd/>
          </a:ln>
        </p:spPr>
        <p:txBody>
          <a:bodyPr wrap="none" anchor="ctr"/>
          <a:lstStyle/>
          <a:p>
            <a:endParaRPr lang="en-IN"/>
          </a:p>
        </p:txBody>
      </p:sp>
      <p:sp>
        <p:nvSpPr>
          <p:cNvPr id="40" name="Freeform 40"/>
          <p:cNvSpPr>
            <a:spLocks/>
          </p:cNvSpPr>
          <p:nvPr/>
        </p:nvSpPr>
        <p:spPr bwMode="auto">
          <a:xfrm>
            <a:off x="742950" y="4086007"/>
            <a:ext cx="1906588" cy="458787"/>
          </a:xfrm>
          <a:custGeom>
            <a:avLst/>
            <a:gdLst>
              <a:gd name="T0" fmla="*/ 0 w 1201"/>
              <a:gd name="T1" fmla="*/ 2147483647 h 289"/>
              <a:gd name="T2" fmla="*/ 2147483647 w 1201"/>
              <a:gd name="T3" fmla="*/ 2147483647 h 289"/>
              <a:gd name="T4" fmla="*/ 2147483647 w 1201"/>
              <a:gd name="T5" fmla="*/ 0 h 289"/>
              <a:gd name="T6" fmla="*/ 2147483647 w 1201"/>
              <a:gd name="T7" fmla="*/ 0 h 289"/>
              <a:gd name="T8" fmla="*/ 0 w 1201"/>
              <a:gd name="T9" fmla="*/ 2147483647 h 289"/>
              <a:gd name="T10" fmla="*/ 0 60000 65536"/>
              <a:gd name="T11" fmla="*/ 0 60000 65536"/>
              <a:gd name="T12" fmla="*/ 0 60000 65536"/>
              <a:gd name="T13" fmla="*/ 0 60000 65536"/>
              <a:gd name="T14" fmla="*/ 0 60000 65536"/>
              <a:gd name="T15" fmla="*/ 0 w 1201"/>
              <a:gd name="T16" fmla="*/ 0 h 289"/>
              <a:gd name="T17" fmla="*/ 1201 w 1201"/>
              <a:gd name="T18" fmla="*/ 289 h 289"/>
            </a:gdLst>
            <a:ahLst/>
            <a:cxnLst>
              <a:cxn ang="T10">
                <a:pos x="T0" y="T1"/>
              </a:cxn>
              <a:cxn ang="T11">
                <a:pos x="T2" y="T3"/>
              </a:cxn>
              <a:cxn ang="T12">
                <a:pos x="T4" y="T5"/>
              </a:cxn>
              <a:cxn ang="T13">
                <a:pos x="T6" y="T7"/>
              </a:cxn>
              <a:cxn ang="T14">
                <a:pos x="T8" y="T9"/>
              </a:cxn>
            </a:cxnLst>
            <a:rect l="T15" t="T16" r="T17" b="T18"/>
            <a:pathLst>
              <a:path w="1201" h="289">
                <a:moveTo>
                  <a:pt x="0" y="288"/>
                </a:moveTo>
                <a:lnTo>
                  <a:pt x="916" y="288"/>
                </a:lnTo>
                <a:lnTo>
                  <a:pt x="1200" y="0"/>
                </a:lnTo>
                <a:lnTo>
                  <a:pt x="286" y="0"/>
                </a:lnTo>
                <a:lnTo>
                  <a:pt x="0" y="288"/>
                </a:lnTo>
              </a:path>
            </a:pathLst>
          </a:custGeom>
          <a:noFill/>
          <a:ln w="12700" cap="rnd">
            <a:solidFill>
              <a:schemeClr val="tx1"/>
            </a:solidFill>
            <a:round/>
            <a:headEnd/>
            <a:tailEnd/>
          </a:ln>
        </p:spPr>
        <p:txBody>
          <a:bodyPr/>
          <a:lstStyle/>
          <a:p>
            <a:endParaRPr lang="en-US"/>
          </a:p>
        </p:txBody>
      </p:sp>
      <p:sp>
        <p:nvSpPr>
          <p:cNvPr id="41" name="Rectangle 41"/>
          <p:cNvSpPr>
            <a:spLocks noChangeArrowheads="1"/>
          </p:cNvSpPr>
          <p:nvPr/>
        </p:nvSpPr>
        <p:spPr bwMode="auto">
          <a:xfrm rot="-2700000">
            <a:off x="3268249" y="2354274"/>
            <a:ext cx="1077154" cy="286874"/>
          </a:xfrm>
          <a:prstGeom prst="rect">
            <a:avLst/>
          </a:prstGeom>
          <a:noFill/>
          <a:ln w="9525">
            <a:noFill/>
            <a:miter lim="800000"/>
            <a:headEnd/>
            <a:tailEnd/>
          </a:ln>
        </p:spPr>
        <p:txBody>
          <a:bodyPr wrap="none" lIns="92075" tIns="46038" rIns="92075" bIns="46038">
            <a:spAutoFit/>
          </a:bodyPr>
          <a:lstStyle/>
          <a:p>
            <a:pPr>
              <a:lnSpc>
                <a:spcPct val="90000"/>
              </a:lnSpc>
            </a:pPr>
            <a:r>
              <a:rPr lang="en-US" sz="1400"/>
              <a:t>Department</a:t>
            </a:r>
          </a:p>
        </p:txBody>
      </p:sp>
      <p:sp>
        <p:nvSpPr>
          <p:cNvPr id="42" name="Rectangle 42"/>
          <p:cNvSpPr>
            <a:spLocks noChangeArrowheads="1"/>
          </p:cNvSpPr>
          <p:nvPr/>
        </p:nvSpPr>
        <p:spPr bwMode="auto">
          <a:xfrm>
            <a:off x="3986213" y="4716242"/>
            <a:ext cx="597921" cy="314574"/>
          </a:xfrm>
          <a:prstGeom prst="rect">
            <a:avLst/>
          </a:prstGeom>
          <a:noFill/>
          <a:ln w="9525">
            <a:noFill/>
            <a:miter lim="800000"/>
            <a:headEnd/>
            <a:tailEnd/>
          </a:ln>
        </p:spPr>
        <p:txBody>
          <a:bodyPr wrap="none" lIns="92075" tIns="46038" rIns="92075" bIns="46038">
            <a:spAutoFit/>
          </a:bodyPr>
          <a:lstStyle/>
          <a:p>
            <a:pPr>
              <a:lnSpc>
                <a:spcPct val="90000"/>
              </a:lnSpc>
            </a:pPr>
            <a:r>
              <a:rPr lang="en-US" sz="1600"/>
              <a:t>Time</a:t>
            </a:r>
          </a:p>
        </p:txBody>
      </p:sp>
      <p:grpSp>
        <p:nvGrpSpPr>
          <p:cNvPr id="43" name="Group 43"/>
          <p:cNvGrpSpPr>
            <a:grpSpLocks/>
          </p:cNvGrpSpPr>
          <p:nvPr/>
        </p:nvGrpSpPr>
        <p:grpSpPr bwMode="auto">
          <a:xfrm>
            <a:off x="3430589" y="2576292"/>
            <a:ext cx="2249487" cy="2114550"/>
            <a:chOff x="2161" y="1824"/>
            <a:chExt cx="1417" cy="1332"/>
          </a:xfrm>
        </p:grpSpPr>
        <p:sp>
          <p:nvSpPr>
            <p:cNvPr id="44" name="Rectangle 44"/>
            <p:cNvSpPr>
              <a:spLocks noChangeArrowheads="1"/>
            </p:cNvSpPr>
            <p:nvPr/>
          </p:nvSpPr>
          <p:spPr bwMode="auto">
            <a:xfrm>
              <a:off x="2164" y="2158"/>
              <a:ext cx="1074" cy="998"/>
            </a:xfrm>
            <a:prstGeom prst="rect">
              <a:avLst/>
            </a:prstGeom>
            <a:gradFill rotWithShape="0">
              <a:gsLst>
                <a:gs pos="0">
                  <a:srgbClr val="114FFB"/>
                </a:gs>
                <a:gs pos="100000">
                  <a:srgbClr val="072064"/>
                </a:gs>
              </a:gsLst>
              <a:lin ang="5400000" scaled="1"/>
            </a:gradFill>
            <a:ln w="12700">
              <a:solidFill>
                <a:schemeClr val="tx2"/>
              </a:solidFill>
              <a:miter lim="800000"/>
              <a:headEnd/>
              <a:tailEnd/>
            </a:ln>
          </p:spPr>
          <p:txBody>
            <a:bodyPr wrap="none" anchor="ctr"/>
            <a:lstStyle/>
            <a:p>
              <a:endParaRPr lang="en-IN"/>
            </a:p>
          </p:txBody>
        </p:sp>
        <p:sp>
          <p:nvSpPr>
            <p:cNvPr id="45" name="Freeform 45"/>
            <p:cNvSpPr>
              <a:spLocks/>
            </p:cNvSpPr>
            <p:nvPr/>
          </p:nvSpPr>
          <p:spPr bwMode="auto">
            <a:xfrm>
              <a:off x="2161" y="1824"/>
              <a:ext cx="1415" cy="335"/>
            </a:xfrm>
            <a:custGeom>
              <a:avLst/>
              <a:gdLst>
                <a:gd name="T0" fmla="*/ 0 w 1415"/>
                <a:gd name="T1" fmla="*/ 334 h 335"/>
                <a:gd name="T2" fmla="*/ 1079 w 1415"/>
                <a:gd name="T3" fmla="*/ 334 h 335"/>
                <a:gd name="T4" fmla="*/ 1414 w 1415"/>
                <a:gd name="T5" fmla="*/ 0 h 335"/>
                <a:gd name="T6" fmla="*/ 337 w 1415"/>
                <a:gd name="T7" fmla="*/ 0 h 335"/>
                <a:gd name="T8" fmla="*/ 0 w 1415"/>
                <a:gd name="T9" fmla="*/ 334 h 335"/>
                <a:gd name="T10" fmla="*/ 0 60000 65536"/>
                <a:gd name="T11" fmla="*/ 0 60000 65536"/>
                <a:gd name="T12" fmla="*/ 0 60000 65536"/>
                <a:gd name="T13" fmla="*/ 0 60000 65536"/>
                <a:gd name="T14" fmla="*/ 0 60000 65536"/>
                <a:gd name="T15" fmla="*/ 0 w 1415"/>
                <a:gd name="T16" fmla="*/ 0 h 335"/>
                <a:gd name="T17" fmla="*/ 1415 w 1415"/>
                <a:gd name="T18" fmla="*/ 335 h 335"/>
              </a:gdLst>
              <a:ahLst/>
              <a:cxnLst>
                <a:cxn ang="T10">
                  <a:pos x="T0" y="T1"/>
                </a:cxn>
                <a:cxn ang="T11">
                  <a:pos x="T2" y="T3"/>
                </a:cxn>
                <a:cxn ang="T12">
                  <a:pos x="T4" y="T5"/>
                </a:cxn>
                <a:cxn ang="T13">
                  <a:pos x="T6" y="T7"/>
                </a:cxn>
                <a:cxn ang="T14">
                  <a:pos x="T8" y="T9"/>
                </a:cxn>
              </a:cxnLst>
              <a:rect l="T15" t="T16" r="T17" b="T18"/>
              <a:pathLst>
                <a:path w="1415" h="335">
                  <a:moveTo>
                    <a:pt x="0" y="334"/>
                  </a:moveTo>
                  <a:lnTo>
                    <a:pt x="1079" y="334"/>
                  </a:lnTo>
                  <a:lnTo>
                    <a:pt x="1414" y="0"/>
                  </a:lnTo>
                  <a:lnTo>
                    <a:pt x="337" y="0"/>
                  </a:lnTo>
                  <a:lnTo>
                    <a:pt x="0" y="334"/>
                  </a:lnTo>
                </a:path>
              </a:pathLst>
            </a:custGeom>
            <a:gradFill rotWithShape="0">
              <a:gsLst>
                <a:gs pos="0">
                  <a:srgbClr val="010C2E"/>
                </a:gs>
                <a:gs pos="100000">
                  <a:srgbClr val="063DE8"/>
                </a:gs>
              </a:gsLst>
              <a:lin ang="2700000" scaled="1"/>
            </a:gradFill>
            <a:ln w="12700" cap="rnd">
              <a:solidFill>
                <a:schemeClr val="tx2"/>
              </a:solidFill>
              <a:round/>
              <a:headEnd/>
              <a:tailEnd/>
            </a:ln>
          </p:spPr>
          <p:txBody>
            <a:bodyPr/>
            <a:lstStyle/>
            <a:p>
              <a:endParaRPr lang="en-US"/>
            </a:p>
          </p:txBody>
        </p:sp>
        <p:sp>
          <p:nvSpPr>
            <p:cNvPr id="46" name="Freeform 46"/>
            <p:cNvSpPr>
              <a:spLocks/>
            </p:cNvSpPr>
            <p:nvPr/>
          </p:nvSpPr>
          <p:spPr bwMode="auto">
            <a:xfrm>
              <a:off x="3238" y="1824"/>
              <a:ext cx="340" cy="1331"/>
            </a:xfrm>
            <a:custGeom>
              <a:avLst/>
              <a:gdLst>
                <a:gd name="T0" fmla="*/ 0 w 340"/>
                <a:gd name="T1" fmla="*/ 332 h 1331"/>
                <a:gd name="T2" fmla="*/ 0 w 340"/>
                <a:gd name="T3" fmla="*/ 1330 h 1331"/>
                <a:gd name="T4" fmla="*/ 339 w 340"/>
                <a:gd name="T5" fmla="*/ 998 h 1331"/>
                <a:gd name="T6" fmla="*/ 339 w 340"/>
                <a:gd name="T7" fmla="*/ 0 h 1331"/>
                <a:gd name="T8" fmla="*/ 0 w 340"/>
                <a:gd name="T9" fmla="*/ 332 h 1331"/>
                <a:gd name="T10" fmla="*/ 0 60000 65536"/>
                <a:gd name="T11" fmla="*/ 0 60000 65536"/>
                <a:gd name="T12" fmla="*/ 0 60000 65536"/>
                <a:gd name="T13" fmla="*/ 0 60000 65536"/>
                <a:gd name="T14" fmla="*/ 0 60000 65536"/>
                <a:gd name="T15" fmla="*/ 0 w 340"/>
                <a:gd name="T16" fmla="*/ 0 h 1331"/>
                <a:gd name="T17" fmla="*/ 340 w 340"/>
                <a:gd name="T18" fmla="*/ 1331 h 1331"/>
              </a:gdLst>
              <a:ahLst/>
              <a:cxnLst>
                <a:cxn ang="T10">
                  <a:pos x="T0" y="T1"/>
                </a:cxn>
                <a:cxn ang="T11">
                  <a:pos x="T2" y="T3"/>
                </a:cxn>
                <a:cxn ang="T12">
                  <a:pos x="T4" y="T5"/>
                </a:cxn>
                <a:cxn ang="T13">
                  <a:pos x="T6" y="T7"/>
                </a:cxn>
                <a:cxn ang="T14">
                  <a:pos x="T8" y="T9"/>
                </a:cxn>
              </a:cxnLst>
              <a:rect l="T15" t="T16" r="T17" b="T18"/>
              <a:pathLst>
                <a:path w="340" h="1331">
                  <a:moveTo>
                    <a:pt x="0" y="332"/>
                  </a:moveTo>
                  <a:lnTo>
                    <a:pt x="0" y="1330"/>
                  </a:lnTo>
                  <a:lnTo>
                    <a:pt x="339" y="998"/>
                  </a:lnTo>
                  <a:lnTo>
                    <a:pt x="339" y="0"/>
                  </a:lnTo>
                  <a:lnTo>
                    <a:pt x="0" y="332"/>
                  </a:lnTo>
                </a:path>
              </a:pathLst>
            </a:custGeom>
            <a:gradFill rotWithShape="0">
              <a:gsLst>
                <a:gs pos="0">
                  <a:srgbClr val="063DE8"/>
                </a:gs>
                <a:gs pos="100000">
                  <a:srgbClr val="010C2E"/>
                </a:gs>
              </a:gsLst>
              <a:lin ang="0" scaled="1"/>
            </a:gradFill>
            <a:ln w="12700" cap="rnd">
              <a:solidFill>
                <a:schemeClr val="tx2"/>
              </a:solidFill>
              <a:round/>
              <a:headEnd/>
              <a:tailEnd/>
            </a:ln>
          </p:spPr>
          <p:txBody>
            <a:bodyPr/>
            <a:lstStyle/>
            <a:p>
              <a:endParaRPr lang="en-US"/>
            </a:p>
          </p:txBody>
        </p:sp>
      </p:grpSp>
      <p:sp>
        <p:nvSpPr>
          <p:cNvPr id="47" name="Rectangle 46"/>
          <p:cNvSpPr>
            <a:spLocks noChangeArrowheads="1"/>
          </p:cNvSpPr>
          <p:nvPr/>
        </p:nvSpPr>
        <p:spPr bwMode="auto">
          <a:xfrm>
            <a:off x="3811589" y="3620868"/>
            <a:ext cx="948485" cy="369974"/>
          </a:xfrm>
          <a:prstGeom prst="rect">
            <a:avLst/>
          </a:prstGeom>
          <a:noFill/>
          <a:ln w="9525">
            <a:noFill/>
            <a:miter lim="800000"/>
            <a:headEnd/>
            <a:tailEnd/>
          </a:ln>
          <a:effectLst/>
        </p:spPr>
        <p:txBody>
          <a:bodyPr wrap="none" lIns="92075" tIns="46038" rIns="92075" bIns="46038">
            <a:spAutoFit/>
          </a:bodyPr>
          <a:lstStyle/>
          <a:p>
            <a:pPr>
              <a:lnSpc>
                <a:spcPct val="90000"/>
              </a:lnSpc>
              <a:defRPr/>
            </a:pPr>
            <a:r>
              <a:rPr lang="en-US" sz="2000">
                <a:solidFill>
                  <a:srgbClr val="FFFF66"/>
                </a:solidFill>
                <a:effectLst>
                  <a:outerShdw blurRad="38100" dist="38100" dir="2700000" algn="tl">
                    <a:srgbClr val="FFFFFF"/>
                  </a:outerShdw>
                </a:effectLst>
              </a:rPr>
              <a:t>Actuals</a:t>
            </a:r>
          </a:p>
        </p:txBody>
      </p:sp>
      <p:sp>
        <p:nvSpPr>
          <p:cNvPr id="48" name="Rectangle 5"/>
          <p:cNvSpPr>
            <a:spLocks noChangeArrowheads="1"/>
          </p:cNvSpPr>
          <p:nvPr/>
        </p:nvSpPr>
        <p:spPr bwMode="auto">
          <a:xfrm>
            <a:off x="6408026" y="3527205"/>
            <a:ext cx="2339812" cy="369974"/>
          </a:xfrm>
          <a:prstGeom prst="rect">
            <a:avLst/>
          </a:prstGeom>
          <a:noFill/>
          <a:ln w="9525">
            <a:noFill/>
            <a:miter lim="800000"/>
            <a:headEnd/>
            <a:tailEnd/>
          </a:ln>
        </p:spPr>
        <p:txBody>
          <a:bodyPr wrap="none" lIns="92075" tIns="46038" rIns="92075" bIns="46038">
            <a:spAutoFit/>
          </a:bodyPr>
          <a:lstStyle/>
          <a:p>
            <a:pPr algn="ctr">
              <a:lnSpc>
                <a:spcPct val="90000"/>
              </a:lnSpc>
            </a:pPr>
            <a:r>
              <a:rPr lang="en-US" sz="2000"/>
              <a:t>Accounting Dir. View</a:t>
            </a:r>
          </a:p>
        </p:txBody>
      </p:sp>
      <p:sp>
        <p:nvSpPr>
          <p:cNvPr id="50" name="Title 49"/>
          <p:cNvSpPr>
            <a:spLocks noGrp="1"/>
          </p:cNvSpPr>
          <p:nvPr>
            <p:ph type="title"/>
          </p:nvPr>
        </p:nvSpPr>
        <p:spPr/>
        <p:txBody>
          <a:bodyPr/>
          <a:lstStyle/>
          <a:p>
            <a:r>
              <a:rPr lang="en-US" dirty="0"/>
              <a:t>OLAP- Fast and Selective Access to Summarized Data</a:t>
            </a:r>
          </a:p>
        </p:txBody>
      </p:sp>
    </p:spTree>
    <p:extLst>
      <p:ext uri="{BB962C8B-B14F-4D97-AF65-F5344CB8AC3E}">
        <p14:creationId xmlns:p14="http://schemas.microsoft.com/office/powerpoint/2010/main" val="371262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1+#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2"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Operational versus Informational system </a:t>
            </a:r>
            <a:br>
              <a:rPr lang="en-US" sz="1200" dirty="0"/>
            </a:br>
            <a:r>
              <a:rPr lang="en-US" dirty="0"/>
              <a:t>Points of </a:t>
            </a:r>
            <a:r>
              <a:rPr lang="en-US" dirty="0" smtClean="0"/>
              <a:t>Difference</a:t>
            </a:r>
            <a:endParaRPr lang="en-US" dirty="0"/>
          </a:p>
        </p:txBody>
      </p:sp>
      <p:graphicFrame>
        <p:nvGraphicFramePr>
          <p:cNvPr id="331856" name="Group 80"/>
          <p:cNvGraphicFramePr>
            <a:graphicFrameLocks noGrp="1"/>
          </p:cNvGraphicFramePr>
          <p:nvPr>
            <p:ph idx="1"/>
            <p:extLst>
              <p:ext uri="{D42A27DB-BD31-4B8C-83A1-F6EECF244321}">
                <p14:modId xmlns:p14="http://schemas.microsoft.com/office/powerpoint/2010/main" val="1410264472"/>
              </p:ext>
            </p:extLst>
          </p:nvPr>
        </p:nvGraphicFramePr>
        <p:xfrm>
          <a:off x="298450" y="1495425"/>
          <a:ext cx="8845550" cy="3200400"/>
        </p:xfrm>
        <a:graphic>
          <a:graphicData uri="http://schemas.openxmlformats.org/drawingml/2006/table">
            <a:tbl>
              <a:tblPr/>
              <a:tblGrid>
                <a:gridCol w="3422152"/>
                <a:gridCol w="2711699"/>
                <a:gridCol w="2711699"/>
              </a:tblGrid>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 </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Operational (OLTP)</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Informational (DW)</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Typical User</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Clerical</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Management</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System usage</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Regular business</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Analysis </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Workload</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Read/Write</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Read only</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Types of queries</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Predefined</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Ad-hoc</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Unit of interaction</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Transaction</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Query</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Level of isolation required</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High</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Low</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No of records accessed</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&lt;100</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&gt;1,000</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No of concurrent users</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Thousands</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Hundred</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Focus</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mj-lt"/>
                          <a:cs typeface="Arial" pitchFamily="34" charset="0"/>
                        </a:rPr>
                        <a:t>Data in and out</a:t>
                      </a:r>
                      <a:endParaRPr kumimoji="0" lang="en-US" sz="1500" b="0" i="0" u="none" strike="noStrike" cap="none" normalizeH="0" baseline="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mj-lt"/>
                          <a:cs typeface="Arial" pitchFamily="34" charset="0"/>
                        </a:rPr>
                        <a:t>Information out</a:t>
                      </a:r>
                      <a:endParaRPr kumimoji="0" lang="en-US" sz="1500" b="0" i="0" u="none" strike="noStrike" cap="none" normalizeH="0" baseline="0" dirty="0" smtClean="0">
                        <a:ln>
                          <a:noFill/>
                        </a:ln>
                        <a:solidFill>
                          <a:schemeClr val="tx1"/>
                        </a:solidFill>
                        <a:effectLst/>
                        <a:latin typeface="+mj-lt"/>
                      </a:endParaRPr>
                    </a:p>
                  </a:txBody>
                  <a:tcPr marL="98607" marR="986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43343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In this lesson, you will learn about:</a:t>
            </a:r>
          </a:p>
          <a:p>
            <a:pPr lvl="1"/>
            <a:r>
              <a:rPr lang="en-US" dirty="0"/>
              <a:t>The concept of Online Analytical Processing</a:t>
            </a:r>
          </a:p>
          <a:p>
            <a:pPr lvl="1"/>
            <a:r>
              <a:rPr lang="en-US" dirty="0"/>
              <a:t>Need for Separate Operational and Informational Systems</a:t>
            </a:r>
          </a:p>
          <a:p>
            <a:pPr lvl="1"/>
            <a:r>
              <a:rPr lang="en-US" dirty="0"/>
              <a:t>Nature of OLAP analysis</a:t>
            </a:r>
          </a:p>
          <a:p>
            <a:pPr lvl="1"/>
            <a:r>
              <a:rPr lang="en-US" dirty="0"/>
              <a:t>Types Of OLAP</a:t>
            </a:r>
          </a:p>
          <a:p>
            <a:pPr lvl="1"/>
            <a:r>
              <a:rPr lang="en-US" dirty="0"/>
              <a:t>OLAP Service Tools </a:t>
            </a:r>
          </a:p>
          <a:p>
            <a:pPr lvl="1"/>
            <a:r>
              <a:rPr lang="en-US" dirty="0"/>
              <a:t>OLTP and OLAP</a:t>
            </a:r>
          </a:p>
          <a:p>
            <a:pPr lvl="1"/>
            <a:r>
              <a:rPr lang="en-US" dirty="0"/>
              <a:t>Operational versus Informational Systems</a:t>
            </a:r>
          </a:p>
          <a:p>
            <a:endParaRPr lang="en-US" dirty="0"/>
          </a:p>
        </p:txBody>
      </p:sp>
    </p:spTree>
    <p:extLst>
      <p:ext uri="{BB962C8B-B14F-4D97-AF65-F5344CB8AC3E}">
        <p14:creationId xmlns:p14="http://schemas.microsoft.com/office/powerpoint/2010/main" val="3264829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Points of </a:t>
            </a:r>
            <a:r>
              <a:rPr lang="en-US" dirty="0" smtClean="0"/>
              <a:t>Difference</a:t>
            </a:r>
            <a:endParaRPr lang="en-US" dirty="0"/>
          </a:p>
        </p:txBody>
      </p:sp>
      <p:graphicFrame>
        <p:nvGraphicFramePr>
          <p:cNvPr id="333973" name="Group 149"/>
          <p:cNvGraphicFramePr>
            <a:graphicFrameLocks noGrp="1"/>
          </p:cNvGraphicFramePr>
          <p:nvPr>
            <p:ph idx="1"/>
            <p:extLst>
              <p:ext uri="{D42A27DB-BD31-4B8C-83A1-F6EECF244321}">
                <p14:modId xmlns:p14="http://schemas.microsoft.com/office/powerpoint/2010/main" val="3458114021"/>
              </p:ext>
            </p:extLst>
          </p:nvPr>
        </p:nvGraphicFramePr>
        <p:xfrm>
          <a:off x="298450" y="1495425"/>
          <a:ext cx="8845215" cy="4267200"/>
        </p:xfrm>
        <a:graphic>
          <a:graphicData uri="http://schemas.openxmlformats.org/drawingml/2006/table">
            <a:tbl>
              <a:tblPr/>
              <a:tblGrid>
                <a:gridCol w="2117869"/>
                <a:gridCol w="3458354"/>
                <a:gridCol w="3268992"/>
              </a:tblGrid>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Operational (OLTP)</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Analytical Systems </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User</a:t>
                      </a:r>
                      <a:endParaRPr kumimoji="0" lang="en-US" sz="1400" b="1"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Clerk, IT Professional</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Knowledge Worker</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Function</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Day to day operations</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Decision support</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DB Design</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Application-oriented (E-R based)</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Subject Oriented (Star, Snow flake)</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Data</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Current, Isolated</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Historical, Consolidated</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View</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Detailed, Flat relational</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Summarized, Multidimensional</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Usage</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Structured, Repetitive</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Ad hoc</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Unit of Work</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Short, Simple transaction</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Complex Query</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Access</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Read/Write</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Read Mostly</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Operation</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Index/hash on prim. Key</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Lots of scan</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 Records accessed</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Tens</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Millions</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#Users</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Thousands</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Hundreds</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Db size</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100 MB-GB</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100GB-TB</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Metric</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j-lt"/>
                          <a:cs typeface="Arial" pitchFamily="34" charset="0"/>
                        </a:rPr>
                        <a:t>Transaction throughput</a:t>
                      </a:r>
                      <a:endParaRPr kumimoji="0" lang="en-US" sz="1400" b="0" i="0" u="none" strike="noStrike" cap="none" normalizeH="0" baseline="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Query throughput response</a:t>
                      </a:r>
                      <a:endParaRPr kumimoji="0" lang="en-US" sz="1400" b="0" i="0" u="none" strike="noStrike" cap="none" normalizeH="0" baseline="0" dirty="0" smtClean="0">
                        <a:ln>
                          <a:noFill/>
                        </a:ln>
                        <a:solidFill>
                          <a:schemeClr val="tx1"/>
                        </a:solidFill>
                        <a:effectLst/>
                        <a:latin typeface="+mj-lt"/>
                      </a:endParaRPr>
                    </a:p>
                  </a:txBody>
                  <a:tcPr marL="94143" marR="94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7670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OLAP allows users to view data from various perspectives.</a:t>
            </a:r>
          </a:p>
          <a:p>
            <a:pPr lvl="1"/>
            <a:r>
              <a:rPr lang="en-US" dirty="0"/>
              <a:t>The nature of OLAP analysis varies in multiple ways of using it.</a:t>
            </a:r>
          </a:p>
          <a:p>
            <a:pPr lvl="2"/>
            <a:r>
              <a:rPr lang="en-US" dirty="0"/>
              <a:t>Aggregation </a:t>
            </a:r>
          </a:p>
          <a:p>
            <a:pPr lvl="2"/>
            <a:r>
              <a:rPr lang="en-US" dirty="0"/>
              <a:t>Comparison</a:t>
            </a:r>
          </a:p>
          <a:p>
            <a:pPr lvl="2"/>
            <a:r>
              <a:rPr lang="en-US" dirty="0"/>
              <a:t>Ranking </a:t>
            </a:r>
          </a:p>
          <a:p>
            <a:pPr lvl="2"/>
            <a:r>
              <a:rPr lang="en-US" dirty="0"/>
              <a:t>Access to data</a:t>
            </a:r>
          </a:p>
          <a:p>
            <a:pPr lvl="2"/>
            <a:r>
              <a:rPr lang="en-US" dirty="0"/>
              <a:t>Complex criteria specification</a:t>
            </a:r>
          </a:p>
          <a:p>
            <a:endParaRPr lang="en-US" dirty="0"/>
          </a:p>
        </p:txBody>
      </p:sp>
    </p:spTree>
    <p:extLst>
      <p:ext uri="{BB962C8B-B14F-4D97-AF65-F5344CB8AC3E}">
        <p14:creationId xmlns:p14="http://schemas.microsoft.com/office/powerpoint/2010/main" val="4170969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OLAP is used to analyze the data in the Data Warehouse.</a:t>
            </a:r>
          </a:p>
          <a:p>
            <a:r>
              <a:rPr lang="en-US" dirty="0"/>
              <a:t>Different types of OLAP are:</a:t>
            </a:r>
          </a:p>
          <a:p>
            <a:pPr lvl="1"/>
            <a:r>
              <a:rPr lang="en-US" dirty="0"/>
              <a:t> MOALP</a:t>
            </a:r>
          </a:p>
          <a:p>
            <a:pPr lvl="1"/>
            <a:r>
              <a:rPr lang="en-US" dirty="0"/>
              <a:t> HOLAP</a:t>
            </a:r>
          </a:p>
          <a:p>
            <a:pPr lvl="1"/>
            <a:r>
              <a:rPr lang="en-US" dirty="0"/>
              <a:t> ROLAP</a:t>
            </a:r>
          </a:p>
          <a:p>
            <a:endParaRPr lang="en-US" dirty="0"/>
          </a:p>
        </p:txBody>
      </p:sp>
    </p:spTree>
    <p:extLst>
      <p:ext uri="{BB962C8B-B14F-4D97-AF65-F5344CB8AC3E}">
        <p14:creationId xmlns:p14="http://schemas.microsoft.com/office/powerpoint/2010/main" val="2620815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OLAP analysis is used for: </a:t>
            </a:r>
          </a:p>
          <a:p>
            <a:pPr lvl="1"/>
            <a:r>
              <a:rPr lang="en-US" dirty="0"/>
              <a:t>Option 1: Retrieving data</a:t>
            </a:r>
          </a:p>
          <a:p>
            <a:pPr lvl="1"/>
            <a:r>
              <a:rPr lang="en-US" dirty="0"/>
              <a:t>Option 2: Updating data</a:t>
            </a:r>
          </a:p>
          <a:p>
            <a:pPr lvl="1"/>
            <a:r>
              <a:rPr lang="en-US" dirty="0"/>
              <a:t>Option 3: Summarizing </a:t>
            </a:r>
            <a:r>
              <a:rPr lang="en-US" dirty="0" smtClean="0"/>
              <a:t>data</a:t>
            </a:r>
          </a:p>
          <a:p>
            <a:pPr lvl="1"/>
            <a:endParaRPr lang="en-US" dirty="0"/>
          </a:p>
          <a:p>
            <a:r>
              <a:rPr lang="en-US" dirty="0"/>
              <a:t>Question 2: OLAP makes use of multidimensional data model.</a:t>
            </a:r>
          </a:p>
          <a:p>
            <a:pPr lvl="1"/>
            <a:r>
              <a:rPr lang="en-US" dirty="0"/>
              <a:t>True/ </a:t>
            </a:r>
            <a:r>
              <a:rPr lang="en-US" dirty="0" smtClean="0"/>
              <a:t>False</a:t>
            </a:r>
          </a:p>
          <a:p>
            <a:endParaRPr lang="en-US" dirty="0"/>
          </a:p>
          <a:p>
            <a:r>
              <a:rPr lang="en-US" dirty="0"/>
              <a:t>Question 3: ___ OLAP operation helps for viewing data from any angle.</a:t>
            </a:r>
          </a:p>
          <a:p>
            <a:endParaRPr lang="en-US" dirty="0"/>
          </a:p>
        </p:txBody>
      </p:sp>
    </p:spTree>
    <p:extLst>
      <p:ext uri="{BB962C8B-B14F-4D97-AF65-F5344CB8AC3E}">
        <p14:creationId xmlns:p14="http://schemas.microsoft.com/office/powerpoint/2010/main" val="1512015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Online Analytical Processing (OLAP) </a:t>
            </a:r>
            <a:br>
              <a:rPr lang="en-US" sz="1200" dirty="0"/>
            </a:br>
            <a:r>
              <a:rPr lang="en-US" dirty="0"/>
              <a:t>Concept of </a:t>
            </a:r>
            <a:r>
              <a:rPr lang="en-US" dirty="0" smtClean="0"/>
              <a:t>OLAP</a:t>
            </a:r>
            <a:endParaRPr lang="en-US" dirty="0"/>
          </a:p>
        </p:txBody>
      </p:sp>
      <p:sp>
        <p:nvSpPr>
          <p:cNvPr id="4" name="Content Placeholder 3"/>
          <p:cNvSpPr>
            <a:spLocks noGrp="1"/>
          </p:cNvSpPr>
          <p:nvPr>
            <p:ph idx="1"/>
          </p:nvPr>
        </p:nvSpPr>
        <p:spPr/>
        <p:txBody>
          <a:bodyPr/>
          <a:lstStyle/>
          <a:p>
            <a:r>
              <a:rPr lang="en-US" dirty="0"/>
              <a:t>OLAP is a functionality available in Data Warehouse applications.</a:t>
            </a:r>
          </a:p>
          <a:p>
            <a:r>
              <a:rPr lang="en-US" dirty="0"/>
              <a:t>It enables client applications to efficiently access data in a Data Warehouse or Data Mart.</a:t>
            </a:r>
          </a:p>
          <a:p>
            <a:r>
              <a:rPr lang="en-US" dirty="0"/>
              <a:t>It is a multi-dimensional data model.</a:t>
            </a:r>
          </a:p>
          <a:p>
            <a:r>
              <a:rPr lang="en-US" dirty="0"/>
              <a:t>It contains a variety of possible views of information.</a:t>
            </a:r>
          </a:p>
          <a:p>
            <a:r>
              <a:rPr lang="en-US" dirty="0"/>
              <a:t>It simplifies evaluation of ad hoc complex queries.</a:t>
            </a:r>
          </a:p>
          <a:p>
            <a:r>
              <a:rPr lang="en-US" dirty="0"/>
              <a:t>It provides a very fast response time to ad hoc queries.</a:t>
            </a:r>
          </a:p>
          <a:p>
            <a:endParaRPr lang="en-US" dirty="0"/>
          </a:p>
        </p:txBody>
      </p:sp>
    </p:spTree>
    <p:extLst>
      <p:ext uri="{BB962C8B-B14F-4D97-AF65-F5344CB8AC3E}">
        <p14:creationId xmlns:p14="http://schemas.microsoft.com/office/powerpoint/2010/main" val="40070424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5.2: Nature of OLAP Analysis</a:t>
            </a:r>
            <a:br>
              <a:rPr lang="en-US" sz="1200" dirty="0"/>
            </a:br>
            <a:r>
              <a:rPr lang="en-US" dirty="0"/>
              <a:t>Use of </a:t>
            </a:r>
            <a:r>
              <a:rPr lang="en-US" dirty="0" smtClean="0"/>
              <a:t>OLAP</a:t>
            </a:r>
            <a:endParaRPr lang="en-US" dirty="0"/>
          </a:p>
        </p:txBody>
      </p:sp>
      <p:sp>
        <p:nvSpPr>
          <p:cNvPr id="4" name="Content Placeholder 3"/>
          <p:cNvSpPr>
            <a:spLocks noGrp="1"/>
          </p:cNvSpPr>
          <p:nvPr>
            <p:ph idx="1"/>
          </p:nvPr>
        </p:nvSpPr>
        <p:spPr/>
        <p:txBody>
          <a:bodyPr/>
          <a:lstStyle/>
          <a:p>
            <a:r>
              <a:rPr lang="en-US" dirty="0"/>
              <a:t>OLAP analysis is used for:</a:t>
            </a:r>
          </a:p>
          <a:p>
            <a:pPr lvl="1"/>
            <a:r>
              <a:rPr lang="en-US" dirty="0"/>
              <a:t>Aggregation </a:t>
            </a:r>
          </a:p>
          <a:p>
            <a:pPr lvl="1"/>
            <a:r>
              <a:rPr lang="en-US" dirty="0"/>
              <a:t>Comparison</a:t>
            </a:r>
          </a:p>
          <a:p>
            <a:pPr lvl="1"/>
            <a:r>
              <a:rPr lang="en-US" dirty="0"/>
              <a:t>Ranking </a:t>
            </a:r>
          </a:p>
          <a:p>
            <a:pPr lvl="1"/>
            <a:r>
              <a:rPr lang="en-US" dirty="0"/>
              <a:t>Access to data</a:t>
            </a:r>
          </a:p>
          <a:p>
            <a:pPr lvl="1"/>
            <a:r>
              <a:rPr lang="en-US" dirty="0"/>
              <a:t>Complex criteria specification</a:t>
            </a:r>
          </a:p>
          <a:p>
            <a:endParaRPr lang="en-US" dirty="0"/>
          </a:p>
        </p:txBody>
      </p:sp>
    </p:spTree>
    <p:extLst>
      <p:ext uri="{BB962C8B-B14F-4D97-AF65-F5344CB8AC3E}">
        <p14:creationId xmlns:p14="http://schemas.microsoft.com/office/powerpoint/2010/main" val="359453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277813" y="1447800"/>
            <a:ext cx="8535987" cy="4648200"/>
            <a:chOff x="175" y="912"/>
            <a:chExt cx="5377" cy="2928"/>
          </a:xfrm>
        </p:grpSpPr>
        <p:sp>
          <p:nvSpPr>
            <p:cNvPr id="317444" name="Oval 4"/>
            <p:cNvSpPr>
              <a:spLocks noChangeArrowheads="1"/>
            </p:cNvSpPr>
            <p:nvPr/>
          </p:nvSpPr>
          <p:spPr bwMode="auto">
            <a:xfrm>
              <a:off x="2628" y="3032"/>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45" name="Oval 5"/>
            <p:cNvSpPr>
              <a:spLocks noChangeArrowheads="1"/>
            </p:cNvSpPr>
            <p:nvPr/>
          </p:nvSpPr>
          <p:spPr bwMode="auto">
            <a:xfrm>
              <a:off x="2628" y="2830"/>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46" name="AutoShape 6"/>
            <p:cNvSpPr>
              <a:spLocks noChangeArrowheads="1"/>
            </p:cNvSpPr>
            <p:nvPr/>
          </p:nvSpPr>
          <p:spPr bwMode="auto">
            <a:xfrm>
              <a:off x="175" y="1417"/>
              <a:ext cx="1258" cy="1110"/>
            </a:xfrm>
            <a:prstGeom prst="cloudCallout">
              <a:avLst>
                <a:gd name="adj1" fmla="val -21718"/>
                <a:gd name="adj2" fmla="val 36176"/>
              </a:avLst>
            </a:prstGeom>
            <a:gradFill rotWithShape="0">
              <a:gsLst>
                <a:gs pos="0">
                  <a:srgbClr val="FFFFFF"/>
                </a:gs>
                <a:gs pos="50000">
                  <a:srgbClr val="FFE575"/>
                </a:gs>
                <a:gs pos="100000">
                  <a:srgbClr val="FFFFFF"/>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latin typeface="Arial" pitchFamily="34" charset="0"/>
                  <a:cs typeface="Arial" pitchFamily="34" charset="0"/>
                </a:rPr>
                <a:t>Operational Data</a:t>
              </a:r>
            </a:p>
          </p:txBody>
        </p:sp>
        <p:sp>
          <p:nvSpPr>
            <p:cNvPr id="317447" name="Rectangle 7"/>
            <p:cNvSpPr>
              <a:spLocks noChangeArrowheads="1"/>
            </p:cNvSpPr>
            <p:nvPr/>
          </p:nvSpPr>
          <p:spPr bwMode="auto">
            <a:xfrm>
              <a:off x="1964" y="912"/>
              <a:ext cx="2249" cy="292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48" name="AutoShape 8"/>
            <p:cNvSpPr>
              <a:spLocks noChangeArrowheads="1"/>
            </p:cNvSpPr>
            <p:nvPr/>
          </p:nvSpPr>
          <p:spPr bwMode="auto">
            <a:xfrm>
              <a:off x="1555" y="1821"/>
              <a:ext cx="562" cy="303"/>
            </a:xfrm>
            <a:prstGeom prst="rightArrow">
              <a:avLst>
                <a:gd name="adj1" fmla="val 50000"/>
                <a:gd name="adj2" fmla="val 46370"/>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49" name="Rectangle 9"/>
            <p:cNvSpPr>
              <a:spLocks noChangeArrowheads="1"/>
            </p:cNvSpPr>
            <p:nvPr/>
          </p:nvSpPr>
          <p:spPr bwMode="auto">
            <a:xfrm>
              <a:off x="2117" y="1417"/>
              <a:ext cx="1074" cy="1009"/>
            </a:xfrm>
            <a:prstGeom prst="rect">
              <a:avLst/>
            </a:prstGeom>
            <a:gradFill rotWithShape="0">
              <a:gsLst>
                <a:gs pos="0">
                  <a:srgbClr val="FF9933"/>
                </a:gs>
                <a:gs pos="100000">
                  <a:srgbClr val="FFFF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latin typeface="Arial" pitchFamily="34" charset="0"/>
                  <a:cs typeface="Arial" pitchFamily="34" charset="0"/>
                </a:rPr>
                <a:t>Extraction</a:t>
              </a:r>
            </a:p>
            <a:p>
              <a:r>
                <a:rPr lang="en-US" sz="1600" dirty="0">
                  <a:latin typeface="Arial" pitchFamily="34" charset="0"/>
                  <a:cs typeface="Arial" pitchFamily="34" charset="0"/>
                </a:rPr>
                <a:t>Transformation</a:t>
              </a:r>
            </a:p>
            <a:p>
              <a:r>
                <a:rPr lang="en-US" sz="1600" dirty="0">
                  <a:latin typeface="Arial" pitchFamily="34" charset="0"/>
                  <a:cs typeface="Arial" pitchFamily="34" charset="0"/>
                </a:rPr>
                <a:t>Loading</a:t>
              </a:r>
            </a:p>
          </p:txBody>
        </p:sp>
        <p:sp>
          <p:nvSpPr>
            <p:cNvPr id="317450" name="AutoShape 10"/>
            <p:cNvSpPr>
              <a:spLocks noChangeArrowheads="1"/>
            </p:cNvSpPr>
            <p:nvPr/>
          </p:nvSpPr>
          <p:spPr bwMode="auto">
            <a:xfrm>
              <a:off x="3497" y="1316"/>
              <a:ext cx="512" cy="1106"/>
            </a:xfrm>
            <a:prstGeom prst="cube">
              <a:avLst>
                <a:gd name="adj" fmla="val 25000"/>
              </a:avLst>
            </a:prstGeom>
            <a:gradFill rotWithShape="0">
              <a:gsLst>
                <a:gs pos="0">
                  <a:srgbClr val="FF9933"/>
                </a:gs>
                <a:gs pos="100000">
                  <a:srgbClr val="FFFF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Arial" pitchFamily="34" charset="0"/>
                  <a:cs typeface="Arial" pitchFamily="34" charset="0"/>
                </a:rPr>
                <a:t>OLAP</a:t>
              </a:r>
            </a:p>
          </p:txBody>
        </p:sp>
        <p:sp>
          <p:nvSpPr>
            <p:cNvPr id="317451" name="AutoShape 11"/>
            <p:cNvSpPr>
              <a:spLocks noChangeArrowheads="1"/>
            </p:cNvSpPr>
            <p:nvPr/>
          </p:nvSpPr>
          <p:spPr bwMode="auto">
            <a:xfrm>
              <a:off x="3957" y="1720"/>
              <a:ext cx="563" cy="303"/>
            </a:xfrm>
            <a:prstGeom prst="rightArrow">
              <a:avLst>
                <a:gd name="adj1" fmla="val 50000"/>
                <a:gd name="adj2" fmla="val 46452"/>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52" name="Rectangle 12"/>
            <p:cNvSpPr>
              <a:spLocks noChangeArrowheads="1"/>
            </p:cNvSpPr>
            <p:nvPr/>
          </p:nvSpPr>
          <p:spPr bwMode="auto">
            <a:xfrm>
              <a:off x="4479" y="1438"/>
              <a:ext cx="1073" cy="1010"/>
            </a:xfrm>
            <a:prstGeom prst="rect">
              <a:avLst/>
            </a:prstGeom>
            <a:gradFill rotWithShape="0">
              <a:gsLst>
                <a:gs pos="0">
                  <a:srgbClr val="FFFFFF"/>
                </a:gs>
                <a:gs pos="50000">
                  <a:srgbClr val="FFE575"/>
                </a:gs>
                <a:gs pos="100000">
                  <a:srgbClr val="FFFF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Arial" pitchFamily="34" charset="0"/>
                <a:cs typeface="Arial" pitchFamily="34" charset="0"/>
              </a:endParaRPr>
            </a:p>
            <a:p>
              <a:r>
                <a:rPr lang="en-US" sz="1600" dirty="0">
                  <a:latin typeface="Arial" pitchFamily="34" charset="0"/>
                  <a:cs typeface="Arial" pitchFamily="34" charset="0"/>
                </a:rPr>
                <a:t>Business Users</a:t>
              </a:r>
            </a:p>
          </p:txBody>
        </p:sp>
        <p:sp>
          <p:nvSpPr>
            <p:cNvPr id="317453" name="Rectangle 13"/>
            <p:cNvSpPr>
              <a:spLocks noChangeArrowheads="1"/>
            </p:cNvSpPr>
            <p:nvPr/>
          </p:nvSpPr>
          <p:spPr bwMode="auto">
            <a:xfrm>
              <a:off x="4520" y="2023"/>
              <a:ext cx="460"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a:latin typeface="Arial" pitchFamily="34" charset="0"/>
                  <a:cs typeface="Arial" pitchFamily="34" charset="0"/>
                  <a:sym typeface="Wingdings" pitchFamily="2" charset="2"/>
                </a:rPr>
                <a:t></a:t>
              </a:r>
              <a:endParaRPr lang="en-US" sz="4400">
                <a:latin typeface="Arial" pitchFamily="34" charset="0"/>
                <a:cs typeface="Arial" pitchFamily="34" charset="0"/>
              </a:endParaRPr>
            </a:p>
          </p:txBody>
        </p:sp>
        <p:sp>
          <p:nvSpPr>
            <p:cNvPr id="317454" name="Rectangle 14"/>
            <p:cNvSpPr>
              <a:spLocks noChangeArrowheads="1"/>
            </p:cNvSpPr>
            <p:nvPr/>
          </p:nvSpPr>
          <p:spPr bwMode="auto">
            <a:xfrm>
              <a:off x="4826" y="2023"/>
              <a:ext cx="409"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a:latin typeface="Arial" pitchFamily="34" charset="0"/>
                  <a:cs typeface="Arial" pitchFamily="34" charset="0"/>
                  <a:sym typeface="Wingdings" pitchFamily="2" charset="2"/>
                </a:rPr>
                <a:t></a:t>
              </a:r>
              <a:endParaRPr lang="en-US" sz="4400">
                <a:latin typeface="Arial" pitchFamily="34" charset="0"/>
                <a:cs typeface="Arial" pitchFamily="34" charset="0"/>
              </a:endParaRPr>
            </a:p>
          </p:txBody>
        </p:sp>
        <p:sp>
          <p:nvSpPr>
            <p:cNvPr id="317455" name="Rectangle 15"/>
            <p:cNvSpPr>
              <a:spLocks noChangeArrowheads="1"/>
            </p:cNvSpPr>
            <p:nvPr/>
          </p:nvSpPr>
          <p:spPr bwMode="auto">
            <a:xfrm>
              <a:off x="5133" y="2023"/>
              <a:ext cx="409"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a:latin typeface="Arial" pitchFamily="34" charset="0"/>
                  <a:cs typeface="Arial" pitchFamily="34" charset="0"/>
                  <a:sym typeface="Wingdings" pitchFamily="2" charset="2"/>
                </a:rPr>
                <a:t></a:t>
              </a:r>
              <a:endParaRPr lang="en-US" sz="4400">
                <a:latin typeface="Arial" pitchFamily="34" charset="0"/>
                <a:cs typeface="Arial" pitchFamily="34" charset="0"/>
              </a:endParaRPr>
            </a:p>
          </p:txBody>
        </p:sp>
        <p:sp>
          <p:nvSpPr>
            <p:cNvPr id="317456" name="AutoShape 16"/>
            <p:cNvSpPr>
              <a:spLocks noChangeArrowheads="1"/>
            </p:cNvSpPr>
            <p:nvPr/>
          </p:nvSpPr>
          <p:spPr bwMode="auto">
            <a:xfrm>
              <a:off x="3446" y="2426"/>
              <a:ext cx="460" cy="808"/>
            </a:xfrm>
            <a:custGeom>
              <a:avLst/>
              <a:gdLst>
                <a:gd name="G0" fmla="+- 12200 0 0"/>
                <a:gd name="G1" fmla="+- 18514 0 0"/>
                <a:gd name="G2" fmla="+- 7200 0 0"/>
                <a:gd name="G3" fmla="*/ 12200 1 2"/>
                <a:gd name="G4" fmla="+- G3 10800 0"/>
                <a:gd name="G5" fmla="+- 21600 12200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6900 w 21600"/>
                <a:gd name="T1" fmla="*/ 0 h 21600"/>
                <a:gd name="T2" fmla="*/ 12200 w 21600"/>
                <a:gd name="T3" fmla="*/ 7200 h 21600"/>
                <a:gd name="T4" fmla="*/ 0 w 21600"/>
                <a:gd name="T5" fmla="*/ 19717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900" y="0"/>
                  </a:moveTo>
                  <a:lnTo>
                    <a:pt x="12200" y="7200"/>
                  </a:lnTo>
                  <a:lnTo>
                    <a:pt x="15286" y="7200"/>
                  </a:lnTo>
                  <a:lnTo>
                    <a:pt x="15286" y="17834"/>
                  </a:lnTo>
                  <a:lnTo>
                    <a:pt x="0" y="17834"/>
                  </a:lnTo>
                  <a:lnTo>
                    <a:pt x="0" y="21600"/>
                  </a:lnTo>
                  <a:lnTo>
                    <a:pt x="18514" y="21600"/>
                  </a:lnTo>
                  <a:lnTo>
                    <a:pt x="18514" y="7200"/>
                  </a:lnTo>
                  <a:lnTo>
                    <a:pt x="21600" y="7200"/>
                  </a:lnTo>
                  <a:close/>
                </a:path>
              </a:pathLst>
            </a:cu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57" name="AutoShape 17"/>
            <p:cNvSpPr>
              <a:spLocks noChangeArrowheads="1"/>
            </p:cNvSpPr>
            <p:nvPr/>
          </p:nvSpPr>
          <p:spPr bwMode="auto">
            <a:xfrm rot="5400000">
              <a:off x="1868" y="2778"/>
              <a:ext cx="1111" cy="408"/>
            </a:xfrm>
            <a:custGeom>
              <a:avLst/>
              <a:gdLst>
                <a:gd name="G0" fmla="+- 12641 0 0"/>
                <a:gd name="G1" fmla="+- 18514 0 0"/>
                <a:gd name="G2" fmla="+- 7200 0 0"/>
                <a:gd name="G3" fmla="*/ 12641 1 2"/>
                <a:gd name="G4" fmla="+- G3 10800 0"/>
                <a:gd name="G5" fmla="+- 21600 12641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7121 w 21600"/>
                <a:gd name="T1" fmla="*/ 0 h 21600"/>
                <a:gd name="T2" fmla="*/ 12641 w 21600"/>
                <a:gd name="T3" fmla="*/ 7200 h 21600"/>
                <a:gd name="T4" fmla="*/ 0 w 21600"/>
                <a:gd name="T5" fmla="*/ 19975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21" y="0"/>
                  </a:moveTo>
                  <a:lnTo>
                    <a:pt x="12641" y="7200"/>
                  </a:lnTo>
                  <a:lnTo>
                    <a:pt x="15727" y="7200"/>
                  </a:lnTo>
                  <a:lnTo>
                    <a:pt x="15727" y="18348"/>
                  </a:lnTo>
                  <a:lnTo>
                    <a:pt x="0" y="18348"/>
                  </a:lnTo>
                  <a:lnTo>
                    <a:pt x="0" y="21600"/>
                  </a:lnTo>
                  <a:lnTo>
                    <a:pt x="18514" y="21600"/>
                  </a:lnTo>
                  <a:lnTo>
                    <a:pt x="18514" y="7200"/>
                  </a:lnTo>
                  <a:lnTo>
                    <a:pt x="21600" y="7200"/>
                  </a:lnTo>
                  <a:close/>
                </a:path>
              </a:pathLst>
            </a:cu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58" name="Oval 18"/>
            <p:cNvSpPr>
              <a:spLocks noChangeArrowheads="1"/>
            </p:cNvSpPr>
            <p:nvPr/>
          </p:nvSpPr>
          <p:spPr bwMode="auto">
            <a:xfrm>
              <a:off x="2628" y="2729"/>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59" name="Oval 19"/>
            <p:cNvSpPr>
              <a:spLocks noChangeArrowheads="1"/>
            </p:cNvSpPr>
            <p:nvPr/>
          </p:nvSpPr>
          <p:spPr bwMode="auto">
            <a:xfrm>
              <a:off x="2628" y="2830"/>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60" name="Oval 20"/>
            <p:cNvSpPr>
              <a:spLocks noChangeArrowheads="1"/>
            </p:cNvSpPr>
            <p:nvPr/>
          </p:nvSpPr>
          <p:spPr bwMode="auto">
            <a:xfrm>
              <a:off x="2628" y="2628"/>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61" name="Oval 21"/>
            <p:cNvSpPr>
              <a:spLocks noChangeArrowheads="1"/>
            </p:cNvSpPr>
            <p:nvPr/>
          </p:nvSpPr>
          <p:spPr bwMode="auto">
            <a:xfrm>
              <a:off x="2884" y="2729"/>
              <a:ext cx="256" cy="202"/>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17462" name="Text Box 22"/>
            <p:cNvSpPr txBox="1">
              <a:spLocks noChangeArrowheads="1"/>
            </p:cNvSpPr>
            <p:nvPr/>
          </p:nvSpPr>
          <p:spPr bwMode="auto">
            <a:xfrm>
              <a:off x="2202" y="3542"/>
              <a:ext cx="16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latin typeface="Arial" pitchFamily="34" charset="0"/>
                  <a:cs typeface="Arial" pitchFamily="34" charset="0"/>
                </a:rPr>
                <a:t>Data Warehouse Storage</a:t>
              </a:r>
            </a:p>
          </p:txBody>
        </p:sp>
      </p:grpSp>
      <p:sp>
        <p:nvSpPr>
          <p:cNvPr id="4" name="Title 3"/>
          <p:cNvSpPr>
            <a:spLocks noGrp="1"/>
          </p:cNvSpPr>
          <p:nvPr>
            <p:ph type="title"/>
          </p:nvPr>
        </p:nvSpPr>
        <p:spPr/>
        <p:txBody>
          <a:bodyPr/>
          <a:lstStyle/>
          <a:p>
            <a:r>
              <a:rPr lang="en-US" dirty="0"/>
              <a:t>Where does OLAP fit in</a:t>
            </a:r>
            <a:r>
              <a:rPr lang="en-US" dirty="0" smtClean="0"/>
              <a:t>?</a:t>
            </a:r>
            <a:endParaRPr lang="en-US" dirty="0"/>
          </a:p>
        </p:txBody>
      </p:sp>
    </p:spTree>
    <p:extLst>
      <p:ext uri="{BB962C8B-B14F-4D97-AF65-F5344CB8AC3E}">
        <p14:creationId xmlns:p14="http://schemas.microsoft.com/office/powerpoint/2010/main" val="2104242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OLAP </a:t>
            </a:r>
            <a:r>
              <a:rPr lang="en-US" dirty="0" smtClean="0"/>
              <a:t>Models</a:t>
            </a:r>
            <a:endParaRPr lang="en-US" dirty="0"/>
          </a:p>
        </p:txBody>
      </p:sp>
      <p:sp>
        <p:nvSpPr>
          <p:cNvPr id="4" name="Content Placeholder 3"/>
          <p:cNvSpPr>
            <a:spLocks noGrp="1"/>
          </p:cNvSpPr>
          <p:nvPr>
            <p:ph idx="1"/>
          </p:nvPr>
        </p:nvSpPr>
        <p:spPr/>
        <p:txBody>
          <a:bodyPr/>
          <a:lstStyle/>
          <a:p>
            <a:r>
              <a:rPr lang="en-US" dirty="0"/>
              <a:t>OLAP models are of different types</a:t>
            </a:r>
          </a:p>
          <a:p>
            <a:r>
              <a:rPr lang="en-US" dirty="0"/>
              <a:t>The processing in all these  different types is the same:</a:t>
            </a:r>
          </a:p>
          <a:p>
            <a:pPr lvl="1"/>
            <a:r>
              <a:rPr lang="en-US" dirty="0" smtClean="0"/>
              <a:t>Online </a:t>
            </a:r>
            <a:r>
              <a:rPr lang="en-US" dirty="0"/>
              <a:t>Analytical processing</a:t>
            </a:r>
          </a:p>
          <a:p>
            <a:r>
              <a:rPr lang="en-US" dirty="0"/>
              <a:t>The storage methods are different in different models</a:t>
            </a:r>
          </a:p>
          <a:p>
            <a:r>
              <a:rPr lang="en-US" dirty="0"/>
              <a:t>Different OLAP Models are</a:t>
            </a:r>
          </a:p>
          <a:p>
            <a:pPr lvl="1"/>
            <a:r>
              <a:rPr lang="en-US" dirty="0"/>
              <a:t>ROLAP</a:t>
            </a:r>
          </a:p>
          <a:p>
            <a:pPr lvl="1"/>
            <a:r>
              <a:rPr lang="en-US" dirty="0"/>
              <a:t>MOLAP</a:t>
            </a:r>
          </a:p>
          <a:p>
            <a:pPr lvl="1"/>
            <a:r>
              <a:rPr lang="en-US" dirty="0"/>
              <a:t>HOLAP</a:t>
            </a:r>
          </a:p>
          <a:p>
            <a:endParaRPr lang="en-US" dirty="0"/>
          </a:p>
        </p:txBody>
      </p:sp>
    </p:spTree>
    <p:extLst>
      <p:ext uri="{BB962C8B-B14F-4D97-AF65-F5344CB8AC3E}">
        <p14:creationId xmlns:p14="http://schemas.microsoft.com/office/powerpoint/2010/main" val="2783552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5.3: Types of OLAP </a:t>
            </a:r>
            <a:br>
              <a:rPr lang="en-US" sz="1200" dirty="0"/>
            </a:br>
            <a:r>
              <a:rPr lang="en-US" dirty="0" smtClean="0"/>
              <a:t>ROLAP</a:t>
            </a:r>
            <a:endParaRPr lang="en-US" dirty="0"/>
          </a:p>
        </p:txBody>
      </p:sp>
      <p:sp>
        <p:nvSpPr>
          <p:cNvPr id="4" name="Content Placeholder 3"/>
          <p:cNvSpPr>
            <a:spLocks noGrp="1"/>
          </p:cNvSpPr>
          <p:nvPr>
            <p:ph idx="1"/>
          </p:nvPr>
        </p:nvSpPr>
        <p:spPr/>
        <p:txBody>
          <a:bodyPr/>
          <a:lstStyle/>
          <a:p>
            <a:r>
              <a:rPr lang="en-US" dirty="0"/>
              <a:t>Relational Online Analytical Processing (ROLAP):</a:t>
            </a:r>
          </a:p>
          <a:p>
            <a:pPr lvl="1"/>
            <a:r>
              <a:rPr lang="en-US" dirty="0"/>
              <a:t>It stores in a Relational form.</a:t>
            </a:r>
          </a:p>
          <a:p>
            <a:pPr lvl="1"/>
            <a:r>
              <a:rPr lang="en-US" dirty="0"/>
              <a:t>It stores Data Mart (Star schema).</a:t>
            </a:r>
          </a:p>
          <a:p>
            <a:r>
              <a:rPr lang="en-US" dirty="0"/>
              <a:t>Advantages:</a:t>
            </a:r>
          </a:p>
          <a:p>
            <a:pPr lvl="1"/>
            <a:r>
              <a:rPr lang="en-US" dirty="0"/>
              <a:t>It has no data size limitation.</a:t>
            </a:r>
          </a:p>
          <a:p>
            <a:pPr lvl="1"/>
            <a:r>
              <a:rPr lang="en-US" dirty="0"/>
              <a:t>It can leverage functions of RDB.</a:t>
            </a:r>
          </a:p>
          <a:p>
            <a:r>
              <a:rPr lang="en-US" dirty="0"/>
              <a:t>Disadvantages:</a:t>
            </a:r>
          </a:p>
          <a:p>
            <a:pPr lvl="1"/>
            <a:r>
              <a:rPr lang="en-US" dirty="0"/>
              <a:t>Each request must query the RDB.</a:t>
            </a:r>
          </a:p>
          <a:p>
            <a:pPr lvl="1"/>
            <a:r>
              <a:rPr lang="en-US" dirty="0"/>
              <a:t>ROLAP itself is limited to RDB functionality.</a:t>
            </a:r>
          </a:p>
          <a:p>
            <a:endParaRPr lang="en-US" dirty="0"/>
          </a:p>
        </p:txBody>
      </p:sp>
    </p:spTree>
    <p:extLst>
      <p:ext uri="{BB962C8B-B14F-4D97-AF65-F5344CB8AC3E}">
        <p14:creationId xmlns:p14="http://schemas.microsoft.com/office/powerpoint/2010/main" val="234659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Architecture for ROLAP</a:t>
            </a:r>
          </a:p>
        </p:txBody>
      </p:sp>
      <p:sp>
        <p:nvSpPr>
          <p:cNvPr id="8" name="Content Placeholder 7"/>
          <p:cNvSpPr>
            <a:spLocks noGrp="1"/>
          </p:cNvSpPr>
          <p:nvPr>
            <p:ph idx="1"/>
          </p:nvPr>
        </p:nvSpPr>
        <p:spPr/>
        <p:txBody>
          <a:bodyPr/>
          <a:lstStyle/>
          <a:p>
            <a:endParaRPr lang="en-US"/>
          </a:p>
        </p:txBody>
      </p:sp>
      <p:pic>
        <p:nvPicPr>
          <p:cNvPr id="4" name="Content Placeholder 4" descr="DS3-Figure 32-03"/>
          <p:cNvPicPr>
            <a:picLocks noChangeAspect="1" noChangeArrowheads="1"/>
          </p:cNvPicPr>
          <p:nvPr/>
        </p:nvPicPr>
        <p:blipFill>
          <a:blip r:embed="rId3" cstate="print"/>
          <a:srcRect/>
          <a:stretch>
            <a:fillRect/>
          </a:stretch>
        </p:blipFill>
        <p:spPr>
          <a:xfrm>
            <a:off x="381000" y="1371600"/>
            <a:ext cx="8382000" cy="4724400"/>
          </a:xfrm>
          <a:prstGeom prst="rect">
            <a:avLst/>
          </a:prstGeom>
          <a:noFill/>
        </p:spPr>
      </p:pic>
    </p:spTree>
    <p:extLst>
      <p:ext uri="{BB962C8B-B14F-4D97-AF65-F5344CB8AC3E}">
        <p14:creationId xmlns:p14="http://schemas.microsoft.com/office/powerpoint/2010/main" val="3064099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5.3: Types of OLAP </a:t>
            </a:r>
            <a:br>
              <a:rPr lang="en-US" sz="1200" dirty="0"/>
            </a:br>
            <a:r>
              <a:rPr lang="en-US" dirty="0" smtClean="0"/>
              <a:t>MOLAP</a:t>
            </a:r>
            <a:endParaRPr lang="en-US" dirty="0"/>
          </a:p>
        </p:txBody>
      </p:sp>
      <p:sp>
        <p:nvSpPr>
          <p:cNvPr id="4" name="Content Placeholder 3"/>
          <p:cNvSpPr>
            <a:spLocks noGrp="1"/>
          </p:cNvSpPr>
          <p:nvPr>
            <p:ph idx="1"/>
          </p:nvPr>
        </p:nvSpPr>
        <p:spPr/>
        <p:txBody>
          <a:bodyPr/>
          <a:lstStyle/>
          <a:p>
            <a:r>
              <a:rPr lang="en-US" dirty="0"/>
              <a:t>Multidimensional Online Analytical Processing (MOLAP):</a:t>
            </a:r>
          </a:p>
          <a:p>
            <a:pPr lvl="1"/>
            <a:r>
              <a:rPr lang="en-US" dirty="0"/>
              <a:t>Data is stored multi-dimensionally by using  Multidimensional Databases (MDDB)</a:t>
            </a:r>
          </a:p>
          <a:p>
            <a:pPr lvl="1"/>
            <a:r>
              <a:rPr lang="en-US" dirty="0"/>
              <a:t>MDDB’s store data in the form of Multi dimensional cubes</a:t>
            </a:r>
          </a:p>
          <a:p>
            <a:pPr lvl="1"/>
            <a:r>
              <a:rPr lang="en-US" dirty="0"/>
              <a:t>MOLAP cubes are built for fast data retrieval and are optimal for slicing and dicing operations.</a:t>
            </a:r>
          </a:p>
          <a:p>
            <a:r>
              <a:rPr lang="en-US" dirty="0"/>
              <a:t>Advantages:</a:t>
            </a:r>
          </a:p>
          <a:p>
            <a:pPr lvl="1"/>
            <a:r>
              <a:rPr lang="en-US" dirty="0"/>
              <a:t>It has excellent performance.</a:t>
            </a:r>
          </a:p>
          <a:p>
            <a:pPr lvl="1"/>
            <a:r>
              <a:rPr lang="en-US" dirty="0"/>
              <a:t>It can return complex calculations.</a:t>
            </a:r>
          </a:p>
          <a:p>
            <a:r>
              <a:rPr lang="en-US" dirty="0"/>
              <a:t>Disadvantages:</a:t>
            </a:r>
          </a:p>
          <a:p>
            <a:pPr lvl="1"/>
            <a:r>
              <a:rPr lang="en-US" dirty="0"/>
              <a:t>It is limited in scope as definition of cube creates boundaries.</a:t>
            </a:r>
          </a:p>
          <a:p>
            <a:pPr lvl="1"/>
            <a:r>
              <a:rPr lang="en-US" dirty="0"/>
              <a:t>Limited volume of data is churned.</a:t>
            </a:r>
          </a:p>
          <a:p>
            <a:endParaRPr lang="en-US" dirty="0"/>
          </a:p>
        </p:txBody>
      </p:sp>
    </p:spTree>
    <p:extLst>
      <p:ext uri="{BB962C8B-B14F-4D97-AF65-F5344CB8AC3E}">
        <p14:creationId xmlns:p14="http://schemas.microsoft.com/office/powerpoint/2010/main" val="9709676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4C0AAE1D-BF0E-45EC-8831-AD4DBA20D6F8}"/>
</file>

<file path=docProps/app.xml><?xml version="1.0" encoding="utf-8"?>
<Properties xmlns="http://schemas.openxmlformats.org/officeDocument/2006/extended-properties" xmlns:vt="http://schemas.openxmlformats.org/officeDocument/2006/docPropsVTypes">
  <Template/>
  <TotalTime>3997</TotalTime>
  <Words>2205</Words>
  <Application>Microsoft Office PowerPoint</Application>
  <PresentationFormat>On-screen Show (4:3)</PresentationFormat>
  <Paragraphs>321</Paragraphs>
  <Slides>23</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2" baseType="lpstr">
      <vt:lpstr>Arial</vt:lpstr>
      <vt:lpstr>Candara</vt:lpstr>
      <vt:lpstr>ＭＳ Ｐゴシック</vt:lpstr>
      <vt:lpstr>Calibri</vt:lpstr>
      <vt:lpstr>Helvetica Light</vt:lpstr>
      <vt:lpstr>Wingdings</vt:lpstr>
      <vt:lpstr>2_Corporate Presentation Template (4x3 - Normal)</vt:lpstr>
      <vt:lpstr>think-cell Slide</vt:lpstr>
      <vt:lpstr>Bitmap Image</vt:lpstr>
      <vt:lpstr>Data Warehousing Concepts</vt:lpstr>
      <vt:lpstr>Lesson Objectives</vt:lpstr>
      <vt:lpstr>5.1: Online Analytical Processing (OLAP)  Concept of OLAP</vt:lpstr>
      <vt:lpstr>5.2: Nature of OLAP Analysis Use of OLAP</vt:lpstr>
      <vt:lpstr>Where does OLAP fit in?</vt:lpstr>
      <vt:lpstr>OLAP Models</vt:lpstr>
      <vt:lpstr>5.3: Types of OLAP  ROLAP</vt:lpstr>
      <vt:lpstr>Architecture for ROLAP</vt:lpstr>
      <vt:lpstr>5.3: Types of OLAP  MOLAP</vt:lpstr>
      <vt:lpstr>Architecture for MOLAP</vt:lpstr>
      <vt:lpstr>HOLAP</vt:lpstr>
      <vt:lpstr>WOLAP Architecture</vt:lpstr>
      <vt:lpstr>Other OLAP tools</vt:lpstr>
      <vt:lpstr>Functional ROLAP Vs MOLAP</vt:lpstr>
      <vt:lpstr>Types of OLAP Operations</vt:lpstr>
      <vt:lpstr>5.5: OLTP and OLAP Concepts of OLTP and OLAP</vt:lpstr>
      <vt:lpstr>OLAP  Functional Requirements</vt:lpstr>
      <vt:lpstr>OLAP- Fast and Selective Access to Summarized Data</vt:lpstr>
      <vt:lpstr>5.6: Operational versus Informational system  Points of Difference</vt:lpstr>
      <vt:lpstr>Points of Difference</vt:lpstr>
      <vt:lpstr>Summary</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Rajita Dhumal</cp:lastModifiedBy>
  <cp:revision>146</cp:revision>
  <cp:lastPrinted>2016-08-11T05:37:23Z</cp:lastPrinted>
  <dcterms:created xsi:type="dcterms:W3CDTF">2012-05-18T02:59:15Z</dcterms:created>
  <dcterms:modified xsi:type="dcterms:W3CDTF">2016-11-16T05:39:25Z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