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21"/>
  </p:notesMasterIdLst>
  <p:handoutMasterIdLst>
    <p:handoutMasterId r:id="rId2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7315200" cy="9601200"/>
  <p:embeddedFontLst>
    <p:embeddedFont>
      <p:font typeface="Candara" panose="020E0502030303020204" pitchFamily="34" charset="0"/>
      <p:regular r:id="rId23"/>
      <p:bold r:id="rId24"/>
      <p:italic r:id="rId25"/>
      <p:boldItalic r:id="rId26"/>
    </p:embeddedFont>
    <p:embeddedFont>
      <p:font typeface="ＭＳ Ｐゴシック" panose="020B0600070205080204" pitchFamily="34" charset="-128"/>
      <p:regular r:id="rId27"/>
    </p:embeddedFont>
    <p:embeddedFont>
      <p:font typeface="Calibri" panose="020F050202020403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6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814" y="-96"/>
      </p:cViewPr>
      <p:guideLst>
        <p:guide orient="horz" pos="3024"/>
        <p:guide pos="13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851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031026" y="4516126"/>
            <a:ext cx="4892673" cy="4164676"/>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04076" y="657857"/>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251459"/>
          </a:xfrm>
          <a:prstGeom prst="rect">
            <a:avLst/>
          </a:prstGeom>
          <a:noFill/>
          <a:ln w="9525">
            <a:noFill/>
            <a:miter lim="800000"/>
            <a:headEnd/>
            <a:tailEnd/>
          </a:ln>
          <a:effectLst/>
        </p:spPr>
        <p:txBody>
          <a:bodyPr lIns="97725" tIns="48862" rIns="97725" bIns="48862" anchor="ctr" anchorCtr="0"/>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0" dirty="0" smtClean="0">
                <a:solidFill>
                  <a:schemeClr val="tx1"/>
                </a:solidFill>
                <a:latin typeface="Arial" panose="020B0604020202020204" pitchFamily="34" charset="0"/>
                <a:ea typeface="ＭＳ Ｐゴシック" pitchFamily="34" charset="-128"/>
                <a:cs typeface="Arial" panose="020B0604020202020204" pitchFamily="34" charset="0"/>
              </a:rPr>
              <a:t>Data Warehousing Concepts</a:t>
            </a:r>
            <a:r>
              <a:rPr lang="en-US" sz="1300" b="0" dirty="0" smtClean="0">
                <a:solidFill>
                  <a:schemeClr val="tx1"/>
                </a:solidFill>
                <a:latin typeface="Arial" panose="020B0604020202020204" pitchFamily="34" charset="0"/>
                <a:cs typeface="Arial" panose="020B0604020202020204" pitchFamily="34" charset="0"/>
              </a:rPr>
              <a:t>		       </a:t>
            </a:r>
            <a:r>
              <a:rPr lang="en-US" sz="1300" b="0" baseline="0" dirty="0" smtClean="0">
                <a:solidFill>
                  <a:schemeClr val="tx1"/>
                </a:solidFill>
                <a:latin typeface="Arial" panose="020B0604020202020204" pitchFamily="34" charset="0"/>
                <a:ea typeface="ＭＳ Ｐゴシック" pitchFamily="34" charset="-128"/>
                <a:cs typeface="Arial" panose="020B0604020202020204" pitchFamily="34" charset="0"/>
              </a:rPr>
              <a:t>                    </a:t>
            </a:r>
            <a:r>
              <a:rPr lang="en-US" sz="1300" b="0" dirty="0" smtClean="0">
                <a:solidFill>
                  <a:schemeClr val="tx1"/>
                </a:solidFill>
                <a:latin typeface="Arial" panose="020B0604020202020204" pitchFamily="34" charset="0"/>
                <a:ea typeface="ＭＳ Ｐゴシック" pitchFamily="34" charset="-128"/>
                <a:cs typeface="Arial" panose="020B0604020202020204" pitchFamily="34" charset="0"/>
              </a:rPr>
              <a:t>Data Mining</a:t>
            </a:r>
          </a:p>
        </p:txBody>
      </p:sp>
      <p:sp>
        <p:nvSpPr>
          <p:cNvPr id="12" name="Rectangle 14"/>
          <p:cNvSpPr>
            <a:spLocks noChangeArrowheads="1"/>
          </p:cNvSpPr>
          <p:nvPr/>
        </p:nvSpPr>
        <p:spPr bwMode="auto">
          <a:xfrm>
            <a:off x="4226979" y="8970736"/>
            <a:ext cx="2946699" cy="293799"/>
          </a:xfrm>
          <a:prstGeom prst="rect">
            <a:avLst/>
          </a:prstGeom>
          <a:noFill/>
          <a:ln w="9525">
            <a:noFill/>
            <a:miter lim="800000"/>
            <a:headEnd/>
            <a:tailEnd/>
          </a:ln>
          <a:effectLst/>
        </p:spPr>
        <p:txBody>
          <a:bodyPr lIns="97725" tIns="48862" rIns="97725" bIns="48862" anchor="ctr" anchorCtr="0"/>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Page 06-</a:t>
            </a:r>
            <a:fld id="{BD9FB300-F9DC-4669-88F4-967ABA23CC04}" type="slidenum">
              <a:rPr lang="en-US" sz="12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2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Rectangle 6"/>
          <p:cNvSpPr>
            <a:spLocks noGrp="1" noRot="1" noChangeAspect="1" noChangeArrowheads="1" noTextEdit="1"/>
          </p:cNvSpPr>
          <p:nvPr>
            <p:ph type="sldImg"/>
          </p:nvPr>
        </p:nvSpPr>
        <p:spPr>
          <a:xfrm>
            <a:off x="2195513" y="720725"/>
            <a:ext cx="4800600" cy="3600450"/>
          </a:xfrm>
          <a:ln/>
        </p:spPr>
      </p:sp>
      <p:sp>
        <p:nvSpPr>
          <p:cNvPr id="351239" name="Rectangle 7"/>
          <p:cNvSpPr>
            <a:spLocks noGrp="1" noChangeArrowheads="1"/>
          </p:cNvSpPr>
          <p:nvPr>
            <p:ph type="body" idx="1"/>
          </p:nvPr>
        </p:nvSpPr>
        <p:spPr/>
        <p:txBody>
          <a:bodyPr/>
          <a:lstStyle/>
          <a:p>
            <a:endParaRPr lang="en-US"/>
          </a:p>
          <a:p>
            <a:endParaRPr lang="en-US"/>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5" name="Rectangle 5"/>
          <p:cNvSpPr>
            <a:spLocks noGrp="1" noRot="1" noChangeAspect="1" noChangeArrowheads="1" noTextEdit="1"/>
          </p:cNvSpPr>
          <p:nvPr>
            <p:ph type="sldImg"/>
          </p:nvPr>
        </p:nvSpPr>
        <p:spPr>
          <a:xfrm>
            <a:off x="2195513" y="720725"/>
            <a:ext cx="4800600" cy="3600450"/>
          </a:xfrm>
          <a:ln/>
        </p:spPr>
      </p:sp>
      <p:sp>
        <p:nvSpPr>
          <p:cNvPr id="353286" name="Rectangle 6"/>
          <p:cNvSpPr>
            <a:spLocks noGrp="1" noChangeArrowheads="1"/>
          </p:cNvSpPr>
          <p:nvPr>
            <p:ph type="body" idx="1"/>
          </p:nvPr>
        </p:nvSpPr>
        <p:spPr/>
        <p:txBody>
          <a:bodyPr/>
          <a:lstStyle/>
          <a:p>
            <a:pPr marL="241653" indent="-241653"/>
            <a:r>
              <a:rPr lang="en-US" b="1" u="sng" dirty="0"/>
              <a:t>Data Mining Applications</a:t>
            </a:r>
            <a:r>
              <a:rPr lang="en-US" b="1" dirty="0"/>
              <a:t>:</a:t>
            </a:r>
          </a:p>
          <a:p>
            <a:pPr marL="241653" indent="-241653"/>
            <a:r>
              <a:rPr lang="en-US" dirty="0"/>
              <a:t>Let us discuss some examples of Data Mining Applications:</a:t>
            </a:r>
          </a:p>
          <a:p>
            <a:pPr marL="241653" indent="-241653">
              <a:buFont typeface="Wingdings" pitchFamily="2" charset="2"/>
              <a:buChar char="Ø"/>
            </a:pPr>
            <a:r>
              <a:rPr lang="en-US" dirty="0"/>
              <a:t>Banking: loan/credit card approval:</a:t>
            </a:r>
          </a:p>
          <a:p>
            <a:pPr marL="724959" lvl="1" indent="-241653">
              <a:buFont typeface="Arial" pitchFamily="34" charset="0"/>
              <a:buChar char="-"/>
            </a:pPr>
            <a:r>
              <a:rPr lang="en-US" dirty="0"/>
              <a:t>Predict good customers based on old customers</a:t>
            </a:r>
          </a:p>
          <a:p>
            <a:pPr marL="241653" indent="-241653">
              <a:buFont typeface="Wingdings" pitchFamily="2" charset="2"/>
              <a:buChar char="Ø"/>
            </a:pPr>
            <a:r>
              <a:rPr lang="en-US" dirty="0"/>
              <a:t>Customer Relationship Management:</a:t>
            </a:r>
          </a:p>
          <a:p>
            <a:pPr marL="724959" lvl="1" indent="-241653">
              <a:buFont typeface="Arial" pitchFamily="34" charset="0"/>
              <a:buChar char="-"/>
            </a:pPr>
            <a:r>
              <a:rPr lang="en-US" dirty="0"/>
              <a:t>Identify those who are likely to leave for a competitor.</a:t>
            </a:r>
          </a:p>
          <a:p>
            <a:pPr marL="241653" indent="-241653">
              <a:buFont typeface="Wingdings" pitchFamily="2" charset="2"/>
              <a:buChar char="Ø"/>
            </a:pPr>
            <a:r>
              <a:rPr lang="en-US" dirty="0"/>
              <a:t>Targeted marketing: </a:t>
            </a:r>
          </a:p>
          <a:p>
            <a:pPr marL="724959" lvl="1" indent="-241653">
              <a:buFont typeface="Arial" pitchFamily="34" charset="0"/>
              <a:buChar char="-"/>
            </a:pPr>
            <a:r>
              <a:rPr lang="en-US" dirty="0"/>
              <a:t>Identify likely responders to promotions.</a:t>
            </a:r>
          </a:p>
          <a:p>
            <a:pPr marL="241653" indent="-241653">
              <a:buFont typeface="Wingdings" pitchFamily="2" charset="2"/>
              <a:buChar char="Ø"/>
            </a:pPr>
            <a:r>
              <a:rPr lang="en-US" dirty="0"/>
              <a:t>Fraud detection: Telecommunications, Financial transactions</a:t>
            </a:r>
          </a:p>
          <a:p>
            <a:pPr marL="724959" lvl="1" indent="-241653">
              <a:buFont typeface="Arial" pitchFamily="34" charset="0"/>
              <a:buChar char="-"/>
            </a:pPr>
            <a:r>
              <a:rPr lang="en-US" dirty="0"/>
              <a:t>From an online stream of events, identify fraudulent events.</a:t>
            </a:r>
          </a:p>
          <a:p>
            <a:pPr marL="241653" indent="-241653">
              <a:buFont typeface="Wingdings" pitchFamily="2" charset="2"/>
              <a:buChar char="Ø"/>
            </a:pPr>
            <a:r>
              <a:rPr lang="en-US" dirty="0"/>
              <a:t>Manufacturing and production:</a:t>
            </a:r>
          </a:p>
          <a:p>
            <a:pPr marL="724959" lvl="1" indent="-241653">
              <a:buFont typeface="Arial" pitchFamily="34" charset="0"/>
              <a:buChar char="-"/>
            </a:pPr>
            <a:r>
              <a:rPr lang="en-US" dirty="0"/>
              <a:t>Automatically adjust knobs when process parameter changes.</a:t>
            </a:r>
          </a:p>
          <a:p>
            <a:pPr marL="241653" indent="-241653">
              <a:buFont typeface="Wingdings" pitchFamily="2" charset="2"/>
              <a:buChar char="Ø"/>
            </a:pPr>
            <a:r>
              <a:rPr lang="en-US" dirty="0"/>
              <a:t>Web site/store design and promotion: </a:t>
            </a:r>
          </a:p>
          <a:p>
            <a:pPr marL="724959" lvl="1" indent="-241653">
              <a:buFont typeface="Arial" pitchFamily="34" charset="0"/>
              <a:buChar char="-"/>
            </a:pPr>
            <a:r>
              <a:rPr lang="en-US" dirty="0"/>
              <a:t>Find affinity of visitor to pages and modify layout.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4" name="Rectangle 6"/>
          <p:cNvSpPr>
            <a:spLocks noGrp="1" noRot="1" noChangeAspect="1" noChangeArrowheads="1" noTextEdit="1"/>
          </p:cNvSpPr>
          <p:nvPr>
            <p:ph type="sldImg"/>
          </p:nvPr>
        </p:nvSpPr>
        <p:spPr>
          <a:xfrm>
            <a:off x="2195513" y="720725"/>
            <a:ext cx="4800600" cy="3600450"/>
          </a:xfrm>
          <a:ln/>
        </p:spPr>
      </p:sp>
      <p:sp>
        <p:nvSpPr>
          <p:cNvPr id="355335" name="Rectangle 7"/>
          <p:cNvSpPr>
            <a:spLocks noGrp="1" noChangeArrowheads="1"/>
          </p:cNvSpPr>
          <p:nvPr>
            <p:ph type="body" idx="1"/>
          </p:nvPr>
        </p:nvSpPr>
        <p:spPr/>
        <p:txBody>
          <a:bodyPr/>
          <a:lstStyle/>
          <a:p>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1" name="Rectangle 5"/>
          <p:cNvSpPr>
            <a:spLocks noGrp="1" noRot="1" noChangeAspect="1" noChangeArrowheads="1" noTextEdit="1"/>
          </p:cNvSpPr>
          <p:nvPr>
            <p:ph type="sldImg"/>
          </p:nvPr>
        </p:nvSpPr>
        <p:spPr>
          <a:xfrm>
            <a:off x="2195513" y="720725"/>
            <a:ext cx="4800600" cy="3600450"/>
          </a:xfrm>
          <a:ln/>
        </p:spPr>
      </p:sp>
      <p:sp>
        <p:nvSpPr>
          <p:cNvPr id="357382" name="Rectangle 6"/>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7" name="Rectangle 5"/>
          <p:cNvSpPr>
            <a:spLocks noGrp="1" noRot="1" noChangeAspect="1" noChangeArrowheads="1" noTextEdit="1"/>
          </p:cNvSpPr>
          <p:nvPr>
            <p:ph type="sldImg"/>
          </p:nvPr>
        </p:nvSpPr>
        <p:spPr>
          <a:xfrm>
            <a:off x="2195513" y="720725"/>
            <a:ext cx="4800600" cy="3600450"/>
          </a:xfrm>
          <a:ln/>
        </p:spPr>
      </p:sp>
      <p:sp>
        <p:nvSpPr>
          <p:cNvPr id="218118" name="Rectangle 6"/>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8" name="Rectangle 8"/>
          <p:cNvSpPr>
            <a:spLocks noGrp="1" noRot="1" noChangeAspect="1" noChangeArrowheads="1" noTextEdit="1"/>
          </p:cNvSpPr>
          <p:nvPr>
            <p:ph type="sldImg"/>
          </p:nvPr>
        </p:nvSpPr>
        <p:spPr>
          <a:xfrm>
            <a:off x="2195513" y="720725"/>
            <a:ext cx="4800600" cy="3600450"/>
          </a:xfrm>
          <a:ln/>
        </p:spPr>
      </p:sp>
      <p:sp>
        <p:nvSpPr>
          <p:cNvPr id="220169" name="Rectangle 9"/>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Rectangle 5"/>
          <p:cNvSpPr>
            <a:spLocks noGrp="1" noRot="1" noChangeAspect="1" noChangeArrowheads="1" noTextEdit="1"/>
          </p:cNvSpPr>
          <p:nvPr>
            <p:ph type="sldImg"/>
          </p:nvPr>
        </p:nvSpPr>
        <p:spPr>
          <a:xfrm>
            <a:off x="2195513" y="720725"/>
            <a:ext cx="4800600" cy="3600450"/>
          </a:xfrm>
          <a:ln/>
        </p:spPr>
      </p:sp>
      <p:sp>
        <p:nvSpPr>
          <p:cNvPr id="225286" name="Rectangle 6"/>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0" name="Rectangle 6"/>
          <p:cNvSpPr>
            <a:spLocks noGrp="1" noRot="1" noChangeAspect="1" noChangeArrowheads="1" noTextEdit="1"/>
          </p:cNvSpPr>
          <p:nvPr>
            <p:ph type="sldImg"/>
          </p:nvPr>
        </p:nvSpPr>
        <p:spPr>
          <a:xfrm>
            <a:off x="2195513" y="720725"/>
            <a:ext cx="4800600" cy="3600450"/>
          </a:xfrm>
          <a:ln/>
        </p:spPr>
      </p:sp>
      <p:sp>
        <p:nvSpPr>
          <p:cNvPr id="195591" name="Rectangle 7"/>
          <p:cNvSpPr>
            <a:spLocks noGrp="1" noChangeArrowheads="1"/>
          </p:cNvSpPr>
          <p:nvPr>
            <p:ph type="body"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2195513" y="720725"/>
            <a:ext cx="4800600" cy="3600450"/>
          </a:xfrm>
          <a:ln/>
        </p:spPr>
      </p:sp>
      <p:sp>
        <p:nvSpPr>
          <p:cNvPr id="359427" name="Rectangle 3"/>
          <p:cNvSpPr>
            <a:spLocks noGrp="1" noChangeArrowheads="1"/>
          </p:cNvSpPr>
          <p:nvPr>
            <p:ph type="body" idx="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9" name="Rectangle 5"/>
          <p:cNvSpPr>
            <a:spLocks noGrp="1" noRot="1" noChangeAspect="1" noChangeArrowheads="1" noTextEdit="1"/>
          </p:cNvSpPr>
          <p:nvPr>
            <p:ph type="sldImg"/>
          </p:nvPr>
        </p:nvSpPr>
        <p:spPr>
          <a:xfrm>
            <a:off x="2195513" y="720725"/>
            <a:ext cx="4800600" cy="3600450"/>
          </a:xfrm>
          <a:ln/>
        </p:spPr>
      </p:sp>
      <p:sp>
        <p:nvSpPr>
          <p:cNvPr id="338950" name="Rectangle 6"/>
          <p:cNvSpPr>
            <a:spLocks noGrp="1" noChangeArrowheads="1"/>
          </p:cNvSpPr>
          <p:nvPr>
            <p:ph type="body" idx="1"/>
          </p:nvPr>
        </p:nvSpPr>
        <p:spPr>
          <a:xfrm>
            <a:off x="2175521" y="4800601"/>
            <a:ext cx="4892673" cy="3967556"/>
          </a:xfrm>
        </p:spPr>
        <p:txBody>
          <a:bodyPr/>
          <a:lstStyle/>
          <a:p>
            <a:pPr marL="245009" indent="-245009" algn="just"/>
            <a:r>
              <a:rPr lang="en-US" b="1" u="sng" dirty="0"/>
              <a:t>Data Mining</a:t>
            </a:r>
            <a:r>
              <a:rPr lang="en-US" b="1" dirty="0"/>
              <a:t>:</a:t>
            </a:r>
          </a:p>
          <a:p>
            <a:pPr marL="245009" indent="-245009" algn="just">
              <a:buFont typeface="Wingdings" pitchFamily="2" charset="2"/>
              <a:buChar char="Ø"/>
            </a:pPr>
            <a:r>
              <a:rPr lang="en-US" b="1" dirty="0"/>
              <a:t>Data mining</a:t>
            </a:r>
            <a:r>
              <a:rPr lang="en-US" dirty="0"/>
              <a:t> is the way of analyzing data by exploring large databases. It helps in understanding the business by extracting necessary information from the databases. It allows you to understand the pattern and helps in predicting the behavior of it. </a:t>
            </a:r>
          </a:p>
          <a:p>
            <a:pPr marL="245009" indent="-245009" algn="just">
              <a:buFont typeface="Wingdings" pitchFamily="2" charset="2"/>
              <a:buChar char="Ø"/>
            </a:pPr>
            <a:r>
              <a:rPr lang="en-US" dirty="0"/>
              <a:t>Data mining helps in increasing the business and forecasting the chunks related to it at early stages. It includes finding patterns that are suitable for the organization.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7" name="Rectangle 5"/>
          <p:cNvSpPr>
            <a:spLocks noGrp="1" noRot="1" noChangeAspect="1" noChangeArrowheads="1" noTextEdit="1"/>
          </p:cNvSpPr>
          <p:nvPr>
            <p:ph type="sldImg"/>
          </p:nvPr>
        </p:nvSpPr>
        <p:spPr>
          <a:xfrm>
            <a:off x="2195513" y="720725"/>
            <a:ext cx="4800600" cy="3600450"/>
          </a:xfrm>
          <a:ln/>
        </p:spPr>
      </p:sp>
      <p:sp>
        <p:nvSpPr>
          <p:cNvPr id="340998" name="Rectangle 6"/>
          <p:cNvSpPr>
            <a:spLocks noGrp="1" noChangeArrowheads="1"/>
          </p:cNvSpPr>
          <p:nvPr>
            <p:ph type="body" idx="1"/>
          </p:nvPr>
        </p:nvSpPr>
        <p:spPr/>
        <p:txBody>
          <a:bodyPr/>
          <a:lstStyle/>
          <a:p>
            <a:pPr marL="241653" indent="-241653"/>
            <a:r>
              <a:rPr lang="en-US" b="1" u="sng" dirty="0"/>
              <a:t>The Knowledge Discovery Process (KDD)</a:t>
            </a:r>
            <a:r>
              <a:rPr lang="en-US" b="1" dirty="0"/>
              <a:t>:</a:t>
            </a:r>
          </a:p>
          <a:p>
            <a:pPr marL="241653" indent="-241653" algn="just">
              <a:buFont typeface="Wingdings" pitchFamily="2" charset="2"/>
              <a:buChar char="Ø"/>
            </a:pPr>
            <a:r>
              <a:rPr lang="en-US" b="1" dirty="0"/>
              <a:t>Data Mining</a:t>
            </a:r>
            <a:r>
              <a:rPr lang="en-US" dirty="0"/>
              <a:t> involves mining on different kinds of data such as </a:t>
            </a:r>
            <a:r>
              <a:rPr lang="pl-PL" dirty="0"/>
              <a:t>Relational databases</a:t>
            </a:r>
            <a:r>
              <a:rPr lang="en-US" dirty="0"/>
              <a:t>, </a:t>
            </a:r>
            <a:r>
              <a:rPr lang="pl-PL" dirty="0"/>
              <a:t>Data warehouses</a:t>
            </a:r>
            <a:r>
              <a:rPr lang="en-US" dirty="0"/>
              <a:t>,</a:t>
            </a:r>
            <a:r>
              <a:rPr lang="pl-PL" dirty="0"/>
              <a:t>Transactional databases</a:t>
            </a:r>
            <a:r>
              <a:rPr lang="en-US" dirty="0"/>
              <a:t>, </a:t>
            </a:r>
            <a:r>
              <a:rPr lang="pl-PL" dirty="0"/>
              <a:t>Advanced DB systems and information repositories</a:t>
            </a:r>
            <a:r>
              <a:rPr lang="en-US" dirty="0"/>
              <a:t>, Object-oriented and object-based databases, Text databases and multimedia databases, Heterogeneous and legacy databases. Data mining is the process of using raw data to infer important business information. It is a collection of powerful techniques for analyzing large amounts of data. Data mining tools can access data directly in the Data Warehouse.</a:t>
            </a:r>
          </a:p>
          <a:p>
            <a:pPr marL="241653" indent="-241653" algn="just">
              <a:buFont typeface="Wingdings" pitchFamily="2" charset="2"/>
              <a:buChar char="Ø"/>
            </a:pPr>
            <a:r>
              <a:rPr lang="en-US" dirty="0"/>
              <a:t>The advantage of mining is that no separate copy of data is needed for data mining. Data may not be organized in a way that is efficient for the tool. Data Mining is done by running a software that examines a database and looks for patterns in the data. Data Mining will not tell users about patterns in data that users may not have thought about. Data mining is used to try and mine key information from a Data warehouse to find </a:t>
            </a:r>
            <a:r>
              <a:rPr lang="en-US" b="1" dirty="0"/>
              <a:t>patterns in data</a:t>
            </a:r>
            <a:r>
              <a:rPr lang="en-US" dirty="0"/>
              <a:t>. Data mining allows organizations to collect information and make themselves more productive and beat their competitors.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5" name="Rectangle 5"/>
          <p:cNvSpPr>
            <a:spLocks noGrp="1" noRot="1" noChangeAspect="1" noChangeArrowheads="1" noTextEdit="1"/>
          </p:cNvSpPr>
          <p:nvPr>
            <p:ph type="sldImg"/>
          </p:nvPr>
        </p:nvSpPr>
        <p:spPr>
          <a:xfrm>
            <a:off x="2195513" y="720725"/>
            <a:ext cx="4800600" cy="3600450"/>
          </a:xfrm>
          <a:ln/>
        </p:spPr>
      </p:sp>
      <p:sp>
        <p:nvSpPr>
          <p:cNvPr id="343046" name="Rectangle 6"/>
          <p:cNvSpPr>
            <a:spLocks noGrp="1" noChangeArrowheads="1"/>
          </p:cNvSpPr>
          <p:nvPr>
            <p:ph type="body" idx="1"/>
          </p:nvPr>
        </p:nvSpPr>
        <p:spPr>
          <a:xfrm>
            <a:off x="2175521" y="4800599"/>
            <a:ext cx="4892673" cy="4056458"/>
          </a:xfrm>
        </p:spPr>
        <p:txBody>
          <a:bodyPr/>
          <a:lstStyle/>
          <a:p>
            <a:pPr marL="241653" indent="-241653" algn="just"/>
            <a:r>
              <a:rPr lang="en-US" b="1" u="sng" dirty="0"/>
              <a:t>Need for Data Mining</a:t>
            </a:r>
            <a:r>
              <a:rPr lang="en-US" b="1" dirty="0"/>
              <a:t>:</a:t>
            </a:r>
          </a:p>
          <a:p>
            <a:pPr marL="241653" indent="-241653" algn="just">
              <a:buFont typeface="Wingdings" pitchFamily="2" charset="2"/>
              <a:buChar char="Ø"/>
            </a:pPr>
            <a:r>
              <a:rPr lang="en-US" dirty="0"/>
              <a:t>Data mining is essential because of the following utilities:</a:t>
            </a:r>
          </a:p>
          <a:p>
            <a:pPr marL="724959" lvl="1" indent="-241653" algn="just">
              <a:buFont typeface="Arial" pitchFamily="34" charset="0"/>
              <a:buChar char="-"/>
            </a:pPr>
            <a:r>
              <a:rPr lang="en-US" dirty="0"/>
              <a:t>Data mining helps to identify why customers buy certain products.</a:t>
            </a:r>
          </a:p>
          <a:p>
            <a:pPr marL="724959" lvl="1" indent="-241653" algn="just">
              <a:buFont typeface="Arial" pitchFamily="34" charset="0"/>
              <a:buChar char="-"/>
            </a:pPr>
            <a:r>
              <a:rPr lang="en-US" dirty="0"/>
              <a:t>Data mining provides the ideas for very direct marketing.</a:t>
            </a:r>
          </a:p>
          <a:p>
            <a:pPr marL="724959" lvl="1" indent="-241653" algn="just">
              <a:buFont typeface="Arial" pitchFamily="34" charset="0"/>
              <a:buChar char="-"/>
            </a:pPr>
            <a:r>
              <a:rPr lang="en-US" dirty="0"/>
              <a:t>Data mining provides the ideas for shelf placement.</a:t>
            </a:r>
          </a:p>
          <a:p>
            <a:pPr marL="724959" lvl="1" indent="-241653" algn="just">
              <a:buFont typeface="Arial" pitchFamily="34" charset="0"/>
              <a:buChar char="-"/>
            </a:pPr>
            <a:r>
              <a:rPr lang="en-US" dirty="0"/>
              <a:t>It helps for training of employees versus employee retention.</a:t>
            </a:r>
          </a:p>
          <a:p>
            <a:pPr marL="724959" lvl="1" indent="-241653" algn="just">
              <a:buFont typeface="Arial" pitchFamily="34" charset="0"/>
              <a:buChar char="-"/>
            </a:pPr>
            <a:r>
              <a:rPr lang="en-US" dirty="0"/>
              <a:t>It helps to identify employee benefits.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3" name="Rectangle 5"/>
          <p:cNvSpPr>
            <a:spLocks noGrp="1" noRot="1" noChangeAspect="1" noChangeArrowheads="1" noTextEdit="1"/>
          </p:cNvSpPr>
          <p:nvPr>
            <p:ph type="sldImg"/>
          </p:nvPr>
        </p:nvSpPr>
        <p:spPr>
          <a:xfrm>
            <a:off x="2195513" y="720725"/>
            <a:ext cx="4800600" cy="3600450"/>
          </a:xfrm>
          <a:ln/>
        </p:spPr>
      </p:sp>
      <p:sp>
        <p:nvSpPr>
          <p:cNvPr id="345094" name="Rectangle 6"/>
          <p:cNvSpPr>
            <a:spLocks noGrp="1" noChangeArrowheads="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1" name="Rectangle 5"/>
          <p:cNvSpPr>
            <a:spLocks noGrp="1" noRot="1" noChangeAspect="1" noChangeArrowheads="1" noTextEdit="1"/>
          </p:cNvSpPr>
          <p:nvPr>
            <p:ph type="sldImg"/>
          </p:nvPr>
        </p:nvSpPr>
        <p:spPr>
          <a:xfrm>
            <a:off x="2195513" y="720725"/>
            <a:ext cx="4800600" cy="3600450"/>
          </a:xfrm>
          <a:ln/>
        </p:spPr>
      </p:sp>
      <p:sp>
        <p:nvSpPr>
          <p:cNvPr id="347142" name="Rectangle 6"/>
          <p:cNvSpPr>
            <a:spLocks noGrp="1" noChangeArrowheads="1"/>
          </p:cNvSpPr>
          <p:nvPr>
            <p:ph type="body" idx="1"/>
          </p:nvPr>
        </p:nvSpPr>
        <p:spPr/>
        <p:txBody>
          <a:bodyPr/>
          <a:lstStyle/>
          <a:p>
            <a:pPr marL="241653" indent="-241653"/>
            <a:r>
              <a:rPr lang="en-US" b="1" u="sng" dirty="0"/>
              <a:t>Use of Data Mining</a:t>
            </a:r>
            <a:r>
              <a:rPr lang="en-US" b="1" dirty="0"/>
              <a:t>:</a:t>
            </a:r>
          </a:p>
          <a:p>
            <a:pPr marL="241653" indent="-241653"/>
            <a:r>
              <a:rPr lang="en-US" b="1" dirty="0"/>
              <a:t>Usage scenarios:</a:t>
            </a:r>
          </a:p>
          <a:p>
            <a:pPr marL="241653" indent="-241653">
              <a:buFont typeface="Wingdings" pitchFamily="2" charset="2"/>
              <a:buChar char="Ø"/>
            </a:pPr>
            <a:r>
              <a:rPr lang="en-US" dirty="0"/>
              <a:t>Data warehouse mining assimilates data from operational sources.</a:t>
            </a:r>
          </a:p>
          <a:p>
            <a:pPr marL="241653" indent="-241653">
              <a:buFont typeface="Wingdings" pitchFamily="2" charset="2"/>
              <a:buChar char="Ø"/>
            </a:pPr>
            <a:r>
              <a:rPr lang="en-US" dirty="0"/>
              <a:t>Data warehouse mining mines static data.</a:t>
            </a:r>
          </a:p>
          <a:p>
            <a:pPr marL="241653" indent="-241653">
              <a:buFont typeface="Wingdings" pitchFamily="2" charset="2"/>
              <a:buChar char="Ø"/>
            </a:pPr>
            <a:r>
              <a:rPr lang="en-US" dirty="0"/>
              <a:t>Mining log data.</a:t>
            </a:r>
          </a:p>
          <a:p>
            <a:pPr marL="241653" indent="-241653">
              <a:buFont typeface="Wingdings" pitchFamily="2" charset="2"/>
              <a:buChar char="Ø"/>
            </a:pPr>
            <a:r>
              <a:rPr lang="en-US" dirty="0"/>
              <a:t>Continuous mining in process control.</a:t>
            </a:r>
          </a:p>
          <a:p>
            <a:pPr marL="241653" indent="-241653"/>
            <a:endParaRPr lang="en-US" b="1" dirty="0"/>
          </a:p>
          <a:p>
            <a:pPr marL="241653" indent="-241653"/>
            <a:r>
              <a:rPr lang="en-US" b="1" dirty="0"/>
              <a:t>Stages in mining: </a:t>
            </a:r>
          </a:p>
          <a:p>
            <a:pPr marL="241653" indent="-241653">
              <a:buFontTx/>
              <a:buAutoNum type="arabicPeriod"/>
            </a:pPr>
            <a:r>
              <a:rPr lang="en-US" dirty="0"/>
              <a:t>Data selection </a:t>
            </a:r>
          </a:p>
          <a:p>
            <a:pPr marL="241653" indent="-241653">
              <a:buFontTx/>
              <a:buAutoNum type="arabicPeriod"/>
            </a:pPr>
            <a:r>
              <a:rPr lang="en-US" dirty="0"/>
              <a:t>Pre-processing: cleaning </a:t>
            </a:r>
          </a:p>
          <a:p>
            <a:pPr marL="241653" indent="-241653">
              <a:buFontTx/>
              <a:buAutoNum type="arabicPeriod"/>
            </a:pPr>
            <a:r>
              <a:rPr lang="en-US" dirty="0"/>
              <a:t>Transformation</a:t>
            </a:r>
          </a:p>
          <a:p>
            <a:pPr marL="241653" indent="-241653">
              <a:buFontTx/>
              <a:buAutoNum type="arabicPeriod"/>
            </a:pPr>
            <a:r>
              <a:rPr lang="en-US" dirty="0">
                <a:sym typeface="Wingdings" pitchFamily="2" charset="2"/>
              </a:rPr>
              <a:t>Mining </a:t>
            </a:r>
          </a:p>
          <a:p>
            <a:pPr marL="241653" indent="-241653">
              <a:buFontTx/>
              <a:buAutoNum type="arabicPeriod"/>
            </a:pPr>
            <a:r>
              <a:rPr lang="en-US" dirty="0">
                <a:sym typeface="Wingdings" pitchFamily="2" charset="2"/>
              </a:rPr>
              <a:t>Result evaluation</a:t>
            </a:r>
          </a:p>
          <a:p>
            <a:pPr marL="241653" indent="-241653">
              <a:buFontTx/>
              <a:buAutoNum type="arabicPeriod"/>
            </a:pPr>
            <a:r>
              <a:rPr lang="en-US" dirty="0">
                <a:sym typeface="Wingdings" pitchFamily="2" charset="2"/>
              </a:rPr>
              <a:t>Visualization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9" name="Rectangle 5"/>
          <p:cNvSpPr>
            <a:spLocks noGrp="1" noRot="1" noChangeAspect="1" noChangeArrowheads="1" noTextEdit="1"/>
          </p:cNvSpPr>
          <p:nvPr>
            <p:ph type="sldImg"/>
          </p:nvPr>
        </p:nvSpPr>
        <p:spPr>
          <a:xfrm>
            <a:off x="2195513" y="720725"/>
            <a:ext cx="4800600" cy="3600450"/>
          </a:xfrm>
          <a:ln/>
        </p:spPr>
      </p:sp>
      <p:sp>
        <p:nvSpPr>
          <p:cNvPr id="349190" name="Rectangle 6"/>
          <p:cNvSpPr>
            <a:spLocks noGrp="1" noChangeArrowheads="1"/>
          </p:cNvSpPr>
          <p:nvPr>
            <p:ph type="body" idx="1"/>
          </p:nvPr>
        </p:nvSpPr>
        <p:spPr/>
        <p:txBody>
          <a:bodyPr/>
          <a:lstStyle/>
          <a:p>
            <a:pPr marL="241653" indent="-241653" algn="just"/>
            <a:r>
              <a:rPr lang="en-US" b="1" u="sng" dirty="0"/>
              <a:t>Data Mining and Business Intelligence</a:t>
            </a:r>
            <a:r>
              <a:rPr lang="en-US" b="1" dirty="0"/>
              <a:t>:</a:t>
            </a:r>
          </a:p>
          <a:p>
            <a:pPr marL="241653" indent="-241653" algn="just">
              <a:buFont typeface="Wingdings" pitchFamily="2" charset="2"/>
              <a:buChar char="Ø"/>
            </a:pPr>
            <a:r>
              <a:rPr lang="en-US" dirty="0"/>
              <a:t>Data Mining has grown drastically in many businesses. Data Mining has become very popular since it helps in increasing organization’s profit and achieving the target. </a:t>
            </a:r>
          </a:p>
          <a:p>
            <a:pPr marL="241653" indent="-241653" algn="just">
              <a:buFont typeface="Wingdings" pitchFamily="2" charset="2"/>
              <a:buChar char="Ø"/>
            </a:pPr>
            <a:r>
              <a:rPr lang="en-US" dirty="0"/>
              <a:t>When Data mining gets involved in Business Intelligence, it actually helps in understanding the functionality of the organization. It helps in increasing the potential for supporting the business decisions. It makes the data visible in a visual form to the business analysts. It helps in exploring data in terms of reporting and statistical analysis.</a:t>
            </a:r>
          </a:p>
          <a:p>
            <a:pPr marL="241653" indent="-241653" algn="just">
              <a:buFont typeface="Wingdings" pitchFamily="2" charset="2"/>
              <a:buChar char="Ø"/>
            </a:pPr>
            <a:r>
              <a:rPr lang="en-US" dirty="0"/>
              <a:t>Data Mining along with Business Intelligence takes the following steps in logical progression:</a:t>
            </a:r>
          </a:p>
          <a:p>
            <a:pPr marL="724959" lvl="1" indent="-241653" algn="just">
              <a:buFont typeface="Arial" pitchFamily="34" charset="0"/>
              <a:buChar char="-"/>
            </a:pPr>
            <a:r>
              <a:rPr lang="en-US" b="1" dirty="0"/>
              <a:t>Data Source:</a:t>
            </a:r>
            <a:r>
              <a:rPr lang="en-US" dirty="0"/>
              <a:t> Typically data is sourced from transaction processing systems (Manufacturing, ERP, Sales).</a:t>
            </a:r>
          </a:p>
          <a:p>
            <a:pPr marL="724959" lvl="1" indent="-241653" algn="just">
              <a:buFont typeface="Arial" pitchFamily="34" charset="0"/>
              <a:buChar char="-"/>
            </a:pPr>
            <a:r>
              <a:rPr lang="en-US" b="1" dirty="0"/>
              <a:t>Data Marts (OLAP &amp; MDA)/DBA:</a:t>
            </a:r>
            <a:r>
              <a:rPr lang="en-US" dirty="0"/>
              <a:t> You may want to customize your warehouse’s architecture for different groups within your organization. You can do this by adding data marts, which are systems designed for a particular line of business. </a:t>
            </a:r>
          </a:p>
          <a:p>
            <a:pPr marL="724959" lvl="1" indent="-241653" algn="just">
              <a:buFont typeface="Arial" pitchFamily="34" charset="0"/>
              <a:buChar char="-"/>
            </a:pPr>
            <a:r>
              <a:rPr lang="en-US" b="1" dirty="0"/>
              <a:t>End User/Making Decision:</a:t>
            </a:r>
            <a:r>
              <a:rPr lang="en-US" dirty="0"/>
              <a:t> The principle purpose of Data warehousing is to provide information to the business user for strategic decision making.</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7284044"/>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901531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846490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98550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532483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17596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7963304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9871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25260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28801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071802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6465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495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38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383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747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4423908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55464791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Data Warehousing Concepts</a:t>
            </a:r>
          </a:p>
        </p:txBody>
      </p:sp>
      <p:sp>
        <p:nvSpPr>
          <p:cNvPr id="4" name="Subtitle 3"/>
          <p:cNvSpPr>
            <a:spLocks noGrp="1"/>
          </p:cNvSpPr>
          <p:nvPr>
            <p:ph type="subTitle" idx="1"/>
          </p:nvPr>
        </p:nvSpPr>
        <p:spPr/>
        <p:txBody>
          <a:bodyPr/>
          <a:lstStyle/>
          <a:p>
            <a:r>
              <a:rPr lang="en-US" dirty="0"/>
              <a:t>Lesson 6: Data Mining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6.6: Types of Data </a:t>
            </a:r>
            <a:r>
              <a:rPr lang="en-US" dirty="0"/>
              <a:t/>
            </a:r>
            <a:br>
              <a:rPr lang="en-US" dirty="0"/>
            </a:br>
            <a:r>
              <a:rPr lang="en-US" dirty="0"/>
              <a:t>Types of Data used in Data </a:t>
            </a:r>
            <a:r>
              <a:rPr lang="en-US" dirty="0" smtClean="0"/>
              <a:t>Mining</a:t>
            </a:r>
            <a:endParaRPr lang="en-US" dirty="0"/>
          </a:p>
        </p:txBody>
      </p:sp>
      <p:sp>
        <p:nvSpPr>
          <p:cNvPr id="4" name="Content Placeholder 3"/>
          <p:cNvSpPr>
            <a:spLocks noGrp="1"/>
          </p:cNvSpPr>
          <p:nvPr>
            <p:ph idx="1"/>
          </p:nvPr>
        </p:nvSpPr>
        <p:spPr/>
        <p:txBody>
          <a:bodyPr/>
          <a:lstStyle/>
          <a:p>
            <a:r>
              <a:rPr lang="en-US" dirty="0"/>
              <a:t>The following types of data is drilled in Data Mining:</a:t>
            </a:r>
          </a:p>
          <a:p>
            <a:pPr lvl="1"/>
            <a:r>
              <a:rPr lang="en-US" dirty="0"/>
              <a:t>Relational data and transactional data</a:t>
            </a:r>
          </a:p>
          <a:p>
            <a:pPr lvl="1"/>
            <a:r>
              <a:rPr lang="en-US" dirty="0"/>
              <a:t>Spatial and temporal data, </a:t>
            </a:r>
            <a:r>
              <a:rPr lang="en-US" dirty="0" err="1"/>
              <a:t>spatio</a:t>
            </a:r>
            <a:r>
              <a:rPr lang="en-US" dirty="0"/>
              <a:t>-temporal observations</a:t>
            </a:r>
          </a:p>
          <a:p>
            <a:pPr lvl="1"/>
            <a:r>
              <a:rPr lang="en-US" dirty="0"/>
              <a:t>Time-series data</a:t>
            </a:r>
          </a:p>
          <a:p>
            <a:pPr lvl="1"/>
            <a:r>
              <a:rPr lang="en-US" dirty="0"/>
              <a:t>Text</a:t>
            </a:r>
          </a:p>
          <a:p>
            <a:pPr lvl="1"/>
            <a:r>
              <a:rPr lang="en-US" dirty="0"/>
              <a:t>Images, video</a:t>
            </a:r>
          </a:p>
          <a:p>
            <a:pPr lvl="1"/>
            <a:r>
              <a:rPr lang="en-US" dirty="0"/>
              <a:t>Mixtures of data</a:t>
            </a:r>
          </a:p>
          <a:p>
            <a:pPr lvl="1"/>
            <a:r>
              <a:rPr lang="en-US" dirty="0"/>
              <a:t>Sequence data</a:t>
            </a:r>
          </a:p>
          <a:p>
            <a:pPr lvl="1"/>
            <a:r>
              <a:rPr lang="en-US" dirty="0"/>
              <a:t>Features from processing other data sources</a:t>
            </a:r>
          </a:p>
          <a:p>
            <a:pPr lvl="1"/>
            <a:endParaRPr lang="en-US" dirty="0"/>
          </a:p>
        </p:txBody>
      </p:sp>
    </p:spTree>
    <p:extLst>
      <p:ext uri="{BB962C8B-B14F-4D97-AF65-F5344CB8AC3E}">
        <p14:creationId xmlns:p14="http://schemas.microsoft.com/office/powerpoint/2010/main" val="3068278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6.7: Data Mining Applications </a:t>
            </a:r>
            <a:br>
              <a:rPr lang="en-US" sz="1200" dirty="0"/>
            </a:br>
            <a:r>
              <a:rPr lang="en-US" dirty="0"/>
              <a:t>Examples of Data Mining </a:t>
            </a:r>
            <a:r>
              <a:rPr lang="en-US" dirty="0" smtClean="0"/>
              <a:t>Applications</a:t>
            </a:r>
            <a:endParaRPr lang="en-US" dirty="0"/>
          </a:p>
        </p:txBody>
      </p:sp>
      <p:sp>
        <p:nvSpPr>
          <p:cNvPr id="4" name="Content Placeholder 3"/>
          <p:cNvSpPr>
            <a:spLocks noGrp="1"/>
          </p:cNvSpPr>
          <p:nvPr>
            <p:ph idx="1"/>
          </p:nvPr>
        </p:nvSpPr>
        <p:spPr/>
        <p:txBody>
          <a:bodyPr/>
          <a:lstStyle/>
          <a:p>
            <a:r>
              <a:rPr lang="en-US" dirty="0"/>
              <a:t>Here are some examples of Data Mining Applications:</a:t>
            </a:r>
          </a:p>
          <a:p>
            <a:pPr lvl="1"/>
            <a:r>
              <a:rPr lang="en-US" dirty="0"/>
              <a:t>Banking: Loan / Credit card approval</a:t>
            </a:r>
          </a:p>
          <a:p>
            <a:pPr lvl="1"/>
            <a:r>
              <a:rPr lang="en-US" dirty="0"/>
              <a:t>Customer Relationship Management</a:t>
            </a:r>
          </a:p>
          <a:p>
            <a:pPr lvl="1"/>
            <a:r>
              <a:rPr lang="en-US" dirty="0"/>
              <a:t>Targeted marketing</a:t>
            </a:r>
          </a:p>
          <a:p>
            <a:pPr lvl="1"/>
            <a:r>
              <a:rPr lang="en-US" dirty="0"/>
              <a:t>Fraud detection: Telecommunications, Financial transactions</a:t>
            </a:r>
          </a:p>
          <a:p>
            <a:pPr lvl="1"/>
            <a:r>
              <a:rPr lang="en-US" dirty="0"/>
              <a:t>Manufacturing and Production</a:t>
            </a:r>
          </a:p>
          <a:p>
            <a:pPr lvl="1"/>
            <a:r>
              <a:rPr lang="en-US" dirty="0"/>
              <a:t>Web site/store design and promotion</a:t>
            </a:r>
          </a:p>
          <a:p>
            <a:endParaRPr lang="en-US" dirty="0"/>
          </a:p>
        </p:txBody>
      </p:sp>
    </p:spTree>
    <p:extLst>
      <p:ext uri="{BB962C8B-B14F-4D97-AF65-F5344CB8AC3E}">
        <p14:creationId xmlns:p14="http://schemas.microsoft.com/office/powerpoint/2010/main" val="4091209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6.8: Data Mining Products</a:t>
            </a:r>
            <a:r>
              <a:rPr lang="en-US" dirty="0"/>
              <a:t/>
            </a:r>
            <a:br>
              <a:rPr lang="en-US" dirty="0"/>
            </a:br>
            <a:r>
              <a:rPr lang="en-US" dirty="0"/>
              <a:t>Examples of Data Mining </a:t>
            </a:r>
            <a:r>
              <a:rPr lang="en-US" dirty="0" smtClean="0"/>
              <a:t>Products</a:t>
            </a:r>
            <a:endParaRPr lang="en-US" dirty="0"/>
          </a:p>
        </p:txBody>
      </p:sp>
      <p:sp>
        <p:nvSpPr>
          <p:cNvPr id="4" name="Content Placeholder 3"/>
          <p:cNvSpPr>
            <a:spLocks noGrp="1"/>
          </p:cNvSpPr>
          <p:nvPr>
            <p:ph idx="1"/>
          </p:nvPr>
        </p:nvSpPr>
        <p:spPr/>
        <p:txBody>
          <a:bodyPr/>
          <a:lstStyle/>
          <a:p>
            <a:r>
              <a:rPr lang="en-US" dirty="0"/>
              <a:t>Here are some examples of Data Mining Products:</a:t>
            </a:r>
          </a:p>
          <a:p>
            <a:pPr lvl="1"/>
            <a:r>
              <a:rPr lang="en-US" dirty="0" err="1"/>
              <a:t>DataMind</a:t>
            </a:r>
            <a:r>
              <a:rPr lang="en-US" dirty="0"/>
              <a:t>:  </a:t>
            </a:r>
            <a:r>
              <a:rPr lang="en-US" dirty="0" err="1"/>
              <a:t>neurOagent</a:t>
            </a:r>
            <a:r>
              <a:rPr lang="en-US" dirty="0"/>
              <a:t> </a:t>
            </a:r>
          </a:p>
          <a:p>
            <a:pPr lvl="1"/>
            <a:r>
              <a:rPr lang="en-US" dirty="0"/>
              <a:t>Information Discovery:  IDIS </a:t>
            </a:r>
          </a:p>
          <a:p>
            <a:pPr lvl="1"/>
            <a:r>
              <a:rPr lang="en-US" dirty="0"/>
              <a:t>SAS Institute:  SAS/</a:t>
            </a:r>
            <a:r>
              <a:rPr lang="en-US" dirty="0" err="1"/>
              <a:t>Neuronets</a:t>
            </a:r>
            <a:endParaRPr lang="en-US" dirty="0"/>
          </a:p>
          <a:p>
            <a:endParaRPr lang="en-US" dirty="0"/>
          </a:p>
        </p:txBody>
      </p:sp>
    </p:spTree>
    <p:extLst>
      <p:ext uri="{BB962C8B-B14F-4D97-AF65-F5344CB8AC3E}">
        <p14:creationId xmlns:p14="http://schemas.microsoft.com/office/powerpoint/2010/main" val="3259409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6.9: Data Mining Market</a:t>
            </a:r>
            <a:r>
              <a:rPr lang="en-US" dirty="0"/>
              <a:t/>
            </a:r>
            <a:br>
              <a:rPr lang="en-US" dirty="0"/>
            </a:br>
            <a:r>
              <a:rPr lang="en-US" dirty="0"/>
              <a:t>Mining Market and </a:t>
            </a:r>
            <a:r>
              <a:rPr lang="en-US" dirty="0" smtClean="0"/>
              <a:t>Vendors</a:t>
            </a:r>
            <a:endParaRPr lang="en-US" dirty="0"/>
          </a:p>
        </p:txBody>
      </p:sp>
      <p:sp>
        <p:nvSpPr>
          <p:cNvPr id="4" name="Content Placeholder 3"/>
          <p:cNvSpPr>
            <a:spLocks noGrp="1"/>
          </p:cNvSpPr>
          <p:nvPr>
            <p:ph idx="1"/>
          </p:nvPr>
        </p:nvSpPr>
        <p:spPr/>
        <p:txBody>
          <a:bodyPr/>
          <a:lstStyle/>
          <a:p>
            <a:r>
              <a:rPr lang="en-US" dirty="0"/>
              <a:t>There are around 20 to 30 mining tool vendors.</a:t>
            </a:r>
          </a:p>
          <a:p>
            <a:r>
              <a:rPr lang="en-US" dirty="0"/>
              <a:t>Major tool players:</a:t>
            </a:r>
          </a:p>
          <a:p>
            <a:pPr lvl="1"/>
            <a:r>
              <a:rPr lang="en-US" dirty="0"/>
              <a:t>Clementine</a:t>
            </a:r>
          </a:p>
          <a:p>
            <a:pPr lvl="1"/>
            <a:r>
              <a:rPr lang="en-US" dirty="0"/>
              <a:t>IBM’s Intelligent Miner</a:t>
            </a:r>
          </a:p>
          <a:p>
            <a:pPr lvl="1"/>
            <a:r>
              <a:rPr lang="en-US" dirty="0"/>
              <a:t>SGI’s </a:t>
            </a:r>
            <a:r>
              <a:rPr lang="en-US" dirty="0" err="1"/>
              <a:t>MineSet</a:t>
            </a:r>
            <a:endParaRPr lang="en-US" dirty="0"/>
          </a:p>
          <a:p>
            <a:pPr lvl="1"/>
            <a:r>
              <a:rPr lang="en-US" dirty="0"/>
              <a:t>SAS’s Enterprise Miner</a:t>
            </a:r>
          </a:p>
          <a:p>
            <a:r>
              <a:rPr lang="en-US" dirty="0"/>
              <a:t>Many embedded products: </a:t>
            </a:r>
          </a:p>
          <a:p>
            <a:pPr lvl="1"/>
            <a:r>
              <a:rPr lang="en-US" dirty="0"/>
              <a:t>Fraud detection</a:t>
            </a:r>
          </a:p>
          <a:p>
            <a:pPr lvl="1"/>
            <a:r>
              <a:rPr lang="en-US" dirty="0"/>
              <a:t>Electronic commerce applications</a:t>
            </a:r>
          </a:p>
          <a:p>
            <a:pPr lvl="1"/>
            <a:r>
              <a:rPr lang="en-US" dirty="0"/>
              <a:t>Health care</a:t>
            </a:r>
          </a:p>
          <a:p>
            <a:pPr lvl="1"/>
            <a:r>
              <a:rPr lang="en-US" dirty="0"/>
              <a:t>Customer Relationship Management: Epiphany</a:t>
            </a:r>
          </a:p>
          <a:p>
            <a:endParaRPr lang="en-US" dirty="0"/>
          </a:p>
        </p:txBody>
      </p:sp>
    </p:spTree>
    <p:extLst>
      <p:ext uri="{BB962C8B-B14F-4D97-AF65-F5344CB8AC3E}">
        <p14:creationId xmlns:p14="http://schemas.microsoft.com/office/powerpoint/2010/main" val="1507403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a:t>Data Mining is the way of analyzing data by exploring the large databases. </a:t>
            </a:r>
          </a:p>
          <a:p>
            <a:pPr lvl="1"/>
            <a:r>
              <a:rPr lang="en-US" dirty="0"/>
              <a:t>Data Mining is used to mine key information from a data warehouse.</a:t>
            </a:r>
          </a:p>
          <a:p>
            <a:pPr lvl="1"/>
            <a:r>
              <a:rPr lang="en-US" dirty="0"/>
              <a:t>It helps in exploring data in terms of reporting and statistical analysis. </a:t>
            </a:r>
          </a:p>
          <a:p>
            <a:endParaRPr lang="en-US" dirty="0"/>
          </a:p>
        </p:txBody>
      </p:sp>
    </p:spTree>
    <p:extLst>
      <p:ext uri="{BB962C8B-B14F-4D97-AF65-F5344CB8AC3E}">
        <p14:creationId xmlns:p14="http://schemas.microsoft.com/office/powerpoint/2010/main" val="2727160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Data exploration for statistical analysis is done by:</a:t>
            </a:r>
          </a:p>
          <a:p>
            <a:pPr lvl="1"/>
            <a:r>
              <a:rPr lang="en-US" dirty="0"/>
              <a:t>Option 1: DBA</a:t>
            </a:r>
          </a:p>
          <a:p>
            <a:pPr lvl="1"/>
            <a:r>
              <a:rPr lang="en-US" dirty="0"/>
              <a:t>Option 2: Business analyst</a:t>
            </a:r>
          </a:p>
          <a:p>
            <a:pPr lvl="1"/>
            <a:r>
              <a:rPr lang="en-US" dirty="0"/>
              <a:t>Option 3: Data </a:t>
            </a:r>
            <a:r>
              <a:rPr lang="en-US" dirty="0" smtClean="0"/>
              <a:t>analyst</a:t>
            </a:r>
          </a:p>
          <a:p>
            <a:pPr lvl="1"/>
            <a:endParaRPr lang="en-US" dirty="0"/>
          </a:p>
          <a:p>
            <a:r>
              <a:rPr lang="en-US" dirty="0"/>
              <a:t>Question 2: Data Mining is a subset of DW.</a:t>
            </a:r>
          </a:p>
          <a:p>
            <a:pPr lvl="1"/>
            <a:r>
              <a:rPr lang="en-US" dirty="0"/>
              <a:t>True/ </a:t>
            </a:r>
            <a:r>
              <a:rPr lang="en-US" dirty="0" smtClean="0"/>
              <a:t>False</a:t>
            </a:r>
          </a:p>
          <a:p>
            <a:pPr lvl="1"/>
            <a:endParaRPr lang="en-US" dirty="0"/>
          </a:p>
          <a:p>
            <a:r>
              <a:rPr lang="en-US" dirty="0"/>
              <a:t>Question 3: Mining is also known as ___.</a:t>
            </a:r>
          </a:p>
          <a:p>
            <a:endParaRPr lang="en-US" dirty="0"/>
          </a:p>
        </p:txBody>
      </p:sp>
    </p:spTree>
    <p:extLst>
      <p:ext uri="{BB962C8B-B14F-4D97-AF65-F5344CB8AC3E}">
        <p14:creationId xmlns:p14="http://schemas.microsoft.com/office/powerpoint/2010/main" val="3079918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 Match the </a:t>
            </a:r>
            <a:r>
              <a:rPr lang="en-US" dirty="0" smtClean="0"/>
              <a:t>Following</a:t>
            </a:r>
            <a:endParaRPr lang="en-US" dirty="0"/>
          </a:p>
        </p:txBody>
      </p:sp>
      <p:graphicFrame>
        <p:nvGraphicFramePr>
          <p:cNvPr id="224308" name="Group 52"/>
          <p:cNvGraphicFramePr>
            <a:graphicFrameLocks noGrp="1"/>
          </p:cNvGraphicFramePr>
          <p:nvPr>
            <p:ph idx="1"/>
            <p:extLst>
              <p:ext uri="{D42A27DB-BD31-4B8C-83A1-F6EECF244321}">
                <p14:modId xmlns:p14="http://schemas.microsoft.com/office/powerpoint/2010/main" val="3234540444"/>
              </p:ext>
            </p:extLst>
          </p:nvPr>
        </p:nvGraphicFramePr>
        <p:xfrm>
          <a:off x="298451" y="1495425"/>
          <a:ext cx="2546350" cy="2260601"/>
        </p:xfrm>
        <a:graphic>
          <a:graphicData uri="http://schemas.openxmlformats.org/drawingml/2006/table">
            <a:tbl>
              <a:tblPr/>
              <a:tblGrid>
                <a:gridCol w="2546350"/>
              </a:tblGrid>
              <a:tr h="7540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1. End user</a:t>
                      </a:r>
                    </a:p>
                  </a:txBody>
                  <a:tcPr marL="223400" marR="2234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 </a:t>
                      </a:r>
                      <a:r>
                        <a:rPr kumimoji="0" lang="en-US" sz="1800" b="0" i="0" u="none" strike="noStrike" cap="none" normalizeH="0" baseline="0" dirty="0" smtClean="0">
                          <a:ln>
                            <a:noFill/>
                          </a:ln>
                          <a:solidFill>
                            <a:schemeClr val="tx1"/>
                          </a:solidFill>
                          <a:effectLst/>
                          <a:latin typeface="+mj-lt"/>
                          <a:cs typeface="Arial" pitchFamily="34" charset="0"/>
                        </a:rPr>
                        <a:t>Business analyst</a:t>
                      </a:r>
                    </a:p>
                  </a:txBody>
                  <a:tcPr marL="223400" marR="2234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3. </a:t>
                      </a:r>
                      <a:r>
                        <a:rPr kumimoji="0" lang="en-US" sz="1800" b="0" i="0" u="none" strike="noStrike" cap="none" normalizeH="0" baseline="0" dirty="0" smtClean="0">
                          <a:ln>
                            <a:noFill/>
                          </a:ln>
                          <a:solidFill>
                            <a:schemeClr val="tx1"/>
                          </a:solidFill>
                          <a:effectLst/>
                          <a:latin typeface="+mj-lt"/>
                          <a:cs typeface="Arial" pitchFamily="34" charset="0"/>
                        </a:rPr>
                        <a:t>Data analyst</a:t>
                      </a:r>
                    </a:p>
                  </a:txBody>
                  <a:tcPr marL="223400" marR="2234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4312" name="Group 56"/>
          <p:cNvGraphicFramePr>
            <a:graphicFrameLocks noGrp="1"/>
          </p:cNvGraphicFramePr>
          <p:nvPr>
            <p:ph sz="half" idx="4294967295"/>
            <p:extLst>
              <p:ext uri="{D42A27DB-BD31-4B8C-83A1-F6EECF244321}">
                <p14:modId xmlns:p14="http://schemas.microsoft.com/office/powerpoint/2010/main" val="801788501"/>
              </p:ext>
            </p:extLst>
          </p:nvPr>
        </p:nvGraphicFramePr>
        <p:xfrm>
          <a:off x="3015343" y="1516743"/>
          <a:ext cx="3124200" cy="3771902"/>
        </p:xfrm>
        <a:graphic>
          <a:graphicData uri="http://schemas.openxmlformats.org/drawingml/2006/table">
            <a:tbl>
              <a:tblPr/>
              <a:tblGrid>
                <a:gridCol w="3124200"/>
              </a:tblGrid>
              <a:tr h="754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 </a:t>
                      </a:r>
                      <a:r>
                        <a:rPr kumimoji="0" lang="en-US" sz="1800" b="0" i="0" u="none" strike="noStrike" cap="none" normalizeH="0" baseline="0" dirty="0" smtClean="0">
                          <a:ln>
                            <a:noFill/>
                          </a:ln>
                          <a:solidFill>
                            <a:schemeClr val="tx1"/>
                          </a:solidFill>
                          <a:effectLst/>
                          <a:latin typeface="+mj-lt"/>
                          <a:cs typeface="Arial" pitchFamily="34" charset="0"/>
                        </a:rPr>
                        <a:t>Data mining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B. </a:t>
                      </a:r>
                      <a:r>
                        <a:rPr kumimoji="0" lang="en-US" sz="1800" b="0" i="0" u="none" strike="noStrike" cap="none" normalizeH="0" baseline="0" dirty="0" smtClean="0">
                          <a:ln>
                            <a:noFill/>
                          </a:ln>
                          <a:solidFill>
                            <a:schemeClr val="tx1"/>
                          </a:solidFill>
                          <a:effectLst/>
                          <a:latin typeface="+mj-lt"/>
                          <a:cs typeface="Arial" pitchFamily="34" charset="0"/>
                        </a:rPr>
                        <a:t>Data warehouse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C. </a:t>
                      </a:r>
                      <a:r>
                        <a:rPr kumimoji="0" lang="en-US" sz="1800" b="0" i="0" u="none" strike="noStrike" cap="none" normalizeH="0" baseline="0" dirty="0" smtClean="0">
                          <a:ln>
                            <a:noFill/>
                          </a:ln>
                          <a:solidFill>
                            <a:schemeClr val="tx1"/>
                          </a:solidFill>
                          <a:effectLst/>
                          <a:latin typeface="+mj-lt"/>
                          <a:cs typeface="Arial" pitchFamily="34" charset="0"/>
                        </a:rPr>
                        <a:t>Data presentation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D. </a:t>
                      </a:r>
                      <a:r>
                        <a:rPr kumimoji="0" lang="en-US" sz="1800" b="0" i="0" u="none" strike="noStrike" cap="none" normalizeH="0" baseline="0" dirty="0" smtClean="0">
                          <a:ln>
                            <a:noFill/>
                          </a:ln>
                          <a:solidFill>
                            <a:schemeClr val="tx1"/>
                          </a:solidFill>
                          <a:effectLst/>
                          <a:latin typeface="+mj-lt"/>
                          <a:cs typeface="Arial" pitchFamily="34" charset="0"/>
                        </a:rPr>
                        <a:t>Making decisions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E. </a:t>
                      </a:r>
                      <a:r>
                        <a:rPr kumimoji="0" lang="en-US" sz="1800" b="0" i="0" u="none" strike="noStrike" cap="none" normalizeH="0" baseline="0" dirty="0" smtClean="0">
                          <a:ln>
                            <a:noFill/>
                          </a:ln>
                          <a:solidFill>
                            <a:schemeClr val="tx1"/>
                          </a:solidFill>
                          <a:effectLst/>
                          <a:latin typeface="+mj-lt"/>
                          <a:cs typeface="Arial" pitchFamily="34" charset="0"/>
                        </a:rPr>
                        <a:t>Data exploration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54737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Lesson </a:t>
            </a:r>
            <a:r>
              <a:rPr lang="en-US" dirty="0" smtClean="0"/>
              <a:t>Objectives</a:t>
            </a:r>
            <a:endParaRPr lang="en-US" dirty="0"/>
          </a:p>
        </p:txBody>
      </p:sp>
      <p:sp>
        <p:nvSpPr>
          <p:cNvPr id="7" name="Content Placeholder 6"/>
          <p:cNvSpPr>
            <a:spLocks noGrp="1"/>
          </p:cNvSpPr>
          <p:nvPr>
            <p:ph idx="1"/>
          </p:nvPr>
        </p:nvSpPr>
        <p:spPr/>
        <p:txBody>
          <a:bodyPr/>
          <a:lstStyle/>
          <a:p>
            <a:r>
              <a:rPr lang="en-US" dirty="0"/>
              <a:t>In this lesson, you will learn about:</a:t>
            </a:r>
          </a:p>
          <a:p>
            <a:pPr lvl="1"/>
            <a:r>
              <a:rPr lang="en-US" dirty="0"/>
              <a:t>Online Analytical Processing</a:t>
            </a:r>
          </a:p>
          <a:p>
            <a:pPr lvl="1"/>
            <a:r>
              <a:rPr lang="en-US" dirty="0"/>
              <a:t>Data Mining</a:t>
            </a:r>
          </a:p>
          <a:p>
            <a:pPr lvl="1"/>
            <a:r>
              <a:rPr lang="en-US" dirty="0"/>
              <a:t>The Knowledge Discovery Process</a:t>
            </a:r>
          </a:p>
          <a:p>
            <a:pPr lvl="1"/>
            <a:r>
              <a:rPr lang="en-US" dirty="0"/>
              <a:t>Why Use Data Mining Today?</a:t>
            </a:r>
          </a:p>
          <a:p>
            <a:pPr lvl="1"/>
            <a:r>
              <a:rPr lang="en-US" dirty="0"/>
              <a:t>Data Mining Usage</a:t>
            </a:r>
          </a:p>
          <a:p>
            <a:pPr lvl="1"/>
            <a:r>
              <a:rPr lang="en-US" dirty="0"/>
              <a:t>Data Mining and Business Intelligence</a:t>
            </a:r>
          </a:p>
          <a:p>
            <a:pPr lvl="1"/>
            <a:r>
              <a:rPr lang="en-US" dirty="0"/>
              <a:t>Types of Data used in Data Mining</a:t>
            </a:r>
          </a:p>
          <a:p>
            <a:pPr lvl="1"/>
            <a:r>
              <a:rPr lang="en-US" dirty="0"/>
              <a:t>Data Mining Applications</a:t>
            </a:r>
          </a:p>
          <a:p>
            <a:endParaRPr lang="en-US" dirty="0"/>
          </a:p>
        </p:txBody>
      </p:sp>
    </p:spTree>
    <p:extLst>
      <p:ext uri="{BB962C8B-B14F-4D97-AF65-F5344CB8AC3E}">
        <p14:creationId xmlns:p14="http://schemas.microsoft.com/office/powerpoint/2010/main" val="504177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r>
              <a:rPr lang="en-US" dirty="0"/>
              <a:t>In this lesson, you will learn about (contd.):</a:t>
            </a:r>
          </a:p>
          <a:p>
            <a:pPr lvl="1"/>
            <a:r>
              <a:rPr lang="en-US" dirty="0"/>
              <a:t>Data Mining Products</a:t>
            </a:r>
          </a:p>
          <a:p>
            <a:pPr lvl="1"/>
            <a:r>
              <a:rPr lang="en-US" dirty="0"/>
              <a:t>Mining market</a:t>
            </a:r>
          </a:p>
          <a:p>
            <a:endParaRPr lang="en-US" dirty="0"/>
          </a:p>
        </p:txBody>
      </p:sp>
    </p:spTree>
    <p:extLst>
      <p:ext uri="{BB962C8B-B14F-4D97-AF65-F5344CB8AC3E}">
        <p14:creationId xmlns:p14="http://schemas.microsoft.com/office/powerpoint/2010/main" val="2461282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6.1: Data Mining</a:t>
            </a:r>
            <a:br>
              <a:rPr lang="en-US" sz="1200" dirty="0"/>
            </a:br>
            <a:r>
              <a:rPr lang="en-US" dirty="0"/>
              <a:t>What is Data Mining</a:t>
            </a:r>
            <a:r>
              <a:rPr lang="en-US" dirty="0" smtClean="0"/>
              <a:t>?</a:t>
            </a:r>
            <a:endParaRPr lang="en-US" dirty="0"/>
          </a:p>
        </p:txBody>
      </p:sp>
      <p:sp>
        <p:nvSpPr>
          <p:cNvPr id="6" name="Content Placeholder 5"/>
          <p:cNvSpPr>
            <a:spLocks noGrp="1"/>
          </p:cNvSpPr>
          <p:nvPr>
            <p:ph idx="1"/>
          </p:nvPr>
        </p:nvSpPr>
        <p:spPr/>
        <p:txBody>
          <a:bodyPr/>
          <a:lstStyle/>
          <a:p>
            <a:r>
              <a:rPr lang="en-US" dirty="0"/>
              <a:t>Data Mining is:</a:t>
            </a:r>
          </a:p>
          <a:p>
            <a:pPr lvl="1"/>
            <a:r>
              <a:rPr lang="en-US" dirty="0"/>
              <a:t>Subset of BI.</a:t>
            </a:r>
          </a:p>
          <a:p>
            <a:pPr lvl="1"/>
            <a:r>
              <a:rPr lang="en-US" dirty="0"/>
              <a:t>Extraction of necessary information from data in large databases.</a:t>
            </a:r>
          </a:p>
          <a:p>
            <a:pPr lvl="1"/>
            <a:r>
              <a:rPr lang="en-US" dirty="0"/>
              <a:t>Process of analyzing large databases to find valid, novel, useful, and understandable patterns.</a:t>
            </a:r>
          </a:p>
          <a:p>
            <a:pPr lvl="1"/>
            <a:r>
              <a:rPr lang="en-US" dirty="0"/>
              <a:t>Process of efficient discovery in large databases and Data warehouses.</a:t>
            </a:r>
          </a:p>
          <a:p>
            <a:endParaRPr lang="en-US" dirty="0"/>
          </a:p>
        </p:txBody>
      </p:sp>
    </p:spTree>
    <p:extLst>
      <p:ext uri="{BB962C8B-B14F-4D97-AF65-F5344CB8AC3E}">
        <p14:creationId xmlns:p14="http://schemas.microsoft.com/office/powerpoint/2010/main" val="415803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6.2: The Knowledge Discovery Process (KDD)</a:t>
            </a:r>
            <a:br>
              <a:rPr lang="en-US" sz="1200" dirty="0"/>
            </a:br>
            <a:r>
              <a:rPr lang="en-US" dirty="0"/>
              <a:t>Concept of </a:t>
            </a:r>
            <a:r>
              <a:rPr lang="en-US" dirty="0" smtClean="0"/>
              <a:t>KDD</a:t>
            </a:r>
            <a:endParaRPr lang="en-US" dirty="0"/>
          </a:p>
        </p:txBody>
      </p:sp>
      <p:sp>
        <p:nvSpPr>
          <p:cNvPr id="4" name="Content Placeholder 3"/>
          <p:cNvSpPr>
            <a:spLocks noGrp="1"/>
          </p:cNvSpPr>
          <p:nvPr>
            <p:ph idx="1"/>
          </p:nvPr>
        </p:nvSpPr>
        <p:spPr/>
        <p:txBody>
          <a:bodyPr/>
          <a:lstStyle/>
          <a:p>
            <a:r>
              <a:rPr lang="en-US" dirty="0"/>
              <a:t>Data Mining is also known as Knowledge Discovery in Databases (KDD).</a:t>
            </a:r>
          </a:p>
          <a:p>
            <a:pPr lvl="1"/>
            <a:r>
              <a:rPr lang="en-US" dirty="0"/>
              <a:t>It involves mining on different kinds of data.</a:t>
            </a:r>
          </a:p>
          <a:p>
            <a:pPr lvl="1"/>
            <a:r>
              <a:rPr lang="en-US" dirty="0"/>
              <a:t>It is a process of using raw data.</a:t>
            </a:r>
          </a:p>
          <a:p>
            <a:pPr lvl="1"/>
            <a:r>
              <a:rPr lang="en-US" dirty="0"/>
              <a:t>It is a collection of powerful techniques.</a:t>
            </a:r>
          </a:p>
          <a:p>
            <a:pPr lvl="1"/>
            <a:r>
              <a:rPr lang="en-US" dirty="0"/>
              <a:t>It refers to the automated extraction of hidden information from databases.</a:t>
            </a:r>
          </a:p>
          <a:p>
            <a:pPr lvl="1"/>
            <a:r>
              <a:rPr lang="en-US" dirty="0"/>
              <a:t>It helps customers to detect previously undetected facts present in their business critical data.</a:t>
            </a:r>
          </a:p>
          <a:p>
            <a:endParaRPr lang="en-US" dirty="0"/>
          </a:p>
        </p:txBody>
      </p:sp>
    </p:spTree>
    <p:extLst>
      <p:ext uri="{BB962C8B-B14F-4D97-AF65-F5344CB8AC3E}">
        <p14:creationId xmlns:p14="http://schemas.microsoft.com/office/powerpoint/2010/main" val="4175922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6.3: Need of Data Mining</a:t>
            </a:r>
            <a:r>
              <a:rPr lang="en-US" dirty="0"/>
              <a:t/>
            </a:r>
            <a:br>
              <a:rPr lang="en-US" dirty="0"/>
            </a:br>
            <a:r>
              <a:rPr lang="en-US" dirty="0"/>
              <a:t>Why Use Data Mining Today</a:t>
            </a:r>
            <a:r>
              <a:rPr lang="en-US" dirty="0" smtClean="0"/>
              <a:t>?</a:t>
            </a:r>
            <a:endParaRPr lang="en-US" dirty="0"/>
          </a:p>
        </p:txBody>
      </p:sp>
      <p:sp>
        <p:nvSpPr>
          <p:cNvPr id="4" name="Content Placeholder 3"/>
          <p:cNvSpPr>
            <a:spLocks noGrp="1"/>
          </p:cNvSpPr>
          <p:nvPr>
            <p:ph idx="1"/>
          </p:nvPr>
        </p:nvSpPr>
        <p:spPr/>
        <p:txBody>
          <a:bodyPr/>
          <a:lstStyle/>
          <a:p>
            <a:r>
              <a:rPr lang="en-US" dirty="0"/>
              <a:t>Human analytical skills are inadequate when:</a:t>
            </a:r>
          </a:p>
          <a:p>
            <a:pPr lvl="1"/>
            <a:r>
              <a:rPr lang="en-US" dirty="0"/>
              <a:t>Volume and dimensionality of the data increases.</a:t>
            </a:r>
          </a:p>
          <a:p>
            <a:pPr lvl="1"/>
            <a:r>
              <a:rPr lang="en-US" dirty="0"/>
              <a:t>Data growth rate is high.</a:t>
            </a:r>
          </a:p>
          <a:p>
            <a:r>
              <a:rPr lang="en-US" dirty="0"/>
              <a:t>Data Mining is used for availability of:</a:t>
            </a:r>
          </a:p>
          <a:p>
            <a:pPr lvl="1"/>
            <a:r>
              <a:rPr lang="en-US" dirty="0"/>
              <a:t>Data</a:t>
            </a:r>
          </a:p>
          <a:p>
            <a:pPr lvl="1"/>
            <a:r>
              <a:rPr lang="en-US" dirty="0"/>
              <a:t>Data Storage</a:t>
            </a:r>
          </a:p>
          <a:p>
            <a:pPr lvl="1"/>
            <a:r>
              <a:rPr lang="en-US" dirty="0"/>
              <a:t>Computation of Data</a:t>
            </a:r>
          </a:p>
        </p:txBody>
      </p:sp>
    </p:spTree>
    <p:extLst>
      <p:ext uri="{BB962C8B-B14F-4D97-AF65-F5344CB8AC3E}">
        <p14:creationId xmlns:p14="http://schemas.microsoft.com/office/powerpoint/2010/main" val="2523480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6.4: Use of Data Mining</a:t>
            </a:r>
            <a:br>
              <a:rPr lang="en-US" sz="1200" dirty="0"/>
            </a:br>
            <a:r>
              <a:rPr lang="en-US" dirty="0" smtClean="0"/>
              <a:t>Usage</a:t>
            </a:r>
            <a:endParaRPr lang="en-US" dirty="0"/>
          </a:p>
        </p:txBody>
      </p:sp>
      <p:sp>
        <p:nvSpPr>
          <p:cNvPr id="4" name="Content Placeholder 3"/>
          <p:cNvSpPr>
            <a:spLocks noGrp="1"/>
          </p:cNvSpPr>
          <p:nvPr>
            <p:ph idx="1"/>
          </p:nvPr>
        </p:nvSpPr>
        <p:spPr/>
        <p:txBody>
          <a:bodyPr/>
          <a:lstStyle/>
          <a:p>
            <a:r>
              <a:rPr lang="en-US" dirty="0"/>
              <a:t>Here are some instances where Data Mining is essential:</a:t>
            </a:r>
          </a:p>
          <a:p>
            <a:pPr lvl="1"/>
            <a:r>
              <a:rPr lang="en-US" dirty="0"/>
              <a:t>The US Government needs to track fraudulent events.</a:t>
            </a:r>
          </a:p>
          <a:p>
            <a:pPr lvl="1"/>
            <a:r>
              <a:rPr lang="en-US" dirty="0"/>
              <a:t>A Supermarket is aspiring to become an information broker.</a:t>
            </a:r>
          </a:p>
          <a:p>
            <a:pPr lvl="1"/>
            <a:r>
              <a:rPr lang="en-US" dirty="0"/>
              <a:t>Basketball teams need it to track game strategy.</a:t>
            </a:r>
          </a:p>
          <a:p>
            <a:pPr lvl="1"/>
            <a:r>
              <a:rPr lang="en-US" dirty="0"/>
              <a:t>Cross Selling</a:t>
            </a:r>
          </a:p>
          <a:p>
            <a:pPr lvl="1"/>
            <a:r>
              <a:rPr lang="en-US" dirty="0"/>
              <a:t>Target Marketing</a:t>
            </a:r>
          </a:p>
          <a:p>
            <a:pPr lvl="1"/>
            <a:r>
              <a:rPr lang="en-US" dirty="0"/>
              <a:t>Holding on to good customers</a:t>
            </a:r>
          </a:p>
          <a:p>
            <a:pPr lvl="1"/>
            <a:r>
              <a:rPr lang="en-US" dirty="0"/>
              <a:t>Weeding out bad customers</a:t>
            </a:r>
          </a:p>
          <a:p>
            <a:endParaRPr lang="en-US" dirty="0"/>
          </a:p>
        </p:txBody>
      </p:sp>
    </p:spTree>
    <p:extLst>
      <p:ext uri="{BB962C8B-B14F-4D97-AF65-F5344CB8AC3E}">
        <p14:creationId xmlns:p14="http://schemas.microsoft.com/office/powerpoint/2010/main" val="2408803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Usage </a:t>
            </a:r>
            <a:r>
              <a:rPr lang="en-US" dirty="0" smtClean="0"/>
              <a:t>Scenarios</a:t>
            </a:r>
            <a:endParaRPr lang="en-US" dirty="0"/>
          </a:p>
        </p:txBody>
      </p:sp>
      <p:sp>
        <p:nvSpPr>
          <p:cNvPr id="4" name="Content Placeholder 3"/>
          <p:cNvSpPr>
            <a:spLocks noGrp="1"/>
          </p:cNvSpPr>
          <p:nvPr>
            <p:ph idx="1"/>
          </p:nvPr>
        </p:nvSpPr>
        <p:spPr/>
        <p:txBody>
          <a:bodyPr/>
          <a:lstStyle/>
          <a:p>
            <a:r>
              <a:rPr lang="en-US" dirty="0"/>
              <a:t>Data warehouse mining is used in the following scenarios: </a:t>
            </a:r>
          </a:p>
          <a:p>
            <a:pPr lvl="1"/>
            <a:r>
              <a:rPr lang="en-US" dirty="0"/>
              <a:t>Assimilate data from operational sources</a:t>
            </a:r>
          </a:p>
          <a:p>
            <a:pPr lvl="1"/>
            <a:r>
              <a:rPr lang="en-US" dirty="0"/>
              <a:t>Mine static data</a:t>
            </a:r>
          </a:p>
          <a:p>
            <a:pPr lvl="1"/>
            <a:r>
              <a:rPr lang="en-US" dirty="0"/>
              <a:t>Mining log data</a:t>
            </a:r>
          </a:p>
          <a:p>
            <a:pPr lvl="1"/>
            <a:r>
              <a:rPr lang="en-US" dirty="0"/>
              <a:t>Continuous mining in process control</a:t>
            </a:r>
          </a:p>
          <a:p>
            <a:r>
              <a:rPr lang="en-US" dirty="0"/>
              <a:t>Stages in mining:</a:t>
            </a:r>
          </a:p>
          <a:p>
            <a:pPr lvl="1"/>
            <a:r>
              <a:rPr lang="en-US" dirty="0"/>
              <a:t>Data selection -&gt; Pre-processing-&gt; cleaning -&gt; Transformation -&gt; Mining -&gt; Result evaluation -&gt; Visualization</a:t>
            </a:r>
          </a:p>
          <a:p>
            <a:endParaRPr lang="en-US" dirty="0"/>
          </a:p>
        </p:txBody>
      </p:sp>
    </p:spTree>
    <p:extLst>
      <p:ext uri="{BB962C8B-B14F-4D97-AF65-F5344CB8AC3E}">
        <p14:creationId xmlns:p14="http://schemas.microsoft.com/office/powerpoint/2010/main" val="290749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3" name="Picture 3" descr="DataMi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0" y="1530350"/>
            <a:ext cx="5389563" cy="45656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sz="1200" dirty="0"/>
              <a:t>6.5: Data Mining and Business Intelligence</a:t>
            </a:r>
            <a:br>
              <a:rPr lang="en-US" sz="1200" dirty="0"/>
            </a:br>
            <a:r>
              <a:rPr lang="en-US" dirty="0"/>
              <a:t>Using Data Mining for Decision </a:t>
            </a:r>
            <a:r>
              <a:rPr lang="en-US" dirty="0" smtClean="0"/>
              <a:t>Making</a:t>
            </a:r>
            <a:endParaRPr lang="en-US" dirty="0"/>
          </a:p>
        </p:txBody>
      </p:sp>
    </p:spTree>
    <p:extLst>
      <p:ext uri="{BB962C8B-B14F-4D97-AF65-F5344CB8AC3E}">
        <p14:creationId xmlns:p14="http://schemas.microsoft.com/office/powerpoint/2010/main" val="38282430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Demos</Material_x0020_Type>
    <Category xmlns="6ba37514-8ea7-4bb7-b1c0-6137f91cbe04">Module Artifact</Category>
    <Level xmlns="6ba37514-8ea7-4bb7-b1c0-6137f91cbe04">L1</Level>
  </documentManagement>
</p:properties>
</file>

<file path=customXml/itemProps1.xml><?xml version="1.0" encoding="utf-8"?>
<ds:datastoreItem xmlns:ds="http://schemas.openxmlformats.org/officeDocument/2006/customXml" ds:itemID="{37454E75-F349-47B8-840D-0F6BFAA1CCC5}"/>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2758</TotalTime>
  <Words>1310</Words>
  <Application>Microsoft Office PowerPoint</Application>
  <PresentationFormat>On-screen Show (4:3)</PresentationFormat>
  <Paragraphs>163</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Wingdings</vt:lpstr>
      <vt:lpstr>Helvetica Light</vt:lpstr>
      <vt:lpstr>Candara</vt:lpstr>
      <vt:lpstr>ＭＳ Ｐゴシック</vt:lpstr>
      <vt:lpstr>Calibri</vt:lpstr>
      <vt:lpstr>2_Corporate Presentation Template (4x3 - Normal)</vt:lpstr>
      <vt:lpstr>think-cell Slide</vt:lpstr>
      <vt:lpstr>Data Warehousing Concepts</vt:lpstr>
      <vt:lpstr>Lesson Objectives</vt:lpstr>
      <vt:lpstr>Lesson Objectives</vt:lpstr>
      <vt:lpstr>6.1: Data Mining What is Data Mining?</vt:lpstr>
      <vt:lpstr>6.2: The Knowledge Discovery Process (KDD) Concept of KDD</vt:lpstr>
      <vt:lpstr>6.3: Need of Data Mining Why Use Data Mining Today?</vt:lpstr>
      <vt:lpstr>6.4: Use of Data Mining Usage</vt:lpstr>
      <vt:lpstr>Usage Scenarios</vt:lpstr>
      <vt:lpstr>6.5: Data Mining and Business Intelligence Using Data Mining for Decision Making</vt:lpstr>
      <vt:lpstr>6.6: Types of Data  Types of Data used in Data Mining</vt:lpstr>
      <vt:lpstr>6.7: Data Mining Applications  Examples of Data Mining Applications</vt:lpstr>
      <vt:lpstr>6.8: Data Mining Products Examples of Data Mining Products</vt:lpstr>
      <vt:lpstr>6.9: Data Mining Market Mining Market and Vendors</vt:lpstr>
      <vt:lpstr>Summary</vt:lpstr>
      <vt:lpstr>Review Question</vt:lpstr>
      <vt:lpstr>Review -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141</cp:revision>
  <cp:lastPrinted>2016-08-11T05:38:34Z</cp:lastPrinted>
  <dcterms:created xsi:type="dcterms:W3CDTF">2012-05-18T02:59:15Z</dcterms:created>
  <dcterms:modified xsi:type="dcterms:W3CDTF">2016-08-11T05:38:59Z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