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fntdata" ContentType="application/x-fontdata"/>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71" r:id="rId4"/>
  </p:sldMasterIdLst>
  <p:notesMasterIdLst>
    <p:notesMasterId r:id="rId22"/>
  </p:notesMasterIdLst>
  <p:handoutMasterIdLst>
    <p:handoutMasterId r:id="rId23"/>
  </p:handoutMasterIdLst>
  <p:sldIdLst>
    <p:sldId id="256" r:id="rId5"/>
    <p:sldId id="257" r:id="rId6"/>
    <p:sldId id="266" r:id="rId7"/>
    <p:sldId id="267" r:id="rId8"/>
    <p:sldId id="268" r:id="rId9"/>
    <p:sldId id="276" r:id="rId10"/>
    <p:sldId id="269" r:id="rId11"/>
    <p:sldId id="279" r:id="rId12"/>
    <p:sldId id="270" r:id="rId13"/>
    <p:sldId id="278" r:id="rId14"/>
    <p:sldId id="271" r:id="rId15"/>
    <p:sldId id="277" r:id="rId16"/>
    <p:sldId id="272" r:id="rId17"/>
    <p:sldId id="275" r:id="rId18"/>
    <p:sldId id="273" r:id="rId19"/>
    <p:sldId id="274" r:id="rId20"/>
    <p:sldId id="265" r:id="rId21"/>
  </p:sldIdLst>
  <p:sldSz cx="9144000" cy="6858000" type="screen4x3"/>
  <p:notesSz cx="7315200" cy="9601200"/>
  <p:embeddedFontLst>
    <p:embeddedFont>
      <p:font typeface="ＭＳ Ｐゴシック" panose="020B0600070205080204" pitchFamily="34" charset="-128"/>
      <p:regular r:id="rId24"/>
    </p:embeddedFont>
    <p:embeddedFont>
      <p:font typeface="Candara" panose="020E0502030303020204" pitchFamily="34" charset="0"/>
      <p:regular r:id="rId25"/>
      <p:bold r:id="rId26"/>
      <p:italic r:id="rId27"/>
      <p:boldItalic r:id="rId28"/>
    </p:embeddedFont>
    <p:embeddedFont>
      <p:font typeface="Verdana" panose="020B0604030504040204" pitchFamily="34" charset="0"/>
      <p:regular r:id="rId29"/>
      <p:bold r:id="rId30"/>
      <p:italic r:id="rId31"/>
      <p:boldItalic r:id="rId32"/>
    </p:embeddedFont>
    <p:embeddedFont>
      <p:font typeface="Calibri" panose="020F0502020204030204" pitchFamily="34" charset="0"/>
      <p:regular r:id="rId33"/>
      <p:bold r:id="rId34"/>
      <p:italic r:id="rId35"/>
      <p:boldItalic r:id="rId3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FF9900"/>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78" autoAdjust="0"/>
    <p:restoredTop sz="91297" autoAdjust="0"/>
  </p:normalViewPr>
  <p:slideViewPr>
    <p:cSldViewPr snapToGrid="0" showGuides="1">
      <p:cViewPr>
        <p:scale>
          <a:sx n="66" d="100"/>
          <a:sy n="66" d="100"/>
        </p:scale>
        <p:origin x="-1464" y="-126"/>
      </p:cViewPr>
      <p:guideLst>
        <p:guide orient="horz" pos="2160"/>
        <p:guide pos="24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3" d="100"/>
          <a:sy n="53" d="100"/>
        </p:scale>
        <p:origin x="-2814" y="-96"/>
      </p:cViewPr>
      <p:guideLst>
        <p:guide orient="horz" pos="3024"/>
        <p:guide pos="1363"/>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font" Target="fonts/font3.fntdata"/><Relationship Id="rId39"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font" Target="fonts/font11.fntdata"/><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font" Target="fonts/font2.fntdata"/><Relationship Id="rId33" Type="http://schemas.openxmlformats.org/officeDocument/2006/relationships/font" Target="fonts/font10.fntdata"/><Relationship Id="rId38"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font" Target="fonts/font6.fntdata"/><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font" Target="fonts/font1.fntdata"/><Relationship Id="rId32" Type="http://schemas.openxmlformats.org/officeDocument/2006/relationships/font" Target="fonts/font9.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28" Type="http://schemas.openxmlformats.org/officeDocument/2006/relationships/font" Target="fonts/font5.fntdata"/><Relationship Id="rId36" Type="http://schemas.openxmlformats.org/officeDocument/2006/relationships/font" Target="fonts/font13.fntdata"/><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font" Target="fonts/font8.fnt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font" Target="fonts/font12.fntdata"/></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9.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sz="quarter" idx="1"/>
          </p:nvPr>
        </p:nvSpPr>
        <p:spPr>
          <a:xfrm>
            <a:off x="4143587" y="0"/>
            <a:ext cx="3169920" cy="480060"/>
          </a:xfrm>
          <a:prstGeom prst="rect">
            <a:avLst/>
          </a:prstGeom>
        </p:spPr>
        <p:txBody>
          <a:bodyPr vert="horz" lIns="96661" tIns="48331" rIns="96661" bIns="48331" rtlCol="0"/>
          <a:lstStyle>
            <a:lvl1pPr algn="r">
              <a:defRPr sz="1300"/>
            </a:lvl1pPr>
          </a:lstStyle>
          <a:p>
            <a:fld id="{DB228672-4337-41E0-A109-2BF6C0A0EED5}" type="datetimeFigureOut">
              <a:rPr lang="en-US" smtClean="0"/>
              <a:pPr/>
              <a:t>8/11/2016</a:t>
            </a:fld>
            <a:endParaRPr lang="en-US"/>
          </a:p>
        </p:txBody>
      </p:sp>
      <p:sp>
        <p:nvSpPr>
          <p:cNvPr id="4" name="Footer Placeholder 3"/>
          <p:cNvSpPr>
            <a:spLocks noGrp="1"/>
          </p:cNvSpPr>
          <p:nvPr>
            <p:ph type="ftr" sz="quarter" idx="2"/>
          </p:nvPr>
        </p:nvSpPr>
        <p:spPr>
          <a:xfrm>
            <a:off x="0" y="9119474"/>
            <a:ext cx="3169920" cy="480060"/>
          </a:xfrm>
          <a:prstGeom prst="rect">
            <a:avLst/>
          </a:prstGeom>
        </p:spPr>
        <p:txBody>
          <a:bodyPr vert="horz" lIns="96661" tIns="48331" rIns="96661" bIns="48331" rtlCol="0" anchor="b"/>
          <a:lstStyle>
            <a:lvl1pPr algn="l">
              <a:defRPr sz="1300"/>
            </a:lvl1pPr>
          </a:lstStyle>
          <a:p>
            <a:r>
              <a:rPr lang="en-US" smtClean="0"/>
              <a:t>Page XX-#</a:t>
            </a:r>
            <a:endParaRPr lang="en-US"/>
          </a:p>
        </p:txBody>
      </p:sp>
      <p:sp>
        <p:nvSpPr>
          <p:cNvPr id="5" name="Slide Number Placeholder 4"/>
          <p:cNvSpPr>
            <a:spLocks noGrp="1"/>
          </p:cNvSpPr>
          <p:nvPr>
            <p:ph type="sldNum" sz="quarter" idx="3"/>
          </p:nvPr>
        </p:nvSpPr>
        <p:spPr>
          <a:xfrm>
            <a:off x="4143587" y="9119474"/>
            <a:ext cx="3169920" cy="480060"/>
          </a:xfrm>
          <a:prstGeom prst="rect">
            <a:avLst/>
          </a:prstGeom>
        </p:spPr>
        <p:txBody>
          <a:bodyPr vert="horz" lIns="96661" tIns="48331" rIns="96661" bIns="48331" rtlCol="0" anchor="b"/>
          <a:lstStyle>
            <a:lvl1pPr algn="r">
              <a:defRPr sz="1300"/>
            </a:lvl1pPr>
          </a:lstStyle>
          <a:p>
            <a:fld id="{0381AB50-9623-476D-A480-EBA540222513}" type="slidenum">
              <a:rPr lang="en-US" smtClean="0"/>
              <a:pPr/>
              <a:t>‹#›</a:t>
            </a:fld>
            <a:endParaRPr lang="en-US"/>
          </a:p>
        </p:txBody>
      </p:sp>
    </p:spTree>
    <p:extLst>
      <p:ext uri="{BB962C8B-B14F-4D97-AF65-F5344CB8AC3E}">
        <p14:creationId xmlns:p14="http://schemas.microsoft.com/office/powerpoint/2010/main" val="2812618692"/>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2032000" y="720725"/>
            <a:ext cx="4800600" cy="3600450"/>
          </a:xfrm>
          <a:prstGeom prst="rect">
            <a:avLst/>
          </a:prstGeom>
          <a:noFill/>
          <a:ln w="12700">
            <a:solidFill>
              <a:prstClr val="black"/>
            </a:solidFill>
          </a:ln>
        </p:spPr>
        <p:txBody>
          <a:bodyPr vert="horz" lIns="96661" tIns="48331" rIns="96661" bIns="48331" rtlCol="0" anchor="ctr"/>
          <a:lstStyle/>
          <a:p>
            <a:r>
              <a:rPr lang="en-US" dirty="0" smtClean="0"/>
              <a:t>text</a:t>
            </a:r>
            <a:endParaRPr lang="en-US" dirty="0"/>
          </a:p>
        </p:txBody>
      </p:sp>
      <p:sp>
        <p:nvSpPr>
          <p:cNvPr id="5" name="Notes Placeholder 4"/>
          <p:cNvSpPr>
            <a:spLocks noGrp="1"/>
          </p:cNvSpPr>
          <p:nvPr>
            <p:ph type="body" sz="quarter" idx="3"/>
          </p:nvPr>
        </p:nvSpPr>
        <p:spPr>
          <a:xfrm>
            <a:off x="2012964" y="4533905"/>
            <a:ext cx="4892673" cy="4189614"/>
          </a:xfrm>
          <a:prstGeom prst="rect">
            <a:avLst/>
          </a:prstGeom>
        </p:spPr>
        <p:txBody>
          <a:bodyPr vert="horz" lIns="96661" tIns="48331" rIns="96661" bIns="48331"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Line 8"/>
          <p:cNvSpPr>
            <a:spLocks noChangeShapeType="1"/>
          </p:cNvSpPr>
          <p:nvPr/>
        </p:nvSpPr>
        <p:spPr bwMode="auto">
          <a:xfrm>
            <a:off x="1718852" y="604518"/>
            <a:ext cx="0" cy="8401050"/>
          </a:xfrm>
          <a:prstGeom prst="line">
            <a:avLst/>
          </a:prstGeom>
          <a:noFill/>
          <a:ln w="9525">
            <a:solidFill>
              <a:schemeClr val="tx1"/>
            </a:solidFill>
            <a:round/>
            <a:headEnd/>
            <a:tailEnd/>
          </a:ln>
          <a:effectLst/>
        </p:spPr>
        <p:txBody>
          <a:bodyPr lIns="96661" tIns="48331" rIns="96661" bIns="48331"/>
          <a:lstStyle/>
          <a:p>
            <a:endParaRPr lang="en-US"/>
          </a:p>
        </p:txBody>
      </p:sp>
      <p:sp>
        <p:nvSpPr>
          <p:cNvPr id="11" name="Rectangle 14"/>
          <p:cNvSpPr>
            <a:spLocks noChangeArrowheads="1"/>
          </p:cNvSpPr>
          <p:nvPr/>
        </p:nvSpPr>
        <p:spPr bwMode="auto">
          <a:xfrm>
            <a:off x="257387" y="160021"/>
            <a:ext cx="6934201" cy="251460"/>
          </a:xfrm>
          <a:prstGeom prst="rect">
            <a:avLst/>
          </a:prstGeom>
          <a:noFill/>
          <a:ln w="9525">
            <a:noFill/>
            <a:miter lim="800000"/>
            <a:headEnd/>
            <a:tailEnd/>
          </a:ln>
          <a:effectLst/>
        </p:spPr>
        <p:txBody>
          <a:bodyPr lIns="97725" tIns="48862" rIns="97725" bIns="48862" anchor="ctr" anchorCtr="0"/>
          <a:lstStyle/>
          <a:p>
            <a:pPr marL="0" marR="0" indent="0" algn="l" defTabSz="966612" rtl="0" eaLnBrk="1" fontAlgn="auto" latinLnBrk="0" hangingPunct="1">
              <a:lnSpc>
                <a:spcPct val="100000"/>
              </a:lnSpc>
              <a:spcBef>
                <a:spcPts val="0"/>
              </a:spcBef>
              <a:spcAft>
                <a:spcPts val="0"/>
              </a:spcAft>
              <a:buClrTx/>
              <a:buSzTx/>
              <a:buFontTx/>
              <a:buNone/>
              <a:tabLst/>
              <a:defRPr/>
            </a:pPr>
            <a:r>
              <a:rPr lang="en-US" sz="1300" b="0" dirty="0" smtClean="0">
                <a:latin typeface="Arial" panose="020B0604020202020204" pitchFamily="34" charset="0"/>
                <a:ea typeface="ＭＳ Ｐゴシック" pitchFamily="34" charset="-128"/>
                <a:cs typeface="Arial" panose="020B0604020202020204" pitchFamily="34" charset="0"/>
              </a:rPr>
              <a:t>Data Warehousing Concepts</a:t>
            </a:r>
            <a:r>
              <a:rPr lang="en-US" sz="1300" b="0" dirty="0" smtClean="0">
                <a:latin typeface="Arial" panose="020B0604020202020204" pitchFamily="34" charset="0"/>
                <a:cs typeface="Arial" panose="020B0604020202020204" pitchFamily="34" charset="0"/>
              </a:rPr>
              <a:t>	</a:t>
            </a:r>
            <a:r>
              <a:rPr lang="en-US" sz="1300" b="0" baseline="0" dirty="0" smtClean="0">
                <a:latin typeface="Arial" panose="020B0604020202020204" pitchFamily="34" charset="0"/>
                <a:cs typeface="Arial" panose="020B0604020202020204" pitchFamily="34" charset="0"/>
              </a:rPr>
              <a:t>                   </a:t>
            </a:r>
            <a:r>
              <a:rPr lang="en-US" sz="1300" b="0" baseline="0" dirty="0" smtClean="0">
                <a:latin typeface="Arial" panose="020B0604020202020204" pitchFamily="34" charset="0"/>
                <a:ea typeface="ＭＳ Ｐゴシック" pitchFamily="34" charset="-128"/>
                <a:cs typeface="Arial" panose="020B0604020202020204" pitchFamily="34" charset="0"/>
              </a:rPr>
              <a:t>                   </a:t>
            </a:r>
            <a:r>
              <a:rPr lang="en-US" sz="1300" b="0" dirty="0" smtClean="0">
                <a:latin typeface="Arial" panose="020B0604020202020204" pitchFamily="34" charset="0"/>
                <a:ea typeface="ＭＳ Ｐゴシック" pitchFamily="34" charset="-128"/>
                <a:cs typeface="Arial" panose="020B0604020202020204" pitchFamily="34" charset="0"/>
              </a:rPr>
              <a:t>Business Intelligence</a:t>
            </a:r>
          </a:p>
        </p:txBody>
      </p:sp>
      <p:sp>
        <p:nvSpPr>
          <p:cNvPr id="12" name="Rectangle 14"/>
          <p:cNvSpPr>
            <a:spLocks noChangeArrowheads="1"/>
          </p:cNvSpPr>
          <p:nvPr/>
        </p:nvSpPr>
        <p:spPr bwMode="auto">
          <a:xfrm>
            <a:off x="4226979" y="8936878"/>
            <a:ext cx="2946699" cy="199504"/>
          </a:xfrm>
          <a:prstGeom prst="rect">
            <a:avLst/>
          </a:prstGeom>
          <a:noFill/>
          <a:ln w="9525">
            <a:noFill/>
            <a:miter lim="800000"/>
            <a:headEnd/>
            <a:tailEnd/>
          </a:ln>
          <a:effectLst/>
        </p:spPr>
        <p:txBody>
          <a:bodyPr lIns="97725" tIns="48862" rIns="97725" bIns="48862" anchor="ctr" anchorCtr="0"/>
          <a:lstStyle/>
          <a:p>
            <a:pPr marL="0" marR="0" indent="0" algn="l" defTabSz="966612" rtl="0" eaLnBrk="1" fontAlgn="auto" latinLnBrk="0" hangingPunct="1">
              <a:lnSpc>
                <a:spcPct val="100000"/>
              </a:lnSpc>
              <a:spcBef>
                <a:spcPts val="0"/>
              </a:spcBef>
              <a:spcAft>
                <a:spcPts val="0"/>
              </a:spcAft>
              <a:buClrTx/>
              <a:buSzTx/>
              <a:buFontTx/>
              <a:buNone/>
              <a:tabLst/>
              <a:defRPr/>
            </a:pPr>
            <a:r>
              <a:rPr lang="en-US" sz="1200" dirty="0" smtClean="0">
                <a:latin typeface="Arial" panose="020B0604020202020204" pitchFamily="34" charset="0"/>
                <a:cs typeface="Arial" panose="020B0604020202020204" pitchFamily="34" charset="0"/>
              </a:rPr>
              <a:t>	                 Page 01-</a:t>
            </a:r>
            <a:fld id="{BD9FB300-F9DC-4669-88F4-967ABA23CC04}" type="slidenum">
              <a:rPr lang="en-US" sz="1200" smtClean="0">
                <a:latin typeface="Arial" panose="020B0604020202020204" pitchFamily="34" charset="0"/>
                <a:cs typeface="Arial" panose="020B0604020202020204" pitchFamily="34" charset="0"/>
              </a:rPr>
              <a:pPr marL="0" marR="0" indent="0" algn="l" defTabSz="966612" rtl="0" eaLnBrk="1" fontAlgn="auto" latinLnBrk="0" hangingPunct="1">
                <a:lnSpc>
                  <a:spcPct val="100000"/>
                </a:lnSpc>
                <a:spcBef>
                  <a:spcPts val="0"/>
                </a:spcBef>
                <a:spcAft>
                  <a:spcPts val="0"/>
                </a:spcAft>
                <a:buClrTx/>
                <a:buSzTx/>
                <a:buFontTx/>
                <a:buNone/>
                <a:tabLst/>
                <a:defRPr/>
              </a:pPr>
              <a:t>‹#›</a:t>
            </a:fld>
            <a:r>
              <a:rPr lang="en-US" sz="1200" dirty="0" smtClean="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1122094422"/>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100" kern="1200">
        <a:solidFill>
          <a:schemeClr val="tx1"/>
        </a:solidFill>
        <a:latin typeface="Arial" panose="020B0604020202020204" pitchFamily="34" charset="0"/>
        <a:ea typeface="+mn-ea"/>
        <a:cs typeface="Arial" pitchFamily="34" charset="0"/>
      </a:defRPr>
    </a:lvl1pPr>
    <a:lvl2pPr marL="457200" algn="l" defTabSz="914400" rtl="0" eaLnBrk="1" latinLnBrk="0" hangingPunct="1">
      <a:defRPr sz="1100" kern="1200">
        <a:solidFill>
          <a:schemeClr val="tx1"/>
        </a:solidFill>
        <a:latin typeface="Arial" panose="020B0604020202020204" pitchFamily="34" charset="0"/>
        <a:ea typeface="+mn-ea"/>
        <a:cs typeface="Arial" pitchFamily="34" charset="0"/>
      </a:defRPr>
    </a:lvl2pPr>
    <a:lvl3pPr marL="914400" algn="l" defTabSz="914400" rtl="0" eaLnBrk="1" latinLnBrk="0" hangingPunct="1">
      <a:defRPr sz="1100" kern="1200">
        <a:solidFill>
          <a:schemeClr val="tx1"/>
        </a:solidFill>
        <a:latin typeface="Arial" panose="020B0604020202020204" pitchFamily="34" charset="0"/>
        <a:ea typeface="+mn-ea"/>
        <a:cs typeface="Arial" pitchFamily="34" charset="0"/>
      </a:defRPr>
    </a:lvl3pPr>
    <a:lvl4pPr marL="1371600" algn="l" defTabSz="914400" rtl="0" eaLnBrk="1" latinLnBrk="0" hangingPunct="1">
      <a:defRPr sz="1100" kern="1200">
        <a:solidFill>
          <a:schemeClr val="tx1"/>
        </a:solidFill>
        <a:latin typeface="Arial" panose="020B0604020202020204" pitchFamily="34" charset="0"/>
        <a:ea typeface="+mn-ea"/>
        <a:cs typeface="Arial" pitchFamily="34" charset="0"/>
      </a:defRPr>
    </a:lvl4pPr>
    <a:lvl5pPr marL="1828800" algn="l" defTabSz="914400" rtl="0" eaLnBrk="1" latinLnBrk="0" hangingPunct="1">
      <a:defRPr sz="1100" kern="1200">
        <a:solidFill>
          <a:schemeClr val="tx1"/>
        </a:solidFill>
        <a:latin typeface="Arial" panose="020B0604020202020204"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2012964" y="675642"/>
            <a:ext cx="4892673" cy="8047878"/>
          </a:xfrm>
        </p:spPr>
        <p:txBody>
          <a:bodyPr>
            <a:normAutofit/>
          </a:bodyPr>
          <a:lstStyle/>
          <a:p>
            <a:r>
              <a:rPr lang="en-US" dirty="0"/>
              <a:t>One piece of advice for the warehouse builder is never to ask the warehouse user what information he wants. Rather, ask what information he wants next. </a:t>
            </a:r>
          </a:p>
          <a:p>
            <a:endParaRPr lang="en-US" dirty="0"/>
          </a:p>
          <a:p>
            <a:r>
              <a:rPr lang="en-US" dirty="0"/>
              <a:t>You are going to find problems with systems feeding the data warehouse</a:t>
            </a:r>
          </a:p>
          <a:p>
            <a:r>
              <a:rPr lang="en-US" dirty="0"/>
              <a:t>Problems that have gone undetected for years will pop up. You are going to have to make a decision on whether to fix the problem in what you thought was the 'read-only' data warehouse or fix the transaction processing system </a:t>
            </a:r>
          </a:p>
          <a:p>
            <a:endParaRPr lang="en-US" dirty="0"/>
          </a:p>
          <a:p>
            <a:r>
              <a:rPr lang="en-US" dirty="0"/>
              <a:t>You will find the need to store data not being captured by any existing system</a:t>
            </a:r>
          </a:p>
          <a:p>
            <a:r>
              <a:rPr lang="en-US" dirty="0"/>
              <a:t>A very common problem is to find the need to store data that are not kept in any transaction processing system. For example, when building sales reporting data warehouses, there is often a need to include information on off-invoice adjustments not recorded in an order entry system. In this case the data warehouse developer faces the possibility of modifying the transaction processing system or building a system dedicated to capturing the missing information. </a:t>
            </a:r>
          </a:p>
          <a:p>
            <a:endParaRPr lang="en-US" dirty="0"/>
          </a:p>
          <a:p>
            <a:r>
              <a:rPr lang="en-US" dirty="0"/>
              <a:t>You will need to validate data not being validated by transaction processing systems</a:t>
            </a:r>
          </a:p>
          <a:p>
            <a:r>
              <a:rPr lang="en-US" dirty="0"/>
              <a:t>Typically once data are in warehouse many inconsistencies are found with fields containing 'descriptive' information. For example, many times no controls are put on customer names. Therefore, you could have 'DEC', 'Digital' and, 'Digital Equipment' in your database. This is going to cause problems for a warehouse user who expects to perform an ad hoc query selecting on customer name. The warehouse developer, again, may have to modify the transaction processing systems or develop (or buy) some data scrubbing technology. </a:t>
            </a:r>
          </a:p>
          <a:p>
            <a:endParaRPr lang="en-US" dirty="0"/>
          </a:p>
          <a:p>
            <a:endParaRPr lang="en-US" dirty="0"/>
          </a:p>
          <a:p>
            <a:endParaRPr lang="en-US" dirty="0"/>
          </a:p>
        </p:txBody>
      </p:sp>
    </p:spTree>
    <p:extLst>
      <p:ext uri="{BB962C8B-B14F-4D97-AF65-F5344CB8AC3E}">
        <p14:creationId xmlns:p14="http://schemas.microsoft.com/office/powerpoint/2010/main" val="4368459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219" name="Rectangle 3"/>
          <p:cNvSpPr>
            <a:spLocks noGrp="1" noChangeArrowheads="1"/>
          </p:cNvSpPr>
          <p:nvPr>
            <p:ph type="body" idx="1"/>
          </p:nvPr>
        </p:nvSpPr>
        <p:spPr/>
        <p:txBody>
          <a:bodyPr>
            <a:normAutofit/>
          </a:bodyPr>
          <a:lstStyle/>
          <a:p>
            <a:r>
              <a:rPr lang="en-US" dirty="0" smtClean="0"/>
              <a:t>Some transaction processing systems feeding the warehousing system will not contain detail</a:t>
            </a:r>
          </a:p>
          <a:p>
            <a:r>
              <a:rPr lang="en-US" dirty="0" smtClean="0"/>
              <a:t>This problem is often encountered in customer or product oriented warehousing systems. Often it is found that a system which contains information that the designer would like to feed into the warehousing system does not contain information down to the product or customer level. By the way, this is what some people label a 'granularity' problem. </a:t>
            </a:r>
          </a:p>
          <a:p>
            <a:r>
              <a:rPr lang="en-US" dirty="0" smtClean="0"/>
              <a:t> </a:t>
            </a:r>
          </a:p>
          <a:p>
            <a:r>
              <a:rPr lang="en-US" dirty="0" smtClean="0"/>
              <a:t>You will under budget for the resources skilled in the feeder system platforms</a:t>
            </a:r>
          </a:p>
          <a:p>
            <a:r>
              <a:rPr lang="en-US" dirty="0" smtClean="0"/>
              <a:t>In addition to understanding the feeder system data, you may find it advantageous to build some of the "cleaning" logic on the feeder system platform if that platform is a mainframe. Often cleaning involves a great deal of sort/merging - tasks at which mainframe utilities often excel. Also, you may find that you want to build aggregates on the mainframe because aggregation also involves substantial sorting. </a:t>
            </a:r>
          </a:p>
          <a:p>
            <a:endParaRPr lang="en-US" dirty="0" smtClean="0"/>
          </a:p>
          <a:p>
            <a:r>
              <a:rPr lang="en-US" dirty="0" smtClean="0"/>
              <a:t>Many warehouse end users will be trained and never or seldom apply their training</a:t>
            </a:r>
          </a:p>
          <a:p>
            <a:r>
              <a:rPr lang="en-US" dirty="0" smtClean="0"/>
              <a:t>I once read a study that claimed that only one quarter of the people who get training in a query tool actually become heavy users of the tool.</a:t>
            </a:r>
          </a:p>
          <a:p>
            <a:endParaRPr lang="en-US" dirty="0" smtClean="0"/>
          </a:p>
        </p:txBody>
      </p:sp>
      <p:sp>
        <p:nvSpPr>
          <p:cNvPr id="3" name="Slide Image Placeholder 2"/>
          <p:cNvSpPr>
            <a:spLocks noGrp="1" noRot="1" noChangeAspect="1"/>
          </p:cNvSpPr>
          <p:nvPr>
            <p:ph type="sldImg"/>
          </p:nvPr>
        </p:nvSpPr>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2012964" y="728982"/>
            <a:ext cx="4892673" cy="7994538"/>
          </a:xfrm>
        </p:spPr>
        <p:txBody>
          <a:bodyPr>
            <a:normAutofit/>
          </a:bodyPr>
          <a:lstStyle/>
          <a:p>
            <a:r>
              <a:rPr lang="en-US" dirty="0"/>
              <a:t>After end users receive query and report tools, requests for IS written reports may increase</a:t>
            </a:r>
          </a:p>
          <a:p>
            <a:r>
              <a:rPr lang="en-US" dirty="0"/>
              <a:t>This phenomenon was seen with many of the information centers of the 1980s. It comes about because the query and report tools allow the user the users to gain a much better appreciation of what technology could do. However, for many reasons the users are unable to use the new tools themselves to realize the potential. By the way, if this happens do some honest research on why. Granted there are many reports that are so complex that Information Systems expertise is going to be required no matter what tool the end user has. However, many times this phenomenon points to training needs.</a:t>
            </a:r>
          </a:p>
          <a:p>
            <a:endParaRPr lang="en-US" dirty="0"/>
          </a:p>
          <a:p>
            <a:r>
              <a:rPr lang="en-US" dirty="0"/>
              <a:t>Your warehouse users will develop conflicting business rules</a:t>
            </a:r>
          </a:p>
          <a:p>
            <a:r>
              <a:rPr lang="en-US" dirty="0"/>
              <a:t>Many warehouse tools allow users to perform calculations. The tools will allow users to perform the same calculation differently. For instance, suppose you are summarizing beverage sales by flavor category. Also suppose that the flavor category includes cherry and cola. If you have a cherry cola brand there is a chance that two users will classify the brand in different categories. You will find that there are means to incorporate some of the business rules in your warehouse. However, the number of possible business rules is so large that you will not be able to incorporate all rules </a:t>
            </a:r>
          </a:p>
          <a:p>
            <a:endParaRPr lang="en-US" dirty="0"/>
          </a:p>
          <a:p>
            <a:r>
              <a:rPr lang="en-US" dirty="0"/>
              <a:t>Your warehouse users may not know how to use data</a:t>
            </a:r>
          </a:p>
          <a:p>
            <a:r>
              <a:rPr lang="en-US" dirty="0"/>
              <a:t>After many years of using whatever reports have been thrown in their faces, the users may not know what data to use their newfangled decision support tools to retrieve. To use a phrase from pop sociology, the users have been "culturally conditioned" to use what they are given and to never ask for more. </a:t>
            </a:r>
          </a:p>
          <a:p>
            <a:endParaRPr lang="en-US" dirty="0"/>
          </a:p>
          <a:p>
            <a:r>
              <a:rPr lang="en-US" dirty="0"/>
              <a:t>Large scale data warehousing can become an exercise in data homogenizing</a:t>
            </a:r>
          </a:p>
          <a:p>
            <a:r>
              <a:rPr lang="en-US" dirty="0"/>
              <a:t>Data have quirks! Sometimes when we developers combine detailed data for different subjects, in our efforts to make everything 'fit' we can take the life out of the data. For instance, if your company sells dog food and auto tires, you want to be careful if you are building a sales data warehouse for both lines of business. You have to make a judgment call as to whether these businesses fit the same logical and/or physical model. </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27131437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43" name="Rectangle 3"/>
          <p:cNvSpPr>
            <a:spLocks noGrp="1" noChangeArrowheads="1"/>
          </p:cNvSpPr>
          <p:nvPr>
            <p:ph type="body" idx="1"/>
          </p:nvPr>
        </p:nvSpPr>
        <p:spPr/>
        <p:txBody>
          <a:bodyPr>
            <a:normAutofit/>
          </a:bodyPr>
          <a:lstStyle/>
          <a:p>
            <a:endParaRPr lang="en-US" dirty="0" smtClean="0"/>
          </a:p>
        </p:txBody>
      </p:sp>
      <p:sp>
        <p:nvSpPr>
          <p:cNvPr id="3" name="Slide Image Placeholder 2"/>
          <p:cNvSpPr>
            <a:spLocks noGrp="1" noRot="1" noChangeAspect="1"/>
          </p:cNvSpPr>
          <p:nvPr>
            <p:ph type="sldImg"/>
          </p:nvPr>
        </p:nvSpPr>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1940716" y="693424"/>
            <a:ext cx="4892673" cy="8178795"/>
          </a:xfrm>
        </p:spPr>
        <p:txBody>
          <a:bodyPr>
            <a:normAutofit fontScale="92500"/>
          </a:bodyPr>
          <a:lstStyle/>
          <a:p>
            <a:r>
              <a:rPr lang="en-US" dirty="0"/>
              <a:t>'Overhead' can eat up great amounts of disk space</a:t>
            </a:r>
          </a:p>
          <a:p>
            <a:r>
              <a:rPr lang="en-US" dirty="0"/>
              <a:t>A popular way to design a decision support relational databases is with star or snowflake schemas. Persons taking this approach usually also build aggregate fact tables. If there are many dimensions to the data, be aware that the combination of the aggregate tables and indexes to the fact tables and aggregate fact tables can eat up many times more space than the raw data. If you are using multidimensional databases, be aware that certain products pre-calculate and store summarized data. As with star/snowflake schemas, storage of this calculated data can eat up far more storage than the raw data. </a:t>
            </a:r>
          </a:p>
          <a:p>
            <a:endParaRPr lang="en-US" dirty="0"/>
          </a:p>
          <a:p>
            <a:r>
              <a:rPr lang="en-US" dirty="0"/>
              <a:t>The time it takes to load the warehouse will expand to the amount of the time in the available window... and then some</a:t>
            </a:r>
          </a:p>
          <a:p>
            <a:r>
              <a:rPr lang="en-US" dirty="0"/>
              <a:t>You will  do yourself well by understanding the different ways to approach updating the warehouse. Before you decide that you can do complete refreshes, be aware that "There's all day Sunday to load the database!" have been famous last words of more than a handful of warehouse developers. </a:t>
            </a:r>
          </a:p>
          <a:p>
            <a:endParaRPr lang="en-US" dirty="0"/>
          </a:p>
          <a:p>
            <a:r>
              <a:rPr lang="en-US" dirty="0"/>
              <a:t>You are going to have a tough problem with security - especially if you make your data warehouse Web-accessible</a:t>
            </a:r>
          </a:p>
          <a:p>
            <a:r>
              <a:rPr lang="en-US" dirty="0"/>
              <a:t>You are going to face a paradox - the more accessible you make your data warehouse (and by accessible, I don't just mean making it Web accessible - I mean architecting it in a way that people want to use it), the greater security risk you are exposing yourself too. Frankly, restricting people to "need to know" does not cut it in the organization on the 2000s. But, on the other hand, exposing information to theft from anyplace in the globe is not too great for job security either. </a:t>
            </a:r>
          </a:p>
          <a:p>
            <a:endParaRPr lang="en-US" dirty="0"/>
          </a:p>
          <a:p>
            <a:r>
              <a:rPr lang="en-US" dirty="0"/>
              <a:t>The data warehouse data you do not reconcile with the feeder systems will cause the problems</a:t>
            </a:r>
          </a:p>
          <a:p>
            <a:r>
              <a:rPr lang="en-US" dirty="0"/>
              <a:t>For certain data warehouse data you are going to think that there is no logical way that data in the feeder systems can be reconciled with what are in the warehouse. Then, when a user looks at a report and tells you "I think there is a problem",  it will be with the unreconciled data. Unfortunately, you will then discover there is a way, albeit roundabout, to reconcile the data.</a:t>
            </a:r>
          </a:p>
          <a:p>
            <a:endParaRPr lang="en-US" dirty="0"/>
          </a:p>
          <a:p>
            <a:r>
              <a:rPr lang="en-US" dirty="0"/>
              <a:t>You are building a HIGH maintenance system</a:t>
            </a:r>
          </a:p>
          <a:p>
            <a:r>
              <a:rPr lang="en-US" dirty="0"/>
              <a:t>Reorganizations, product introductions, new pricing schemes, new customers, changes in production systems, etc. are going to affect the warehouse. If the warehouse is going to stay 'current' (and being current will be a big selling point of the warehouse), changes to the warehouse have to be made fast. </a:t>
            </a:r>
          </a:p>
          <a:p>
            <a:endParaRPr lang="en-US" dirty="0"/>
          </a:p>
          <a:p>
            <a:r>
              <a:rPr lang="en-US" dirty="0"/>
              <a:t>You will fail if you concentrate on resource optimization to the neglect of project, data, and customer management issues and an understanding of what adds value to the customer</a:t>
            </a:r>
          </a:p>
          <a:p>
            <a:r>
              <a:rPr lang="en-US" dirty="0"/>
              <a:t>If you provide a system that is fast and technically elegant but adds little value or has suspect data, you will probably lose your customer from day one and will have a tough time getting him back. For the most part, use of data warehousing systems is optional. The customer has to want to use the system. </a:t>
            </a:r>
          </a:p>
          <a:p>
            <a:endParaRPr lang="en-US" dirty="0"/>
          </a:p>
          <a:p>
            <a:endParaRPr lang="en-US" dirty="0"/>
          </a:p>
        </p:txBody>
      </p:sp>
    </p:spTree>
    <p:extLst>
      <p:ext uri="{BB962C8B-B14F-4D97-AF65-F5344CB8AC3E}">
        <p14:creationId xmlns:p14="http://schemas.microsoft.com/office/powerpoint/2010/main" val="387601571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267" name="Rectangle 2"/>
          <p:cNvSpPr>
            <a:spLocks noGrp="1" noRot="1" noChangeAspect="1" noChangeArrowheads="1" noTextEdit="1"/>
          </p:cNvSpPr>
          <p:nvPr>
            <p:ph type="sldImg"/>
          </p:nvPr>
        </p:nvSpPr>
        <p:spPr>
          <a:xfrm>
            <a:off x="1981200" y="720725"/>
            <a:ext cx="4799013" cy="3598863"/>
          </a:xfrm>
          <a:prstGeom prst="rect">
            <a:avLst/>
          </a:prstGeom>
          <a:ln/>
        </p:spPr>
      </p:sp>
      <p:sp>
        <p:nvSpPr>
          <p:cNvPr id="267268" name="Rectangle 3"/>
          <p:cNvSpPr>
            <a:spLocks noGrp="1" noChangeArrowheads="1"/>
          </p:cNvSpPr>
          <p:nvPr>
            <p:ph type="body" idx="1"/>
          </p:nvPr>
        </p:nvSpPr>
        <p:spPr>
          <a:xfrm>
            <a:off x="2059094" y="4561228"/>
            <a:ext cx="4525429" cy="4320212"/>
          </a:xfrm>
          <a:prstGeom prst="rect">
            <a:avLst/>
          </a:prstGeom>
          <a:noFill/>
          <a:ln/>
        </p:spPr>
        <p:txBody>
          <a:bodyPr lIns="101069" tIns="50535" rIns="101069" bIns="50535">
            <a:normAutofit lnSpcReduction="10000"/>
          </a:bodyPr>
          <a:lstStyle/>
          <a:p>
            <a:r>
              <a:rPr lang="en-US" dirty="0" smtClean="0"/>
              <a:t>There are lot of</a:t>
            </a:r>
            <a:r>
              <a:rPr lang="en-US" baseline="0" dirty="0" smtClean="0"/>
              <a:t> BI tools in the market. The Organization like Oracle, Microsoft , IBM and SAS providing tools which provides end to end solutions that includes Designing , Profiling, </a:t>
            </a:r>
            <a:r>
              <a:rPr lang="en-US" baseline="0" dirty="0" err="1" smtClean="0"/>
              <a:t>MetaData</a:t>
            </a:r>
            <a:r>
              <a:rPr lang="en-US" baseline="0" dirty="0" smtClean="0"/>
              <a:t>, ETL , Database and Reporting solutions.</a:t>
            </a:r>
          </a:p>
          <a:p>
            <a:endParaRPr lang="en-US" baseline="0" dirty="0" smtClean="0"/>
          </a:p>
          <a:p>
            <a:r>
              <a:rPr lang="en-US" baseline="0" dirty="0" smtClean="0"/>
              <a:t>There are exclusive ETL tools such as Informatica, </a:t>
            </a:r>
            <a:r>
              <a:rPr lang="en-US" baseline="0" dirty="0" err="1" smtClean="0"/>
              <a:t>DataStage</a:t>
            </a:r>
            <a:r>
              <a:rPr lang="en-US" baseline="0" dirty="0" smtClean="0"/>
              <a:t>, Business Object Data Integrator, OWB , </a:t>
            </a:r>
            <a:r>
              <a:rPr lang="en-US" baseline="0" dirty="0" err="1" smtClean="0"/>
              <a:t>Abinitio</a:t>
            </a:r>
            <a:r>
              <a:rPr lang="en-US" baseline="0" dirty="0" smtClean="0"/>
              <a:t> which provides Extraction , Transformation and Loading solutions and handles huge volumes of data. </a:t>
            </a:r>
          </a:p>
          <a:p>
            <a:endParaRPr lang="en-US" baseline="0" dirty="0" smtClean="0"/>
          </a:p>
          <a:p>
            <a:r>
              <a:rPr lang="en-US" baseline="0" dirty="0" smtClean="0"/>
              <a:t>There are exclusive Database tools like Teradata, Redbrick </a:t>
            </a:r>
            <a:r>
              <a:rPr lang="en-US" baseline="0" dirty="0" err="1" smtClean="0"/>
              <a:t>etc</a:t>
            </a:r>
            <a:r>
              <a:rPr lang="en-US" baseline="0" dirty="0" smtClean="0"/>
              <a:t> which provides database solutions to hold huge amount of data. </a:t>
            </a:r>
          </a:p>
          <a:p>
            <a:endParaRPr lang="en-US" baseline="0" dirty="0" smtClean="0"/>
          </a:p>
          <a:p>
            <a:r>
              <a:rPr lang="en-US" baseline="0" dirty="0" smtClean="0"/>
              <a:t>There are exclusive Reporting tools like </a:t>
            </a:r>
            <a:r>
              <a:rPr lang="en-US" baseline="0" dirty="0" err="1" smtClean="0"/>
              <a:t>cognos</a:t>
            </a:r>
            <a:r>
              <a:rPr lang="en-US" baseline="0" dirty="0" smtClean="0"/>
              <a:t>, Business Objects XI, Actuate </a:t>
            </a:r>
            <a:r>
              <a:rPr lang="en-US" baseline="0" dirty="0" err="1" smtClean="0"/>
              <a:t>etc</a:t>
            </a:r>
            <a:r>
              <a:rPr lang="en-US" baseline="0" dirty="0" smtClean="0"/>
              <a:t> which provides Reporting solutions for various users view. And also comfortable with drill down, roll up, drill across, slice, dice operations.</a:t>
            </a:r>
          </a:p>
          <a:p>
            <a:endParaRPr lang="en-US" baseline="0" dirty="0" smtClean="0"/>
          </a:p>
          <a:p>
            <a:r>
              <a:rPr lang="en-US" baseline="0" dirty="0" smtClean="0"/>
              <a:t>In addition, there are some </a:t>
            </a:r>
            <a:r>
              <a:rPr lang="en-US" baseline="0" dirty="0" err="1" smtClean="0"/>
              <a:t>specilized</a:t>
            </a:r>
            <a:r>
              <a:rPr lang="en-US" baseline="0" dirty="0" smtClean="0"/>
              <a:t> tools which can used for specific purpose for instance Erwin would be used for designing database etc.</a:t>
            </a:r>
          </a:p>
          <a:p>
            <a:endParaRPr lang="en-US" baseline="0" dirty="0" smtClean="0"/>
          </a:p>
          <a:p>
            <a:r>
              <a:rPr lang="en-US" baseline="0" dirty="0" smtClean="0"/>
              <a:t>In every tools lot of enhancements are taken place and most tools supports for SOA (Service Oriented Architecture), Data Integration , Data Quality and </a:t>
            </a:r>
            <a:r>
              <a:rPr lang="en-US" baseline="0" dirty="0" err="1" smtClean="0"/>
              <a:t>Cloude</a:t>
            </a:r>
            <a:r>
              <a:rPr lang="en-US" baseline="0" dirty="0" smtClean="0"/>
              <a:t> Computing.</a:t>
            </a:r>
          </a:p>
          <a:p>
            <a:endParaRPr lang="en-US" dirty="0" smtClean="0"/>
          </a:p>
          <a:p>
            <a:endParaRPr lang="en-US" dirty="0"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291" name="Rectangle 2"/>
          <p:cNvSpPr>
            <a:spLocks noGrp="1" noRot="1" noChangeAspect="1" noChangeArrowheads="1" noTextEdit="1"/>
          </p:cNvSpPr>
          <p:nvPr>
            <p:ph type="sldImg"/>
          </p:nvPr>
        </p:nvSpPr>
        <p:spPr>
          <a:xfrm>
            <a:off x="1944688" y="612775"/>
            <a:ext cx="4799012" cy="3598863"/>
          </a:xfrm>
          <a:prstGeom prst="rect">
            <a:avLst/>
          </a:prstGeom>
          <a:ln/>
        </p:spPr>
      </p:sp>
      <p:sp>
        <p:nvSpPr>
          <p:cNvPr id="268292" name="Rectangle 3"/>
          <p:cNvSpPr>
            <a:spLocks noGrp="1" noChangeArrowheads="1"/>
          </p:cNvSpPr>
          <p:nvPr>
            <p:ph type="body" idx="1"/>
          </p:nvPr>
        </p:nvSpPr>
        <p:spPr>
          <a:xfrm>
            <a:off x="1968781" y="4383431"/>
            <a:ext cx="4615741" cy="4320212"/>
          </a:xfrm>
          <a:prstGeom prst="rect">
            <a:avLst/>
          </a:prstGeom>
          <a:noFill/>
          <a:ln/>
        </p:spPr>
        <p:txBody>
          <a:bodyPr lIns="101069" tIns="50535" rIns="101069" bIns="50535">
            <a:normAutofit fontScale="85000" lnSpcReduction="10000"/>
          </a:bodyPr>
          <a:lstStyle/>
          <a:p>
            <a:r>
              <a:rPr lang="en-US" dirty="0" smtClean="0"/>
              <a:t>In</a:t>
            </a:r>
            <a:r>
              <a:rPr lang="en-US" baseline="0" dirty="0" smtClean="0"/>
              <a:t> this presentation we can discuss about emerging Trends in Business Intelligence and Data Warehouse.  Following are the Emerging Area where BIDW is playing vital role.</a:t>
            </a:r>
          </a:p>
          <a:p>
            <a:r>
              <a:rPr lang="en-US" b="1" baseline="0" dirty="0" smtClean="0"/>
              <a:t>Data Quality </a:t>
            </a:r>
            <a:r>
              <a:rPr lang="en-US" baseline="0" dirty="0" smtClean="0"/>
              <a:t>– As Industry needs quality data to take decision hence most of the tools are providing solution to provide quality data for instances in </a:t>
            </a:r>
            <a:r>
              <a:rPr lang="en-US" baseline="0" dirty="0" err="1" smtClean="0"/>
              <a:t>DataStage</a:t>
            </a:r>
            <a:r>
              <a:rPr lang="en-US" baseline="0" dirty="0" smtClean="0"/>
              <a:t> Quality stage has </a:t>
            </a:r>
            <a:r>
              <a:rPr lang="en-US" baseline="0" dirty="0" err="1" smtClean="0"/>
              <a:t>embaded</a:t>
            </a:r>
            <a:r>
              <a:rPr lang="en-US" baseline="0" dirty="0" smtClean="0"/>
              <a:t> in </a:t>
            </a:r>
            <a:r>
              <a:rPr lang="en-US" baseline="0" dirty="0" err="1" smtClean="0"/>
              <a:t>DataStage</a:t>
            </a:r>
            <a:r>
              <a:rPr lang="en-US" baseline="0" dirty="0" smtClean="0"/>
              <a:t> 8x, In BOBJ Data Services they provides transformers which supports for Quality.</a:t>
            </a:r>
          </a:p>
          <a:p>
            <a:endParaRPr lang="en-US" baseline="0" dirty="0" smtClean="0"/>
          </a:p>
          <a:p>
            <a:r>
              <a:rPr lang="en-US" baseline="0" dirty="0" smtClean="0"/>
              <a:t>Most of the tools supports and maintain </a:t>
            </a:r>
            <a:r>
              <a:rPr lang="en-US" b="1" baseline="0" dirty="0" smtClean="0"/>
              <a:t>Metadata </a:t>
            </a:r>
            <a:r>
              <a:rPr lang="en-US" baseline="0" dirty="0" smtClean="0"/>
              <a:t>and keep track of every metadata it maintains. Tools provides to generate impact analysis report for metadata.</a:t>
            </a:r>
            <a:endParaRPr lang="en-US" dirty="0" smtClean="0"/>
          </a:p>
          <a:p>
            <a:endParaRPr lang="en-US" dirty="0" smtClean="0"/>
          </a:p>
          <a:p>
            <a:r>
              <a:rPr lang="en-US" b="1" dirty="0" smtClean="0"/>
              <a:t>Data Mining </a:t>
            </a:r>
            <a:r>
              <a:rPr lang="en-US" dirty="0" smtClean="0"/>
              <a:t>is equally playing vital role in industry like Insurance, Telecommunication, Banking etc.</a:t>
            </a:r>
            <a:r>
              <a:rPr lang="en-US" baseline="0" dirty="0" smtClean="0"/>
              <a:t> There are lot of tools uses different algorithms.</a:t>
            </a:r>
          </a:p>
          <a:p>
            <a:endParaRPr lang="en-US" baseline="0" dirty="0" smtClean="0"/>
          </a:p>
          <a:p>
            <a:r>
              <a:rPr lang="en-US" baseline="0" dirty="0" smtClean="0"/>
              <a:t>Many organization provides end to end solutions including software and </a:t>
            </a:r>
            <a:r>
              <a:rPr lang="en-US" b="1" baseline="0" dirty="0" smtClean="0"/>
              <a:t>hardware appliances</a:t>
            </a:r>
            <a:r>
              <a:rPr lang="en-US" baseline="0" dirty="0" smtClean="0"/>
              <a:t>. </a:t>
            </a:r>
          </a:p>
          <a:p>
            <a:endParaRPr lang="en-US" baseline="0" dirty="0" smtClean="0"/>
          </a:p>
          <a:p>
            <a:r>
              <a:rPr lang="en-US" baseline="0" dirty="0" smtClean="0"/>
              <a:t>Every tools are enhancing new features to work with </a:t>
            </a:r>
            <a:r>
              <a:rPr lang="en-US" b="1" baseline="0" dirty="0" smtClean="0"/>
              <a:t>multiple platforms</a:t>
            </a:r>
            <a:r>
              <a:rPr lang="en-US" baseline="0" dirty="0" smtClean="0"/>
              <a:t>, multiple database and multiple architecture. </a:t>
            </a:r>
          </a:p>
          <a:p>
            <a:endParaRPr lang="en-US" baseline="0" dirty="0" smtClean="0"/>
          </a:p>
          <a:p>
            <a:r>
              <a:rPr lang="en-US" baseline="0" dirty="0" smtClean="0"/>
              <a:t>As data is growing in million billions of records as a result performing complex operations through single computing system may not be sufficient hence most of the tools are providing </a:t>
            </a:r>
            <a:r>
              <a:rPr lang="en-US" b="1" baseline="0" dirty="0" smtClean="0"/>
              <a:t>Grid computing facility </a:t>
            </a:r>
            <a:r>
              <a:rPr lang="en-US" baseline="0" dirty="0" smtClean="0"/>
              <a:t>in where Data can be routed across  multiple computing systems to perform complex tasks.</a:t>
            </a:r>
          </a:p>
          <a:p>
            <a:endParaRPr lang="en-US" baseline="0" dirty="0" smtClean="0"/>
          </a:p>
          <a:p>
            <a:r>
              <a:rPr lang="en-US" b="1" baseline="0" dirty="0" smtClean="0"/>
              <a:t>Open Source BIDW </a:t>
            </a:r>
            <a:r>
              <a:rPr lang="en-US" baseline="0" dirty="0" smtClean="0"/>
              <a:t>are also emerging trends and so that one customize the tool based on their requirements.</a:t>
            </a:r>
          </a:p>
          <a:p>
            <a:endParaRPr lang="en-US" baseline="0" dirty="0" smtClean="0"/>
          </a:p>
          <a:p>
            <a:r>
              <a:rPr lang="en-US" baseline="0" dirty="0" smtClean="0"/>
              <a:t> </a:t>
            </a:r>
            <a:endParaRPr lang="en-US" dirty="0" smtClean="0"/>
          </a:p>
          <a:p>
            <a:endParaRPr lang="en-US" dirty="0"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123" name="Rectangle 3"/>
          <p:cNvSpPr>
            <a:spLocks noGrp="1" noChangeArrowheads="1"/>
          </p:cNvSpPr>
          <p:nvPr>
            <p:ph type="body" idx="1"/>
          </p:nvPr>
        </p:nvSpPr>
        <p:spPr/>
        <p:txBody>
          <a:bodyPr>
            <a:normAutofit fontScale="92500" lnSpcReduction="20000"/>
          </a:bodyPr>
          <a:lstStyle/>
          <a:p>
            <a:r>
              <a:rPr lang="en-US" smtClean="0"/>
              <a:t>From day one establish that warehousing is a joint user/builder project</a:t>
            </a:r>
          </a:p>
          <a:p>
            <a:r>
              <a:rPr lang="en-US" smtClean="0"/>
              <a:t>Most of the Warehouse projects will fail if the builders get specs from the users, go off for 6 months, and then come back with the 'finished' project. Warehouses are iterative! (Hear I put the word iterative means there are lots of mistakes in the projects.) Builders and users working with each other will not reduce the number of iterations, but it will reduce the size of them.</a:t>
            </a:r>
          </a:p>
          <a:p>
            <a:endParaRPr lang="en-US" smtClean="0"/>
          </a:p>
          <a:p>
            <a:r>
              <a:rPr lang="en-US" smtClean="0"/>
              <a:t>Establish that maintaining data quality will be an ONGOING joint user/builder responsibility</a:t>
            </a:r>
          </a:p>
          <a:p>
            <a:r>
              <a:rPr lang="en-US" smtClean="0"/>
              <a:t>Organizations undertaking warehousing efforts almost continually discover data problems. Best to establish right up front that this project is going to require some additional ongoing responsibility. </a:t>
            </a:r>
          </a:p>
          <a:p>
            <a:endParaRPr lang="en-US" smtClean="0"/>
          </a:p>
          <a:p>
            <a:r>
              <a:rPr lang="en-US" smtClean="0"/>
              <a:t>Train the users one step at a time</a:t>
            </a:r>
          </a:p>
          <a:p>
            <a:r>
              <a:rPr lang="en-US" smtClean="0"/>
              <a:t>Typically users are trained once. In several days they learn both the basics and intermediate and sometimes advanced aspects of using a tool. Slow down! Consider providing training initially in the minimum needed for the user to get something useful from the tool. Then let the user use the tool for a while (meaning several days, weeks, or months). Having basic training and some hands on experience, the user will have a much better context with which to grasp the next level. Also, once the basics and the next level are learned, keep training the users! After a year using the tool, schedule advanced training. </a:t>
            </a:r>
          </a:p>
          <a:p>
            <a:endParaRPr lang="en-US" smtClean="0"/>
          </a:p>
          <a:p>
            <a:r>
              <a:rPr lang="en-US" smtClean="0"/>
              <a:t>Train the users about the data stored in the data warehouse</a:t>
            </a:r>
          </a:p>
          <a:p>
            <a:r>
              <a:rPr lang="en-US" smtClean="0"/>
              <a:t>Users often need more training about the stored data than about the tools used to access the data. One should not assume the data are self-explanatory or that any metadata you may provide will answer any questions. Note that users are often used to seeing data in canned reports and seeing data in its "raw" form can be confusing. </a:t>
            </a:r>
          </a:p>
          <a:p>
            <a:endParaRPr lang="en-US" smtClean="0"/>
          </a:p>
          <a:p>
            <a:endParaRPr lang="en-US" dirty="0" smtClean="0"/>
          </a:p>
        </p:txBody>
      </p:sp>
      <p:sp>
        <p:nvSpPr>
          <p:cNvPr id="3" name="Slide Image Placeholder 2"/>
          <p:cNvSpPr>
            <a:spLocks noGrp="1" noRot="1" noChangeAspect="1"/>
          </p:cNvSpPr>
          <p:nvPr>
            <p:ph type="sldImg"/>
          </p:nvPr>
        </p:nvSpPr>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3516902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147" name="Rectangle 3"/>
          <p:cNvSpPr>
            <a:spLocks noGrp="1" noChangeArrowheads="1"/>
          </p:cNvSpPr>
          <p:nvPr>
            <p:ph type="body" idx="1"/>
          </p:nvPr>
        </p:nvSpPr>
        <p:spPr/>
        <p:txBody>
          <a:bodyPr>
            <a:normAutofit/>
          </a:bodyPr>
          <a:lstStyle/>
          <a:p>
            <a:r>
              <a:rPr lang="en-US" dirty="0"/>
              <a:t>Consider doing a high level corporate data model / data warehouse architecture "exercise" in three weeks</a:t>
            </a:r>
          </a:p>
          <a:p>
            <a:r>
              <a:rPr lang="en-US" dirty="0"/>
              <a:t>Actually, the key point regarding time is to "time-box" the exercise into a relatively short time. After about three weeks, the marginal benefits from additional time devoted to these types of exercises rapidly decrease. - The corporate model is going to identify, at a high level, subjects and relationships and most importantly, what are the chunks of information that it makes sense to deliver in different projects. The architecture part of the exercise to determine the dimensions, definitions of derived data, attribute names, and information sources that you will attempt to use consistently in your data warehousing efforts. The exercise also consists of coming to an agreement as to how to keep the corporate model up-to-date and how to make sure future data warehousing efforts pay attention to the architectural principles. </a:t>
            </a:r>
          </a:p>
          <a:p>
            <a:endParaRPr lang="en-US" dirty="0" smtClean="0"/>
          </a:p>
        </p:txBody>
      </p:sp>
      <p:sp>
        <p:nvSpPr>
          <p:cNvPr id="3" name="Slide Image Placeholder 2"/>
          <p:cNvSpPr>
            <a:spLocks noGrp="1" noRot="1" noChangeAspect="1"/>
          </p:cNvSpPr>
          <p:nvPr>
            <p:ph type="sldImg"/>
          </p:nvPr>
        </p:nvSpPr>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2012964" y="782322"/>
            <a:ext cx="4892673" cy="7941198"/>
          </a:xfrm>
        </p:spPr>
        <p:txBody>
          <a:bodyPr>
            <a:normAutofit/>
          </a:bodyPr>
          <a:lstStyle/>
          <a:p>
            <a:pPr lvl="1"/>
            <a:r>
              <a:rPr lang="en-US" dirty="0" smtClean="0"/>
              <a:t>Implement </a:t>
            </a:r>
            <a:r>
              <a:rPr lang="en-US" dirty="0"/>
              <a:t>a user accessible automated directory to information stored in the warehouse</a:t>
            </a:r>
          </a:p>
          <a:p>
            <a:r>
              <a:rPr lang="en-US" dirty="0"/>
              <a:t>The majority of successful warehousing efforts I have seen included providing some means for the warehouse user to locate stored information. Most of the times this involved building a separate database with directory information. And most of the time, a pretty simple database sufficed for initial use. </a:t>
            </a:r>
          </a:p>
          <a:p>
            <a:endParaRPr lang="en-US" dirty="0"/>
          </a:p>
          <a:p>
            <a:r>
              <a:rPr lang="en-US" dirty="0"/>
              <a:t>Once you know what raw data you want to feed into the data, request that data</a:t>
            </a:r>
          </a:p>
          <a:p>
            <a:r>
              <a:rPr lang="en-US" dirty="0"/>
              <a:t>If you have done some reading on data warehouse development you probably have read that figuring out the process of extracting, transforming, and loading (ETL) usually takes the majority of the time in initial data warehouse development.  In project management lingo, figuring out ETL is usually on the critical path. - If you know what raw data you need, request it as soon as you know it. You are probably going to have to ask one of the programmers of the legacy feeder systems to initially get this data for you. </a:t>
            </a:r>
          </a:p>
          <a:p>
            <a:r>
              <a:rPr lang="en-US" dirty="0"/>
              <a:t>	</a:t>
            </a:r>
          </a:p>
          <a:p>
            <a:r>
              <a:rPr lang="en-US" dirty="0"/>
              <a:t>For reasons of politics, overwork, and just plain lack of knowledge of how data are physically stored in a 	system, the feeder system programmer often can take a while to get you that data.  </a:t>
            </a:r>
          </a:p>
          <a:p>
            <a:endParaRPr lang="en-US" dirty="0"/>
          </a:p>
          <a:p>
            <a:r>
              <a:rPr lang="en-US" dirty="0"/>
              <a:t>Determine a plan to test the integrity of the data in the warehouse</a:t>
            </a:r>
          </a:p>
          <a:p>
            <a:r>
              <a:rPr lang="en-US" dirty="0"/>
              <a:t>Do not underestimate the importance of user faith in the integrity of the warehouse data. Huge warehouse efforts quickly go sour if after system roll-out users find multiple mistakes. A good investment of time in the initial stages of a warehouse project is for the builder and user to jointly determine what checks will be made on the 	warehouse data during development and what checks need to be made on an ongoing basis. The checks including tying warehouse data controls back to controls in feeder systems, checking the correctness of aggregation logic, testing whether classifications codes were assigned correctly. 	</a:t>
            </a:r>
          </a:p>
          <a:p>
            <a:endParaRPr lang="en-US" dirty="0"/>
          </a:p>
          <a:p>
            <a:r>
              <a:rPr lang="en-US" dirty="0"/>
              <a:t>From the start get warehouse users in the habit of 'testing' complex queries</a:t>
            </a:r>
          </a:p>
          <a:p>
            <a:r>
              <a:rPr lang="en-US" dirty="0"/>
              <a:t>Many people will assume that the query result is correct. At the very least, get the user in the habit of eyeballing the query or report to check if several records that should be included are, in fact, included and that several records that should not be included are, in fact, not included. </a:t>
            </a:r>
          </a:p>
          <a:p>
            <a:endParaRPr lang="en-US" dirty="0"/>
          </a:p>
          <a:p>
            <a:r>
              <a:rPr lang="en-US" dirty="0"/>
              <a:t>	</a:t>
            </a:r>
          </a:p>
          <a:p>
            <a:endParaRPr lang="en-US" dirty="0"/>
          </a:p>
        </p:txBody>
      </p:sp>
    </p:spTree>
    <p:extLst>
      <p:ext uri="{BB962C8B-B14F-4D97-AF65-F5344CB8AC3E}">
        <p14:creationId xmlns:p14="http://schemas.microsoft.com/office/powerpoint/2010/main" val="17089404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171" name="Rectangle 3"/>
          <p:cNvSpPr>
            <a:spLocks noGrp="1" noChangeArrowheads="1"/>
          </p:cNvSpPr>
          <p:nvPr>
            <p:ph type="body" idx="1"/>
          </p:nvPr>
        </p:nvSpPr>
        <p:spPr/>
        <p:txBody>
          <a:bodyPr>
            <a:normAutofit/>
          </a:bodyPr>
          <a:lstStyle/>
          <a:p>
            <a:r>
              <a:rPr lang="en-US" dirty="0" smtClean="0"/>
              <a:t>Coordinate system roll-out with network administration personnel</a:t>
            </a:r>
          </a:p>
          <a:p>
            <a:r>
              <a:rPr lang="en-US" dirty="0" smtClean="0"/>
              <a:t>Use of data warehousing systems can bring about some strange spikes in network activity. If you keep network administration people informed of the roll-out schedule, chances are they will monitor network activity for you and be ready to make adjustments to the network as necessary. </a:t>
            </a:r>
          </a:p>
          <a:p>
            <a:endParaRPr lang="en-US" dirty="0" smtClean="0"/>
          </a:p>
          <a:p>
            <a:r>
              <a:rPr lang="en-US" dirty="0" smtClean="0"/>
              <a:t>Have a good grasp of desktop databases and spreadsheets</a:t>
            </a:r>
          </a:p>
          <a:p>
            <a:r>
              <a:rPr lang="en-US" dirty="0" smtClean="0"/>
              <a:t>Even if you are dealing with a 100 TB database, there are so many little tasks to be done in a data warehousing project where knowledge of these tools will be helpful. Skillful use of these tools during development can be a 	huge productivity enhancer.</a:t>
            </a:r>
          </a:p>
          <a:p>
            <a:endParaRPr lang="en-US" dirty="0" smtClean="0"/>
          </a:p>
        </p:txBody>
      </p:sp>
      <p:sp>
        <p:nvSpPr>
          <p:cNvPr id="3" name="Slide Image Placeholder 2"/>
          <p:cNvSpPr>
            <a:spLocks noGrp="1" noRot="1" noChangeAspect="1"/>
          </p:cNvSpPr>
          <p:nvPr>
            <p:ph type="sldImg"/>
          </p:nvPr>
        </p:nvSpPr>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2012964" y="746760"/>
            <a:ext cx="4892673" cy="7976759"/>
          </a:xfrm>
        </p:spPr>
        <p:txBody>
          <a:bodyPr>
            <a:normAutofit/>
          </a:bodyPr>
          <a:lstStyle/>
          <a:p>
            <a:r>
              <a:rPr lang="en-US" dirty="0"/>
              <a:t>Be prepared to support beginning users immediately and at any time</a:t>
            </a:r>
          </a:p>
          <a:p>
            <a:r>
              <a:rPr lang="en-US" dirty="0"/>
              <a:t>We developers often greatly underestimate users' hesitation to begin using the data warehouse. This hesitation could be because of user fear of technology or user fear that they will not get Information System support. So, the first point is to be available to help when the user wants to try to use the data warehouse the first time. 	Users also may want to use the data warehouse for the first time during the weekend or at 6:00 in the morning or 8:00 at night. The distractions are less at those times. If you want to make that beginning user as a 	committed customer of your data warehouse, you better be available to support the user when he starts out 	whatever the day or the hour.</a:t>
            </a:r>
          </a:p>
          <a:p>
            <a:endParaRPr lang="en-US" dirty="0"/>
          </a:p>
          <a:p>
            <a:r>
              <a:rPr lang="en-US" dirty="0"/>
              <a:t>Maintain the audit trail to the feeder systems</a:t>
            </a:r>
          </a:p>
          <a:p>
            <a:r>
              <a:rPr lang="en-US" dirty="0"/>
              <a:t>That is, make it as easy as possible to tie the data in the data warehouse to the feeder systems. Your users have to trust the numbers in the data warehouse. You owe this to the users in order to maintain their trust.</a:t>
            </a:r>
          </a:p>
          <a:p>
            <a:endParaRPr lang="en-US" dirty="0"/>
          </a:p>
          <a:p>
            <a:r>
              <a:rPr lang="en-US" dirty="0"/>
              <a:t>Market and sell your data warehousing systems</a:t>
            </a:r>
          </a:p>
          <a:p>
            <a:r>
              <a:rPr lang="en-US" dirty="0"/>
              <a:t>For the most part, use of data warehousing systems is optional. This means you have to identify the potential users of the systems, help them understand what are the benefits of the system, and then make them want to keep coming back to use the system. </a:t>
            </a:r>
          </a:p>
          <a:p>
            <a:endParaRPr lang="en-US" dirty="0"/>
          </a:p>
          <a:p>
            <a:endParaRPr lang="en-US" dirty="0"/>
          </a:p>
          <a:p>
            <a:endParaRPr lang="en-US" dirty="0"/>
          </a:p>
        </p:txBody>
      </p:sp>
    </p:spTree>
    <p:extLst>
      <p:ext uri="{BB962C8B-B14F-4D97-AF65-F5344CB8AC3E}">
        <p14:creationId xmlns:p14="http://schemas.microsoft.com/office/powerpoint/2010/main" val="2477098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195" name="Rectangle 3"/>
          <p:cNvSpPr>
            <a:spLocks noGrp="1" noChangeArrowheads="1"/>
          </p:cNvSpPr>
          <p:nvPr>
            <p:ph type="body" idx="1"/>
          </p:nvPr>
        </p:nvSpPr>
        <p:spPr/>
        <p:txBody>
          <a:bodyPr>
            <a:normAutofit/>
          </a:bodyPr>
          <a:lstStyle/>
          <a:p>
            <a:r>
              <a:rPr lang="en-US" dirty="0" smtClean="0"/>
              <a:t>You are going to spend much time extracting, cleaning, and loading data</a:t>
            </a:r>
          </a:p>
          <a:p>
            <a:r>
              <a:rPr lang="en-US" dirty="0" smtClean="0"/>
              <a:t>The usual figure quoted is that approximately 80% of the time building a data warehouse will be spent on this type of work. (No one has ever explained how this percentage was obtained though.) Suffice it to say, though, the amount of time on these tasks is often grossly underestimated. Note that this point is about extracting and cleaning and loading.  Though by now many people are aware the cleaning the data is complex, extracting data and loading data are equally, if not more, complex. </a:t>
            </a:r>
          </a:p>
          <a:p>
            <a:endParaRPr lang="en-US" dirty="0" smtClean="0"/>
          </a:p>
          <a:p>
            <a:r>
              <a:rPr lang="en-US" dirty="0" smtClean="0"/>
              <a:t>Despite best efforts at project management, data warehousing project scope will increase</a:t>
            </a:r>
          </a:p>
          <a:p>
            <a:r>
              <a:rPr lang="en-US" dirty="0" smtClean="0"/>
              <a:t>To paraphrase data warehousing author W. H. </a:t>
            </a:r>
            <a:r>
              <a:rPr lang="en-US" dirty="0" err="1" smtClean="0"/>
              <a:t>Inmon</a:t>
            </a:r>
            <a:r>
              <a:rPr lang="en-US" dirty="0" smtClean="0"/>
              <a:t>, traditional projects start with requirements and end with data. Data warehousing projects start with data and end with requirements. Once warehouse users see what they can do with 2000's technology, they will want much more. (Which is fine!) </a:t>
            </a:r>
          </a:p>
          <a:p>
            <a:endParaRPr lang="en-US" dirty="0" smtClean="0"/>
          </a:p>
        </p:txBody>
      </p:sp>
      <p:sp>
        <p:nvSpPr>
          <p:cNvPr id="3" name="Slide Image Placeholder 2"/>
          <p:cNvSpPr>
            <a:spLocks noGrp="1" noRot="1" noChangeAspect="1"/>
          </p:cNvSpPr>
          <p:nvPr>
            <p:ph type="sldImg"/>
          </p:nvPr>
        </p:nvSpPr>
        <p:spPr/>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9.xml"/><Relationship Id="rId7" Type="http://schemas.openxmlformats.org/officeDocument/2006/relationships/image" Target="../media/image1.emf"/><Relationship Id="rId2" Type="http://schemas.openxmlformats.org/officeDocument/2006/relationships/tags" Target="../tags/tag8.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slideMaster" Target="../slideMasters/slideMaster1.xml"/><Relationship Id="rId4" Type="http://schemas.openxmlformats.org/officeDocument/2006/relationships/tags" Target="../tags/tag10.xml"/></Relationships>
</file>

<file path=ppt/slideLayouts/_rels/slideLayout10.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21.xml"/><Relationship Id="rId7" Type="http://schemas.openxmlformats.org/officeDocument/2006/relationships/oleObject" Target="../embeddings/oleObject4.bin"/><Relationship Id="rId2" Type="http://schemas.openxmlformats.org/officeDocument/2006/relationships/tags" Target="../tags/tag20.xml"/><Relationship Id="rId1" Type="http://schemas.openxmlformats.org/officeDocument/2006/relationships/vmlDrawing" Target="../drawings/vmlDrawing4.vml"/><Relationship Id="rId6" Type="http://schemas.openxmlformats.org/officeDocument/2006/relationships/slideMaster" Target="../slideMasters/slideMaster1.xml"/><Relationship Id="rId5" Type="http://schemas.openxmlformats.org/officeDocument/2006/relationships/tags" Target="../tags/tag23.xml"/><Relationship Id="rId4" Type="http://schemas.openxmlformats.org/officeDocument/2006/relationships/tags" Target="../tags/tag22.xml"/></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25.xml"/><Relationship Id="rId7" Type="http://schemas.openxmlformats.org/officeDocument/2006/relationships/oleObject" Target="../embeddings/oleObject5.bin"/><Relationship Id="rId2" Type="http://schemas.openxmlformats.org/officeDocument/2006/relationships/tags" Target="../tags/tag24.xml"/><Relationship Id="rId1" Type="http://schemas.openxmlformats.org/officeDocument/2006/relationships/vmlDrawing" Target="../drawings/vmlDrawing5.vml"/><Relationship Id="rId6" Type="http://schemas.openxmlformats.org/officeDocument/2006/relationships/slideMaster" Target="../slideMasters/slideMaster1.xml"/><Relationship Id="rId5" Type="http://schemas.openxmlformats.org/officeDocument/2006/relationships/tags" Target="../tags/tag27.xml"/><Relationship Id="rId4" Type="http://schemas.openxmlformats.org/officeDocument/2006/relationships/tags" Target="../tags/tag26.xml"/></Relationships>
</file>

<file path=ppt/slideLayouts/_rels/slideLayout12.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29.xml"/><Relationship Id="rId7" Type="http://schemas.openxmlformats.org/officeDocument/2006/relationships/tags" Target="../tags/tag33.xml"/><Relationship Id="rId2" Type="http://schemas.openxmlformats.org/officeDocument/2006/relationships/tags" Target="../tags/tag28.xml"/><Relationship Id="rId1" Type="http://schemas.openxmlformats.org/officeDocument/2006/relationships/vmlDrawing" Target="../drawings/vmlDrawing6.vml"/><Relationship Id="rId6" Type="http://schemas.openxmlformats.org/officeDocument/2006/relationships/tags" Target="../tags/tag32.xml"/><Relationship Id="rId5" Type="http://schemas.openxmlformats.org/officeDocument/2006/relationships/tags" Target="../tags/tag31.xml"/><Relationship Id="rId10" Type="http://schemas.openxmlformats.org/officeDocument/2006/relationships/image" Target="../media/image1.emf"/><Relationship Id="rId4" Type="http://schemas.openxmlformats.org/officeDocument/2006/relationships/tags" Target="../tags/tag30.xml"/><Relationship Id="rId9" Type="http://schemas.openxmlformats.org/officeDocument/2006/relationships/oleObject" Target="../embeddings/oleObject6.bin"/></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1.xml"/><Relationship Id="rId1" Type="http://schemas.openxmlformats.org/officeDocument/2006/relationships/tags" Target="../tags/tag34.xml"/></Relationships>
</file>

<file path=ppt/slideLayouts/_rels/slideLayout15.xml.rels><?xml version="1.0" encoding="UTF-8" standalone="yes"?>
<Relationships xmlns="http://schemas.openxmlformats.org/package/2006/relationships"><Relationship Id="rId3" Type="http://schemas.openxmlformats.org/officeDocument/2006/relationships/tags" Target="../tags/tag36.xml"/><Relationship Id="rId2" Type="http://schemas.openxmlformats.org/officeDocument/2006/relationships/tags" Target="../tags/tag35.xml"/><Relationship Id="rId1" Type="http://schemas.openxmlformats.org/officeDocument/2006/relationships/vmlDrawing" Target="../drawings/vmlDrawing7.vml"/><Relationship Id="rId6" Type="http://schemas.openxmlformats.org/officeDocument/2006/relationships/image" Target="../media/image1.emf"/><Relationship Id="rId5" Type="http://schemas.openxmlformats.org/officeDocument/2006/relationships/oleObject" Target="../embeddings/oleObject7.bin"/><Relationship Id="rId4"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7.xml"/><Relationship Id="rId1" Type="http://schemas.openxmlformats.org/officeDocument/2006/relationships/vmlDrawing" Target="../drawings/vmlDrawing8.vml"/><Relationship Id="rId5" Type="http://schemas.openxmlformats.org/officeDocument/2006/relationships/image" Target="../media/image1.emf"/><Relationship Id="rId4" Type="http://schemas.openxmlformats.org/officeDocument/2006/relationships/oleObject" Target="../embeddings/oleObject8.bin"/></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2.xml"/><Relationship Id="rId7" Type="http://schemas.openxmlformats.org/officeDocument/2006/relationships/image" Target="../media/image1.emf"/><Relationship Id="rId2" Type="http://schemas.openxmlformats.org/officeDocument/2006/relationships/tags" Target="../tags/tag11.xml"/><Relationship Id="rId1" Type="http://schemas.openxmlformats.org/officeDocument/2006/relationships/vmlDrawing" Target="../drawings/vmlDrawing3.vml"/><Relationship Id="rId6" Type="http://schemas.openxmlformats.org/officeDocument/2006/relationships/oleObject" Target="../embeddings/oleObject3.bin"/><Relationship Id="rId5" Type="http://schemas.openxmlformats.org/officeDocument/2006/relationships/slideMaster" Target="../slideMasters/slideMaster1.xml"/><Relationship Id="rId4" Type="http://schemas.openxmlformats.org/officeDocument/2006/relationships/tags" Target="../tags/tag13.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slideMaster" Target="../slideMasters/slideMaster1.xml"/><Relationship Id="rId1" Type="http://schemas.openxmlformats.org/officeDocument/2006/relationships/tags" Target="../tags/tag14.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15.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16.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17.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Master" Target="../slideMasters/slideMaster1.xml"/><Relationship Id="rId1" Type="http://schemas.openxmlformats.org/officeDocument/2006/relationships/tags" Target="../tags/tag18.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9.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1">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 y="0"/>
          <a:ext cx="146538" cy="158750"/>
        </p:xfrm>
        <a:graphic>
          <a:graphicData uri="http://schemas.openxmlformats.org/presentationml/2006/ole">
            <mc:AlternateContent xmlns:mc="http://schemas.openxmlformats.org/markup-compatibility/2006">
              <mc:Choice xmlns:v="urn:schemas-microsoft-com:vml" Requires="v">
                <p:oleObj spid="_x0000_s5127"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ctrTitle" hasCustomPrompt="1"/>
            <p:custDataLst>
              <p:tags r:id="rId3"/>
            </p:custDataLst>
          </p:nvPr>
        </p:nvSpPr>
        <p:spPr>
          <a:xfrm>
            <a:off x="0" y="2959926"/>
            <a:ext cx="5035137" cy="1098157"/>
          </a:xfrm>
        </p:spPr>
        <p:txBody>
          <a:bodyPr lIns="720000" tIns="33059" rIns="33059" bIns="33059" anchor="t"/>
          <a:lstStyle>
            <a:lvl1pPr marL="0" indent="0" algn="l">
              <a:defRPr sz="3700" b="1">
                <a:solidFill>
                  <a:schemeClr val="tx1"/>
                </a:solidFill>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4"/>
            </p:custDataLst>
          </p:nvPr>
        </p:nvSpPr>
        <p:spPr>
          <a:xfrm>
            <a:off x="4491614" y="4949633"/>
            <a:ext cx="4652387" cy="874227"/>
          </a:xfrm>
        </p:spPr>
        <p:txBody>
          <a:bodyPr lIns="720000"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spTree>
    <p:extLst>
      <p:ext uri="{BB962C8B-B14F-4D97-AF65-F5344CB8AC3E}">
        <p14:creationId xmlns:p14="http://schemas.microsoft.com/office/powerpoint/2010/main" val="3001132699"/>
      </p:ext>
    </p:extLst>
  </p:cSld>
  <p:clrMapOvr>
    <a:masterClrMapping/>
  </p:clrMapOvr>
  <p:timing>
    <p:tnLst>
      <p:par>
        <p:cTn id="1" dur="indefinite" restart="never" nodeType="tmRoot"/>
      </p:par>
    </p:tnLst>
  </p:timing>
  <p:hf sldNum="0" hd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7175" name="think-cell Slide" r:id="rId7" imgW="360" imgH="360" progId="">
                  <p:embed/>
                </p:oleObj>
              </mc:Choice>
              <mc:Fallback>
                <p:oleObj name="think-cell Slide" r:id="rId7" imgW="360" imgH="36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2111956"/>
            <a:ext cx="8845484" cy="4026560"/>
          </a:xfrm>
        </p:spPr>
        <p:txBody>
          <a:bodyPr/>
          <a:lstStyle>
            <a:lvl1pPr>
              <a:defRPr b="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8" name="Espace réservé du texte 7"/>
          <p:cNvSpPr>
            <a:spLocks noGrp="1"/>
          </p:cNvSpPr>
          <p:nvPr>
            <p:ph type="body" sz="quarter" idx="11" hasCustomPrompt="1"/>
            <p:custDataLst>
              <p:tags r:id="rId5"/>
            </p:custDataLst>
          </p:nvPr>
        </p:nvSpPr>
        <p:spPr>
          <a:xfrm>
            <a:off x="298604" y="1495447"/>
            <a:ext cx="8860286" cy="643612"/>
          </a:xfrm>
        </p:spPr>
        <p:txBody>
          <a:bodyPr/>
          <a:lstStyle>
            <a:lvl1pPr marL="0" indent="0">
              <a:buNone/>
              <a:defRPr b="1">
                <a:solidFill>
                  <a:schemeClr val="accent2"/>
                </a:solidFill>
              </a:defRPr>
            </a:lvl1pPr>
          </a:lstStyle>
          <a:p>
            <a:pPr lvl="0"/>
            <a:r>
              <a:rPr lang="fr-FR" dirty="0" smtClean="0"/>
              <a:t>Click to </a:t>
            </a:r>
            <a:r>
              <a:rPr lang="fr-FR" dirty="0" err="1" smtClean="0"/>
              <a:t>edit</a:t>
            </a:r>
            <a:r>
              <a:rPr lang="fr-FR" dirty="0" smtClean="0"/>
              <a:t> Master </a:t>
            </a:r>
            <a:r>
              <a:rPr lang="fr-FR" dirty="0" err="1" smtClean="0"/>
              <a:t>text</a:t>
            </a:r>
            <a:r>
              <a:rPr lang="fr-FR" dirty="0" smtClean="0"/>
              <a:t> style</a:t>
            </a:r>
          </a:p>
        </p:txBody>
      </p:sp>
    </p:spTree>
    <p:extLst>
      <p:ext uri="{BB962C8B-B14F-4D97-AF65-F5344CB8AC3E}">
        <p14:creationId xmlns:p14="http://schemas.microsoft.com/office/powerpoint/2010/main" val="1680068697"/>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8199" name="think-cell Slide" r:id="rId7" imgW="360" imgH="360" progId="">
                  <p:embed/>
                </p:oleObj>
              </mc:Choice>
              <mc:Fallback>
                <p:oleObj name="think-cell Slide" r:id="rId7" imgW="360" imgH="36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4"/>
            </p:custDataLst>
          </p:nvPr>
        </p:nvSpPr>
        <p:spPr>
          <a:xfrm>
            <a:off x="290500" y="1533439"/>
            <a:ext cx="4155820" cy="4715504"/>
          </a:xfrm>
        </p:spPr>
        <p:txBody>
          <a:bodyPr/>
          <a:lstStyle>
            <a:lvl1pPr>
              <a:defRPr sz="200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5"/>
            </p:custDataLst>
          </p:nvPr>
        </p:nvSpPr>
        <p:spPr>
          <a:xfrm>
            <a:off x="4636466" y="1533440"/>
            <a:ext cx="4155820" cy="4725584"/>
          </a:xfrm>
        </p:spPr>
        <p:txBody>
          <a:bodyPr/>
          <a:lstStyle>
            <a:lvl1pPr>
              <a:defRPr sz="200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1372747626"/>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9223" name="think-cell Slide" r:id="rId9" imgW="360" imgH="360" progId="">
                  <p:embed/>
                </p:oleObj>
              </mc:Choice>
              <mc:Fallback>
                <p:oleObj name="think-cell Slide" r:id="rId9" imgW="360" imgH="360" progId="">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4"/>
            </p:custDataLst>
          </p:nvPr>
        </p:nvSpPr>
        <p:spPr>
          <a:xfrm>
            <a:off x="290500" y="2206953"/>
            <a:ext cx="4155820" cy="4041990"/>
          </a:xfrm>
        </p:spPr>
        <p:txBody>
          <a:bodyPr/>
          <a:lstStyle>
            <a:lvl1pPr>
              <a:defRPr sz="1800"/>
            </a:lvl1pPr>
            <a:lvl2pPr>
              <a:defRPr sz="1600"/>
            </a:lvl2pPr>
            <a:lvl3pPr>
              <a:defRPr sz="1400"/>
            </a:lvl3pPr>
            <a:lvl4pPr>
              <a:defRPr sz="12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5"/>
            </p:custDataLst>
          </p:nvPr>
        </p:nvSpPr>
        <p:spPr>
          <a:xfrm>
            <a:off x="4636466" y="2208394"/>
            <a:ext cx="4155820" cy="4050630"/>
          </a:xfrm>
        </p:spPr>
        <p:txBody>
          <a:bodyPr/>
          <a:lstStyle>
            <a:lvl1pPr>
              <a:defRPr sz="1800"/>
            </a:lvl1pPr>
            <a:lvl2pPr>
              <a:defRPr sz="1600"/>
            </a:lvl2pPr>
            <a:lvl3pPr>
              <a:defRPr sz="1400"/>
            </a:lvl3pPr>
            <a:lvl4pPr>
              <a:defRPr sz="12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Espace réservé du texte 6"/>
          <p:cNvSpPr>
            <a:spLocks noGrp="1"/>
          </p:cNvSpPr>
          <p:nvPr>
            <p:ph type="body" sz="quarter" idx="12" hasCustomPrompt="1"/>
            <p:custDataLst>
              <p:tags r:id="rId6"/>
            </p:custDataLst>
          </p:nvPr>
        </p:nvSpPr>
        <p:spPr>
          <a:xfrm>
            <a:off x="290501" y="1542648"/>
            <a:ext cx="4155820" cy="653034"/>
          </a:xfrm>
        </p:spPr>
        <p:txBody>
          <a:bodyPr anchor="ctr"/>
          <a:lstStyle>
            <a:lvl1pPr algn="ctr">
              <a:buNone/>
              <a:defRPr sz="2200" b="1">
                <a:solidFill>
                  <a:schemeClr val="tx2">
                    <a:lumMod val="50000"/>
                  </a:schemeClr>
                </a:solidFill>
              </a:defRPr>
            </a:lvl1pPr>
            <a:lvl5pPr>
              <a:buNone/>
              <a:defRPr/>
            </a:lvl5pPr>
          </a:lstStyle>
          <a:p>
            <a:pPr lvl="0"/>
            <a:r>
              <a:rPr lang="en-US" noProof="0" dirty="0" smtClean="0"/>
              <a:t>Click to edit Master text style</a:t>
            </a:r>
          </a:p>
        </p:txBody>
      </p:sp>
      <p:sp>
        <p:nvSpPr>
          <p:cNvPr id="9" name="Espace réservé du texte 8"/>
          <p:cNvSpPr>
            <a:spLocks noGrp="1"/>
          </p:cNvSpPr>
          <p:nvPr>
            <p:ph type="body" sz="quarter" idx="13" hasCustomPrompt="1"/>
            <p:custDataLst>
              <p:tags r:id="rId7"/>
            </p:custDataLst>
          </p:nvPr>
        </p:nvSpPr>
        <p:spPr>
          <a:xfrm>
            <a:off x="4636749" y="1533439"/>
            <a:ext cx="4155820"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smtClean="0"/>
              <a:t>Click to edit Master text style</a:t>
            </a:r>
          </a:p>
        </p:txBody>
      </p:sp>
    </p:spTree>
    <p:extLst>
      <p:ext uri="{BB962C8B-B14F-4D97-AF65-F5344CB8AC3E}">
        <p14:creationId xmlns:p14="http://schemas.microsoft.com/office/powerpoint/2010/main" val="36570354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 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hasCustomPrompt="1"/>
          </p:nvPr>
        </p:nvSpPr>
        <p:spPr>
          <a:xfrm>
            <a:off x="408791" y="1459814"/>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4" name="Content Placeholder 3"/>
          <p:cNvSpPr>
            <a:spLocks noGrp="1"/>
          </p:cNvSpPr>
          <p:nvPr>
            <p:ph sz="half" idx="2" hasCustomPrompt="1"/>
          </p:nvPr>
        </p:nvSpPr>
        <p:spPr>
          <a:xfrm>
            <a:off x="408791" y="1984895"/>
            <a:ext cx="3990466" cy="1685312"/>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5" name="Text Placeholder 4"/>
          <p:cNvSpPr>
            <a:spLocks noGrp="1"/>
          </p:cNvSpPr>
          <p:nvPr>
            <p:ph type="body" sz="quarter" idx="3" hasCustomPrompt="1"/>
          </p:nvPr>
        </p:nvSpPr>
        <p:spPr>
          <a:xfrm>
            <a:off x="4766260" y="1459814"/>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6" name="Content Placeholder 5"/>
          <p:cNvSpPr>
            <a:spLocks noGrp="1"/>
          </p:cNvSpPr>
          <p:nvPr>
            <p:ph sz="quarter" idx="4" hasCustomPrompt="1"/>
          </p:nvPr>
        </p:nvSpPr>
        <p:spPr>
          <a:xfrm>
            <a:off x="4766260" y="1984895"/>
            <a:ext cx="3990466" cy="1685312"/>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Text Placeholder 2"/>
          <p:cNvSpPr>
            <a:spLocks noGrp="1"/>
          </p:cNvSpPr>
          <p:nvPr>
            <p:ph type="body" idx="12" hasCustomPrompt="1"/>
          </p:nvPr>
        </p:nvSpPr>
        <p:spPr>
          <a:xfrm>
            <a:off x="408791" y="3843789"/>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8" name="Content Placeholder 3"/>
          <p:cNvSpPr>
            <a:spLocks noGrp="1"/>
          </p:cNvSpPr>
          <p:nvPr>
            <p:ph sz="half" idx="13" hasCustomPrompt="1"/>
          </p:nvPr>
        </p:nvSpPr>
        <p:spPr>
          <a:xfrm>
            <a:off x="408791" y="4375488"/>
            <a:ext cx="3990466" cy="1820917"/>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9" name="Text Placeholder 4"/>
          <p:cNvSpPr>
            <a:spLocks noGrp="1"/>
          </p:cNvSpPr>
          <p:nvPr>
            <p:ph type="body" sz="quarter" idx="14" hasCustomPrompt="1"/>
          </p:nvPr>
        </p:nvSpPr>
        <p:spPr>
          <a:xfrm>
            <a:off x="4766260" y="3843789"/>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10" name="Content Placeholder 5"/>
          <p:cNvSpPr>
            <a:spLocks noGrp="1"/>
          </p:cNvSpPr>
          <p:nvPr>
            <p:ph sz="quarter" idx="15" hasCustomPrompt="1"/>
          </p:nvPr>
        </p:nvSpPr>
        <p:spPr>
          <a:xfrm>
            <a:off x="4766260" y="4375488"/>
            <a:ext cx="3990466" cy="1820917"/>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3071165540"/>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O NOT US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3" name="Picture 12"/>
          <p:cNvPicPr>
            <a:picLocks noChangeAspect="1" noChangeArrowheads="1"/>
          </p:cNvPicPr>
          <p:nvPr userDrawn="1"/>
        </p:nvPicPr>
        <p:blipFill>
          <a:blip r:embed="rId3"/>
          <a:srcRect/>
          <a:stretch>
            <a:fillRect/>
          </a:stretch>
        </p:blipFill>
        <p:spPr bwMode="auto">
          <a:xfrm>
            <a:off x="7315200" y="1828799"/>
            <a:ext cx="1693941" cy="1554480"/>
          </a:xfrm>
          <a:prstGeom prst="rect">
            <a:avLst/>
          </a:prstGeom>
          <a:noFill/>
          <a:ln w="9525">
            <a:noFill/>
            <a:miter lim="800000"/>
            <a:headEnd/>
            <a:tailEnd/>
          </a:ln>
          <a:effectLst/>
        </p:spPr>
      </p:pic>
      <p:sp>
        <p:nvSpPr>
          <p:cNvPr id="4" name="Content Placeholder 2"/>
          <p:cNvSpPr>
            <a:spLocks noGrp="1"/>
          </p:cNvSpPr>
          <p:nvPr>
            <p:ph idx="1" hasCustomPrompt="1"/>
            <p:custDataLst>
              <p:tags r:id="rId1"/>
            </p:custDataLst>
          </p:nvPr>
        </p:nvSpPr>
        <p:spPr>
          <a:xfrm>
            <a:off x="298516" y="1494766"/>
            <a:ext cx="7009788"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22859202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0247"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Tree>
    <p:extLst>
      <p:ext uri="{BB962C8B-B14F-4D97-AF65-F5344CB8AC3E}">
        <p14:creationId xmlns:p14="http://schemas.microsoft.com/office/powerpoint/2010/main" val="2060505867"/>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a:buFont typeface="Wingdings" pitchFamily="2" charset="2"/>
              <a:buChar char="Ø"/>
              <a:defRPr/>
            </a:lvl1pPr>
            <a:lvl4pPr>
              <a:defRPr lang="en-US" sz="1600" kern="1200" dirty="0" smtClean="0">
                <a:solidFill>
                  <a:schemeClr val="bg1">
                    <a:lumMod val="50000"/>
                  </a:schemeClr>
                </a:solidFill>
                <a:latin typeface="Candara" panose="020E0502030303020204" pitchFamily="34" charset="0"/>
                <a:ea typeface="+mn-ea"/>
                <a:cs typeface="+mn-cs"/>
              </a:defRPr>
            </a:lvl4pPr>
            <a:lvl5pPr>
              <a:defRPr lang="en-US" sz="1600" kern="1200" dirty="0">
                <a:solidFill>
                  <a:schemeClr val="bg1">
                    <a:lumMod val="50000"/>
                  </a:schemeClr>
                </a:solidFill>
                <a:latin typeface="Candara" panose="020E0502030303020204" pitchFamily="34" charset="0"/>
                <a:ea typeface="+mn-ea"/>
                <a:cs typeface="+mn-cs"/>
              </a:defRPr>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r>
              <a:rPr lang="en-US" smtClean="0"/>
              <a:t>Capgemini Internal</a:t>
            </a:r>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90331945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11271" name="think-cell Slide" r:id="rId4" imgW="360" imgH="360" progId="">
                  <p:embed/>
                </p:oleObj>
              </mc:Choice>
              <mc:Fallback>
                <p:oleObj name="think-cell Slide" r:id="rId4" imgW="360" imgH="36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4116920044"/>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2"/>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2"/>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noChangeArrowheads="1"/>
          </p:cNvSpPr>
          <p:nvPr>
            <p:ph type="dt" sz="half" idx="10"/>
          </p:nvPr>
        </p:nvSpPr>
        <p:spPr>
          <a:xfrm>
            <a:off x="457200" y="6245225"/>
            <a:ext cx="2133600" cy="476250"/>
          </a:xfrm>
          <a:prstGeom prst="rect">
            <a:avLst/>
          </a:prstGeom>
        </p:spPr>
        <p:txBody>
          <a:bodyPr/>
          <a:lstStyle>
            <a:lvl1pPr>
              <a:defRPr/>
            </a:lvl1pPr>
          </a:lstStyle>
          <a:p>
            <a:pPr>
              <a:defRPr/>
            </a:pPr>
            <a:endParaRPr lang="en-US"/>
          </a:p>
        </p:txBody>
      </p:sp>
      <p:sp>
        <p:nvSpPr>
          <p:cNvPr id="6" name="Footer Placeholder 5"/>
          <p:cNvSpPr>
            <a:spLocks noGrp="1" noChangeArrowheads="1"/>
          </p:cNvSpPr>
          <p:nvPr>
            <p:ph type="ftr" sz="quarter" idx="11"/>
          </p:nvPr>
        </p:nvSpPr>
        <p:spPr>
          <a:xfrm>
            <a:off x="3124200" y="6245225"/>
            <a:ext cx="2895600" cy="476250"/>
          </a:xfrm>
          <a:prstGeom prst="rect">
            <a:avLst/>
          </a:prstGeom>
        </p:spPr>
        <p:txBody>
          <a:bodyPr/>
          <a:lstStyle>
            <a:lvl1pPr>
              <a:defRPr smtClean="0"/>
            </a:lvl1pPr>
          </a:lstStyle>
          <a:p>
            <a:pPr>
              <a:defRPr/>
            </a:pPr>
            <a:r>
              <a:rPr lang="en-US" smtClean="0"/>
              <a:t>Capgemini Internal</a:t>
            </a:r>
            <a:endParaRPr lang="en-US"/>
          </a:p>
        </p:txBody>
      </p:sp>
      <p:sp>
        <p:nvSpPr>
          <p:cNvPr id="7" name="Slide Number Placeholder 6"/>
          <p:cNvSpPr>
            <a:spLocks noGrp="1" noChangeArrowheads="1"/>
          </p:cNvSpPr>
          <p:nvPr>
            <p:ph type="sldNum" sz="quarter" idx="12"/>
          </p:nvPr>
        </p:nvSpPr>
        <p:spPr>
          <a:xfrm>
            <a:off x="6553200" y="6245225"/>
            <a:ext cx="2133600" cy="476250"/>
          </a:xfrm>
          <a:prstGeom prst="rect">
            <a:avLst/>
          </a:prstGeom>
        </p:spPr>
        <p:txBody>
          <a:bodyPr/>
          <a:lstStyle>
            <a:lvl1pPr>
              <a:defRPr>
                <a:latin typeface="Arial" pitchFamily="34" charset="0"/>
              </a:defRPr>
            </a:lvl1pPr>
          </a:lstStyle>
          <a:p>
            <a:pPr>
              <a:defRPr/>
            </a:pPr>
            <a:fld id="{D207AB94-FC14-4EF8-BA62-4709466068F8}" type="slidenum">
              <a:rPr lang="en-US"/>
              <a:pPr>
                <a:defRPr/>
              </a:pPr>
              <a:t>‹#›</a:t>
            </a:fld>
            <a:endParaRPr lang="en-US"/>
          </a:p>
        </p:txBody>
      </p:sp>
    </p:spTree>
    <p:extLst>
      <p:ext uri="{BB962C8B-B14F-4D97-AF65-F5344CB8AC3E}">
        <p14:creationId xmlns:p14="http://schemas.microsoft.com/office/powerpoint/2010/main" val="37818174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6151"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1494766"/>
            <a:ext cx="884548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44261912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LessonObjectiv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79376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092280" y="1828800"/>
            <a:ext cx="2003192" cy="2011680"/>
          </a:xfrm>
          <a:prstGeom prst="rect">
            <a:avLst/>
          </a:prstGeom>
        </p:spPr>
      </p:pic>
    </p:spTree>
    <p:extLst>
      <p:ext uri="{BB962C8B-B14F-4D97-AF65-F5344CB8AC3E}">
        <p14:creationId xmlns:p14="http://schemas.microsoft.com/office/powerpoint/2010/main" val="184835326"/>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em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7" y="1494766"/>
            <a:ext cx="6649748"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7410"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020272" y="1828800"/>
            <a:ext cx="2103120" cy="15554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8507375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a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7" y="1494766"/>
            <a:ext cx="655948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8434"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858000" y="1828800"/>
            <a:ext cx="2286000" cy="16039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076526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9458" name="Picture 2" descr="http://www.strategic-resume.com/wp-content/uploads/2015/08/SummaryIcon.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7116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ssessm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20482"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252509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ssessment_Blan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8"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55804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Objectiv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3984577142"/>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ags" Target="../tags/tag6.xml"/><Relationship Id="rId3" Type="http://schemas.openxmlformats.org/officeDocument/2006/relationships/slideLayout" Target="../slideLayouts/slideLayout3.xml"/><Relationship Id="rId21" Type="http://schemas.openxmlformats.org/officeDocument/2006/relationships/tags" Target="../tags/tag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ags" Target="../tags/tag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vmlDrawing" Target="../drawings/vmlDrawing1.vml"/><Relationship Id="rId29"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3.xml"/><Relationship Id="rId28" Type="http://schemas.openxmlformats.org/officeDocument/2006/relationships/oleObject" Target="../embeddings/oleObject1.bin"/><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2.xml"/><Relationship Id="rId27" Type="http://schemas.openxmlformats.org/officeDocument/2006/relationships/tags" Target="../tags/tag7.xml"/><Relationship Id="rId30"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1"/>
            </p:custDataLst>
          </p:nvPr>
        </p:nvGraphicFramePr>
        <p:xfrm>
          <a:off x="1" y="0"/>
          <a:ext cx="146538" cy="158750"/>
        </p:xfrm>
        <a:graphic>
          <a:graphicData uri="http://schemas.openxmlformats.org/presentationml/2006/ole">
            <mc:AlternateContent xmlns:mc="http://schemas.openxmlformats.org/markup-compatibility/2006">
              <mc:Choice xmlns:v="urn:schemas-microsoft-com:vml" Requires="v">
                <p:oleObj spid="_x0000_s4103" name="think-cell Slide" r:id="rId28" imgW="360" imgH="360" progId="">
                  <p:embed/>
                </p:oleObj>
              </mc:Choice>
              <mc:Fallback>
                <p:oleObj name="think-cell Slide" r:id="rId28" imgW="360" imgH="360" progId="">
                  <p:embed/>
                  <p:pic>
                    <p:nvPicPr>
                      <p:cNvPr id="0" name=""/>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1"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22"/>
            </p:custDataLst>
          </p:nvPr>
        </p:nvSpPr>
        <p:spPr>
          <a:xfrm>
            <a:off x="1" y="0"/>
            <a:ext cx="9143999" cy="1002135"/>
          </a:xfrm>
          <a:prstGeom prst="rect">
            <a:avLst/>
          </a:prstGeom>
        </p:spPr>
        <p:txBody>
          <a:bodyPr vert="horz" lIns="297529" tIns="33059" rIns="165294" bIns="33059" rtlCol="0" anchor="ctr">
            <a:noAutofit/>
          </a:bodyPr>
          <a:lstStyle/>
          <a:p>
            <a:r>
              <a:rPr lang="fr-FR" noProof="0" dirty="0" smtClean="0"/>
              <a:t>Cliquez pour modifier le style du titre</a:t>
            </a:r>
            <a:endParaRPr lang="en-US" noProof="0" dirty="0"/>
          </a:p>
        </p:txBody>
      </p:sp>
      <p:sp>
        <p:nvSpPr>
          <p:cNvPr id="3" name="Text Placeholder 2"/>
          <p:cNvSpPr>
            <a:spLocks noGrp="1"/>
          </p:cNvSpPr>
          <p:nvPr>
            <p:ph type="body" idx="1"/>
            <p:custDataLst>
              <p:tags r:id="rId23"/>
            </p:custDataLst>
          </p:nvPr>
        </p:nvSpPr>
        <p:spPr>
          <a:xfrm>
            <a:off x="298516" y="1501977"/>
            <a:ext cx="8712115" cy="4636540"/>
          </a:xfrm>
          <a:prstGeom prst="rect">
            <a:avLst/>
          </a:prstGeom>
        </p:spPr>
        <p:txBody>
          <a:bodyPr vert="horz" lIns="108000" tIns="72000" rIns="72000" bIns="72000" rtlCol="0">
            <a:noAutofit/>
          </a:body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11" name="TextBox 10"/>
          <p:cNvSpPr txBox="1"/>
          <p:nvPr>
            <p:custDataLst>
              <p:tags r:id="rId24"/>
            </p:custDataLst>
          </p:nvPr>
        </p:nvSpPr>
        <p:spPr>
          <a:xfrm>
            <a:off x="8827276" y="6661691"/>
            <a:ext cx="110608" cy="107722"/>
          </a:xfrm>
          <a:prstGeom prst="rect">
            <a:avLst/>
          </a:prstGeom>
          <a:noFill/>
        </p:spPr>
        <p:txBody>
          <a:bodyPr wrap="none" lIns="0" tIns="0" rIns="0" bIns="0" rtlCol="0" anchor="ctr">
            <a:spAutoFit/>
          </a:bodyPr>
          <a:lstStyle/>
          <a:p>
            <a:pPr algn="ctr"/>
            <a:fld id="{6A895693-0027-4F28-9367-92E39A51F51C}" type="slidenum">
              <a:rPr lang="en-US" sz="700" smtClean="0">
                <a:solidFill>
                  <a:schemeClr val="tx2"/>
                </a:solidFill>
              </a:rPr>
              <a:pPr algn="ctr"/>
              <a:t>‹#›</a:t>
            </a:fld>
            <a:endParaRPr lang="en-US" sz="700" dirty="0">
              <a:solidFill>
                <a:schemeClr val="tx2"/>
              </a:solidFill>
            </a:endParaRPr>
          </a:p>
        </p:txBody>
      </p:sp>
      <p:sp>
        <p:nvSpPr>
          <p:cNvPr id="9" name="Freeform 4"/>
          <p:cNvSpPr>
            <a:spLocks/>
          </p:cNvSpPr>
          <p:nvPr>
            <p:custDataLst>
              <p:tags r:id="rId25"/>
            </p:custDataLst>
          </p:nvPr>
        </p:nvSpPr>
        <p:spPr bwMode="auto">
          <a:xfrm>
            <a:off x="2" y="676402"/>
            <a:ext cx="9143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a:p>
        </p:txBody>
      </p:sp>
      <p:sp>
        <p:nvSpPr>
          <p:cNvPr id="12" name="Rectangle 11"/>
          <p:cNvSpPr>
            <a:spLocks noChangeArrowheads="1"/>
          </p:cNvSpPr>
          <p:nvPr>
            <p:custDataLst>
              <p:tags r:id="rId26"/>
            </p:custDataLst>
          </p:nvPr>
        </p:nvSpPr>
        <p:spPr bwMode="auto">
          <a:xfrm>
            <a:off x="6223228" y="6623404"/>
            <a:ext cx="2455979" cy="183503"/>
          </a:xfrm>
          <a:prstGeom prst="rect">
            <a:avLst/>
          </a:prstGeom>
          <a:noFill/>
          <a:ln w="19050">
            <a:noFill/>
            <a:miter lim="800000"/>
            <a:headEnd/>
            <a:tailEnd/>
          </a:ln>
          <a:effectLst/>
        </p:spPr>
        <p:txBody>
          <a:bodyPr wrap="square" lIns="35997" tIns="35997" rIns="35997" bIns="35997" anchor="b" anchorCtr="0">
            <a:noAutofit/>
          </a:bodyPr>
          <a:lstStyle/>
          <a:p>
            <a:pPr marL="0" marR="0" lvl="0" indent="0" algn="r" defTabSz="995445" rtl="0" eaLnBrk="0" fontAlgn="auto" latinLnBrk="0" hangingPunct="0">
              <a:lnSpc>
                <a:spcPct val="90000"/>
              </a:lnSpc>
              <a:spcBef>
                <a:spcPct val="10000"/>
              </a:spcBef>
              <a:spcAft>
                <a:spcPts val="0"/>
              </a:spcAft>
              <a:buClrTx/>
              <a:buSzTx/>
              <a:buFontTx/>
              <a:buNone/>
              <a:tabLst/>
              <a:defRPr/>
            </a:pPr>
            <a:r>
              <a:rPr lang="en-US" altLang="en-US" sz="600" b="0" i="0" noProof="0" dirty="0" smtClean="0">
                <a:solidFill>
                  <a:schemeClr val="tx2"/>
                </a:solidFill>
                <a:latin typeface="+mj-lt"/>
                <a:cs typeface="Helvetica Light"/>
              </a:rPr>
              <a:t>Copyright © Capgemini 2015. All Rights Reserved</a:t>
            </a:r>
          </a:p>
        </p:txBody>
      </p:sp>
      <p:cxnSp>
        <p:nvCxnSpPr>
          <p:cNvPr id="15" name="Straight Connector 5"/>
          <p:cNvCxnSpPr/>
          <p:nvPr>
            <p:custDataLst>
              <p:tags r:id="rId27"/>
            </p:custDataLst>
          </p:nvPr>
        </p:nvCxnSpPr>
        <p:spPr>
          <a:xfrm flipH="1">
            <a:off x="2" y="6362700"/>
            <a:ext cx="9143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pic>
        <p:nvPicPr>
          <p:cNvPr id="14" name="Image 13" descr="Capgemini_logo.jpg"/>
          <p:cNvPicPr>
            <a:picLocks noChangeAspect="1"/>
          </p:cNvPicPr>
          <p:nvPr/>
        </p:nvPicPr>
        <p:blipFill>
          <a:blip r:embed="rId30" cstate="print"/>
          <a:stretch>
            <a:fillRect/>
          </a:stretch>
        </p:blipFill>
        <p:spPr>
          <a:xfrm>
            <a:off x="270463" y="6439028"/>
            <a:ext cx="1438102" cy="344978"/>
          </a:xfrm>
          <a:prstGeom prst="rect">
            <a:avLst/>
          </a:prstGeom>
          <a:noFill/>
          <a:ln>
            <a:noFill/>
          </a:ln>
        </p:spPr>
      </p:pic>
    </p:spTree>
    <p:extLst>
      <p:ext uri="{BB962C8B-B14F-4D97-AF65-F5344CB8AC3E}">
        <p14:creationId xmlns:p14="http://schemas.microsoft.com/office/powerpoint/2010/main" val="2147986471"/>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 id="2147483684" r:id="rId13"/>
    <p:sldLayoutId id="2147483685" r:id="rId14"/>
    <p:sldLayoutId id="2147483686" r:id="rId15"/>
    <p:sldLayoutId id="2147483687" r:id="rId16"/>
    <p:sldLayoutId id="2147483688" r:id="rId17"/>
    <p:sldLayoutId id="2147483689" r:id="rId18"/>
  </p:sldLayoutIdLst>
  <p:timing>
    <p:tnLst>
      <p:par>
        <p:cTn id="1" dur="indefinite" restart="never" nodeType="tmRoot"/>
      </p:par>
    </p:tnLst>
  </p:timing>
  <p:hf sldNum="0" hdr="0" dt="0"/>
  <p:txStyles>
    <p:titleStyle>
      <a:lvl1pPr marL="0" indent="0" algn="l" defTabSz="914342"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bg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bg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tabLst/>
        <a:defRPr sz="1600" kern="1200">
          <a:solidFill>
            <a:schemeClr val="bg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tabLst/>
        <a:defRPr sz="1400" kern="1200">
          <a:solidFill>
            <a:schemeClr val="bg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vmlDrawing" Target="../drawings/vmlDrawing9.vml"/><Relationship Id="rId5" Type="http://schemas.openxmlformats.org/officeDocument/2006/relationships/image" Target="../media/image9.png"/><Relationship Id="rId4" Type="http://schemas.openxmlformats.org/officeDocument/2006/relationships/oleObject" Target="../embeddings/oleObject9.bin"/></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a:t>Data Warehousing Concepts</a:t>
            </a:r>
          </a:p>
        </p:txBody>
      </p:sp>
      <p:sp>
        <p:nvSpPr>
          <p:cNvPr id="4" name="Subtitle 3"/>
          <p:cNvSpPr>
            <a:spLocks noGrp="1"/>
          </p:cNvSpPr>
          <p:nvPr>
            <p:ph type="subTitle" idx="1"/>
          </p:nvPr>
        </p:nvSpPr>
        <p:spPr/>
        <p:txBody>
          <a:bodyPr/>
          <a:lstStyle/>
          <a:p>
            <a:r>
              <a:rPr lang="en-US" dirty="0"/>
              <a:t>Lesson 7: Best Practices for Building Data Warehouse</a:t>
            </a:r>
          </a:p>
          <a:p>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1045355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Data Warehouse Pitfalls (5)</a:t>
            </a:r>
          </a:p>
        </p:txBody>
      </p:sp>
      <p:sp>
        <p:nvSpPr>
          <p:cNvPr id="4" name="Content Placeholder 3"/>
          <p:cNvSpPr>
            <a:spLocks noGrp="1"/>
          </p:cNvSpPr>
          <p:nvPr>
            <p:ph idx="1"/>
          </p:nvPr>
        </p:nvSpPr>
        <p:spPr/>
        <p:txBody>
          <a:bodyPr/>
          <a:lstStyle/>
          <a:p>
            <a:r>
              <a:rPr lang="en-US" dirty="0"/>
              <a:t>Some transaction processing systems feeding the warehousing system will not contain detail</a:t>
            </a:r>
          </a:p>
          <a:p>
            <a:r>
              <a:rPr lang="en-US" dirty="0"/>
              <a:t>Many warehouse end users will be trained and never or seldom apply their training</a:t>
            </a:r>
          </a:p>
          <a:p>
            <a:r>
              <a:rPr lang="en-US" dirty="0"/>
              <a:t>After end users receive query and report tools, requests for IS written reports may increase</a:t>
            </a:r>
          </a:p>
          <a:p>
            <a:r>
              <a:rPr lang="en-US" dirty="0"/>
              <a:t>Your warehouse users will develop conflicting business rules</a:t>
            </a:r>
          </a:p>
          <a:p>
            <a:r>
              <a:rPr lang="en-US" dirty="0"/>
              <a:t>Large scale data warehousing can become an exercise in data homogenizing</a:t>
            </a:r>
          </a:p>
          <a:p>
            <a:endParaRPr lang="en-US" dirty="0"/>
          </a:p>
        </p:txBody>
      </p:sp>
    </p:spTree>
    <p:extLst>
      <p:ext uri="{BB962C8B-B14F-4D97-AF65-F5344CB8AC3E}">
        <p14:creationId xmlns:p14="http://schemas.microsoft.com/office/powerpoint/2010/main" val="244189917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2626895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Data Warehouse Pitfalls (6)</a:t>
            </a:r>
          </a:p>
        </p:txBody>
      </p:sp>
      <p:sp>
        <p:nvSpPr>
          <p:cNvPr id="4" name="Content Placeholder 3"/>
          <p:cNvSpPr>
            <a:spLocks noGrp="1"/>
          </p:cNvSpPr>
          <p:nvPr>
            <p:ph idx="1"/>
          </p:nvPr>
        </p:nvSpPr>
        <p:spPr/>
        <p:txBody>
          <a:bodyPr/>
          <a:lstStyle/>
          <a:p>
            <a:r>
              <a:rPr lang="en-US" dirty="0"/>
              <a:t>'Overhead' can eat up great amounts of disk space</a:t>
            </a:r>
          </a:p>
          <a:p>
            <a:r>
              <a:rPr lang="en-US" dirty="0"/>
              <a:t>The time it takes to load the warehouse will expand to the amount of the time in the available window... and then some</a:t>
            </a:r>
          </a:p>
          <a:p>
            <a:r>
              <a:rPr lang="en-US" dirty="0"/>
              <a:t>Assigning security cannot be done with a transaction processing system mindset </a:t>
            </a:r>
          </a:p>
          <a:p>
            <a:r>
              <a:rPr lang="en-US" dirty="0"/>
              <a:t>You are building a HIGH maintenance system</a:t>
            </a:r>
          </a:p>
          <a:p>
            <a:r>
              <a:rPr lang="en-US" dirty="0"/>
              <a:t>You will fail if you concentrate on resource optimization to the neglect of project, data, and customer management issues and an understanding of what adds value to the customer</a:t>
            </a:r>
          </a:p>
          <a:p>
            <a:endParaRPr lang="en-US" dirty="0"/>
          </a:p>
        </p:txBody>
      </p:sp>
    </p:spTree>
    <p:extLst>
      <p:ext uri="{BB962C8B-B14F-4D97-AF65-F5344CB8AC3E}">
        <p14:creationId xmlns:p14="http://schemas.microsoft.com/office/powerpoint/2010/main" val="278953564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2740911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63" name="Rectangle 3"/>
          <p:cNvSpPr>
            <a:spLocks noGrp="1" noChangeArrowheads="1"/>
          </p:cNvSpPr>
          <p:nvPr>
            <p:ph idx="1"/>
          </p:nvPr>
        </p:nvSpPr>
        <p:spPr>
          <a:xfrm>
            <a:off x="8236" y="1494766"/>
            <a:ext cx="8845484" cy="4643751"/>
          </a:xfrm>
        </p:spPr>
        <p:txBody>
          <a:bodyPr/>
          <a:lstStyle/>
          <a:p>
            <a:pPr>
              <a:lnSpc>
                <a:spcPct val="80000"/>
              </a:lnSpc>
            </a:pPr>
            <a:r>
              <a:rPr lang="en-US" sz="1200" b="1" dirty="0" smtClean="0"/>
              <a:t>Oracle</a:t>
            </a:r>
          </a:p>
          <a:p>
            <a:pPr lvl="1">
              <a:lnSpc>
                <a:spcPct val="80000"/>
              </a:lnSpc>
            </a:pPr>
            <a:r>
              <a:rPr lang="en-US" sz="1600" dirty="0" smtClean="0"/>
              <a:t>LDMs &amp; Database</a:t>
            </a:r>
          </a:p>
          <a:p>
            <a:pPr lvl="1">
              <a:lnSpc>
                <a:spcPct val="80000"/>
              </a:lnSpc>
            </a:pPr>
            <a:r>
              <a:rPr lang="en-US" sz="1600" dirty="0" smtClean="0"/>
              <a:t>Oracle Warehouse Builder</a:t>
            </a:r>
          </a:p>
          <a:p>
            <a:pPr lvl="1">
              <a:lnSpc>
                <a:spcPct val="80000"/>
              </a:lnSpc>
            </a:pPr>
            <a:r>
              <a:rPr lang="en-US" sz="1600" dirty="0" smtClean="0"/>
              <a:t>Oracle Discoverer &amp; Oracle Reporting</a:t>
            </a:r>
          </a:p>
          <a:p>
            <a:pPr lvl="1">
              <a:lnSpc>
                <a:spcPct val="80000"/>
              </a:lnSpc>
            </a:pPr>
            <a:r>
              <a:rPr lang="en-US" sz="1600" dirty="0" smtClean="0"/>
              <a:t>BI Beans &amp; JOLAP API</a:t>
            </a:r>
          </a:p>
          <a:p>
            <a:pPr lvl="1">
              <a:lnSpc>
                <a:spcPct val="80000"/>
              </a:lnSpc>
              <a:buFont typeface="Wingdings" pitchFamily="2" charset="2"/>
              <a:buNone/>
            </a:pPr>
            <a:endParaRPr lang="en-US" sz="1600" dirty="0" smtClean="0"/>
          </a:p>
          <a:p>
            <a:pPr>
              <a:lnSpc>
                <a:spcPct val="80000"/>
              </a:lnSpc>
            </a:pPr>
            <a:r>
              <a:rPr lang="en-US" sz="1200" b="1" dirty="0" smtClean="0"/>
              <a:t>Microsoft</a:t>
            </a:r>
          </a:p>
          <a:p>
            <a:pPr lvl="1">
              <a:lnSpc>
                <a:spcPct val="80000"/>
              </a:lnSpc>
            </a:pPr>
            <a:r>
              <a:rPr lang="en-US" sz="1600" dirty="0" smtClean="0"/>
              <a:t>Database</a:t>
            </a:r>
          </a:p>
          <a:p>
            <a:pPr lvl="1">
              <a:lnSpc>
                <a:spcPct val="80000"/>
              </a:lnSpc>
            </a:pPr>
            <a:r>
              <a:rPr lang="en-US" sz="1600" dirty="0" smtClean="0"/>
              <a:t>SQL Server Analysis Services</a:t>
            </a:r>
          </a:p>
          <a:p>
            <a:pPr lvl="1">
              <a:lnSpc>
                <a:spcPct val="80000"/>
              </a:lnSpc>
            </a:pPr>
            <a:r>
              <a:rPr lang="en-US" sz="1600" dirty="0" smtClean="0"/>
              <a:t>SQL Server Reporting Services</a:t>
            </a:r>
          </a:p>
          <a:p>
            <a:pPr lvl="1">
              <a:lnSpc>
                <a:spcPct val="80000"/>
              </a:lnSpc>
            </a:pPr>
            <a:r>
              <a:rPr lang="en-US" sz="1600" dirty="0" smtClean="0"/>
              <a:t>SQL Server Integration Services</a:t>
            </a:r>
          </a:p>
          <a:p>
            <a:pPr lvl="1">
              <a:lnSpc>
                <a:spcPct val="80000"/>
              </a:lnSpc>
              <a:buFont typeface="Monotype Sorts" pitchFamily="2" charset="2"/>
              <a:buNone/>
            </a:pPr>
            <a:endParaRPr lang="en-US" sz="1600" dirty="0" smtClean="0"/>
          </a:p>
        </p:txBody>
      </p:sp>
      <p:sp>
        <p:nvSpPr>
          <p:cNvPr id="1269764" name="Rectangle 4"/>
          <p:cNvSpPr>
            <a:spLocks noChangeArrowheads="1"/>
          </p:cNvSpPr>
          <p:nvPr/>
        </p:nvSpPr>
        <p:spPr bwMode="auto">
          <a:xfrm>
            <a:off x="4038600" y="4668838"/>
            <a:ext cx="2438400" cy="1473200"/>
          </a:xfrm>
          <a:prstGeom prst="rect">
            <a:avLst/>
          </a:prstGeom>
          <a:noFill/>
          <a:ln w="9525">
            <a:noFill/>
            <a:miter lim="800000"/>
            <a:headEnd/>
            <a:tailEnd/>
          </a:ln>
        </p:spPr>
        <p:txBody>
          <a:bodyPr lIns="92075" tIns="46038" rIns="92075" bIns="46038"/>
          <a:lstStyle/>
          <a:p>
            <a:pPr marL="342900" indent="-342900">
              <a:lnSpc>
                <a:spcPct val="90000"/>
              </a:lnSpc>
              <a:spcBef>
                <a:spcPct val="20000"/>
              </a:spcBef>
              <a:buClr>
                <a:schemeClr val="accent2"/>
              </a:buClr>
              <a:buFont typeface="Wingdings" pitchFamily="2" charset="2"/>
              <a:buChar char="§"/>
            </a:pPr>
            <a:r>
              <a:rPr kumimoji="1" lang="en-US" sz="1400" b="1"/>
              <a:t>Teradata</a:t>
            </a:r>
          </a:p>
          <a:p>
            <a:pPr marL="342900" indent="-342900">
              <a:lnSpc>
                <a:spcPct val="90000"/>
              </a:lnSpc>
              <a:spcBef>
                <a:spcPct val="20000"/>
              </a:spcBef>
              <a:buClr>
                <a:schemeClr val="accent2"/>
              </a:buClr>
              <a:buFont typeface="Wingdings" pitchFamily="2" charset="2"/>
              <a:buChar char="§"/>
            </a:pPr>
            <a:r>
              <a:rPr kumimoji="1" lang="en-US" sz="1400" b="1"/>
              <a:t>Redbrick</a:t>
            </a:r>
          </a:p>
          <a:p>
            <a:pPr marL="342900" indent="-342900">
              <a:lnSpc>
                <a:spcPct val="90000"/>
              </a:lnSpc>
              <a:spcBef>
                <a:spcPct val="20000"/>
              </a:spcBef>
              <a:buClr>
                <a:schemeClr val="accent2"/>
              </a:buClr>
              <a:buFont typeface="Wingdings" pitchFamily="2" charset="2"/>
              <a:buChar char="§"/>
            </a:pPr>
            <a:r>
              <a:rPr kumimoji="1" lang="en-US" sz="1400" b="1"/>
              <a:t>Hyperion Essbase</a:t>
            </a:r>
          </a:p>
          <a:p>
            <a:pPr marL="342900" indent="-342900">
              <a:lnSpc>
                <a:spcPct val="90000"/>
              </a:lnSpc>
              <a:spcBef>
                <a:spcPct val="20000"/>
              </a:spcBef>
              <a:buClr>
                <a:schemeClr val="accent2"/>
              </a:buClr>
              <a:buFont typeface="Wingdings" pitchFamily="2" charset="2"/>
              <a:buChar char="§"/>
            </a:pPr>
            <a:r>
              <a:rPr kumimoji="1" lang="en-US" sz="1400" b="1"/>
              <a:t>Oracle Express Server</a:t>
            </a:r>
          </a:p>
          <a:p>
            <a:pPr marL="342900" indent="-342900">
              <a:lnSpc>
                <a:spcPct val="90000"/>
              </a:lnSpc>
              <a:spcBef>
                <a:spcPct val="20000"/>
              </a:spcBef>
              <a:buClr>
                <a:schemeClr val="accent2"/>
              </a:buClr>
              <a:buFont typeface="Monotype Sorts" pitchFamily="2" charset="2"/>
              <a:buNone/>
            </a:pPr>
            <a:endParaRPr kumimoji="1" lang="en-US">
              <a:latin typeface="Verdana" pitchFamily="34" charset="0"/>
            </a:endParaRPr>
          </a:p>
        </p:txBody>
      </p:sp>
      <p:sp>
        <p:nvSpPr>
          <p:cNvPr id="1269765" name="Rectangle 5"/>
          <p:cNvSpPr>
            <a:spLocks noChangeArrowheads="1"/>
          </p:cNvSpPr>
          <p:nvPr/>
        </p:nvSpPr>
        <p:spPr bwMode="auto">
          <a:xfrm>
            <a:off x="-46037" y="4556127"/>
            <a:ext cx="4343401" cy="1662113"/>
          </a:xfrm>
          <a:prstGeom prst="rect">
            <a:avLst/>
          </a:prstGeom>
          <a:noFill/>
          <a:ln w="9525">
            <a:noFill/>
            <a:miter lim="800000"/>
            <a:headEnd/>
            <a:tailEnd/>
          </a:ln>
        </p:spPr>
        <p:txBody>
          <a:bodyPr lIns="92075" tIns="46038" rIns="92075" bIns="46038"/>
          <a:lstStyle/>
          <a:p>
            <a:pPr marL="342900" indent="-342900">
              <a:lnSpc>
                <a:spcPct val="90000"/>
              </a:lnSpc>
              <a:spcBef>
                <a:spcPct val="20000"/>
              </a:spcBef>
              <a:buClr>
                <a:schemeClr val="accent2"/>
              </a:buClr>
              <a:buFont typeface="Wingdings" pitchFamily="2" charset="2"/>
              <a:buChar char="§"/>
            </a:pPr>
            <a:r>
              <a:rPr kumimoji="1" lang="en-US" sz="1400" b="1" dirty="0" err="1"/>
              <a:t>Informatica</a:t>
            </a:r>
            <a:endParaRPr kumimoji="1" lang="en-US" sz="1400" b="1" dirty="0"/>
          </a:p>
          <a:p>
            <a:pPr marL="342900" indent="-342900">
              <a:lnSpc>
                <a:spcPct val="90000"/>
              </a:lnSpc>
              <a:spcBef>
                <a:spcPct val="20000"/>
              </a:spcBef>
              <a:buClr>
                <a:schemeClr val="accent2"/>
              </a:buClr>
              <a:buFont typeface="Wingdings" pitchFamily="2" charset="2"/>
              <a:buChar char="§"/>
            </a:pPr>
            <a:r>
              <a:rPr kumimoji="1" lang="en-US" sz="1400" b="1" dirty="0" err="1"/>
              <a:t>Ab</a:t>
            </a:r>
            <a:r>
              <a:rPr kumimoji="1" lang="en-US" sz="1400" b="1" dirty="0"/>
              <a:t> initio</a:t>
            </a:r>
          </a:p>
          <a:p>
            <a:pPr marL="342900" indent="-342900">
              <a:lnSpc>
                <a:spcPct val="90000"/>
              </a:lnSpc>
              <a:spcBef>
                <a:spcPct val="20000"/>
              </a:spcBef>
              <a:buClr>
                <a:schemeClr val="accent2"/>
              </a:buClr>
              <a:buFont typeface="Wingdings" pitchFamily="2" charset="2"/>
              <a:buChar char="§"/>
            </a:pPr>
            <a:r>
              <a:rPr kumimoji="1" lang="en-US" sz="1400" b="1" dirty="0"/>
              <a:t>Any Database SQL Language or any other Programming Language</a:t>
            </a:r>
            <a:endParaRPr kumimoji="1" lang="en-US" sz="1400" dirty="0">
              <a:latin typeface="Verdana" pitchFamily="34" charset="0"/>
            </a:endParaRPr>
          </a:p>
        </p:txBody>
      </p:sp>
      <p:sp>
        <p:nvSpPr>
          <p:cNvPr id="1269766" name="Line 6"/>
          <p:cNvSpPr>
            <a:spLocks noChangeShapeType="1"/>
          </p:cNvSpPr>
          <p:nvPr/>
        </p:nvSpPr>
        <p:spPr bwMode="auto">
          <a:xfrm>
            <a:off x="6236155" y="2332038"/>
            <a:ext cx="2819400" cy="0"/>
          </a:xfrm>
          <a:prstGeom prst="line">
            <a:avLst/>
          </a:prstGeom>
          <a:noFill/>
          <a:ln w="25400">
            <a:solidFill>
              <a:schemeClr val="tx1"/>
            </a:solidFill>
            <a:round/>
            <a:headEnd/>
            <a:tailEnd/>
          </a:ln>
        </p:spPr>
        <p:txBody>
          <a:bodyPr/>
          <a:lstStyle/>
          <a:p>
            <a:endParaRPr lang="en-US"/>
          </a:p>
        </p:txBody>
      </p:sp>
      <p:sp>
        <p:nvSpPr>
          <p:cNvPr id="1269768" name="Rectangle 8"/>
          <p:cNvSpPr>
            <a:spLocks noChangeArrowheads="1"/>
          </p:cNvSpPr>
          <p:nvPr/>
        </p:nvSpPr>
        <p:spPr bwMode="auto">
          <a:xfrm>
            <a:off x="6264275" y="2408238"/>
            <a:ext cx="2286000" cy="1752600"/>
          </a:xfrm>
          <a:prstGeom prst="rect">
            <a:avLst/>
          </a:prstGeom>
          <a:noFill/>
          <a:ln w="9525">
            <a:noFill/>
            <a:miter lim="800000"/>
            <a:headEnd/>
            <a:tailEnd/>
          </a:ln>
        </p:spPr>
        <p:txBody>
          <a:bodyPr lIns="92075" tIns="46038" rIns="92075" bIns="46038"/>
          <a:lstStyle/>
          <a:p>
            <a:pPr marL="342900" indent="-342900">
              <a:lnSpc>
                <a:spcPct val="90000"/>
              </a:lnSpc>
              <a:spcBef>
                <a:spcPct val="20000"/>
              </a:spcBef>
              <a:buClr>
                <a:schemeClr val="accent2"/>
              </a:buClr>
              <a:buFont typeface="Wingdings" pitchFamily="2" charset="2"/>
              <a:buChar char="§"/>
            </a:pPr>
            <a:r>
              <a:rPr kumimoji="1" lang="en-US" sz="1400" b="1"/>
              <a:t>Cognos BI Suite</a:t>
            </a:r>
          </a:p>
          <a:p>
            <a:pPr marL="342900" indent="-342900">
              <a:lnSpc>
                <a:spcPct val="90000"/>
              </a:lnSpc>
              <a:spcBef>
                <a:spcPct val="20000"/>
              </a:spcBef>
              <a:buClr>
                <a:schemeClr val="accent2"/>
              </a:buClr>
              <a:buFont typeface="Wingdings" pitchFamily="2" charset="2"/>
              <a:buChar char="§"/>
            </a:pPr>
            <a:r>
              <a:rPr kumimoji="1" lang="en-US" sz="1400" b="1"/>
              <a:t>BusinessObjects &amp; Crystal</a:t>
            </a:r>
          </a:p>
          <a:p>
            <a:pPr marL="342900" indent="-342900">
              <a:lnSpc>
                <a:spcPct val="90000"/>
              </a:lnSpc>
              <a:spcBef>
                <a:spcPct val="20000"/>
              </a:spcBef>
              <a:buClr>
                <a:schemeClr val="accent2"/>
              </a:buClr>
              <a:buFont typeface="Wingdings" pitchFamily="2" charset="2"/>
              <a:buChar char="§"/>
            </a:pPr>
            <a:r>
              <a:rPr kumimoji="1" lang="en-US" sz="1400" b="1"/>
              <a:t>Microstrategy</a:t>
            </a:r>
          </a:p>
          <a:p>
            <a:pPr marL="342900" indent="-342900">
              <a:lnSpc>
                <a:spcPct val="90000"/>
              </a:lnSpc>
              <a:spcBef>
                <a:spcPct val="20000"/>
              </a:spcBef>
              <a:buClr>
                <a:schemeClr val="accent2"/>
              </a:buClr>
              <a:buFont typeface="Wingdings" pitchFamily="2" charset="2"/>
              <a:buChar char="§"/>
            </a:pPr>
            <a:r>
              <a:rPr kumimoji="1" lang="en-US" sz="1400" b="1"/>
              <a:t>Actuate</a:t>
            </a:r>
          </a:p>
          <a:p>
            <a:pPr marL="342900" indent="-342900">
              <a:lnSpc>
                <a:spcPct val="90000"/>
              </a:lnSpc>
              <a:spcBef>
                <a:spcPct val="20000"/>
              </a:spcBef>
              <a:buClr>
                <a:schemeClr val="accent2"/>
              </a:buClr>
              <a:buFont typeface="Wingdings" pitchFamily="2" charset="2"/>
              <a:buChar char="§"/>
            </a:pPr>
            <a:r>
              <a:rPr kumimoji="1" lang="en-US" sz="1400" b="1"/>
              <a:t>Hyperion/Brio (Acquired by Hyperion)</a:t>
            </a:r>
          </a:p>
        </p:txBody>
      </p:sp>
      <p:sp>
        <p:nvSpPr>
          <p:cNvPr id="155656" name="Rectangle 9"/>
          <p:cNvSpPr>
            <a:spLocks noChangeArrowheads="1"/>
          </p:cNvSpPr>
          <p:nvPr/>
        </p:nvSpPr>
        <p:spPr bwMode="auto">
          <a:xfrm>
            <a:off x="6080125" y="5486400"/>
            <a:ext cx="3048000" cy="1371600"/>
          </a:xfrm>
          <a:prstGeom prst="rect">
            <a:avLst/>
          </a:prstGeom>
          <a:noFill/>
          <a:ln w="9525">
            <a:noFill/>
            <a:miter lim="800000"/>
            <a:headEnd/>
            <a:tailEnd/>
          </a:ln>
        </p:spPr>
        <p:txBody>
          <a:bodyPr lIns="92075" tIns="46038" rIns="92075" bIns="46038"/>
          <a:lstStyle/>
          <a:p>
            <a:pPr marL="342900" indent="-342900">
              <a:lnSpc>
                <a:spcPct val="90000"/>
              </a:lnSpc>
              <a:spcBef>
                <a:spcPct val="20000"/>
              </a:spcBef>
              <a:buClr>
                <a:schemeClr val="accent2"/>
              </a:buClr>
              <a:buFont typeface="Monotype Sorts" pitchFamily="2" charset="2"/>
              <a:buChar char="z"/>
            </a:pPr>
            <a:endParaRPr kumimoji="1" lang="en-US" sz="2800" b="1"/>
          </a:p>
          <a:p>
            <a:pPr marL="342900" indent="-342900">
              <a:lnSpc>
                <a:spcPct val="90000"/>
              </a:lnSpc>
              <a:spcBef>
                <a:spcPct val="20000"/>
              </a:spcBef>
              <a:buClr>
                <a:schemeClr val="accent2"/>
              </a:buClr>
              <a:buFont typeface="Monotype Sorts" pitchFamily="2" charset="2"/>
              <a:buNone/>
            </a:pPr>
            <a:endParaRPr kumimoji="1" lang="en-US" sz="2800">
              <a:latin typeface="Verdana" pitchFamily="34" charset="0"/>
            </a:endParaRPr>
          </a:p>
        </p:txBody>
      </p:sp>
      <p:sp>
        <p:nvSpPr>
          <p:cNvPr id="1269770" name="Rectangle 10"/>
          <p:cNvSpPr>
            <a:spLocks noChangeArrowheads="1"/>
          </p:cNvSpPr>
          <p:nvPr/>
        </p:nvSpPr>
        <p:spPr bwMode="auto">
          <a:xfrm>
            <a:off x="6537326" y="4511675"/>
            <a:ext cx="2606675" cy="2133600"/>
          </a:xfrm>
          <a:prstGeom prst="rect">
            <a:avLst/>
          </a:prstGeom>
          <a:noFill/>
          <a:ln w="9525">
            <a:noFill/>
            <a:miter lim="800000"/>
            <a:headEnd/>
            <a:tailEnd/>
          </a:ln>
        </p:spPr>
        <p:txBody>
          <a:bodyPr lIns="92075" tIns="46038" rIns="92075" bIns="46038"/>
          <a:lstStyle/>
          <a:p>
            <a:pPr marL="342900" indent="-342900">
              <a:lnSpc>
                <a:spcPct val="90000"/>
              </a:lnSpc>
              <a:spcBef>
                <a:spcPct val="20000"/>
              </a:spcBef>
              <a:buClr>
                <a:schemeClr val="accent2"/>
              </a:buClr>
              <a:buFont typeface="Wingdings" pitchFamily="2" charset="2"/>
              <a:buChar char="§"/>
            </a:pPr>
            <a:r>
              <a:rPr kumimoji="1" lang="en-US" sz="1200" b="1"/>
              <a:t>SAP BW</a:t>
            </a:r>
          </a:p>
          <a:p>
            <a:pPr marL="342900" indent="-342900">
              <a:lnSpc>
                <a:spcPct val="90000"/>
              </a:lnSpc>
              <a:spcBef>
                <a:spcPct val="20000"/>
              </a:spcBef>
              <a:buClr>
                <a:schemeClr val="accent2"/>
              </a:buClr>
              <a:buFont typeface="Wingdings" pitchFamily="2" charset="2"/>
              <a:buChar char="§"/>
            </a:pPr>
            <a:r>
              <a:rPr kumimoji="1" lang="en-US" sz="1200" b="1"/>
              <a:t>Peoplesoft EPM</a:t>
            </a:r>
          </a:p>
          <a:p>
            <a:pPr marL="342900" indent="-342900">
              <a:lnSpc>
                <a:spcPct val="90000"/>
              </a:lnSpc>
              <a:spcBef>
                <a:spcPct val="20000"/>
              </a:spcBef>
              <a:buClr>
                <a:schemeClr val="accent2"/>
              </a:buClr>
              <a:buFont typeface="Wingdings" pitchFamily="2" charset="2"/>
              <a:buChar char="§"/>
            </a:pPr>
            <a:r>
              <a:rPr kumimoji="1" lang="en-US" sz="1200" b="1"/>
              <a:t>Embarcadero Suite</a:t>
            </a:r>
          </a:p>
          <a:p>
            <a:pPr marL="342900" indent="-342900">
              <a:lnSpc>
                <a:spcPct val="90000"/>
              </a:lnSpc>
              <a:spcBef>
                <a:spcPct val="20000"/>
              </a:spcBef>
              <a:buClr>
                <a:schemeClr val="accent2"/>
              </a:buClr>
              <a:buFont typeface="Wingdings" pitchFamily="2" charset="2"/>
              <a:buChar char="§"/>
            </a:pPr>
            <a:r>
              <a:rPr kumimoji="1" lang="en-US" sz="1200" b="1"/>
              <a:t>Erwin</a:t>
            </a:r>
          </a:p>
          <a:p>
            <a:pPr marL="342900" indent="-342900">
              <a:lnSpc>
                <a:spcPct val="90000"/>
              </a:lnSpc>
              <a:spcBef>
                <a:spcPct val="20000"/>
              </a:spcBef>
              <a:buClr>
                <a:schemeClr val="accent2"/>
              </a:buClr>
              <a:buFont typeface="Wingdings" pitchFamily="2" charset="2"/>
              <a:buChar char="§"/>
            </a:pPr>
            <a:r>
              <a:rPr kumimoji="1" lang="en-US" sz="1200" b="1"/>
              <a:t>Cognos Performance Apps</a:t>
            </a:r>
          </a:p>
          <a:p>
            <a:pPr marL="342900" indent="-342900">
              <a:lnSpc>
                <a:spcPct val="90000"/>
              </a:lnSpc>
              <a:spcBef>
                <a:spcPct val="20000"/>
              </a:spcBef>
              <a:buClr>
                <a:schemeClr val="accent2"/>
              </a:buClr>
              <a:buFont typeface="Wingdings" pitchFamily="2" charset="2"/>
              <a:buChar char="§"/>
            </a:pPr>
            <a:r>
              <a:rPr kumimoji="1" lang="en-US" sz="1200" b="1"/>
              <a:t>Planning &amp; Budgeting</a:t>
            </a:r>
          </a:p>
          <a:p>
            <a:pPr marL="342900" indent="-342900">
              <a:lnSpc>
                <a:spcPct val="90000"/>
              </a:lnSpc>
              <a:spcBef>
                <a:spcPct val="20000"/>
              </a:spcBef>
              <a:buClr>
                <a:schemeClr val="accent2"/>
              </a:buClr>
              <a:buFont typeface="Monotype Sorts" pitchFamily="2" charset="2"/>
              <a:buChar char="z"/>
            </a:pPr>
            <a:endParaRPr kumimoji="1" lang="en-US" sz="1600" b="1"/>
          </a:p>
          <a:p>
            <a:pPr marL="342900" indent="-342900">
              <a:lnSpc>
                <a:spcPct val="90000"/>
              </a:lnSpc>
              <a:spcBef>
                <a:spcPct val="20000"/>
              </a:spcBef>
              <a:buClr>
                <a:schemeClr val="accent2"/>
              </a:buClr>
              <a:buFont typeface="Monotype Sorts" pitchFamily="2" charset="2"/>
              <a:buChar char="z"/>
            </a:pPr>
            <a:endParaRPr kumimoji="1" lang="en-US" sz="2800">
              <a:latin typeface="Verdana" pitchFamily="34" charset="0"/>
            </a:endParaRPr>
          </a:p>
        </p:txBody>
      </p:sp>
      <p:sp>
        <p:nvSpPr>
          <p:cNvPr id="1269771" name="Oval 11"/>
          <p:cNvSpPr>
            <a:spLocks noChangeArrowheads="1"/>
          </p:cNvSpPr>
          <p:nvPr/>
        </p:nvSpPr>
        <p:spPr bwMode="auto">
          <a:xfrm>
            <a:off x="3260725" y="1752600"/>
            <a:ext cx="1295400" cy="838200"/>
          </a:xfrm>
          <a:prstGeom prst="ellipse">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wrap="none" anchor="ctr"/>
          <a:lstStyle/>
          <a:p>
            <a:pPr algn="ctr" eaLnBrk="1" hangingPunct="1"/>
            <a:r>
              <a:rPr lang="en-US" b="1" dirty="0">
                <a:solidFill>
                  <a:schemeClr val="tx1"/>
                </a:solidFill>
              </a:rPr>
              <a:t>Full Suites</a:t>
            </a:r>
          </a:p>
        </p:txBody>
      </p:sp>
      <p:sp>
        <p:nvSpPr>
          <p:cNvPr id="1269772" name="Oval 12"/>
          <p:cNvSpPr>
            <a:spLocks noChangeArrowheads="1"/>
          </p:cNvSpPr>
          <p:nvPr/>
        </p:nvSpPr>
        <p:spPr bwMode="auto">
          <a:xfrm>
            <a:off x="7924800" y="3246438"/>
            <a:ext cx="1219200" cy="762000"/>
          </a:xfrm>
          <a:prstGeom prst="ellipse">
            <a:avLst/>
          </a:prstGeom>
          <a:ln>
            <a:headEnd/>
            <a:tailEnd/>
          </a:ln>
        </p:spPr>
        <p:style>
          <a:lnRef idx="3">
            <a:schemeClr val="lt1"/>
          </a:lnRef>
          <a:fillRef idx="1">
            <a:schemeClr val="accent3"/>
          </a:fillRef>
          <a:effectRef idx="1">
            <a:schemeClr val="accent3"/>
          </a:effectRef>
          <a:fontRef idx="minor">
            <a:schemeClr val="lt1"/>
          </a:fontRef>
        </p:style>
        <p:txBody>
          <a:bodyPr wrap="none" anchor="ctr"/>
          <a:lstStyle/>
          <a:p>
            <a:pPr algn="ctr" eaLnBrk="1" hangingPunct="1"/>
            <a:r>
              <a:rPr lang="en-US" sz="1400" b="1" dirty="0">
                <a:solidFill>
                  <a:schemeClr val="bg2"/>
                </a:solidFill>
              </a:rPr>
              <a:t>Reporting </a:t>
            </a:r>
          </a:p>
          <a:p>
            <a:pPr algn="ctr" eaLnBrk="1" hangingPunct="1"/>
            <a:r>
              <a:rPr lang="en-US" sz="1400" b="1" dirty="0">
                <a:solidFill>
                  <a:schemeClr val="bg2"/>
                </a:solidFill>
              </a:rPr>
              <a:t>Tools</a:t>
            </a:r>
          </a:p>
        </p:txBody>
      </p:sp>
      <p:sp>
        <p:nvSpPr>
          <p:cNvPr id="1269773" name="Oval 13"/>
          <p:cNvSpPr>
            <a:spLocks noChangeArrowheads="1"/>
          </p:cNvSpPr>
          <p:nvPr/>
        </p:nvSpPr>
        <p:spPr bwMode="auto">
          <a:xfrm>
            <a:off x="2773363" y="5559427"/>
            <a:ext cx="1143000" cy="593725"/>
          </a:xfrm>
          <a:prstGeom prst="ellipse">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eaLnBrk="1" hangingPunct="1"/>
            <a:r>
              <a:rPr lang="en-US" sz="1400" b="1" dirty="0">
                <a:solidFill>
                  <a:schemeClr val="tx1"/>
                </a:solidFill>
              </a:rPr>
              <a:t>ETL Tools</a:t>
            </a:r>
          </a:p>
        </p:txBody>
      </p:sp>
      <p:sp>
        <p:nvSpPr>
          <p:cNvPr id="1269774" name="Oval 14"/>
          <p:cNvSpPr>
            <a:spLocks noChangeArrowheads="1"/>
          </p:cNvSpPr>
          <p:nvPr/>
        </p:nvSpPr>
        <p:spPr bwMode="auto">
          <a:xfrm>
            <a:off x="5257800" y="5684838"/>
            <a:ext cx="1143000" cy="533400"/>
          </a:xfrm>
          <a:prstGeom prst="ellipse">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wrap="none" anchor="ctr"/>
          <a:lstStyle/>
          <a:p>
            <a:pPr algn="ctr" eaLnBrk="1" hangingPunct="1"/>
            <a:r>
              <a:rPr lang="en-US" sz="1400" b="1" dirty="0">
                <a:solidFill>
                  <a:schemeClr val="tx1"/>
                </a:solidFill>
              </a:rPr>
              <a:t>Databases</a:t>
            </a:r>
          </a:p>
        </p:txBody>
      </p:sp>
      <p:sp>
        <p:nvSpPr>
          <p:cNvPr id="1269776" name="Oval 16"/>
          <p:cNvSpPr>
            <a:spLocks noChangeArrowheads="1"/>
          </p:cNvSpPr>
          <p:nvPr/>
        </p:nvSpPr>
        <p:spPr bwMode="auto">
          <a:xfrm>
            <a:off x="7315201" y="5791200"/>
            <a:ext cx="1539875" cy="533400"/>
          </a:xfrm>
          <a:prstGeom prst="ellipse">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wrap="none" anchor="ctr"/>
          <a:lstStyle/>
          <a:p>
            <a:pPr algn="ctr" eaLnBrk="1" hangingPunct="1"/>
            <a:r>
              <a:rPr lang="en-US" sz="1400" b="1" dirty="0">
                <a:solidFill>
                  <a:schemeClr val="tx1"/>
                </a:solidFill>
              </a:rPr>
              <a:t>Specialized </a:t>
            </a:r>
          </a:p>
          <a:p>
            <a:pPr algn="ctr" eaLnBrk="1" hangingPunct="1"/>
            <a:r>
              <a:rPr lang="en-US" sz="1400" b="1" dirty="0">
                <a:solidFill>
                  <a:schemeClr val="tx1"/>
                </a:solidFill>
              </a:rPr>
              <a:t>Tools</a:t>
            </a:r>
          </a:p>
        </p:txBody>
      </p:sp>
      <p:sp>
        <p:nvSpPr>
          <p:cNvPr id="1269777" name="Line 17"/>
          <p:cNvSpPr>
            <a:spLocks noChangeShapeType="1"/>
          </p:cNvSpPr>
          <p:nvPr/>
        </p:nvSpPr>
        <p:spPr bwMode="auto">
          <a:xfrm>
            <a:off x="6308725" y="2286000"/>
            <a:ext cx="0" cy="2209800"/>
          </a:xfrm>
          <a:prstGeom prst="line">
            <a:avLst/>
          </a:prstGeom>
          <a:noFill/>
          <a:ln w="25400">
            <a:solidFill>
              <a:schemeClr val="tx1"/>
            </a:solidFill>
            <a:round/>
            <a:headEnd/>
            <a:tailEnd/>
          </a:ln>
        </p:spPr>
        <p:txBody>
          <a:bodyPr/>
          <a:lstStyle/>
          <a:p>
            <a:endParaRPr lang="en-US"/>
          </a:p>
        </p:txBody>
      </p:sp>
      <p:sp>
        <p:nvSpPr>
          <p:cNvPr id="1269778" name="Rectangle 18"/>
          <p:cNvSpPr>
            <a:spLocks noChangeArrowheads="1"/>
          </p:cNvSpPr>
          <p:nvPr/>
        </p:nvSpPr>
        <p:spPr bwMode="auto">
          <a:xfrm>
            <a:off x="4102557" y="995363"/>
            <a:ext cx="4800600" cy="1620837"/>
          </a:xfrm>
          <a:prstGeom prst="rect">
            <a:avLst/>
          </a:prstGeom>
          <a:noFill/>
          <a:ln w="9525">
            <a:noFill/>
            <a:miter lim="800000"/>
            <a:headEnd/>
            <a:tailEnd/>
          </a:ln>
        </p:spPr>
        <p:txBody>
          <a:bodyPr lIns="92075" tIns="46038" rIns="92075" bIns="46038"/>
          <a:lstStyle/>
          <a:p>
            <a:pPr marL="234950" indent="-234950">
              <a:spcBef>
                <a:spcPct val="20000"/>
              </a:spcBef>
              <a:buClr>
                <a:srgbClr val="CC3300"/>
              </a:buClr>
              <a:buFontTx/>
              <a:buChar char="•"/>
              <a:defRPr/>
            </a:pPr>
            <a:r>
              <a:rPr lang="en-US" sz="2000" b="1" dirty="0">
                <a:latin typeface="+mn-lt"/>
              </a:rPr>
              <a:t>IBM</a:t>
            </a:r>
          </a:p>
          <a:p>
            <a:pPr marL="742950" lvl="1" indent="-285750">
              <a:lnSpc>
                <a:spcPct val="90000"/>
              </a:lnSpc>
              <a:spcBef>
                <a:spcPct val="20000"/>
              </a:spcBef>
              <a:buClr>
                <a:schemeClr val="accent2"/>
              </a:buClr>
              <a:buFont typeface="Wingdings" pitchFamily="2" charset="2"/>
              <a:buChar char="§"/>
              <a:defRPr/>
            </a:pPr>
            <a:r>
              <a:rPr kumimoji="1" lang="en-US" sz="1600" dirty="0">
                <a:latin typeface="Arial" pitchFamily="34" charset="0"/>
              </a:rPr>
              <a:t>Logical Data Model &amp; IBM DB2 Database</a:t>
            </a:r>
          </a:p>
          <a:p>
            <a:pPr marL="742950" lvl="1" indent="-285750">
              <a:lnSpc>
                <a:spcPct val="90000"/>
              </a:lnSpc>
              <a:spcBef>
                <a:spcPct val="20000"/>
              </a:spcBef>
              <a:buClr>
                <a:schemeClr val="accent2"/>
              </a:buClr>
              <a:buFont typeface="Wingdings" pitchFamily="2" charset="2"/>
              <a:buChar char="§"/>
              <a:defRPr/>
            </a:pPr>
            <a:r>
              <a:rPr kumimoji="1" lang="en-US" sz="1600" dirty="0">
                <a:latin typeface="Arial" pitchFamily="34" charset="0"/>
              </a:rPr>
              <a:t>DB2 Cube Views</a:t>
            </a:r>
          </a:p>
          <a:p>
            <a:pPr marL="742950" lvl="1" indent="-285750">
              <a:lnSpc>
                <a:spcPct val="90000"/>
              </a:lnSpc>
              <a:spcBef>
                <a:spcPct val="20000"/>
              </a:spcBef>
              <a:buClr>
                <a:schemeClr val="accent2"/>
              </a:buClr>
              <a:buFont typeface="Wingdings" pitchFamily="2" charset="2"/>
              <a:buChar char="§"/>
              <a:defRPr/>
            </a:pPr>
            <a:r>
              <a:rPr kumimoji="1" lang="en-US" sz="1600" dirty="0">
                <a:latin typeface="Arial" pitchFamily="34" charset="0"/>
              </a:rPr>
              <a:t>ETL </a:t>
            </a:r>
            <a:r>
              <a:rPr kumimoji="1" lang="en-US" sz="1600" dirty="0" err="1">
                <a:latin typeface="Arial" pitchFamily="34" charset="0"/>
              </a:rPr>
              <a:t>Ascential</a:t>
            </a:r>
            <a:r>
              <a:rPr kumimoji="1" lang="en-US" sz="1600" dirty="0">
                <a:latin typeface="Arial" pitchFamily="34" charset="0"/>
              </a:rPr>
              <a:t> </a:t>
            </a:r>
            <a:r>
              <a:rPr kumimoji="1" lang="en-US" sz="1600" dirty="0" err="1">
                <a:latin typeface="Arial" pitchFamily="34" charset="0"/>
              </a:rPr>
              <a:t>DataStage</a:t>
            </a:r>
            <a:r>
              <a:rPr kumimoji="1" lang="en-US" sz="1600" dirty="0">
                <a:latin typeface="Arial" pitchFamily="34" charset="0"/>
              </a:rPr>
              <a:t> </a:t>
            </a:r>
          </a:p>
          <a:p>
            <a:pPr marL="742950" lvl="1" indent="-285750">
              <a:lnSpc>
                <a:spcPct val="90000"/>
              </a:lnSpc>
              <a:spcBef>
                <a:spcPct val="20000"/>
              </a:spcBef>
              <a:buClr>
                <a:schemeClr val="accent2"/>
              </a:buClr>
              <a:buFont typeface="Wingdings" pitchFamily="2" charset="2"/>
              <a:buChar char="§"/>
              <a:defRPr/>
            </a:pPr>
            <a:r>
              <a:rPr kumimoji="1" lang="en-US" sz="1600" dirty="0">
                <a:latin typeface="Arial" pitchFamily="34" charset="0"/>
              </a:rPr>
              <a:t>DB2 </a:t>
            </a:r>
            <a:r>
              <a:rPr kumimoji="1" lang="en-US" sz="1600" dirty="0" err="1">
                <a:latin typeface="Arial" pitchFamily="34" charset="0"/>
              </a:rPr>
              <a:t>Alphabox</a:t>
            </a:r>
            <a:endParaRPr kumimoji="1" lang="en-US" sz="1600" dirty="0">
              <a:latin typeface="Arial" pitchFamily="34" charset="0"/>
            </a:endParaRPr>
          </a:p>
          <a:p>
            <a:pPr marL="742950" lvl="1" indent="-285750">
              <a:lnSpc>
                <a:spcPct val="90000"/>
              </a:lnSpc>
              <a:spcBef>
                <a:spcPct val="20000"/>
              </a:spcBef>
              <a:buClr>
                <a:schemeClr val="accent2"/>
              </a:buClr>
              <a:buFont typeface="Monotype Sorts" pitchFamily="2" charset="2"/>
              <a:buNone/>
              <a:defRPr/>
            </a:pPr>
            <a:endParaRPr kumimoji="1" lang="en-US" dirty="0">
              <a:latin typeface="Verdana" pitchFamily="34" charset="0"/>
            </a:endParaRPr>
          </a:p>
        </p:txBody>
      </p:sp>
      <p:sp>
        <p:nvSpPr>
          <p:cNvPr id="1269779" name="Line 19"/>
          <p:cNvSpPr>
            <a:spLocks noChangeShapeType="1"/>
          </p:cNvSpPr>
          <p:nvPr/>
        </p:nvSpPr>
        <p:spPr bwMode="auto">
          <a:xfrm>
            <a:off x="22225" y="4454525"/>
            <a:ext cx="9144000" cy="0"/>
          </a:xfrm>
          <a:prstGeom prst="line">
            <a:avLst/>
          </a:prstGeom>
          <a:noFill/>
          <a:ln w="25400">
            <a:solidFill>
              <a:schemeClr val="tx1"/>
            </a:solidFill>
            <a:round/>
            <a:headEnd/>
            <a:tailEnd/>
          </a:ln>
        </p:spPr>
        <p:txBody>
          <a:bodyPr/>
          <a:lstStyle/>
          <a:p>
            <a:endParaRPr lang="en-US"/>
          </a:p>
        </p:txBody>
      </p:sp>
      <p:sp>
        <p:nvSpPr>
          <p:cNvPr id="1269780" name="Rectangle 20"/>
          <p:cNvSpPr>
            <a:spLocks noChangeArrowheads="1"/>
          </p:cNvSpPr>
          <p:nvPr/>
        </p:nvSpPr>
        <p:spPr bwMode="auto">
          <a:xfrm>
            <a:off x="3870325" y="2667000"/>
            <a:ext cx="2514600" cy="1646238"/>
          </a:xfrm>
          <a:prstGeom prst="rect">
            <a:avLst/>
          </a:prstGeom>
          <a:noFill/>
          <a:ln w="9525">
            <a:noFill/>
            <a:miter lim="800000"/>
            <a:headEnd/>
            <a:tailEnd/>
          </a:ln>
        </p:spPr>
        <p:txBody>
          <a:bodyPr lIns="92075" tIns="46038" rIns="92075" bIns="46038"/>
          <a:lstStyle/>
          <a:p>
            <a:pPr marL="234950" indent="-234950">
              <a:spcBef>
                <a:spcPct val="20000"/>
              </a:spcBef>
              <a:buClr>
                <a:srgbClr val="CC3300"/>
              </a:buClr>
              <a:buFont typeface="Arial" pitchFamily="34" charset="0"/>
              <a:buChar char="•"/>
              <a:defRPr/>
            </a:pPr>
            <a:r>
              <a:rPr lang="en-US" sz="2000" b="1" dirty="0">
                <a:latin typeface="+mn-lt"/>
              </a:rPr>
              <a:t>SAS 9 – the BI Platform</a:t>
            </a:r>
          </a:p>
          <a:p>
            <a:pPr marL="742950" lvl="1" indent="-285750">
              <a:lnSpc>
                <a:spcPct val="90000"/>
              </a:lnSpc>
              <a:spcBef>
                <a:spcPct val="20000"/>
              </a:spcBef>
              <a:buClr>
                <a:schemeClr val="accent2"/>
              </a:buClr>
              <a:buFont typeface="Wingdings" pitchFamily="2" charset="2"/>
              <a:buChar char="§"/>
              <a:defRPr/>
            </a:pPr>
            <a:r>
              <a:rPr kumimoji="1" lang="en-US" sz="1200" dirty="0">
                <a:latin typeface="Arial" pitchFamily="34" charset="0"/>
              </a:rPr>
              <a:t>Logical Data Model &amp; SAS Database</a:t>
            </a:r>
          </a:p>
          <a:p>
            <a:pPr marL="742950" lvl="1" indent="-285750">
              <a:lnSpc>
                <a:spcPct val="90000"/>
              </a:lnSpc>
              <a:spcBef>
                <a:spcPct val="20000"/>
              </a:spcBef>
              <a:buClr>
                <a:schemeClr val="accent2"/>
              </a:buClr>
              <a:buFont typeface="Wingdings" pitchFamily="2" charset="2"/>
              <a:buChar char="§"/>
              <a:defRPr/>
            </a:pPr>
            <a:r>
              <a:rPr kumimoji="1" lang="en-US" sz="1200" dirty="0">
                <a:latin typeface="Arial" pitchFamily="34" charset="0"/>
              </a:rPr>
              <a:t>SAS ETL</a:t>
            </a:r>
          </a:p>
          <a:p>
            <a:pPr marL="742950" lvl="1" indent="-285750">
              <a:lnSpc>
                <a:spcPct val="90000"/>
              </a:lnSpc>
              <a:spcBef>
                <a:spcPct val="20000"/>
              </a:spcBef>
              <a:buClr>
                <a:schemeClr val="accent2"/>
              </a:buClr>
              <a:buFont typeface="Wingdings" pitchFamily="2" charset="2"/>
              <a:buChar char="§"/>
              <a:defRPr/>
            </a:pPr>
            <a:r>
              <a:rPr kumimoji="1" lang="en-US" sz="1200" dirty="0">
                <a:latin typeface="Arial" pitchFamily="34" charset="0"/>
              </a:rPr>
              <a:t>BI and Reporting</a:t>
            </a:r>
          </a:p>
          <a:p>
            <a:pPr marL="742950" lvl="1" indent="-285750">
              <a:lnSpc>
                <a:spcPct val="90000"/>
              </a:lnSpc>
              <a:spcBef>
                <a:spcPct val="20000"/>
              </a:spcBef>
              <a:buClr>
                <a:schemeClr val="accent2"/>
              </a:buClr>
              <a:buFont typeface="Wingdings" pitchFamily="2" charset="2"/>
              <a:buChar char="§"/>
              <a:defRPr/>
            </a:pPr>
            <a:r>
              <a:rPr kumimoji="1" lang="en-US" sz="1200" dirty="0">
                <a:latin typeface="Arial" pitchFamily="34" charset="0"/>
              </a:rPr>
              <a:t>SAS Data Mining</a:t>
            </a:r>
          </a:p>
          <a:p>
            <a:pPr marL="742950" lvl="1" indent="-285750">
              <a:lnSpc>
                <a:spcPct val="90000"/>
              </a:lnSpc>
              <a:spcBef>
                <a:spcPct val="20000"/>
              </a:spcBef>
              <a:buClr>
                <a:schemeClr val="accent2"/>
              </a:buClr>
              <a:buFont typeface="Monotype Sorts" pitchFamily="2" charset="2"/>
              <a:buNone/>
              <a:defRPr/>
            </a:pPr>
            <a:endParaRPr kumimoji="1" lang="en-US" sz="1600" dirty="0">
              <a:latin typeface="Verdana" pitchFamily="34" charset="0"/>
            </a:endParaRPr>
          </a:p>
        </p:txBody>
      </p:sp>
      <p:sp>
        <p:nvSpPr>
          <p:cNvPr id="22" name="Line 17"/>
          <p:cNvSpPr>
            <a:spLocks noChangeShapeType="1"/>
          </p:cNvSpPr>
          <p:nvPr/>
        </p:nvSpPr>
        <p:spPr bwMode="auto">
          <a:xfrm>
            <a:off x="4038600" y="4479927"/>
            <a:ext cx="0" cy="1692275"/>
          </a:xfrm>
          <a:prstGeom prst="line">
            <a:avLst/>
          </a:prstGeom>
          <a:noFill/>
          <a:ln w="25400">
            <a:solidFill>
              <a:schemeClr val="tx1"/>
            </a:solidFill>
            <a:round/>
            <a:headEnd/>
            <a:tailEnd/>
          </a:ln>
        </p:spPr>
        <p:txBody>
          <a:bodyPr/>
          <a:lstStyle/>
          <a:p>
            <a:endParaRPr lang="en-US"/>
          </a:p>
        </p:txBody>
      </p:sp>
      <p:sp>
        <p:nvSpPr>
          <p:cNvPr id="23" name="Line 17"/>
          <p:cNvSpPr>
            <a:spLocks noChangeShapeType="1"/>
          </p:cNvSpPr>
          <p:nvPr/>
        </p:nvSpPr>
        <p:spPr bwMode="auto">
          <a:xfrm>
            <a:off x="6553200" y="4479927"/>
            <a:ext cx="0" cy="1692275"/>
          </a:xfrm>
          <a:prstGeom prst="line">
            <a:avLst/>
          </a:prstGeom>
          <a:noFill/>
          <a:ln w="25400">
            <a:solidFill>
              <a:schemeClr val="tx1"/>
            </a:solidFill>
            <a:round/>
            <a:headEnd/>
            <a:tailEnd/>
          </a:ln>
        </p:spPr>
        <p:txBody>
          <a:bodyPr/>
          <a:lstStyle/>
          <a:p>
            <a:endParaRPr lang="en-US"/>
          </a:p>
        </p:txBody>
      </p:sp>
      <p:sp>
        <p:nvSpPr>
          <p:cNvPr id="3" name="Title 2"/>
          <p:cNvSpPr>
            <a:spLocks noGrp="1"/>
          </p:cNvSpPr>
          <p:nvPr>
            <p:ph type="title"/>
          </p:nvPr>
        </p:nvSpPr>
        <p:spPr/>
        <p:txBody>
          <a:bodyPr/>
          <a:lstStyle/>
          <a:p>
            <a:r>
              <a:rPr lang="en-US" dirty="0"/>
              <a:t>Popular BI/DW Suites &amp; Tools</a:t>
            </a:r>
          </a:p>
        </p:txBody>
      </p:sp>
    </p:spTree>
    <p:extLst>
      <p:ext uri="{BB962C8B-B14F-4D97-AF65-F5344CB8AC3E}">
        <p14:creationId xmlns:p14="http://schemas.microsoft.com/office/powerpoint/2010/main" val="3209872365"/>
      </p:ext>
    </p:extLst>
  </p:cSld>
  <p:clrMapOvr>
    <a:masterClrMapping/>
  </p:clrMapOvr>
  <p:transition>
    <p:cover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69771"/>
                                        </p:tgtEl>
                                        <p:attrNameLst>
                                          <p:attrName>style.visibility</p:attrName>
                                        </p:attrNameLst>
                                      </p:cBhvr>
                                      <p:to>
                                        <p:strVal val="visible"/>
                                      </p:to>
                                    </p:set>
                                    <p:anim calcmode="lin" valueType="num">
                                      <p:cBhvr additive="base">
                                        <p:cTn id="7" dur="500" fill="hold"/>
                                        <p:tgtEl>
                                          <p:spTgt spid="1269771"/>
                                        </p:tgtEl>
                                        <p:attrNameLst>
                                          <p:attrName>ppt_x</p:attrName>
                                        </p:attrNameLst>
                                      </p:cBhvr>
                                      <p:tavLst>
                                        <p:tav tm="0">
                                          <p:val>
                                            <p:strVal val="#ppt_x"/>
                                          </p:val>
                                        </p:tav>
                                        <p:tav tm="100000">
                                          <p:val>
                                            <p:strVal val="#ppt_x"/>
                                          </p:val>
                                        </p:tav>
                                      </p:tavLst>
                                    </p:anim>
                                    <p:anim calcmode="lin" valueType="num">
                                      <p:cBhvr additive="base">
                                        <p:cTn id="8" dur="500" fill="hold"/>
                                        <p:tgtEl>
                                          <p:spTgt spid="126977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269763">
                                            <p:txEl>
                                              <p:pRg st="0" end="0"/>
                                            </p:txEl>
                                          </p:spTgt>
                                        </p:tgtEl>
                                        <p:attrNameLst>
                                          <p:attrName>style.visibility</p:attrName>
                                        </p:attrNameLst>
                                      </p:cBhvr>
                                      <p:to>
                                        <p:strVal val="visible"/>
                                      </p:to>
                                    </p:set>
                                    <p:anim calcmode="lin" valueType="num">
                                      <p:cBhvr additive="base">
                                        <p:cTn id="13" dur="500" fill="hold"/>
                                        <p:tgtEl>
                                          <p:spTgt spid="126976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26976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269763">
                                            <p:txEl>
                                              <p:pRg st="1" end="1"/>
                                            </p:txEl>
                                          </p:spTgt>
                                        </p:tgtEl>
                                        <p:attrNameLst>
                                          <p:attrName>style.visibility</p:attrName>
                                        </p:attrNameLst>
                                      </p:cBhvr>
                                      <p:to>
                                        <p:strVal val="visible"/>
                                      </p:to>
                                    </p:set>
                                    <p:anim calcmode="lin" valueType="num">
                                      <p:cBhvr additive="base">
                                        <p:cTn id="19" dur="500" fill="hold"/>
                                        <p:tgtEl>
                                          <p:spTgt spid="126976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26976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269763">
                                            <p:txEl>
                                              <p:pRg st="2" end="2"/>
                                            </p:txEl>
                                          </p:spTgt>
                                        </p:tgtEl>
                                        <p:attrNameLst>
                                          <p:attrName>style.visibility</p:attrName>
                                        </p:attrNameLst>
                                      </p:cBhvr>
                                      <p:to>
                                        <p:strVal val="visible"/>
                                      </p:to>
                                    </p:set>
                                    <p:anim calcmode="lin" valueType="num">
                                      <p:cBhvr additive="base">
                                        <p:cTn id="25" dur="500" fill="hold"/>
                                        <p:tgtEl>
                                          <p:spTgt spid="126976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26976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269763">
                                            <p:txEl>
                                              <p:pRg st="3" end="3"/>
                                            </p:txEl>
                                          </p:spTgt>
                                        </p:tgtEl>
                                        <p:attrNameLst>
                                          <p:attrName>style.visibility</p:attrName>
                                        </p:attrNameLst>
                                      </p:cBhvr>
                                      <p:to>
                                        <p:strVal val="visible"/>
                                      </p:to>
                                    </p:set>
                                    <p:anim calcmode="lin" valueType="num">
                                      <p:cBhvr additive="base">
                                        <p:cTn id="31" dur="500" fill="hold"/>
                                        <p:tgtEl>
                                          <p:spTgt spid="126976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26976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269763">
                                            <p:txEl>
                                              <p:pRg st="4" end="4"/>
                                            </p:txEl>
                                          </p:spTgt>
                                        </p:tgtEl>
                                        <p:attrNameLst>
                                          <p:attrName>style.visibility</p:attrName>
                                        </p:attrNameLst>
                                      </p:cBhvr>
                                      <p:to>
                                        <p:strVal val="visible"/>
                                      </p:to>
                                    </p:set>
                                    <p:anim calcmode="lin" valueType="num">
                                      <p:cBhvr additive="base">
                                        <p:cTn id="37" dur="500" fill="hold"/>
                                        <p:tgtEl>
                                          <p:spTgt spid="1269763">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26976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269763">
                                            <p:txEl>
                                              <p:pRg st="6" end="6"/>
                                            </p:txEl>
                                          </p:spTgt>
                                        </p:tgtEl>
                                        <p:attrNameLst>
                                          <p:attrName>style.visibility</p:attrName>
                                        </p:attrNameLst>
                                      </p:cBhvr>
                                      <p:to>
                                        <p:strVal val="visible"/>
                                      </p:to>
                                    </p:set>
                                    <p:anim calcmode="lin" valueType="num">
                                      <p:cBhvr additive="base">
                                        <p:cTn id="43" dur="500" fill="hold"/>
                                        <p:tgtEl>
                                          <p:spTgt spid="126976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26976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1269763">
                                            <p:txEl>
                                              <p:pRg st="7" end="7"/>
                                            </p:txEl>
                                          </p:spTgt>
                                        </p:tgtEl>
                                        <p:attrNameLst>
                                          <p:attrName>style.visibility</p:attrName>
                                        </p:attrNameLst>
                                      </p:cBhvr>
                                      <p:to>
                                        <p:strVal val="visible"/>
                                      </p:to>
                                    </p:set>
                                    <p:anim calcmode="lin" valueType="num">
                                      <p:cBhvr additive="base">
                                        <p:cTn id="49" dur="500" fill="hold"/>
                                        <p:tgtEl>
                                          <p:spTgt spid="126976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126976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1269763">
                                            <p:txEl>
                                              <p:pRg st="8" end="8"/>
                                            </p:txEl>
                                          </p:spTgt>
                                        </p:tgtEl>
                                        <p:attrNameLst>
                                          <p:attrName>style.visibility</p:attrName>
                                        </p:attrNameLst>
                                      </p:cBhvr>
                                      <p:to>
                                        <p:strVal val="visible"/>
                                      </p:to>
                                    </p:set>
                                    <p:anim calcmode="lin" valueType="num">
                                      <p:cBhvr additive="base">
                                        <p:cTn id="55" dur="500" fill="hold"/>
                                        <p:tgtEl>
                                          <p:spTgt spid="126976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126976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1269763">
                                            <p:txEl>
                                              <p:pRg st="9" end="9"/>
                                            </p:txEl>
                                          </p:spTgt>
                                        </p:tgtEl>
                                        <p:attrNameLst>
                                          <p:attrName>style.visibility</p:attrName>
                                        </p:attrNameLst>
                                      </p:cBhvr>
                                      <p:to>
                                        <p:strVal val="visible"/>
                                      </p:to>
                                    </p:set>
                                    <p:anim calcmode="lin" valueType="num">
                                      <p:cBhvr additive="base">
                                        <p:cTn id="61" dur="500" fill="hold"/>
                                        <p:tgtEl>
                                          <p:spTgt spid="1269763">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126976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1269763">
                                            <p:txEl>
                                              <p:pRg st="10" end="10"/>
                                            </p:txEl>
                                          </p:spTgt>
                                        </p:tgtEl>
                                        <p:attrNameLst>
                                          <p:attrName>style.visibility</p:attrName>
                                        </p:attrNameLst>
                                      </p:cBhvr>
                                      <p:to>
                                        <p:strVal val="visible"/>
                                      </p:to>
                                    </p:set>
                                    <p:anim calcmode="lin" valueType="num">
                                      <p:cBhvr additive="base">
                                        <p:cTn id="67" dur="500" fill="hold"/>
                                        <p:tgtEl>
                                          <p:spTgt spid="1269763">
                                            <p:txEl>
                                              <p:pRg st="10" end="1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126976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nodeType="clickEffect">
                                  <p:stCondLst>
                                    <p:cond delay="0"/>
                                  </p:stCondLst>
                                  <p:childTnLst>
                                    <p:set>
                                      <p:cBhvr>
                                        <p:cTn id="72" dur="1" fill="hold">
                                          <p:stCondLst>
                                            <p:cond delay="0"/>
                                          </p:stCondLst>
                                        </p:cTn>
                                        <p:tgtEl>
                                          <p:spTgt spid="1269778">
                                            <p:txEl>
                                              <p:pRg st="0" end="0"/>
                                            </p:txEl>
                                          </p:spTgt>
                                        </p:tgtEl>
                                        <p:attrNameLst>
                                          <p:attrName>style.visibility</p:attrName>
                                        </p:attrNameLst>
                                      </p:cBhvr>
                                      <p:to>
                                        <p:strVal val="visible"/>
                                      </p:to>
                                    </p:set>
                                    <p:anim calcmode="lin" valueType="num">
                                      <p:cBhvr additive="base">
                                        <p:cTn id="73" dur="500" fill="hold"/>
                                        <p:tgtEl>
                                          <p:spTgt spid="1269778">
                                            <p:txEl>
                                              <p:pRg st="0" end="0"/>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126977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nodeType="clickEffect">
                                  <p:stCondLst>
                                    <p:cond delay="0"/>
                                  </p:stCondLst>
                                  <p:childTnLst>
                                    <p:set>
                                      <p:cBhvr>
                                        <p:cTn id="78" dur="1" fill="hold">
                                          <p:stCondLst>
                                            <p:cond delay="0"/>
                                          </p:stCondLst>
                                        </p:cTn>
                                        <p:tgtEl>
                                          <p:spTgt spid="1269778">
                                            <p:txEl>
                                              <p:pRg st="1" end="1"/>
                                            </p:txEl>
                                          </p:spTgt>
                                        </p:tgtEl>
                                        <p:attrNameLst>
                                          <p:attrName>style.visibility</p:attrName>
                                        </p:attrNameLst>
                                      </p:cBhvr>
                                      <p:to>
                                        <p:strVal val="visible"/>
                                      </p:to>
                                    </p:set>
                                    <p:anim calcmode="lin" valueType="num">
                                      <p:cBhvr additive="base">
                                        <p:cTn id="79" dur="500" fill="hold"/>
                                        <p:tgtEl>
                                          <p:spTgt spid="1269778">
                                            <p:txEl>
                                              <p:pRg st="1" end="1"/>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126977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nodeType="clickEffect">
                                  <p:stCondLst>
                                    <p:cond delay="0"/>
                                  </p:stCondLst>
                                  <p:childTnLst>
                                    <p:set>
                                      <p:cBhvr>
                                        <p:cTn id="84" dur="1" fill="hold">
                                          <p:stCondLst>
                                            <p:cond delay="0"/>
                                          </p:stCondLst>
                                        </p:cTn>
                                        <p:tgtEl>
                                          <p:spTgt spid="1269778">
                                            <p:txEl>
                                              <p:pRg st="2" end="2"/>
                                            </p:txEl>
                                          </p:spTgt>
                                        </p:tgtEl>
                                        <p:attrNameLst>
                                          <p:attrName>style.visibility</p:attrName>
                                        </p:attrNameLst>
                                      </p:cBhvr>
                                      <p:to>
                                        <p:strVal val="visible"/>
                                      </p:to>
                                    </p:set>
                                    <p:anim calcmode="lin" valueType="num">
                                      <p:cBhvr additive="base">
                                        <p:cTn id="85" dur="500" fill="hold"/>
                                        <p:tgtEl>
                                          <p:spTgt spid="1269778">
                                            <p:txEl>
                                              <p:pRg st="2" end="2"/>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126977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nodeType="clickEffect">
                                  <p:stCondLst>
                                    <p:cond delay="0"/>
                                  </p:stCondLst>
                                  <p:childTnLst>
                                    <p:set>
                                      <p:cBhvr>
                                        <p:cTn id="90" dur="1" fill="hold">
                                          <p:stCondLst>
                                            <p:cond delay="0"/>
                                          </p:stCondLst>
                                        </p:cTn>
                                        <p:tgtEl>
                                          <p:spTgt spid="1269778">
                                            <p:txEl>
                                              <p:pRg st="3" end="3"/>
                                            </p:txEl>
                                          </p:spTgt>
                                        </p:tgtEl>
                                        <p:attrNameLst>
                                          <p:attrName>style.visibility</p:attrName>
                                        </p:attrNameLst>
                                      </p:cBhvr>
                                      <p:to>
                                        <p:strVal val="visible"/>
                                      </p:to>
                                    </p:set>
                                    <p:anim calcmode="lin" valueType="num">
                                      <p:cBhvr additive="base">
                                        <p:cTn id="91" dur="500" fill="hold"/>
                                        <p:tgtEl>
                                          <p:spTgt spid="1269778">
                                            <p:txEl>
                                              <p:pRg st="3" end="3"/>
                                            </p:txEl>
                                          </p:spTgt>
                                        </p:tgtEl>
                                        <p:attrNameLst>
                                          <p:attrName>ppt_x</p:attrName>
                                        </p:attrNameLst>
                                      </p:cBhvr>
                                      <p:tavLst>
                                        <p:tav tm="0">
                                          <p:val>
                                            <p:strVal val="#ppt_x"/>
                                          </p:val>
                                        </p:tav>
                                        <p:tav tm="100000">
                                          <p:val>
                                            <p:strVal val="#ppt_x"/>
                                          </p:val>
                                        </p:tav>
                                      </p:tavLst>
                                    </p:anim>
                                    <p:anim calcmode="lin" valueType="num">
                                      <p:cBhvr additive="base">
                                        <p:cTn id="92" dur="500" fill="hold"/>
                                        <p:tgtEl>
                                          <p:spTgt spid="1269778">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4" fill="hold" nodeType="clickEffect">
                                  <p:stCondLst>
                                    <p:cond delay="0"/>
                                  </p:stCondLst>
                                  <p:childTnLst>
                                    <p:set>
                                      <p:cBhvr>
                                        <p:cTn id="96" dur="1" fill="hold">
                                          <p:stCondLst>
                                            <p:cond delay="0"/>
                                          </p:stCondLst>
                                        </p:cTn>
                                        <p:tgtEl>
                                          <p:spTgt spid="1269778">
                                            <p:txEl>
                                              <p:pRg st="4" end="4"/>
                                            </p:txEl>
                                          </p:spTgt>
                                        </p:tgtEl>
                                        <p:attrNameLst>
                                          <p:attrName>style.visibility</p:attrName>
                                        </p:attrNameLst>
                                      </p:cBhvr>
                                      <p:to>
                                        <p:strVal val="visible"/>
                                      </p:to>
                                    </p:set>
                                    <p:anim calcmode="lin" valueType="num">
                                      <p:cBhvr additive="base">
                                        <p:cTn id="97" dur="500" fill="hold"/>
                                        <p:tgtEl>
                                          <p:spTgt spid="1269778">
                                            <p:txEl>
                                              <p:pRg st="4" end="4"/>
                                            </p:txEl>
                                          </p:spTgt>
                                        </p:tgtEl>
                                        <p:attrNameLst>
                                          <p:attrName>ppt_x</p:attrName>
                                        </p:attrNameLst>
                                      </p:cBhvr>
                                      <p:tavLst>
                                        <p:tav tm="0">
                                          <p:val>
                                            <p:strVal val="#ppt_x"/>
                                          </p:val>
                                        </p:tav>
                                        <p:tav tm="100000">
                                          <p:val>
                                            <p:strVal val="#ppt_x"/>
                                          </p:val>
                                        </p:tav>
                                      </p:tavLst>
                                    </p:anim>
                                    <p:anim calcmode="lin" valueType="num">
                                      <p:cBhvr additive="base">
                                        <p:cTn id="98" dur="500" fill="hold"/>
                                        <p:tgtEl>
                                          <p:spTgt spid="1269778">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 presetClass="entr" presetSubtype="4" fill="hold" nodeType="clickEffect">
                                  <p:stCondLst>
                                    <p:cond delay="0"/>
                                  </p:stCondLst>
                                  <p:childTnLst>
                                    <p:set>
                                      <p:cBhvr>
                                        <p:cTn id="102" dur="1" fill="hold">
                                          <p:stCondLst>
                                            <p:cond delay="0"/>
                                          </p:stCondLst>
                                        </p:cTn>
                                        <p:tgtEl>
                                          <p:spTgt spid="1269780">
                                            <p:txEl>
                                              <p:pRg st="0" end="0"/>
                                            </p:txEl>
                                          </p:spTgt>
                                        </p:tgtEl>
                                        <p:attrNameLst>
                                          <p:attrName>style.visibility</p:attrName>
                                        </p:attrNameLst>
                                      </p:cBhvr>
                                      <p:to>
                                        <p:strVal val="visible"/>
                                      </p:to>
                                    </p:set>
                                    <p:anim calcmode="lin" valueType="num">
                                      <p:cBhvr additive="base">
                                        <p:cTn id="103" dur="500" fill="hold"/>
                                        <p:tgtEl>
                                          <p:spTgt spid="1269780">
                                            <p:txEl>
                                              <p:pRg st="0" end="0"/>
                                            </p:txEl>
                                          </p:spTgt>
                                        </p:tgtEl>
                                        <p:attrNameLst>
                                          <p:attrName>ppt_x</p:attrName>
                                        </p:attrNameLst>
                                      </p:cBhvr>
                                      <p:tavLst>
                                        <p:tav tm="0">
                                          <p:val>
                                            <p:strVal val="#ppt_x"/>
                                          </p:val>
                                        </p:tav>
                                        <p:tav tm="100000">
                                          <p:val>
                                            <p:strVal val="#ppt_x"/>
                                          </p:val>
                                        </p:tav>
                                      </p:tavLst>
                                    </p:anim>
                                    <p:anim calcmode="lin" valueType="num">
                                      <p:cBhvr additive="base">
                                        <p:cTn id="104" dur="500" fill="hold"/>
                                        <p:tgtEl>
                                          <p:spTgt spid="126978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2" presetClass="entr" presetSubtype="4" fill="hold" nodeType="clickEffect">
                                  <p:stCondLst>
                                    <p:cond delay="0"/>
                                  </p:stCondLst>
                                  <p:childTnLst>
                                    <p:set>
                                      <p:cBhvr>
                                        <p:cTn id="108" dur="1" fill="hold">
                                          <p:stCondLst>
                                            <p:cond delay="0"/>
                                          </p:stCondLst>
                                        </p:cTn>
                                        <p:tgtEl>
                                          <p:spTgt spid="1269780">
                                            <p:txEl>
                                              <p:pRg st="1" end="1"/>
                                            </p:txEl>
                                          </p:spTgt>
                                        </p:tgtEl>
                                        <p:attrNameLst>
                                          <p:attrName>style.visibility</p:attrName>
                                        </p:attrNameLst>
                                      </p:cBhvr>
                                      <p:to>
                                        <p:strVal val="visible"/>
                                      </p:to>
                                    </p:set>
                                    <p:anim calcmode="lin" valueType="num">
                                      <p:cBhvr additive="base">
                                        <p:cTn id="109" dur="500" fill="hold"/>
                                        <p:tgtEl>
                                          <p:spTgt spid="1269780">
                                            <p:txEl>
                                              <p:pRg st="1" end="1"/>
                                            </p:txEl>
                                          </p:spTgt>
                                        </p:tgtEl>
                                        <p:attrNameLst>
                                          <p:attrName>ppt_x</p:attrName>
                                        </p:attrNameLst>
                                      </p:cBhvr>
                                      <p:tavLst>
                                        <p:tav tm="0">
                                          <p:val>
                                            <p:strVal val="#ppt_x"/>
                                          </p:val>
                                        </p:tav>
                                        <p:tav tm="100000">
                                          <p:val>
                                            <p:strVal val="#ppt_x"/>
                                          </p:val>
                                        </p:tav>
                                      </p:tavLst>
                                    </p:anim>
                                    <p:anim calcmode="lin" valueType="num">
                                      <p:cBhvr additive="base">
                                        <p:cTn id="110" dur="500" fill="hold"/>
                                        <p:tgtEl>
                                          <p:spTgt spid="1269780">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11" fill="hold">
                      <p:stCondLst>
                        <p:cond delay="indefinite"/>
                      </p:stCondLst>
                      <p:childTnLst>
                        <p:par>
                          <p:cTn id="112" fill="hold">
                            <p:stCondLst>
                              <p:cond delay="0"/>
                            </p:stCondLst>
                            <p:childTnLst>
                              <p:par>
                                <p:cTn id="113" presetID="2" presetClass="entr" presetSubtype="4" fill="hold" nodeType="clickEffect">
                                  <p:stCondLst>
                                    <p:cond delay="0"/>
                                  </p:stCondLst>
                                  <p:childTnLst>
                                    <p:set>
                                      <p:cBhvr>
                                        <p:cTn id="114" dur="1" fill="hold">
                                          <p:stCondLst>
                                            <p:cond delay="0"/>
                                          </p:stCondLst>
                                        </p:cTn>
                                        <p:tgtEl>
                                          <p:spTgt spid="1269780">
                                            <p:txEl>
                                              <p:pRg st="2" end="2"/>
                                            </p:txEl>
                                          </p:spTgt>
                                        </p:tgtEl>
                                        <p:attrNameLst>
                                          <p:attrName>style.visibility</p:attrName>
                                        </p:attrNameLst>
                                      </p:cBhvr>
                                      <p:to>
                                        <p:strVal val="visible"/>
                                      </p:to>
                                    </p:set>
                                    <p:anim calcmode="lin" valueType="num">
                                      <p:cBhvr additive="base">
                                        <p:cTn id="115" dur="500" fill="hold"/>
                                        <p:tgtEl>
                                          <p:spTgt spid="1269780">
                                            <p:txEl>
                                              <p:pRg st="2" end="2"/>
                                            </p:txEl>
                                          </p:spTgt>
                                        </p:tgtEl>
                                        <p:attrNameLst>
                                          <p:attrName>ppt_x</p:attrName>
                                        </p:attrNameLst>
                                      </p:cBhvr>
                                      <p:tavLst>
                                        <p:tav tm="0">
                                          <p:val>
                                            <p:strVal val="#ppt_x"/>
                                          </p:val>
                                        </p:tav>
                                        <p:tav tm="100000">
                                          <p:val>
                                            <p:strVal val="#ppt_x"/>
                                          </p:val>
                                        </p:tav>
                                      </p:tavLst>
                                    </p:anim>
                                    <p:anim calcmode="lin" valueType="num">
                                      <p:cBhvr additive="base">
                                        <p:cTn id="116" dur="500" fill="hold"/>
                                        <p:tgtEl>
                                          <p:spTgt spid="1269780">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17" fill="hold">
                      <p:stCondLst>
                        <p:cond delay="indefinite"/>
                      </p:stCondLst>
                      <p:childTnLst>
                        <p:par>
                          <p:cTn id="118" fill="hold">
                            <p:stCondLst>
                              <p:cond delay="0"/>
                            </p:stCondLst>
                            <p:childTnLst>
                              <p:par>
                                <p:cTn id="119" presetID="2" presetClass="entr" presetSubtype="4" fill="hold" nodeType="clickEffect">
                                  <p:stCondLst>
                                    <p:cond delay="0"/>
                                  </p:stCondLst>
                                  <p:childTnLst>
                                    <p:set>
                                      <p:cBhvr>
                                        <p:cTn id="120" dur="1" fill="hold">
                                          <p:stCondLst>
                                            <p:cond delay="0"/>
                                          </p:stCondLst>
                                        </p:cTn>
                                        <p:tgtEl>
                                          <p:spTgt spid="1269780">
                                            <p:txEl>
                                              <p:pRg st="3" end="3"/>
                                            </p:txEl>
                                          </p:spTgt>
                                        </p:tgtEl>
                                        <p:attrNameLst>
                                          <p:attrName>style.visibility</p:attrName>
                                        </p:attrNameLst>
                                      </p:cBhvr>
                                      <p:to>
                                        <p:strVal val="visible"/>
                                      </p:to>
                                    </p:set>
                                    <p:anim calcmode="lin" valueType="num">
                                      <p:cBhvr additive="base">
                                        <p:cTn id="121" dur="500" fill="hold"/>
                                        <p:tgtEl>
                                          <p:spTgt spid="1269780">
                                            <p:txEl>
                                              <p:pRg st="3" end="3"/>
                                            </p:txEl>
                                          </p:spTgt>
                                        </p:tgtEl>
                                        <p:attrNameLst>
                                          <p:attrName>ppt_x</p:attrName>
                                        </p:attrNameLst>
                                      </p:cBhvr>
                                      <p:tavLst>
                                        <p:tav tm="0">
                                          <p:val>
                                            <p:strVal val="#ppt_x"/>
                                          </p:val>
                                        </p:tav>
                                        <p:tav tm="100000">
                                          <p:val>
                                            <p:strVal val="#ppt_x"/>
                                          </p:val>
                                        </p:tav>
                                      </p:tavLst>
                                    </p:anim>
                                    <p:anim calcmode="lin" valueType="num">
                                      <p:cBhvr additive="base">
                                        <p:cTn id="122" dur="500" fill="hold"/>
                                        <p:tgtEl>
                                          <p:spTgt spid="1269780">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23" fill="hold">
                      <p:stCondLst>
                        <p:cond delay="indefinite"/>
                      </p:stCondLst>
                      <p:childTnLst>
                        <p:par>
                          <p:cTn id="124" fill="hold">
                            <p:stCondLst>
                              <p:cond delay="0"/>
                            </p:stCondLst>
                            <p:childTnLst>
                              <p:par>
                                <p:cTn id="125" presetID="2" presetClass="entr" presetSubtype="4" fill="hold" nodeType="clickEffect">
                                  <p:stCondLst>
                                    <p:cond delay="0"/>
                                  </p:stCondLst>
                                  <p:childTnLst>
                                    <p:set>
                                      <p:cBhvr>
                                        <p:cTn id="126" dur="1" fill="hold">
                                          <p:stCondLst>
                                            <p:cond delay="0"/>
                                          </p:stCondLst>
                                        </p:cTn>
                                        <p:tgtEl>
                                          <p:spTgt spid="1269780">
                                            <p:txEl>
                                              <p:pRg st="4" end="4"/>
                                            </p:txEl>
                                          </p:spTgt>
                                        </p:tgtEl>
                                        <p:attrNameLst>
                                          <p:attrName>style.visibility</p:attrName>
                                        </p:attrNameLst>
                                      </p:cBhvr>
                                      <p:to>
                                        <p:strVal val="visible"/>
                                      </p:to>
                                    </p:set>
                                    <p:anim calcmode="lin" valueType="num">
                                      <p:cBhvr additive="base">
                                        <p:cTn id="127" dur="500" fill="hold"/>
                                        <p:tgtEl>
                                          <p:spTgt spid="1269780">
                                            <p:txEl>
                                              <p:pRg st="4" end="4"/>
                                            </p:txEl>
                                          </p:spTgt>
                                        </p:tgtEl>
                                        <p:attrNameLst>
                                          <p:attrName>ppt_x</p:attrName>
                                        </p:attrNameLst>
                                      </p:cBhvr>
                                      <p:tavLst>
                                        <p:tav tm="0">
                                          <p:val>
                                            <p:strVal val="#ppt_x"/>
                                          </p:val>
                                        </p:tav>
                                        <p:tav tm="100000">
                                          <p:val>
                                            <p:strVal val="#ppt_x"/>
                                          </p:val>
                                        </p:tav>
                                      </p:tavLst>
                                    </p:anim>
                                    <p:anim calcmode="lin" valueType="num">
                                      <p:cBhvr additive="base">
                                        <p:cTn id="128" dur="500" fill="hold"/>
                                        <p:tgtEl>
                                          <p:spTgt spid="1269780">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29" fill="hold">
                      <p:stCondLst>
                        <p:cond delay="indefinite"/>
                      </p:stCondLst>
                      <p:childTnLst>
                        <p:par>
                          <p:cTn id="130" fill="hold">
                            <p:stCondLst>
                              <p:cond delay="0"/>
                            </p:stCondLst>
                            <p:childTnLst>
                              <p:par>
                                <p:cTn id="131" presetID="2" presetClass="entr" presetSubtype="4" fill="hold" grpId="0" nodeType="clickEffect">
                                  <p:stCondLst>
                                    <p:cond delay="0"/>
                                  </p:stCondLst>
                                  <p:childTnLst>
                                    <p:set>
                                      <p:cBhvr>
                                        <p:cTn id="132" dur="1" fill="hold">
                                          <p:stCondLst>
                                            <p:cond delay="0"/>
                                          </p:stCondLst>
                                        </p:cTn>
                                        <p:tgtEl>
                                          <p:spTgt spid="1269779"/>
                                        </p:tgtEl>
                                        <p:attrNameLst>
                                          <p:attrName>style.visibility</p:attrName>
                                        </p:attrNameLst>
                                      </p:cBhvr>
                                      <p:to>
                                        <p:strVal val="visible"/>
                                      </p:to>
                                    </p:set>
                                    <p:anim calcmode="lin" valueType="num">
                                      <p:cBhvr additive="base">
                                        <p:cTn id="133" dur="500" fill="hold"/>
                                        <p:tgtEl>
                                          <p:spTgt spid="1269779"/>
                                        </p:tgtEl>
                                        <p:attrNameLst>
                                          <p:attrName>ppt_x</p:attrName>
                                        </p:attrNameLst>
                                      </p:cBhvr>
                                      <p:tavLst>
                                        <p:tav tm="0">
                                          <p:val>
                                            <p:strVal val="#ppt_x"/>
                                          </p:val>
                                        </p:tav>
                                        <p:tav tm="100000">
                                          <p:val>
                                            <p:strVal val="#ppt_x"/>
                                          </p:val>
                                        </p:tav>
                                      </p:tavLst>
                                    </p:anim>
                                    <p:anim calcmode="lin" valueType="num">
                                      <p:cBhvr additive="base">
                                        <p:cTn id="134" dur="500" fill="hold"/>
                                        <p:tgtEl>
                                          <p:spTgt spid="1269779"/>
                                        </p:tgtEl>
                                        <p:attrNameLst>
                                          <p:attrName>ppt_y</p:attrName>
                                        </p:attrNameLst>
                                      </p:cBhvr>
                                      <p:tavLst>
                                        <p:tav tm="0">
                                          <p:val>
                                            <p:strVal val="1+#ppt_h/2"/>
                                          </p:val>
                                        </p:tav>
                                        <p:tav tm="100000">
                                          <p:val>
                                            <p:strVal val="#ppt_y"/>
                                          </p:val>
                                        </p:tav>
                                      </p:tavLst>
                                    </p:anim>
                                  </p:childTnLst>
                                </p:cTn>
                              </p:par>
                            </p:childTnLst>
                          </p:cTn>
                        </p:par>
                      </p:childTnLst>
                    </p:cTn>
                  </p:par>
                  <p:par>
                    <p:cTn id="135" fill="hold">
                      <p:stCondLst>
                        <p:cond delay="indefinite"/>
                      </p:stCondLst>
                      <p:childTnLst>
                        <p:par>
                          <p:cTn id="136" fill="hold">
                            <p:stCondLst>
                              <p:cond delay="0"/>
                            </p:stCondLst>
                            <p:childTnLst>
                              <p:par>
                                <p:cTn id="137" presetID="2" presetClass="entr" presetSubtype="4" fill="hold" grpId="0" nodeType="clickEffect">
                                  <p:stCondLst>
                                    <p:cond delay="0"/>
                                  </p:stCondLst>
                                  <p:childTnLst>
                                    <p:set>
                                      <p:cBhvr>
                                        <p:cTn id="138" dur="1" fill="hold">
                                          <p:stCondLst>
                                            <p:cond delay="0"/>
                                          </p:stCondLst>
                                        </p:cTn>
                                        <p:tgtEl>
                                          <p:spTgt spid="1269766"/>
                                        </p:tgtEl>
                                        <p:attrNameLst>
                                          <p:attrName>style.visibility</p:attrName>
                                        </p:attrNameLst>
                                      </p:cBhvr>
                                      <p:to>
                                        <p:strVal val="visible"/>
                                      </p:to>
                                    </p:set>
                                    <p:anim calcmode="lin" valueType="num">
                                      <p:cBhvr additive="base">
                                        <p:cTn id="139" dur="500" fill="hold"/>
                                        <p:tgtEl>
                                          <p:spTgt spid="1269766"/>
                                        </p:tgtEl>
                                        <p:attrNameLst>
                                          <p:attrName>ppt_x</p:attrName>
                                        </p:attrNameLst>
                                      </p:cBhvr>
                                      <p:tavLst>
                                        <p:tav tm="0">
                                          <p:val>
                                            <p:strVal val="#ppt_x"/>
                                          </p:val>
                                        </p:tav>
                                        <p:tav tm="100000">
                                          <p:val>
                                            <p:strVal val="#ppt_x"/>
                                          </p:val>
                                        </p:tav>
                                      </p:tavLst>
                                    </p:anim>
                                    <p:anim calcmode="lin" valueType="num">
                                      <p:cBhvr additive="base">
                                        <p:cTn id="140" dur="500" fill="hold"/>
                                        <p:tgtEl>
                                          <p:spTgt spid="1269766"/>
                                        </p:tgtEl>
                                        <p:attrNameLst>
                                          <p:attrName>ppt_y</p:attrName>
                                        </p:attrNameLst>
                                      </p:cBhvr>
                                      <p:tavLst>
                                        <p:tav tm="0">
                                          <p:val>
                                            <p:strVal val="1+#ppt_h/2"/>
                                          </p:val>
                                        </p:tav>
                                        <p:tav tm="100000">
                                          <p:val>
                                            <p:strVal val="#ppt_y"/>
                                          </p:val>
                                        </p:tav>
                                      </p:tavLst>
                                    </p:anim>
                                  </p:childTnLst>
                                </p:cTn>
                              </p:par>
                              <p:par>
                                <p:cTn id="141" presetID="2" presetClass="entr" presetSubtype="4" fill="hold" grpId="0" nodeType="withEffect">
                                  <p:stCondLst>
                                    <p:cond delay="0"/>
                                  </p:stCondLst>
                                  <p:childTnLst>
                                    <p:set>
                                      <p:cBhvr>
                                        <p:cTn id="142" dur="1" fill="hold">
                                          <p:stCondLst>
                                            <p:cond delay="0"/>
                                          </p:stCondLst>
                                        </p:cTn>
                                        <p:tgtEl>
                                          <p:spTgt spid="1269777"/>
                                        </p:tgtEl>
                                        <p:attrNameLst>
                                          <p:attrName>style.visibility</p:attrName>
                                        </p:attrNameLst>
                                      </p:cBhvr>
                                      <p:to>
                                        <p:strVal val="visible"/>
                                      </p:to>
                                    </p:set>
                                    <p:anim calcmode="lin" valueType="num">
                                      <p:cBhvr additive="base">
                                        <p:cTn id="143" dur="500" fill="hold"/>
                                        <p:tgtEl>
                                          <p:spTgt spid="1269777"/>
                                        </p:tgtEl>
                                        <p:attrNameLst>
                                          <p:attrName>ppt_x</p:attrName>
                                        </p:attrNameLst>
                                      </p:cBhvr>
                                      <p:tavLst>
                                        <p:tav tm="0">
                                          <p:val>
                                            <p:strVal val="#ppt_x"/>
                                          </p:val>
                                        </p:tav>
                                        <p:tav tm="100000">
                                          <p:val>
                                            <p:strVal val="#ppt_x"/>
                                          </p:val>
                                        </p:tav>
                                      </p:tavLst>
                                    </p:anim>
                                    <p:anim calcmode="lin" valueType="num">
                                      <p:cBhvr additive="base">
                                        <p:cTn id="144" dur="500" fill="hold"/>
                                        <p:tgtEl>
                                          <p:spTgt spid="1269777"/>
                                        </p:tgtEl>
                                        <p:attrNameLst>
                                          <p:attrName>ppt_y</p:attrName>
                                        </p:attrNameLst>
                                      </p:cBhvr>
                                      <p:tavLst>
                                        <p:tav tm="0">
                                          <p:val>
                                            <p:strVal val="1+#ppt_h/2"/>
                                          </p:val>
                                        </p:tav>
                                        <p:tav tm="100000">
                                          <p:val>
                                            <p:strVal val="#ppt_y"/>
                                          </p:val>
                                        </p:tav>
                                      </p:tavLst>
                                    </p:anim>
                                  </p:childTnLst>
                                </p:cTn>
                              </p:par>
                            </p:childTnLst>
                          </p:cTn>
                        </p:par>
                      </p:childTnLst>
                    </p:cTn>
                  </p:par>
                  <p:par>
                    <p:cTn id="145" fill="hold">
                      <p:stCondLst>
                        <p:cond delay="indefinite"/>
                      </p:stCondLst>
                      <p:childTnLst>
                        <p:par>
                          <p:cTn id="146" fill="hold">
                            <p:stCondLst>
                              <p:cond delay="0"/>
                            </p:stCondLst>
                            <p:childTnLst>
                              <p:par>
                                <p:cTn id="147" presetID="2" presetClass="entr" presetSubtype="4" fill="hold" grpId="0" nodeType="clickEffect">
                                  <p:stCondLst>
                                    <p:cond delay="0"/>
                                  </p:stCondLst>
                                  <p:childTnLst>
                                    <p:set>
                                      <p:cBhvr>
                                        <p:cTn id="148" dur="1" fill="hold">
                                          <p:stCondLst>
                                            <p:cond delay="0"/>
                                          </p:stCondLst>
                                        </p:cTn>
                                        <p:tgtEl>
                                          <p:spTgt spid="1269772"/>
                                        </p:tgtEl>
                                        <p:attrNameLst>
                                          <p:attrName>style.visibility</p:attrName>
                                        </p:attrNameLst>
                                      </p:cBhvr>
                                      <p:to>
                                        <p:strVal val="visible"/>
                                      </p:to>
                                    </p:set>
                                    <p:anim calcmode="lin" valueType="num">
                                      <p:cBhvr additive="base">
                                        <p:cTn id="149" dur="500" fill="hold"/>
                                        <p:tgtEl>
                                          <p:spTgt spid="1269772"/>
                                        </p:tgtEl>
                                        <p:attrNameLst>
                                          <p:attrName>ppt_x</p:attrName>
                                        </p:attrNameLst>
                                      </p:cBhvr>
                                      <p:tavLst>
                                        <p:tav tm="0">
                                          <p:val>
                                            <p:strVal val="#ppt_x"/>
                                          </p:val>
                                        </p:tav>
                                        <p:tav tm="100000">
                                          <p:val>
                                            <p:strVal val="#ppt_x"/>
                                          </p:val>
                                        </p:tav>
                                      </p:tavLst>
                                    </p:anim>
                                    <p:anim calcmode="lin" valueType="num">
                                      <p:cBhvr additive="base">
                                        <p:cTn id="150" dur="500" fill="hold"/>
                                        <p:tgtEl>
                                          <p:spTgt spid="1269772"/>
                                        </p:tgtEl>
                                        <p:attrNameLst>
                                          <p:attrName>ppt_y</p:attrName>
                                        </p:attrNameLst>
                                      </p:cBhvr>
                                      <p:tavLst>
                                        <p:tav tm="0">
                                          <p:val>
                                            <p:strVal val="1+#ppt_h/2"/>
                                          </p:val>
                                        </p:tav>
                                        <p:tav tm="100000">
                                          <p:val>
                                            <p:strVal val="#ppt_y"/>
                                          </p:val>
                                        </p:tav>
                                      </p:tavLst>
                                    </p:anim>
                                  </p:childTnLst>
                                </p:cTn>
                              </p:par>
                            </p:childTnLst>
                          </p:cTn>
                        </p:par>
                      </p:childTnLst>
                    </p:cTn>
                  </p:par>
                  <p:par>
                    <p:cTn id="151" fill="hold">
                      <p:stCondLst>
                        <p:cond delay="indefinite"/>
                      </p:stCondLst>
                      <p:childTnLst>
                        <p:par>
                          <p:cTn id="152" fill="hold">
                            <p:stCondLst>
                              <p:cond delay="0"/>
                            </p:stCondLst>
                            <p:childTnLst>
                              <p:par>
                                <p:cTn id="153" presetID="2" presetClass="entr" presetSubtype="4" fill="hold" nodeType="clickEffect">
                                  <p:stCondLst>
                                    <p:cond delay="0"/>
                                  </p:stCondLst>
                                  <p:childTnLst>
                                    <p:set>
                                      <p:cBhvr>
                                        <p:cTn id="154" dur="1" fill="hold">
                                          <p:stCondLst>
                                            <p:cond delay="0"/>
                                          </p:stCondLst>
                                        </p:cTn>
                                        <p:tgtEl>
                                          <p:spTgt spid="1269768">
                                            <p:txEl>
                                              <p:pRg st="0" end="0"/>
                                            </p:txEl>
                                          </p:spTgt>
                                        </p:tgtEl>
                                        <p:attrNameLst>
                                          <p:attrName>style.visibility</p:attrName>
                                        </p:attrNameLst>
                                      </p:cBhvr>
                                      <p:to>
                                        <p:strVal val="visible"/>
                                      </p:to>
                                    </p:set>
                                    <p:anim calcmode="lin" valueType="num">
                                      <p:cBhvr additive="base">
                                        <p:cTn id="155" dur="500" fill="hold"/>
                                        <p:tgtEl>
                                          <p:spTgt spid="1269768">
                                            <p:txEl>
                                              <p:pRg st="0" end="0"/>
                                            </p:txEl>
                                          </p:spTgt>
                                        </p:tgtEl>
                                        <p:attrNameLst>
                                          <p:attrName>ppt_x</p:attrName>
                                        </p:attrNameLst>
                                      </p:cBhvr>
                                      <p:tavLst>
                                        <p:tav tm="0">
                                          <p:val>
                                            <p:strVal val="#ppt_x"/>
                                          </p:val>
                                        </p:tav>
                                        <p:tav tm="100000">
                                          <p:val>
                                            <p:strVal val="#ppt_x"/>
                                          </p:val>
                                        </p:tav>
                                      </p:tavLst>
                                    </p:anim>
                                    <p:anim calcmode="lin" valueType="num">
                                      <p:cBhvr additive="base">
                                        <p:cTn id="156" dur="500" fill="hold"/>
                                        <p:tgtEl>
                                          <p:spTgt spid="126976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7" fill="hold">
                      <p:stCondLst>
                        <p:cond delay="indefinite"/>
                      </p:stCondLst>
                      <p:childTnLst>
                        <p:par>
                          <p:cTn id="158" fill="hold">
                            <p:stCondLst>
                              <p:cond delay="0"/>
                            </p:stCondLst>
                            <p:childTnLst>
                              <p:par>
                                <p:cTn id="159" presetID="2" presetClass="entr" presetSubtype="4" fill="hold" nodeType="clickEffect">
                                  <p:stCondLst>
                                    <p:cond delay="0"/>
                                  </p:stCondLst>
                                  <p:childTnLst>
                                    <p:set>
                                      <p:cBhvr>
                                        <p:cTn id="160" dur="1" fill="hold">
                                          <p:stCondLst>
                                            <p:cond delay="0"/>
                                          </p:stCondLst>
                                        </p:cTn>
                                        <p:tgtEl>
                                          <p:spTgt spid="1269768">
                                            <p:txEl>
                                              <p:pRg st="1" end="1"/>
                                            </p:txEl>
                                          </p:spTgt>
                                        </p:tgtEl>
                                        <p:attrNameLst>
                                          <p:attrName>style.visibility</p:attrName>
                                        </p:attrNameLst>
                                      </p:cBhvr>
                                      <p:to>
                                        <p:strVal val="visible"/>
                                      </p:to>
                                    </p:set>
                                    <p:anim calcmode="lin" valueType="num">
                                      <p:cBhvr additive="base">
                                        <p:cTn id="161" dur="500" fill="hold"/>
                                        <p:tgtEl>
                                          <p:spTgt spid="1269768">
                                            <p:txEl>
                                              <p:pRg st="1" end="1"/>
                                            </p:txEl>
                                          </p:spTgt>
                                        </p:tgtEl>
                                        <p:attrNameLst>
                                          <p:attrName>ppt_x</p:attrName>
                                        </p:attrNameLst>
                                      </p:cBhvr>
                                      <p:tavLst>
                                        <p:tav tm="0">
                                          <p:val>
                                            <p:strVal val="#ppt_x"/>
                                          </p:val>
                                        </p:tav>
                                        <p:tav tm="100000">
                                          <p:val>
                                            <p:strVal val="#ppt_x"/>
                                          </p:val>
                                        </p:tav>
                                      </p:tavLst>
                                    </p:anim>
                                    <p:anim calcmode="lin" valueType="num">
                                      <p:cBhvr additive="base">
                                        <p:cTn id="162" dur="500" fill="hold"/>
                                        <p:tgtEl>
                                          <p:spTgt spid="126976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63" fill="hold">
                      <p:stCondLst>
                        <p:cond delay="indefinite"/>
                      </p:stCondLst>
                      <p:childTnLst>
                        <p:par>
                          <p:cTn id="164" fill="hold">
                            <p:stCondLst>
                              <p:cond delay="0"/>
                            </p:stCondLst>
                            <p:childTnLst>
                              <p:par>
                                <p:cTn id="165" presetID="2" presetClass="entr" presetSubtype="4" fill="hold" nodeType="clickEffect">
                                  <p:stCondLst>
                                    <p:cond delay="0"/>
                                  </p:stCondLst>
                                  <p:childTnLst>
                                    <p:set>
                                      <p:cBhvr>
                                        <p:cTn id="166" dur="1" fill="hold">
                                          <p:stCondLst>
                                            <p:cond delay="0"/>
                                          </p:stCondLst>
                                        </p:cTn>
                                        <p:tgtEl>
                                          <p:spTgt spid="1269768">
                                            <p:txEl>
                                              <p:pRg st="2" end="2"/>
                                            </p:txEl>
                                          </p:spTgt>
                                        </p:tgtEl>
                                        <p:attrNameLst>
                                          <p:attrName>style.visibility</p:attrName>
                                        </p:attrNameLst>
                                      </p:cBhvr>
                                      <p:to>
                                        <p:strVal val="visible"/>
                                      </p:to>
                                    </p:set>
                                    <p:anim calcmode="lin" valueType="num">
                                      <p:cBhvr additive="base">
                                        <p:cTn id="167" dur="500" fill="hold"/>
                                        <p:tgtEl>
                                          <p:spTgt spid="1269768">
                                            <p:txEl>
                                              <p:pRg st="2" end="2"/>
                                            </p:txEl>
                                          </p:spTgt>
                                        </p:tgtEl>
                                        <p:attrNameLst>
                                          <p:attrName>ppt_x</p:attrName>
                                        </p:attrNameLst>
                                      </p:cBhvr>
                                      <p:tavLst>
                                        <p:tav tm="0">
                                          <p:val>
                                            <p:strVal val="#ppt_x"/>
                                          </p:val>
                                        </p:tav>
                                        <p:tav tm="100000">
                                          <p:val>
                                            <p:strVal val="#ppt_x"/>
                                          </p:val>
                                        </p:tav>
                                      </p:tavLst>
                                    </p:anim>
                                    <p:anim calcmode="lin" valueType="num">
                                      <p:cBhvr additive="base">
                                        <p:cTn id="168" dur="500" fill="hold"/>
                                        <p:tgtEl>
                                          <p:spTgt spid="126976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69" fill="hold">
                      <p:stCondLst>
                        <p:cond delay="indefinite"/>
                      </p:stCondLst>
                      <p:childTnLst>
                        <p:par>
                          <p:cTn id="170" fill="hold">
                            <p:stCondLst>
                              <p:cond delay="0"/>
                            </p:stCondLst>
                            <p:childTnLst>
                              <p:par>
                                <p:cTn id="171" presetID="2" presetClass="entr" presetSubtype="4" fill="hold" nodeType="clickEffect">
                                  <p:stCondLst>
                                    <p:cond delay="0"/>
                                  </p:stCondLst>
                                  <p:childTnLst>
                                    <p:set>
                                      <p:cBhvr>
                                        <p:cTn id="172" dur="1" fill="hold">
                                          <p:stCondLst>
                                            <p:cond delay="0"/>
                                          </p:stCondLst>
                                        </p:cTn>
                                        <p:tgtEl>
                                          <p:spTgt spid="1269768">
                                            <p:txEl>
                                              <p:pRg st="3" end="3"/>
                                            </p:txEl>
                                          </p:spTgt>
                                        </p:tgtEl>
                                        <p:attrNameLst>
                                          <p:attrName>style.visibility</p:attrName>
                                        </p:attrNameLst>
                                      </p:cBhvr>
                                      <p:to>
                                        <p:strVal val="visible"/>
                                      </p:to>
                                    </p:set>
                                    <p:anim calcmode="lin" valueType="num">
                                      <p:cBhvr additive="base">
                                        <p:cTn id="173" dur="500" fill="hold"/>
                                        <p:tgtEl>
                                          <p:spTgt spid="1269768">
                                            <p:txEl>
                                              <p:pRg st="3" end="3"/>
                                            </p:txEl>
                                          </p:spTgt>
                                        </p:tgtEl>
                                        <p:attrNameLst>
                                          <p:attrName>ppt_x</p:attrName>
                                        </p:attrNameLst>
                                      </p:cBhvr>
                                      <p:tavLst>
                                        <p:tav tm="0">
                                          <p:val>
                                            <p:strVal val="#ppt_x"/>
                                          </p:val>
                                        </p:tav>
                                        <p:tav tm="100000">
                                          <p:val>
                                            <p:strVal val="#ppt_x"/>
                                          </p:val>
                                        </p:tav>
                                      </p:tavLst>
                                    </p:anim>
                                    <p:anim calcmode="lin" valueType="num">
                                      <p:cBhvr additive="base">
                                        <p:cTn id="174" dur="500" fill="hold"/>
                                        <p:tgtEl>
                                          <p:spTgt spid="1269768">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75" fill="hold">
                      <p:stCondLst>
                        <p:cond delay="indefinite"/>
                      </p:stCondLst>
                      <p:childTnLst>
                        <p:par>
                          <p:cTn id="176" fill="hold">
                            <p:stCondLst>
                              <p:cond delay="0"/>
                            </p:stCondLst>
                            <p:childTnLst>
                              <p:par>
                                <p:cTn id="177" presetID="2" presetClass="entr" presetSubtype="4" fill="hold" nodeType="clickEffect">
                                  <p:stCondLst>
                                    <p:cond delay="0"/>
                                  </p:stCondLst>
                                  <p:childTnLst>
                                    <p:set>
                                      <p:cBhvr>
                                        <p:cTn id="178" dur="1" fill="hold">
                                          <p:stCondLst>
                                            <p:cond delay="0"/>
                                          </p:stCondLst>
                                        </p:cTn>
                                        <p:tgtEl>
                                          <p:spTgt spid="1269768">
                                            <p:txEl>
                                              <p:pRg st="4" end="4"/>
                                            </p:txEl>
                                          </p:spTgt>
                                        </p:tgtEl>
                                        <p:attrNameLst>
                                          <p:attrName>style.visibility</p:attrName>
                                        </p:attrNameLst>
                                      </p:cBhvr>
                                      <p:to>
                                        <p:strVal val="visible"/>
                                      </p:to>
                                    </p:set>
                                    <p:anim calcmode="lin" valueType="num">
                                      <p:cBhvr additive="base">
                                        <p:cTn id="179" dur="500" fill="hold"/>
                                        <p:tgtEl>
                                          <p:spTgt spid="1269768">
                                            <p:txEl>
                                              <p:pRg st="4" end="4"/>
                                            </p:txEl>
                                          </p:spTgt>
                                        </p:tgtEl>
                                        <p:attrNameLst>
                                          <p:attrName>ppt_x</p:attrName>
                                        </p:attrNameLst>
                                      </p:cBhvr>
                                      <p:tavLst>
                                        <p:tav tm="0">
                                          <p:val>
                                            <p:strVal val="#ppt_x"/>
                                          </p:val>
                                        </p:tav>
                                        <p:tav tm="100000">
                                          <p:val>
                                            <p:strVal val="#ppt_x"/>
                                          </p:val>
                                        </p:tav>
                                      </p:tavLst>
                                    </p:anim>
                                    <p:anim calcmode="lin" valueType="num">
                                      <p:cBhvr additive="base">
                                        <p:cTn id="180" dur="500" fill="hold"/>
                                        <p:tgtEl>
                                          <p:spTgt spid="1269768">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81" fill="hold">
                      <p:stCondLst>
                        <p:cond delay="indefinite"/>
                      </p:stCondLst>
                      <p:childTnLst>
                        <p:par>
                          <p:cTn id="182" fill="hold">
                            <p:stCondLst>
                              <p:cond delay="0"/>
                            </p:stCondLst>
                            <p:childTnLst>
                              <p:par>
                                <p:cTn id="183" presetID="2" presetClass="entr" presetSubtype="4" fill="hold" grpId="0" nodeType="clickEffect">
                                  <p:stCondLst>
                                    <p:cond delay="0"/>
                                  </p:stCondLst>
                                  <p:childTnLst>
                                    <p:set>
                                      <p:cBhvr>
                                        <p:cTn id="184" dur="1" fill="hold">
                                          <p:stCondLst>
                                            <p:cond delay="0"/>
                                          </p:stCondLst>
                                        </p:cTn>
                                        <p:tgtEl>
                                          <p:spTgt spid="1269773"/>
                                        </p:tgtEl>
                                        <p:attrNameLst>
                                          <p:attrName>style.visibility</p:attrName>
                                        </p:attrNameLst>
                                      </p:cBhvr>
                                      <p:to>
                                        <p:strVal val="visible"/>
                                      </p:to>
                                    </p:set>
                                    <p:anim calcmode="lin" valueType="num">
                                      <p:cBhvr additive="base">
                                        <p:cTn id="185" dur="500" fill="hold"/>
                                        <p:tgtEl>
                                          <p:spTgt spid="1269773"/>
                                        </p:tgtEl>
                                        <p:attrNameLst>
                                          <p:attrName>ppt_x</p:attrName>
                                        </p:attrNameLst>
                                      </p:cBhvr>
                                      <p:tavLst>
                                        <p:tav tm="0">
                                          <p:val>
                                            <p:strVal val="#ppt_x"/>
                                          </p:val>
                                        </p:tav>
                                        <p:tav tm="100000">
                                          <p:val>
                                            <p:strVal val="#ppt_x"/>
                                          </p:val>
                                        </p:tav>
                                      </p:tavLst>
                                    </p:anim>
                                    <p:anim calcmode="lin" valueType="num">
                                      <p:cBhvr additive="base">
                                        <p:cTn id="186" dur="500" fill="hold"/>
                                        <p:tgtEl>
                                          <p:spTgt spid="1269773"/>
                                        </p:tgtEl>
                                        <p:attrNameLst>
                                          <p:attrName>ppt_y</p:attrName>
                                        </p:attrNameLst>
                                      </p:cBhvr>
                                      <p:tavLst>
                                        <p:tav tm="0">
                                          <p:val>
                                            <p:strVal val="1+#ppt_h/2"/>
                                          </p:val>
                                        </p:tav>
                                        <p:tav tm="100000">
                                          <p:val>
                                            <p:strVal val="#ppt_y"/>
                                          </p:val>
                                        </p:tav>
                                      </p:tavLst>
                                    </p:anim>
                                  </p:childTnLst>
                                </p:cTn>
                              </p:par>
                            </p:childTnLst>
                          </p:cTn>
                        </p:par>
                      </p:childTnLst>
                    </p:cTn>
                  </p:par>
                  <p:par>
                    <p:cTn id="187" fill="hold">
                      <p:stCondLst>
                        <p:cond delay="indefinite"/>
                      </p:stCondLst>
                      <p:childTnLst>
                        <p:par>
                          <p:cTn id="188" fill="hold">
                            <p:stCondLst>
                              <p:cond delay="0"/>
                            </p:stCondLst>
                            <p:childTnLst>
                              <p:par>
                                <p:cTn id="189" presetID="2" presetClass="entr" presetSubtype="4" fill="hold" nodeType="clickEffect">
                                  <p:stCondLst>
                                    <p:cond delay="0"/>
                                  </p:stCondLst>
                                  <p:childTnLst>
                                    <p:set>
                                      <p:cBhvr>
                                        <p:cTn id="190" dur="1" fill="hold">
                                          <p:stCondLst>
                                            <p:cond delay="0"/>
                                          </p:stCondLst>
                                        </p:cTn>
                                        <p:tgtEl>
                                          <p:spTgt spid="1269765">
                                            <p:txEl>
                                              <p:pRg st="0" end="0"/>
                                            </p:txEl>
                                          </p:spTgt>
                                        </p:tgtEl>
                                        <p:attrNameLst>
                                          <p:attrName>style.visibility</p:attrName>
                                        </p:attrNameLst>
                                      </p:cBhvr>
                                      <p:to>
                                        <p:strVal val="visible"/>
                                      </p:to>
                                    </p:set>
                                    <p:anim calcmode="lin" valueType="num">
                                      <p:cBhvr additive="base">
                                        <p:cTn id="191" dur="500" fill="hold"/>
                                        <p:tgtEl>
                                          <p:spTgt spid="1269765">
                                            <p:txEl>
                                              <p:pRg st="0" end="0"/>
                                            </p:txEl>
                                          </p:spTgt>
                                        </p:tgtEl>
                                        <p:attrNameLst>
                                          <p:attrName>ppt_x</p:attrName>
                                        </p:attrNameLst>
                                      </p:cBhvr>
                                      <p:tavLst>
                                        <p:tav tm="0">
                                          <p:val>
                                            <p:strVal val="#ppt_x"/>
                                          </p:val>
                                        </p:tav>
                                        <p:tav tm="100000">
                                          <p:val>
                                            <p:strVal val="#ppt_x"/>
                                          </p:val>
                                        </p:tav>
                                      </p:tavLst>
                                    </p:anim>
                                    <p:anim calcmode="lin" valueType="num">
                                      <p:cBhvr additive="base">
                                        <p:cTn id="192" dur="500" fill="hold"/>
                                        <p:tgtEl>
                                          <p:spTgt spid="126976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93" fill="hold">
                      <p:stCondLst>
                        <p:cond delay="indefinite"/>
                      </p:stCondLst>
                      <p:childTnLst>
                        <p:par>
                          <p:cTn id="194" fill="hold">
                            <p:stCondLst>
                              <p:cond delay="0"/>
                            </p:stCondLst>
                            <p:childTnLst>
                              <p:par>
                                <p:cTn id="195" presetID="2" presetClass="entr" presetSubtype="4" fill="hold" nodeType="clickEffect">
                                  <p:stCondLst>
                                    <p:cond delay="0"/>
                                  </p:stCondLst>
                                  <p:childTnLst>
                                    <p:set>
                                      <p:cBhvr>
                                        <p:cTn id="196" dur="1" fill="hold">
                                          <p:stCondLst>
                                            <p:cond delay="0"/>
                                          </p:stCondLst>
                                        </p:cTn>
                                        <p:tgtEl>
                                          <p:spTgt spid="1269765">
                                            <p:txEl>
                                              <p:pRg st="1" end="1"/>
                                            </p:txEl>
                                          </p:spTgt>
                                        </p:tgtEl>
                                        <p:attrNameLst>
                                          <p:attrName>style.visibility</p:attrName>
                                        </p:attrNameLst>
                                      </p:cBhvr>
                                      <p:to>
                                        <p:strVal val="visible"/>
                                      </p:to>
                                    </p:set>
                                    <p:anim calcmode="lin" valueType="num">
                                      <p:cBhvr additive="base">
                                        <p:cTn id="197" dur="500" fill="hold"/>
                                        <p:tgtEl>
                                          <p:spTgt spid="1269765">
                                            <p:txEl>
                                              <p:pRg st="1" end="1"/>
                                            </p:txEl>
                                          </p:spTgt>
                                        </p:tgtEl>
                                        <p:attrNameLst>
                                          <p:attrName>ppt_x</p:attrName>
                                        </p:attrNameLst>
                                      </p:cBhvr>
                                      <p:tavLst>
                                        <p:tav tm="0">
                                          <p:val>
                                            <p:strVal val="#ppt_x"/>
                                          </p:val>
                                        </p:tav>
                                        <p:tav tm="100000">
                                          <p:val>
                                            <p:strVal val="#ppt_x"/>
                                          </p:val>
                                        </p:tav>
                                      </p:tavLst>
                                    </p:anim>
                                    <p:anim calcmode="lin" valueType="num">
                                      <p:cBhvr additive="base">
                                        <p:cTn id="198" dur="500" fill="hold"/>
                                        <p:tgtEl>
                                          <p:spTgt spid="126976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99" fill="hold">
                      <p:stCondLst>
                        <p:cond delay="indefinite"/>
                      </p:stCondLst>
                      <p:childTnLst>
                        <p:par>
                          <p:cTn id="200" fill="hold">
                            <p:stCondLst>
                              <p:cond delay="0"/>
                            </p:stCondLst>
                            <p:childTnLst>
                              <p:par>
                                <p:cTn id="201" presetID="2" presetClass="entr" presetSubtype="4" fill="hold" nodeType="clickEffect">
                                  <p:stCondLst>
                                    <p:cond delay="0"/>
                                  </p:stCondLst>
                                  <p:childTnLst>
                                    <p:set>
                                      <p:cBhvr>
                                        <p:cTn id="202" dur="1" fill="hold">
                                          <p:stCondLst>
                                            <p:cond delay="0"/>
                                          </p:stCondLst>
                                        </p:cTn>
                                        <p:tgtEl>
                                          <p:spTgt spid="1269765">
                                            <p:txEl>
                                              <p:pRg st="2" end="2"/>
                                            </p:txEl>
                                          </p:spTgt>
                                        </p:tgtEl>
                                        <p:attrNameLst>
                                          <p:attrName>style.visibility</p:attrName>
                                        </p:attrNameLst>
                                      </p:cBhvr>
                                      <p:to>
                                        <p:strVal val="visible"/>
                                      </p:to>
                                    </p:set>
                                    <p:anim calcmode="lin" valueType="num">
                                      <p:cBhvr additive="base">
                                        <p:cTn id="203" dur="500" fill="hold"/>
                                        <p:tgtEl>
                                          <p:spTgt spid="1269765">
                                            <p:txEl>
                                              <p:pRg st="2" end="2"/>
                                            </p:txEl>
                                          </p:spTgt>
                                        </p:tgtEl>
                                        <p:attrNameLst>
                                          <p:attrName>ppt_x</p:attrName>
                                        </p:attrNameLst>
                                      </p:cBhvr>
                                      <p:tavLst>
                                        <p:tav tm="0">
                                          <p:val>
                                            <p:strVal val="#ppt_x"/>
                                          </p:val>
                                        </p:tav>
                                        <p:tav tm="100000">
                                          <p:val>
                                            <p:strVal val="#ppt_x"/>
                                          </p:val>
                                        </p:tav>
                                      </p:tavLst>
                                    </p:anim>
                                    <p:anim calcmode="lin" valueType="num">
                                      <p:cBhvr additive="base">
                                        <p:cTn id="204" dur="500" fill="hold"/>
                                        <p:tgtEl>
                                          <p:spTgt spid="126976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05" fill="hold">
                      <p:stCondLst>
                        <p:cond delay="indefinite"/>
                      </p:stCondLst>
                      <p:childTnLst>
                        <p:par>
                          <p:cTn id="206" fill="hold">
                            <p:stCondLst>
                              <p:cond delay="0"/>
                            </p:stCondLst>
                            <p:childTnLst>
                              <p:par>
                                <p:cTn id="207" presetID="2" presetClass="entr" presetSubtype="4" fill="hold" grpId="0" nodeType="clickEffect">
                                  <p:stCondLst>
                                    <p:cond delay="0"/>
                                  </p:stCondLst>
                                  <p:childTnLst>
                                    <p:set>
                                      <p:cBhvr>
                                        <p:cTn id="208" dur="1" fill="hold">
                                          <p:stCondLst>
                                            <p:cond delay="0"/>
                                          </p:stCondLst>
                                        </p:cTn>
                                        <p:tgtEl>
                                          <p:spTgt spid="1269774"/>
                                        </p:tgtEl>
                                        <p:attrNameLst>
                                          <p:attrName>style.visibility</p:attrName>
                                        </p:attrNameLst>
                                      </p:cBhvr>
                                      <p:to>
                                        <p:strVal val="visible"/>
                                      </p:to>
                                    </p:set>
                                    <p:anim calcmode="lin" valueType="num">
                                      <p:cBhvr additive="base">
                                        <p:cTn id="209" dur="500" fill="hold"/>
                                        <p:tgtEl>
                                          <p:spTgt spid="1269774"/>
                                        </p:tgtEl>
                                        <p:attrNameLst>
                                          <p:attrName>ppt_x</p:attrName>
                                        </p:attrNameLst>
                                      </p:cBhvr>
                                      <p:tavLst>
                                        <p:tav tm="0">
                                          <p:val>
                                            <p:strVal val="#ppt_x"/>
                                          </p:val>
                                        </p:tav>
                                        <p:tav tm="100000">
                                          <p:val>
                                            <p:strVal val="#ppt_x"/>
                                          </p:val>
                                        </p:tav>
                                      </p:tavLst>
                                    </p:anim>
                                    <p:anim calcmode="lin" valueType="num">
                                      <p:cBhvr additive="base">
                                        <p:cTn id="210" dur="500" fill="hold"/>
                                        <p:tgtEl>
                                          <p:spTgt spid="1269774"/>
                                        </p:tgtEl>
                                        <p:attrNameLst>
                                          <p:attrName>ppt_y</p:attrName>
                                        </p:attrNameLst>
                                      </p:cBhvr>
                                      <p:tavLst>
                                        <p:tav tm="0">
                                          <p:val>
                                            <p:strVal val="1+#ppt_h/2"/>
                                          </p:val>
                                        </p:tav>
                                        <p:tav tm="100000">
                                          <p:val>
                                            <p:strVal val="#ppt_y"/>
                                          </p:val>
                                        </p:tav>
                                      </p:tavLst>
                                    </p:anim>
                                  </p:childTnLst>
                                </p:cTn>
                              </p:par>
                            </p:childTnLst>
                          </p:cTn>
                        </p:par>
                      </p:childTnLst>
                    </p:cTn>
                  </p:par>
                  <p:par>
                    <p:cTn id="211" fill="hold">
                      <p:stCondLst>
                        <p:cond delay="indefinite"/>
                      </p:stCondLst>
                      <p:childTnLst>
                        <p:par>
                          <p:cTn id="212" fill="hold">
                            <p:stCondLst>
                              <p:cond delay="0"/>
                            </p:stCondLst>
                            <p:childTnLst>
                              <p:par>
                                <p:cTn id="213" presetID="2" presetClass="entr" presetSubtype="4" fill="hold" nodeType="clickEffect">
                                  <p:stCondLst>
                                    <p:cond delay="0"/>
                                  </p:stCondLst>
                                  <p:childTnLst>
                                    <p:set>
                                      <p:cBhvr>
                                        <p:cTn id="214" dur="1" fill="hold">
                                          <p:stCondLst>
                                            <p:cond delay="0"/>
                                          </p:stCondLst>
                                        </p:cTn>
                                        <p:tgtEl>
                                          <p:spTgt spid="1269764">
                                            <p:txEl>
                                              <p:pRg st="0" end="0"/>
                                            </p:txEl>
                                          </p:spTgt>
                                        </p:tgtEl>
                                        <p:attrNameLst>
                                          <p:attrName>style.visibility</p:attrName>
                                        </p:attrNameLst>
                                      </p:cBhvr>
                                      <p:to>
                                        <p:strVal val="visible"/>
                                      </p:to>
                                    </p:set>
                                    <p:anim calcmode="lin" valueType="num">
                                      <p:cBhvr additive="base">
                                        <p:cTn id="215" dur="500" fill="hold"/>
                                        <p:tgtEl>
                                          <p:spTgt spid="1269764">
                                            <p:txEl>
                                              <p:pRg st="0" end="0"/>
                                            </p:txEl>
                                          </p:spTgt>
                                        </p:tgtEl>
                                        <p:attrNameLst>
                                          <p:attrName>ppt_x</p:attrName>
                                        </p:attrNameLst>
                                      </p:cBhvr>
                                      <p:tavLst>
                                        <p:tav tm="0">
                                          <p:val>
                                            <p:strVal val="#ppt_x"/>
                                          </p:val>
                                        </p:tav>
                                        <p:tav tm="100000">
                                          <p:val>
                                            <p:strVal val="#ppt_x"/>
                                          </p:val>
                                        </p:tav>
                                      </p:tavLst>
                                    </p:anim>
                                    <p:anim calcmode="lin" valueType="num">
                                      <p:cBhvr additive="base">
                                        <p:cTn id="216" dur="500" fill="hold"/>
                                        <p:tgtEl>
                                          <p:spTgt spid="126976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17" fill="hold">
                      <p:stCondLst>
                        <p:cond delay="indefinite"/>
                      </p:stCondLst>
                      <p:childTnLst>
                        <p:par>
                          <p:cTn id="218" fill="hold">
                            <p:stCondLst>
                              <p:cond delay="0"/>
                            </p:stCondLst>
                            <p:childTnLst>
                              <p:par>
                                <p:cTn id="219" presetID="2" presetClass="entr" presetSubtype="4" fill="hold" nodeType="clickEffect">
                                  <p:stCondLst>
                                    <p:cond delay="0"/>
                                  </p:stCondLst>
                                  <p:childTnLst>
                                    <p:set>
                                      <p:cBhvr>
                                        <p:cTn id="220" dur="1" fill="hold">
                                          <p:stCondLst>
                                            <p:cond delay="0"/>
                                          </p:stCondLst>
                                        </p:cTn>
                                        <p:tgtEl>
                                          <p:spTgt spid="1269764">
                                            <p:txEl>
                                              <p:pRg st="1" end="1"/>
                                            </p:txEl>
                                          </p:spTgt>
                                        </p:tgtEl>
                                        <p:attrNameLst>
                                          <p:attrName>style.visibility</p:attrName>
                                        </p:attrNameLst>
                                      </p:cBhvr>
                                      <p:to>
                                        <p:strVal val="visible"/>
                                      </p:to>
                                    </p:set>
                                    <p:anim calcmode="lin" valueType="num">
                                      <p:cBhvr additive="base">
                                        <p:cTn id="221" dur="500" fill="hold"/>
                                        <p:tgtEl>
                                          <p:spTgt spid="1269764">
                                            <p:txEl>
                                              <p:pRg st="1" end="1"/>
                                            </p:txEl>
                                          </p:spTgt>
                                        </p:tgtEl>
                                        <p:attrNameLst>
                                          <p:attrName>ppt_x</p:attrName>
                                        </p:attrNameLst>
                                      </p:cBhvr>
                                      <p:tavLst>
                                        <p:tav tm="0">
                                          <p:val>
                                            <p:strVal val="#ppt_x"/>
                                          </p:val>
                                        </p:tav>
                                        <p:tav tm="100000">
                                          <p:val>
                                            <p:strVal val="#ppt_x"/>
                                          </p:val>
                                        </p:tav>
                                      </p:tavLst>
                                    </p:anim>
                                    <p:anim calcmode="lin" valueType="num">
                                      <p:cBhvr additive="base">
                                        <p:cTn id="222" dur="500" fill="hold"/>
                                        <p:tgtEl>
                                          <p:spTgt spid="126976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23" fill="hold">
                      <p:stCondLst>
                        <p:cond delay="indefinite"/>
                      </p:stCondLst>
                      <p:childTnLst>
                        <p:par>
                          <p:cTn id="224" fill="hold">
                            <p:stCondLst>
                              <p:cond delay="0"/>
                            </p:stCondLst>
                            <p:childTnLst>
                              <p:par>
                                <p:cTn id="225" presetID="2" presetClass="entr" presetSubtype="4" fill="hold" nodeType="clickEffect">
                                  <p:stCondLst>
                                    <p:cond delay="0"/>
                                  </p:stCondLst>
                                  <p:childTnLst>
                                    <p:set>
                                      <p:cBhvr>
                                        <p:cTn id="226" dur="1" fill="hold">
                                          <p:stCondLst>
                                            <p:cond delay="0"/>
                                          </p:stCondLst>
                                        </p:cTn>
                                        <p:tgtEl>
                                          <p:spTgt spid="1269764">
                                            <p:txEl>
                                              <p:pRg st="2" end="2"/>
                                            </p:txEl>
                                          </p:spTgt>
                                        </p:tgtEl>
                                        <p:attrNameLst>
                                          <p:attrName>style.visibility</p:attrName>
                                        </p:attrNameLst>
                                      </p:cBhvr>
                                      <p:to>
                                        <p:strVal val="visible"/>
                                      </p:to>
                                    </p:set>
                                    <p:anim calcmode="lin" valueType="num">
                                      <p:cBhvr additive="base">
                                        <p:cTn id="227" dur="500" fill="hold"/>
                                        <p:tgtEl>
                                          <p:spTgt spid="1269764">
                                            <p:txEl>
                                              <p:pRg st="2" end="2"/>
                                            </p:txEl>
                                          </p:spTgt>
                                        </p:tgtEl>
                                        <p:attrNameLst>
                                          <p:attrName>ppt_x</p:attrName>
                                        </p:attrNameLst>
                                      </p:cBhvr>
                                      <p:tavLst>
                                        <p:tav tm="0">
                                          <p:val>
                                            <p:strVal val="#ppt_x"/>
                                          </p:val>
                                        </p:tav>
                                        <p:tav tm="100000">
                                          <p:val>
                                            <p:strVal val="#ppt_x"/>
                                          </p:val>
                                        </p:tav>
                                      </p:tavLst>
                                    </p:anim>
                                    <p:anim calcmode="lin" valueType="num">
                                      <p:cBhvr additive="base">
                                        <p:cTn id="228" dur="500" fill="hold"/>
                                        <p:tgtEl>
                                          <p:spTgt spid="126976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29" fill="hold">
                      <p:stCondLst>
                        <p:cond delay="indefinite"/>
                      </p:stCondLst>
                      <p:childTnLst>
                        <p:par>
                          <p:cTn id="230" fill="hold">
                            <p:stCondLst>
                              <p:cond delay="0"/>
                            </p:stCondLst>
                            <p:childTnLst>
                              <p:par>
                                <p:cTn id="231" presetID="2" presetClass="entr" presetSubtype="4" fill="hold" nodeType="clickEffect">
                                  <p:stCondLst>
                                    <p:cond delay="0"/>
                                  </p:stCondLst>
                                  <p:childTnLst>
                                    <p:set>
                                      <p:cBhvr>
                                        <p:cTn id="232" dur="1" fill="hold">
                                          <p:stCondLst>
                                            <p:cond delay="0"/>
                                          </p:stCondLst>
                                        </p:cTn>
                                        <p:tgtEl>
                                          <p:spTgt spid="1269764">
                                            <p:txEl>
                                              <p:pRg st="3" end="3"/>
                                            </p:txEl>
                                          </p:spTgt>
                                        </p:tgtEl>
                                        <p:attrNameLst>
                                          <p:attrName>style.visibility</p:attrName>
                                        </p:attrNameLst>
                                      </p:cBhvr>
                                      <p:to>
                                        <p:strVal val="visible"/>
                                      </p:to>
                                    </p:set>
                                    <p:anim calcmode="lin" valueType="num">
                                      <p:cBhvr additive="base">
                                        <p:cTn id="233" dur="500" fill="hold"/>
                                        <p:tgtEl>
                                          <p:spTgt spid="1269764">
                                            <p:txEl>
                                              <p:pRg st="3" end="3"/>
                                            </p:txEl>
                                          </p:spTgt>
                                        </p:tgtEl>
                                        <p:attrNameLst>
                                          <p:attrName>ppt_x</p:attrName>
                                        </p:attrNameLst>
                                      </p:cBhvr>
                                      <p:tavLst>
                                        <p:tav tm="0">
                                          <p:val>
                                            <p:strVal val="#ppt_x"/>
                                          </p:val>
                                        </p:tav>
                                        <p:tav tm="100000">
                                          <p:val>
                                            <p:strVal val="#ppt_x"/>
                                          </p:val>
                                        </p:tav>
                                      </p:tavLst>
                                    </p:anim>
                                    <p:anim calcmode="lin" valueType="num">
                                      <p:cBhvr additive="base">
                                        <p:cTn id="234" dur="500" fill="hold"/>
                                        <p:tgtEl>
                                          <p:spTgt spid="126976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5" fill="hold">
                      <p:stCondLst>
                        <p:cond delay="indefinite"/>
                      </p:stCondLst>
                      <p:childTnLst>
                        <p:par>
                          <p:cTn id="236" fill="hold">
                            <p:stCondLst>
                              <p:cond delay="0"/>
                            </p:stCondLst>
                            <p:childTnLst>
                              <p:par>
                                <p:cTn id="237" presetID="2" presetClass="entr" presetSubtype="4" fill="hold" grpId="0" nodeType="clickEffect">
                                  <p:stCondLst>
                                    <p:cond delay="0"/>
                                  </p:stCondLst>
                                  <p:childTnLst>
                                    <p:set>
                                      <p:cBhvr>
                                        <p:cTn id="238" dur="1" fill="hold">
                                          <p:stCondLst>
                                            <p:cond delay="0"/>
                                          </p:stCondLst>
                                        </p:cTn>
                                        <p:tgtEl>
                                          <p:spTgt spid="1269776"/>
                                        </p:tgtEl>
                                        <p:attrNameLst>
                                          <p:attrName>style.visibility</p:attrName>
                                        </p:attrNameLst>
                                      </p:cBhvr>
                                      <p:to>
                                        <p:strVal val="visible"/>
                                      </p:to>
                                    </p:set>
                                    <p:anim calcmode="lin" valueType="num">
                                      <p:cBhvr additive="base">
                                        <p:cTn id="239" dur="500" fill="hold"/>
                                        <p:tgtEl>
                                          <p:spTgt spid="1269776"/>
                                        </p:tgtEl>
                                        <p:attrNameLst>
                                          <p:attrName>ppt_x</p:attrName>
                                        </p:attrNameLst>
                                      </p:cBhvr>
                                      <p:tavLst>
                                        <p:tav tm="0">
                                          <p:val>
                                            <p:strVal val="#ppt_x"/>
                                          </p:val>
                                        </p:tav>
                                        <p:tav tm="100000">
                                          <p:val>
                                            <p:strVal val="#ppt_x"/>
                                          </p:val>
                                        </p:tav>
                                      </p:tavLst>
                                    </p:anim>
                                    <p:anim calcmode="lin" valueType="num">
                                      <p:cBhvr additive="base">
                                        <p:cTn id="240" dur="500" fill="hold"/>
                                        <p:tgtEl>
                                          <p:spTgt spid="1269776"/>
                                        </p:tgtEl>
                                        <p:attrNameLst>
                                          <p:attrName>ppt_y</p:attrName>
                                        </p:attrNameLst>
                                      </p:cBhvr>
                                      <p:tavLst>
                                        <p:tav tm="0">
                                          <p:val>
                                            <p:strVal val="1+#ppt_h/2"/>
                                          </p:val>
                                        </p:tav>
                                        <p:tav tm="100000">
                                          <p:val>
                                            <p:strVal val="#ppt_y"/>
                                          </p:val>
                                        </p:tav>
                                      </p:tavLst>
                                    </p:anim>
                                  </p:childTnLst>
                                </p:cTn>
                              </p:par>
                            </p:childTnLst>
                          </p:cTn>
                        </p:par>
                      </p:childTnLst>
                    </p:cTn>
                  </p:par>
                  <p:par>
                    <p:cTn id="241" fill="hold">
                      <p:stCondLst>
                        <p:cond delay="indefinite"/>
                      </p:stCondLst>
                      <p:childTnLst>
                        <p:par>
                          <p:cTn id="242" fill="hold">
                            <p:stCondLst>
                              <p:cond delay="0"/>
                            </p:stCondLst>
                            <p:childTnLst>
                              <p:par>
                                <p:cTn id="243" presetID="2" presetClass="entr" presetSubtype="4" fill="hold" nodeType="clickEffect">
                                  <p:stCondLst>
                                    <p:cond delay="0"/>
                                  </p:stCondLst>
                                  <p:childTnLst>
                                    <p:set>
                                      <p:cBhvr>
                                        <p:cTn id="244" dur="1" fill="hold">
                                          <p:stCondLst>
                                            <p:cond delay="0"/>
                                          </p:stCondLst>
                                        </p:cTn>
                                        <p:tgtEl>
                                          <p:spTgt spid="1269770">
                                            <p:txEl>
                                              <p:pRg st="0" end="0"/>
                                            </p:txEl>
                                          </p:spTgt>
                                        </p:tgtEl>
                                        <p:attrNameLst>
                                          <p:attrName>style.visibility</p:attrName>
                                        </p:attrNameLst>
                                      </p:cBhvr>
                                      <p:to>
                                        <p:strVal val="visible"/>
                                      </p:to>
                                    </p:set>
                                    <p:anim calcmode="lin" valueType="num">
                                      <p:cBhvr additive="base">
                                        <p:cTn id="245" dur="500" fill="hold"/>
                                        <p:tgtEl>
                                          <p:spTgt spid="1269770">
                                            <p:txEl>
                                              <p:pRg st="0" end="0"/>
                                            </p:txEl>
                                          </p:spTgt>
                                        </p:tgtEl>
                                        <p:attrNameLst>
                                          <p:attrName>ppt_x</p:attrName>
                                        </p:attrNameLst>
                                      </p:cBhvr>
                                      <p:tavLst>
                                        <p:tav tm="0">
                                          <p:val>
                                            <p:strVal val="#ppt_x"/>
                                          </p:val>
                                        </p:tav>
                                        <p:tav tm="100000">
                                          <p:val>
                                            <p:strVal val="#ppt_x"/>
                                          </p:val>
                                        </p:tav>
                                      </p:tavLst>
                                    </p:anim>
                                    <p:anim calcmode="lin" valueType="num">
                                      <p:cBhvr additive="base">
                                        <p:cTn id="246" dur="500" fill="hold"/>
                                        <p:tgtEl>
                                          <p:spTgt spid="126977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47" fill="hold">
                      <p:stCondLst>
                        <p:cond delay="indefinite"/>
                      </p:stCondLst>
                      <p:childTnLst>
                        <p:par>
                          <p:cTn id="248" fill="hold">
                            <p:stCondLst>
                              <p:cond delay="0"/>
                            </p:stCondLst>
                            <p:childTnLst>
                              <p:par>
                                <p:cTn id="249" presetID="2" presetClass="entr" presetSubtype="4" fill="hold" nodeType="clickEffect">
                                  <p:stCondLst>
                                    <p:cond delay="0"/>
                                  </p:stCondLst>
                                  <p:childTnLst>
                                    <p:set>
                                      <p:cBhvr>
                                        <p:cTn id="250" dur="1" fill="hold">
                                          <p:stCondLst>
                                            <p:cond delay="0"/>
                                          </p:stCondLst>
                                        </p:cTn>
                                        <p:tgtEl>
                                          <p:spTgt spid="1269770">
                                            <p:txEl>
                                              <p:pRg st="1" end="1"/>
                                            </p:txEl>
                                          </p:spTgt>
                                        </p:tgtEl>
                                        <p:attrNameLst>
                                          <p:attrName>style.visibility</p:attrName>
                                        </p:attrNameLst>
                                      </p:cBhvr>
                                      <p:to>
                                        <p:strVal val="visible"/>
                                      </p:to>
                                    </p:set>
                                    <p:anim calcmode="lin" valueType="num">
                                      <p:cBhvr additive="base">
                                        <p:cTn id="251" dur="500" fill="hold"/>
                                        <p:tgtEl>
                                          <p:spTgt spid="1269770">
                                            <p:txEl>
                                              <p:pRg st="1" end="1"/>
                                            </p:txEl>
                                          </p:spTgt>
                                        </p:tgtEl>
                                        <p:attrNameLst>
                                          <p:attrName>ppt_x</p:attrName>
                                        </p:attrNameLst>
                                      </p:cBhvr>
                                      <p:tavLst>
                                        <p:tav tm="0">
                                          <p:val>
                                            <p:strVal val="#ppt_x"/>
                                          </p:val>
                                        </p:tav>
                                        <p:tav tm="100000">
                                          <p:val>
                                            <p:strVal val="#ppt_x"/>
                                          </p:val>
                                        </p:tav>
                                      </p:tavLst>
                                    </p:anim>
                                    <p:anim calcmode="lin" valueType="num">
                                      <p:cBhvr additive="base">
                                        <p:cTn id="252" dur="500" fill="hold"/>
                                        <p:tgtEl>
                                          <p:spTgt spid="1269770">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53" fill="hold">
                      <p:stCondLst>
                        <p:cond delay="indefinite"/>
                      </p:stCondLst>
                      <p:childTnLst>
                        <p:par>
                          <p:cTn id="254" fill="hold">
                            <p:stCondLst>
                              <p:cond delay="0"/>
                            </p:stCondLst>
                            <p:childTnLst>
                              <p:par>
                                <p:cTn id="255" presetID="2" presetClass="entr" presetSubtype="4" fill="hold" nodeType="clickEffect">
                                  <p:stCondLst>
                                    <p:cond delay="0"/>
                                  </p:stCondLst>
                                  <p:childTnLst>
                                    <p:set>
                                      <p:cBhvr>
                                        <p:cTn id="256" dur="1" fill="hold">
                                          <p:stCondLst>
                                            <p:cond delay="0"/>
                                          </p:stCondLst>
                                        </p:cTn>
                                        <p:tgtEl>
                                          <p:spTgt spid="1269770">
                                            <p:txEl>
                                              <p:pRg st="2" end="2"/>
                                            </p:txEl>
                                          </p:spTgt>
                                        </p:tgtEl>
                                        <p:attrNameLst>
                                          <p:attrName>style.visibility</p:attrName>
                                        </p:attrNameLst>
                                      </p:cBhvr>
                                      <p:to>
                                        <p:strVal val="visible"/>
                                      </p:to>
                                    </p:set>
                                    <p:anim calcmode="lin" valueType="num">
                                      <p:cBhvr additive="base">
                                        <p:cTn id="257" dur="500" fill="hold"/>
                                        <p:tgtEl>
                                          <p:spTgt spid="1269770">
                                            <p:txEl>
                                              <p:pRg st="2" end="2"/>
                                            </p:txEl>
                                          </p:spTgt>
                                        </p:tgtEl>
                                        <p:attrNameLst>
                                          <p:attrName>ppt_x</p:attrName>
                                        </p:attrNameLst>
                                      </p:cBhvr>
                                      <p:tavLst>
                                        <p:tav tm="0">
                                          <p:val>
                                            <p:strVal val="#ppt_x"/>
                                          </p:val>
                                        </p:tav>
                                        <p:tav tm="100000">
                                          <p:val>
                                            <p:strVal val="#ppt_x"/>
                                          </p:val>
                                        </p:tav>
                                      </p:tavLst>
                                    </p:anim>
                                    <p:anim calcmode="lin" valueType="num">
                                      <p:cBhvr additive="base">
                                        <p:cTn id="258" dur="500" fill="hold"/>
                                        <p:tgtEl>
                                          <p:spTgt spid="1269770">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59" fill="hold">
                      <p:stCondLst>
                        <p:cond delay="indefinite"/>
                      </p:stCondLst>
                      <p:childTnLst>
                        <p:par>
                          <p:cTn id="260" fill="hold">
                            <p:stCondLst>
                              <p:cond delay="0"/>
                            </p:stCondLst>
                            <p:childTnLst>
                              <p:par>
                                <p:cTn id="261" presetID="2" presetClass="entr" presetSubtype="4" fill="hold" nodeType="clickEffect">
                                  <p:stCondLst>
                                    <p:cond delay="0"/>
                                  </p:stCondLst>
                                  <p:childTnLst>
                                    <p:set>
                                      <p:cBhvr>
                                        <p:cTn id="262" dur="1" fill="hold">
                                          <p:stCondLst>
                                            <p:cond delay="0"/>
                                          </p:stCondLst>
                                        </p:cTn>
                                        <p:tgtEl>
                                          <p:spTgt spid="1269770">
                                            <p:txEl>
                                              <p:pRg st="3" end="3"/>
                                            </p:txEl>
                                          </p:spTgt>
                                        </p:tgtEl>
                                        <p:attrNameLst>
                                          <p:attrName>style.visibility</p:attrName>
                                        </p:attrNameLst>
                                      </p:cBhvr>
                                      <p:to>
                                        <p:strVal val="visible"/>
                                      </p:to>
                                    </p:set>
                                    <p:anim calcmode="lin" valueType="num">
                                      <p:cBhvr additive="base">
                                        <p:cTn id="263" dur="500" fill="hold"/>
                                        <p:tgtEl>
                                          <p:spTgt spid="1269770">
                                            <p:txEl>
                                              <p:pRg st="3" end="3"/>
                                            </p:txEl>
                                          </p:spTgt>
                                        </p:tgtEl>
                                        <p:attrNameLst>
                                          <p:attrName>ppt_x</p:attrName>
                                        </p:attrNameLst>
                                      </p:cBhvr>
                                      <p:tavLst>
                                        <p:tav tm="0">
                                          <p:val>
                                            <p:strVal val="#ppt_x"/>
                                          </p:val>
                                        </p:tav>
                                        <p:tav tm="100000">
                                          <p:val>
                                            <p:strVal val="#ppt_x"/>
                                          </p:val>
                                        </p:tav>
                                      </p:tavLst>
                                    </p:anim>
                                    <p:anim calcmode="lin" valueType="num">
                                      <p:cBhvr additive="base">
                                        <p:cTn id="264" dur="500" fill="hold"/>
                                        <p:tgtEl>
                                          <p:spTgt spid="1269770">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65" fill="hold">
                      <p:stCondLst>
                        <p:cond delay="indefinite"/>
                      </p:stCondLst>
                      <p:childTnLst>
                        <p:par>
                          <p:cTn id="266" fill="hold">
                            <p:stCondLst>
                              <p:cond delay="0"/>
                            </p:stCondLst>
                            <p:childTnLst>
                              <p:par>
                                <p:cTn id="267" presetID="2" presetClass="entr" presetSubtype="4" fill="hold" nodeType="clickEffect">
                                  <p:stCondLst>
                                    <p:cond delay="0"/>
                                  </p:stCondLst>
                                  <p:childTnLst>
                                    <p:set>
                                      <p:cBhvr>
                                        <p:cTn id="268" dur="1" fill="hold">
                                          <p:stCondLst>
                                            <p:cond delay="0"/>
                                          </p:stCondLst>
                                        </p:cTn>
                                        <p:tgtEl>
                                          <p:spTgt spid="1269770">
                                            <p:txEl>
                                              <p:pRg st="4" end="4"/>
                                            </p:txEl>
                                          </p:spTgt>
                                        </p:tgtEl>
                                        <p:attrNameLst>
                                          <p:attrName>style.visibility</p:attrName>
                                        </p:attrNameLst>
                                      </p:cBhvr>
                                      <p:to>
                                        <p:strVal val="visible"/>
                                      </p:to>
                                    </p:set>
                                    <p:anim calcmode="lin" valueType="num">
                                      <p:cBhvr additive="base">
                                        <p:cTn id="269" dur="500" fill="hold"/>
                                        <p:tgtEl>
                                          <p:spTgt spid="1269770">
                                            <p:txEl>
                                              <p:pRg st="4" end="4"/>
                                            </p:txEl>
                                          </p:spTgt>
                                        </p:tgtEl>
                                        <p:attrNameLst>
                                          <p:attrName>ppt_x</p:attrName>
                                        </p:attrNameLst>
                                      </p:cBhvr>
                                      <p:tavLst>
                                        <p:tav tm="0">
                                          <p:val>
                                            <p:strVal val="#ppt_x"/>
                                          </p:val>
                                        </p:tav>
                                        <p:tav tm="100000">
                                          <p:val>
                                            <p:strVal val="#ppt_x"/>
                                          </p:val>
                                        </p:tav>
                                      </p:tavLst>
                                    </p:anim>
                                    <p:anim calcmode="lin" valueType="num">
                                      <p:cBhvr additive="base">
                                        <p:cTn id="270" dur="500" fill="hold"/>
                                        <p:tgtEl>
                                          <p:spTgt spid="1269770">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1" fill="hold">
                      <p:stCondLst>
                        <p:cond delay="indefinite"/>
                      </p:stCondLst>
                      <p:childTnLst>
                        <p:par>
                          <p:cTn id="272" fill="hold">
                            <p:stCondLst>
                              <p:cond delay="0"/>
                            </p:stCondLst>
                            <p:childTnLst>
                              <p:par>
                                <p:cTn id="273" presetID="2" presetClass="entr" presetSubtype="4" fill="hold" nodeType="clickEffect">
                                  <p:stCondLst>
                                    <p:cond delay="0"/>
                                  </p:stCondLst>
                                  <p:childTnLst>
                                    <p:set>
                                      <p:cBhvr>
                                        <p:cTn id="274" dur="1" fill="hold">
                                          <p:stCondLst>
                                            <p:cond delay="0"/>
                                          </p:stCondLst>
                                        </p:cTn>
                                        <p:tgtEl>
                                          <p:spTgt spid="1269770">
                                            <p:txEl>
                                              <p:pRg st="5" end="5"/>
                                            </p:txEl>
                                          </p:spTgt>
                                        </p:tgtEl>
                                        <p:attrNameLst>
                                          <p:attrName>style.visibility</p:attrName>
                                        </p:attrNameLst>
                                      </p:cBhvr>
                                      <p:to>
                                        <p:strVal val="visible"/>
                                      </p:to>
                                    </p:set>
                                    <p:anim calcmode="lin" valueType="num">
                                      <p:cBhvr additive="base">
                                        <p:cTn id="275" dur="500" fill="hold"/>
                                        <p:tgtEl>
                                          <p:spTgt spid="1269770">
                                            <p:txEl>
                                              <p:pRg st="5" end="5"/>
                                            </p:txEl>
                                          </p:spTgt>
                                        </p:tgtEl>
                                        <p:attrNameLst>
                                          <p:attrName>ppt_x</p:attrName>
                                        </p:attrNameLst>
                                      </p:cBhvr>
                                      <p:tavLst>
                                        <p:tav tm="0">
                                          <p:val>
                                            <p:strVal val="#ppt_x"/>
                                          </p:val>
                                        </p:tav>
                                        <p:tav tm="100000">
                                          <p:val>
                                            <p:strVal val="#ppt_x"/>
                                          </p:val>
                                        </p:tav>
                                      </p:tavLst>
                                    </p:anim>
                                    <p:anim calcmode="lin" valueType="num">
                                      <p:cBhvr additive="base">
                                        <p:cTn id="276" dur="500" fill="hold"/>
                                        <p:tgtEl>
                                          <p:spTgt spid="1269770">
                                            <p:txEl>
                                              <p:pRg st="5" end="5"/>
                                            </p:txEl>
                                          </p:spTgt>
                                        </p:tgtEl>
                                        <p:attrNameLst>
                                          <p:attrName>ppt_y</p:attrName>
                                        </p:attrNameLst>
                                      </p:cBhvr>
                                      <p:tavLst>
                                        <p:tav tm="0">
                                          <p:val>
                                            <p:strVal val="1+#ppt_h/2"/>
                                          </p:val>
                                        </p:tav>
                                        <p:tav tm="100000">
                                          <p:val>
                                            <p:strVal val="#ppt_y"/>
                                          </p:val>
                                        </p:tav>
                                      </p:tavLst>
                                    </p:anim>
                                  </p:childTnLst>
                                </p:cTn>
                              </p:par>
                              <p:par>
                                <p:cTn id="277" presetID="2" presetClass="entr" presetSubtype="4" fill="hold" grpId="0" nodeType="withEffect">
                                  <p:stCondLst>
                                    <p:cond delay="0"/>
                                  </p:stCondLst>
                                  <p:childTnLst>
                                    <p:set>
                                      <p:cBhvr>
                                        <p:cTn id="278" dur="1" fill="hold">
                                          <p:stCondLst>
                                            <p:cond delay="0"/>
                                          </p:stCondLst>
                                        </p:cTn>
                                        <p:tgtEl>
                                          <p:spTgt spid="22"/>
                                        </p:tgtEl>
                                        <p:attrNameLst>
                                          <p:attrName>style.visibility</p:attrName>
                                        </p:attrNameLst>
                                      </p:cBhvr>
                                      <p:to>
                                        <p:strVal val="visible"/>
                                      </p:to>
                                    </p:set>
                                    <p:anim calcmode="lin" valueType="num">
                                      <p:cBhvr additive="base">
                                        <p:cTn id="279" dur="500" fill="hold"/>
                                        <p:tgtEl>
                                          <p:spTgt spid="22"/>
                                        </p:tgtEl>
                                        <p:attrNameLst>
                                          <p:attrName>ppt_x</p:attrName>
                                        </p:attrNameLst>
                                      </p:cBhvr>
                                      <p:tavLst>
                                        <p:tav tm="0">
                                          <p:val>
                                            <p:strVal val="#ppt_x"/>
                                          </p:val>
                                        </p:tav>
                                        <p:tav tm="100000">
                                          <p:val>
                                            <p:strVal val="#ppt_x"/>
                                          </p:val>
                                        </p:tav>
                                      </p:tavLst>
                                    </p:anim>
                                    <p:anim calcmode="lin" valueType="num">
                                      <p:cBhvr additive="base">
                                        <p:cTn id="280" dur="500" fill="hold"/>
                                        <p:tgtEl>
                                          <p:spTgt spid="22"/>
                                        </p:tgtEl>
                                        <p:attrNameLst>
                                          <p:attrName>ppt_y</p:attrName>
                                        </p:attrNameLst>
                                      </p:cBhvr>
                                      <p:tavLst>
                                        <p:tav tm="0">
                                          <p:val>
                                            <p:strVal val="1+#ppt_h/2"/>
                                          </p:val>
                                        </p:tav>
                                        <p:tav tm="100000">
                                          <p:val>
                                            <p:strVal val="#ppt_y"/>
                                          </p:val>
                                        </p:tav>
                                      </p:tavLst>
                                    </p:anim>
                                  </p:childTnLst>
                                </p:cTn>
                              </p:par>
                              <p:par>
                                <p:cTn id="281" presetID="2" presetClass="entr" presetSubtype="4" fill="hold" grpId="0" nodeType="withEffect">
                                  <p:stCondLst>
                                    <p:cond delay="0"/>
                                  </p:stCondLst>
                                  <p:childTnLst>
                                    <p:set>
                                      <p:cBhvr>
                                        <p:cTn id="282" dur="1" fill="hold">
                                          <p:stCondLst>
                                            <p:cond delay="0"/>
                                          </p:stCondLst>
                                        </p:cTn>
                                        <p:tgtEl>
                                          <p:spTgt spid="23"/>
                                        </p:tgtEl>
                                        <p:attrNameLst>
                                          <p:attrName>style.visibility</p:attrName>
                                        </p:attrNameLst>
                                      </p:cBhvr>
                                      <p:to>
                                        <p:strVal val="visible"/>
                                      </p:to>
                                    </p:set>
                                    <p:anim calcmode="lin" valueType="num">
                                      <p:cBhvr additive="base">
                                        <p:cTn id="283" dur="500" fill="hold"/>
                                        <p:tgtEl>
                                          <p:spTgt spid="23"/>
                                        </p:tgtEl>
                                        <p:attrNameLst>
                                          <p:attrName>ppt_x</p:attrName>
                                        </p:attrNameLst>
                                      </p:cBhvr>
                                      <p:tavLst>
                                        <p:tav tm="0">
                                          <p:val>
                                            <p:strVal val="#ppt_x"/>
                                          </p:val>
                                        </p:tav>
                                        <p:tav tm="100000">
                                          <p:val>
                                            <p:strVal val="#ppt_x"/>
                                          </p:val>
                                        </p:tav>
                                      </p:tavLst>
                                    </p:anim>
                                    <p:anim calcmode="lin" valueType="num">
                                      <p:cBhvr additive="base">
                                        <p:cTn id="284"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9766" grpId="0" animBg="1"/>
      <p:bldP spid="1269771" grpId="0" animBg="1"/>
      <p:bldP spid="1269772" grpId="0" animBg="1"/>
      <p:bldP spid="1269773" grpId="0" animBg="1"/>
      <p:bldP spid="1269774" grpId="0" animBg="1"/>
      <p:bldP spid="1269776" grpId="0" animBg="1"/>
      <p:bldP spid="1269777" grpId="0" animBg="1"/>
      <p:bldP spid="1269779" grpId="0" animBg="1"/>
      <p:bldP spid="22" grpId="0" animBg="1"/>
      <p:bldP spid="23"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Trends in BI/DW</a:t>
            </a:r>
          </a:p>
        </p:txBody>
      </p:sp>
      <p:sp>
        <p:nvSpPr>
          <p:cNvPr id="4" name="Content Placeholder 3"/>
          <p:cNvSpPr>
            <a:spLocks noGrp="1"/>
          </p:cNvSpPr>
          <p:nvPr>
            <p:ph idx="1"/>
          </p:nvPr>
        </p:nvSpPr>
        <p:spPr/>
        <p:txBody>
          <a:bodyPr/>
          <a:lstStyle/>
          <a:p>
            <a:r>
              <a:rPr lang="en-US" dirty="0"/>
              <a:t>Data Quality</a:t>
            </a:r>
          </a:p>
          <a:p>
            <a:r>
              <a:rPr lang="en-US" dirty="0"/>
              <a:t>Enterprise Integration - Enterprise Reporting &amp; Intelligence</a:t>
            </a:r>
          </a:p>
          <a:p>
            <a:r>
              <a:rPr lang="en-US" dirty="0"/>
              <a:t>Metadata Management</a:t>
            </a:r>
          </a:p>
          <a:p>
            <a:r>
              <a:rPr lang="en-US" dirty="0"/>
              <a:t>Data Mining</a:t>
            </a:r>
          </a:p>
          <a:p>
            <a:r>
              <a:rPr lang="en-US" dirty="0"/>
              <a:t>Packaged BI/DW Solutions</a:t>
            </a:r>
          </a:p>
          <a:p>
            <a:r>
              <a:rPr lang="en-US" dirty="0"/>
              <a:t>Grid Computing </a:t>
            </a:r>
          </a:p>
          <a:p>
            <a:r>
              <a:rPr lang="en-US" dirty="0"/>
              <a:t>Open Source BI/DW </a:t>
            </a:r>
          </a:p>
          <a:p>
            <a:r>
              <a:rPr lang="en-US" dirty="0"/>
              <a:t>Multi-platform</a:t>
            </a:r>
          </a:p>
          <a:p>
            <a:r>
              <a:rPr lang="en-US" dirty="0"/>
              <a:t>Data warehouse Appliances</a:t>
            </a:r>
          </a:p>
          <a:p>
            <a:r>
              <a:rPr lang="en-US" dirty="0"/>
              <a:t>Mergers/Acquisitions – end to end solution providing architecture</a:t>
            </a:r>
          </a:p>
          <a:p>
            <a:endParaRPr lang="en-US" dirty="0"/>
          </a:p>
        </p:txBody>
      </p:sp>
    </p:spTree>
    <p:extLst>
      <p:ext uri="{BB962C8B-B14F-4D97-AF65-F5344CB8AC3E}">
        <p14:creationId xmlns:p14="http://schemas.microsoft.com/office/powerpoint/2010/main" val="1439000552"/>
      </p:ext>
    </p:extLst>
  </p:cSld>
  <p:clrMapOvr>
    <a:masterClrMapping/>
  </p:clrMapOvr>
  <p:transition>
    <p:cover dir="u"/>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Summary</a:t>
            </a:r>
            <a:endParaRPr lang="en-US" dirty="0"/>
          </a:p>
        </p:txBody>
      </p:sp>
      <p:sp>
        <p:nvSpPr>
          <p:cNvPr id="7" name="Content Placeholder 6"/>
          <p:cNvSpPr>
            <a:spLocks noGrp="1"/>
          </p:cNvSpPr>
          <p:nvPr>
            <p:ph idx="1"/>
          </p:nvPr>
        </p:nvSpPr>
        <p:spPr/>
        <p:txBody>
          <a:bodyPr/>
          <a:lstStyle/>
          <a:p>
            <a:r>
              <a:rPr lang="en-US" dirty="0"/>
              <a:t>In this lesson, you have learnt:</a:t>
            </a:r>
          </a:p>
          <a:p>
            <a:pPr lvl="1"/>
            <a:r>
              <a:rPr lang="en-US" dirty="0"/>
              <a:t>Precautions to be taken for successful data warehouse</a:t>
            </a:r>
          </a:p>
          <a:p>
            <a:pPr lvl="1"/>
            <a:r>
              <a:rPr lang="en-US" dirty="0"/>
              <a:t>Tools available for data warehouse</a:t>
            </a:r>
          </a:p>
          <a:p>
            <a:pPr lvl="1"/>
            <a:r>
              <a:rPr lang="en-US" dirty="0"/>
              <a:t>Data warehouse trends </a:t>
            </a:r>
          </a:p>
          <a:p>
            <a:endParaRPr lang="en-US" dirty="0"/>
          </a:p>
        </p:txBody>
      </p:sp>
    </p:spTree>
    <p:extLst>
      <p:ext uri="{BB962C8B-B14F-4D97-AF65-F5344CB8AC3E}">
        <p14:creationId xmlns:p14="http://schemas.microsoft.com/office/powerpoint/2010/main" val="410860808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Lesson </a:t>
            </a:r>
            <a:r>
              <a:rPr lang="en-US" dirty="0" smtClean="0"/>
              <a:t>Objectives</a:t>
            </a:r>
            <a:endParaRPr lang="en-US" dirty="0"/>
          </a:p>
        </p:txBody>
      </p:sp>
      <p:sp>
        <p:nvSpPr>
          <p:cNvPr id="7" name="Content Placeholder 6"/>
          <p:cNvSpPr>
            <a:spLocks noGrp="1"/>
          </p:cNvSpPr>
          <p:nvPr>
            <p:ph idx="1"/>
          </p:nvPr>
        </p:nvSpPr>
        <p:spPr/>
        <p:txBody>
          <a:bodyPr/>
          <a:lstStyle/>
          <a:p>
            <a:r>
              <a:rPr lang="en-US" dirty="0"/>
              <a:t>In this lesson, you will learn:</a:t>
            </a:r>
          </a:p>
          <a:p>
            <a:pPr lvl="1"/>
            <a:r>
              <a:rPr lang="en-US" dirty="0"/>
              <a:t>Requirement for successful Data Warehouse </a:t>
            </a:r>
          </a:p>
          <a:p>
            <a:pPr lvl="1"/>
            <a:r>
              <a:rPr lang="en-US" dirty="0"/>
              <a:t>Data warehouse pitfalls</a:t>
            </a:r>
          </a:p>
          <a:p>
            <a:pPr lvl="1"/>
            <a:r>
              <a:rPr lang="en-US" dirty="0"/>
              <a:t>Popular BI DW tools and suits </a:t>
            </a:r>
          </a:p>
          <a:p>
            <a:pPr lvl="1"/>
            <a:r>
              <a:rPr lang="en-US" dirty="0"/>
              <a:t>Trends in BIDW</a:t>
            </a:r>
          </a:p>
          <a:p>
            <a:endParaRPr lang="en-US" dirty="0"/>
          </a:p>
        </p:txBody>
      </p:sp>
    </p:spTree>
    <p:extLst>
      <p:ext uri="{BB962C8B-B14F-4D97-AF65-F5344CB8AC3E}">
        <p14:creationId xmlns:p14="http://schemas.microsoft.com/office/powerpoint/2010/main" val="227418234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915458" name="Object 3"/>
          <p:cNvGraphicFramePr>
            <a:graphicFrameLocks noChangeAspect="1"/>
          </p:cNvGraphicFramePr>
          <p:nvPr/>
        </p:nvGraphicFramePr>
        <p:xfrm>
          <a:off x="3165231" y="1447801"/>
          <a:ext cx="2669931" cy="3679825"/>
        </p:xfrm>
        <a:graphic>
          <a:graphicData uri="http://schemas.openxmlformats.org/presentationml/2006/ole">
            <mc:AlternateContent xmlns:mc="http://schemas.openxmlformats.org/markup-compatibility/2006">
              <mc:Choice xmlns:v="urn:schemas-microsoft-com:vml" Requires="v">
                <p:oleObj spid="_x0000_s3083" name="Clip" r:id="rId4" imgW="807448" imgH="1112381" progId="">
                  <p:embed/>
                </p:oleObj>
              </mc:Choice>
              <mc:Fallback>
                <p:oleObj name="Clip" r:id="rId4" imgW="807448" imgH="1112381"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65231" y="1447801"/>
                        <a:ext cx="2669931" cy="3679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Title 3"/>
          <p:cNvSpPr>
            <a:spLocks noGrp="1"/>
          </p:cNvSpPr>
          <p:nvPr>
            <p:ph type="title"/>
          </p:nvPr>
        </p:nvSpPr>
        <p:spPr/>
        <p:txBody>
          <a:bodyPr/>
          <a:lstStyle/>
          <a:p>
            <a:r>
              <a:rPr lang="en-US" dirty="0"/>
              <a:t>Recipe for a Successful Warehouse </a:t>
            </a:r>
          </a:p>
        </p:txBody>
      </p:sp>
    </p:spTree>
    <p:extLst>
      <p:ext uri="{BB962C8B-B14F-4D97-AF65-F5344CB8AC3E}">
        <p14:creationId xmlns:p14="http://schemas.microsoft.com/office/powerpoint/2010/main" val="398029874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For </a:t>
            </a:r>
            <a:r>
              <a:rPr lang="en-US" dirty="0"/>
              <a:t>a Successful Warehouse (1</a:t>
            </a:r>
            <a:r>
              <a:rPr lang="en-US" dirty="0" smtClean="0"/>
              <a:t>)</a:t>
            </a:r>
            <a:endParaRPr lang="en-US" dirty="0"/>
          </a:p>
        </p:txBody>
      </p:sp>
      <p:sp>
        <p:nvSpPr>
          <p:cNvPr id="8" name="Content Placeholder 7"/>
          <p:cNvSpPr>
            <a:spLocks noGrp="1"/>
          </p:cNvSpPr>
          <p:nvPr>
            <p:ph idx="1"/>
          </p:nvPr>
        </p:nvSpPr>
        <p:spPr/>
        <p:txBody>
          <a:bodyPr/>
          <a:lstStyle/>
          <a:p>
            <a:r>
              <a:rPr lang="en-US" dirty="0"/>
              <a:t>From day one establish that warehousing is a joint user/builder project</a:t>
            </a:r>
          </a:p>
          <a:p>
            <a:endParaRPr lang="en-US" dirty="0"/>
          </a:p>
          <a:p>
            <a:r>
              <a:rPr lang="en-US" dirty="0"/>
              <a:t>Establish that maintaining data quality will be an ONGOING joint user/builder responsibility</a:t>
            </a:r>
          </a:p>
          <a:p>
            <a:endParaRPr lang="en-US" dirty="0"/>
          </a:p>
          <a:p>
            <a:r>
              <a:rPr lang="en-US" dirty="0"/>
              <a:t>Train the users one step at a time</a:t>
            </a:r>
          </a:p>
          <a:p>
            <a:endParaRPr lang="en-US" dirty="0"/>
          </a:p>
          <a:p>
            <a:r>
              <a:rPr lang="en-US" dirty="0"/>
              <a:t>Train the users about the data stored in the data warehouse </a:t>
            </a:r>
          </a:p>
          <a:p>
            <a:endParaRPr lang="en-US" dirty="0"/>
          </a:p>
        </p:txBody>
      </p:sp>
    </p:spTree>
    <p:extLst>
      <p:ext uri="{BB962C8B-B14F-4D97-AF65-F5344CB8AC3E}">
        <p14:creationId xmlns:p14="http://schemas.microsoft.com/office/powerpoint/2010/main" val="136961964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For a Successful Warehouse (2)</a:t>
            </a:r>
          </a:p>
        </p:txBody>
      </p:sp>
      <p:sp>
        <p:nvSpPr>
          <p:cNvPr id="6" name="Content Placeholder 5"/>
          <p:cNvSpPr>
            <a:spLocks noGrp="1"/>
          </p:cNvSpPr>
          <p:nvPr>
            <p:ph idx="1"/>
          </p:nvPr>
        </p:nvSpPr>
        <p:spPr/>
        <p:txBody>
          <a:bodyPr/>
          <a:lstStyle/>
          <a:p>
            <a:r>
              <a:rPr lang="en-US" dirty="0"/>
              <a:t>Consider doing a high level corporate data model in no more than three weeks</a:t>
            </a:r>
          </a:p>
          <a:p>
            <a:r>
              <a:rPr lang="en-US" dirty="0"/>
              <a:t>Look closely at the data extracting, cleaning, and loading tools </a:t>
            </a:r>
          </a:p>
          <a:p>
            <a:r>
              <a:rPr lang="en-US" dirty="0"/>
              <a:t>Implement a user accessible automated directory to information stored in the warehouse</a:t>
            </a:r>
          </a:p>
          <a:p>
            <a:r>
              <a:rPr lang="en-US" dirty="0"/>
              <a:t>Determine a plan to test the integrity of the data in the warehouse</a:t>
            </a:r>
          </a:p>
          <a:p>
            <a:r>
              <a:rPr lang="en-US" dirty="0"/>
              <a:t>From the start get warehouse users in the habit of 'testing' complex queries</a:t>
            </a:r>
          </a:p>
          <a:p>
            <a:endParaRPr lang="en-US" dirty="0"/>
          </a:p>
        </p:txBody>
      </p:sp>
    </p:spTree>
    <p:extLst>
      <p:ext uri="{BB962C8B-B14F-4D97-AF65-F5344CB8AC3E}">
        <p14:creationId xmlns:p14="http://schemas.microsoft.com/office/powerpoint/2010/main" val="120131104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028682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For a Successful Warehouse (3)</a:t>
            </a:r>
          </a:p>
        </p:txBody>
      </p:sp>
      <p:sp>
        <p:nvSpPr>
          <p:cNvPr id="6" name="Content Placeholder 5"/>
          <p:cNvSpPr>
            <a:spLocks noGrp="1"/>
          </p:cNvSpPr>
          <p:nvPr>
            <p:ph idx="1"/>
          </p:nvPr>
        </p:nvSpPr>
        <p:spPr/>
        <p:txBody>
          <a:bodyPr/>
          <a:lstStyle/>
          <a:p>
            <a:r>
              <a:rPr lang="en-US" dirty="0"/>
              <a:t>Coordinate system roll-out with network administration personnel </a:t>
            </a:r>
          </a:p>
          <a:p>
            <a:r>
              <a:rPr lang="en-US" dirty="0"/>
              <a:t>When in a bind, ask others who have done the same thing for advice </a:t>
            </a:r>
          </a:p>
          <a:p>
            <a:r>
              <a:rPr lang="en-US" dirty="0"/>
              <a:t>Be on the lookout for small, but strategic, projects </a:t>
            </a:r>
          </a:p>
          <a:p>
            <a:r>
              <a:rPr lang="en-US" dirty="0"/>
              <a:t>Market and sell your data warehousing systems</a:t>
            </a:r>
          </a:p>
          <a:p>
            <a:endParaRPr lang="en-US" dirty="0"/>
          </a:p>
        </p:txBody>
      </p:sp>
    </p:spTree>
    <p:extLst>
      <p:ext uri="{BB962C8B-B14F-4D97-AF65-F5344CB8AC3E}">
        <p14:creationId xmlns:p14="http://schemas.microsoft.com/office/powerpoint/2010/main" val="190605677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3219898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Data Warehouse Pitfalls (4)</a:t>
            </a:r>
          </a:p>
        </p:txBody>
      </p:sp>
      <p:sp>
        <p:nvSpPr>
          <p:cNvPr id="4" name="Content Placeholder 3"/>
          <p:cNvSpPr>
            <a:spLocks noGrp="1"/>
          </p:cNvSpPr>
          <p:nvPr>
            <p:ph idx="1"/>
          </p:nvPr>
        </p:nvSpPr>
        <p:spPr/>
        <p:txBody>
          <a:bodyPr/>
          <a:lstStyle/>
          <a:p>
            <a:r>
              <a:rPr lang="en-US" dirty="0"/>
              <a:t>You are going to spend much time extracting, cleaning, and loading data</a:t>
            </a:r>
          </a:p>
          <a:p>
            <a:r>
              <a:rPr lang="en-US" dirty="0"/>
              <a:t>Despite best efforts at project management, data warehousing project scope will increase</a:t>
            </a:r>
          </a:p>
          <a:p>
            <a:r>
              <a:rPr lang="en-US" dirty="0"/>
              <a:t>You are going to find problems with systems feeding the data warehouse</a:t>
            </a:r>
          </a:p>
          <a:p>
            <a:r>
              <a:rPr lang="en-US" dirty="0"/>
              <a:t>You will find the need to store data not being captured by any existing system</a:t>
            </a:r>
          </a:p>
          <a:p>
            <a:r>
              <a:rPr lang="en-US" dirty="0"/>
              <a:t>You will need to validate data not being validated by transaction processing systems</a:t>
            </a:r>
          </a:p>
          <a:p>
            <a:endParaRPr lang="en-US" dirty="0"/>
          </a:p>
        </p:txBody>
      </p:sp>
    </p:spTree>
    <p:extLst>
      <p:ext uri="{BB962C8B-B14F-4D97-AF65-F5344CB8AC3E}">
        <p14:creationId xmlns:p14="http://schemas.microsoft.com/office/powerpoint/2010/main" val="2323545634"/>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heme/theme1.xml><?xml version="1.0" encoding="utf-8"?>
<a:theme xmlns:a="http://schemas.openxmlformats.org/drawingml/2006/main" name="2_Corporate Presentation Template (4x3 - Normal)">
  <a:themeElements>
    <a:clrScheme name="Capgemini">
      <a:dk1>
        <a:srgbClr val="00264A"/>
      </a:dk1>
      <a:lt1>
        <a:sysClr val="window" lastClr="FFFFFF"/>
      </a:lt1>
      <a:dk2>
        <a:srgbClr val="9F958F"/>
      </a:dk2>
      <a:lt2>
        <a:srgbClr val="909090"/>
      </a:lt2>
      <a:accent1>
        <a:srgbClr val="F9BE01"/>
      </a:accent1>
      <a:accent2>
        <a:srgbClr val="ED771A"/>
      </a:accent2>
      <a:accent3>
        <a:srgbClr val="B70132"/>
      </a:accent3>
      <a:accent4>
        <a:srgbClr val="691E7C"/>
      </a:accent4>
      <a:accent5>
        <a:srgbClr val="0098CC"/>
      </a:accent5>
      <a:accent6>
        <a:srgbClr val="BDBD00"/>
      </a:accent6>
      <a:hlink>
        <a:srgbClr val="7DAFA5"/>
      </a:hlink>
      <a:folHlink>
        <a:srgbClr val="BA0065"/>
      </a:folHlink>
    </a:clrScheme>
    <a:fontScheme name="Capgemini">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aterial_x0020_Type xmlns="6ba37514-8ea7-4bb7-b1c0-6137f91cbe04">Demos</Material_x0020_Type>
    <Category xmlns="6ba37514-8ea7-4bb7-b1c0-6137f91cbe04">Module Artifact</Category>
    <Level xmlns="6ba37514-8ea7-4bb7-b1c0-6137f91cbe04">L1</Level>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EBBB9BED16EB0048B4DF793E653FA3A1" ma:contentTypeVersion="3" ma:contentTypeDescription="Create a new document." ma:contentTypeScope="" ma:versionID="feef15e8976e736c962867b02017827d">
  <xsd:schema xmlns:xsd="http://www.w3.org/2001/XMLSchema" xmlns:xs="http://www.w3.org/2001/XMLSchema" xmlns:p="http://schemas.microsoft.com/office/2006/metadata/properties" xmlns:ns2="6ba37514-8ea7-4bb7-b1c0-6137f91cbe04" targetNamespace="http://schemas.microsoft.com/office/2006/metadata/properties" ma:root="true" ma:fieldsID="71f881230bfc323a1863133dc3453c38" ns2:_="">
    <xsd:import namespace="6ba37514-8ea7-4bb7-b1c0-6137f91cbe04"/>
    <xsd:element name="properties">
      <xsd:complexType>
        <xsd:sequence>
          <xsd:element name="documentManagement">
            <xsd:complexType>
              <xsd:all>
                <xsd:element ref="ns2:Level"/>
                <xsd:element ref="ns2:Category"/>
                <xsd:element ref="ns2:Material_x0020_Type"/>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ba37514-8ea7-4bb7-b1c0-6137f91cbe04" elementFormDefault="qualified">
    <xsd:import namespace="http://schemas.microsoft.com/office/2006/documentManagement/types"/>
    <xsd:import namespace="http://schemas.microsoft.com/office/infopath/2007/PartnerControls"/>
    <xsd:element name="Level" ma:index="8" ma:displayName="Level" ma:format="Dropdown" ma:internalName="Level">
      <xsd:simpleType>
        <xsd:restriction base="dms:Choice">
          <xsd:enumeration value="L1"/>
          <xsd:enumeration value="L2"/>
          <xsd:enumeration value="L3"/>
          <xsd:enumeration value="L4"/>
          <xsd:enumeration value="Common"/>
        </xsd:restriction>
      </xsd:simpleType>
    </xsd:element>
    <xsd:element name="Category" ma:index="9" ma:displayName="Category" ma:default="Module Artifact" ma:format="Dropdown" ma:internalName="Category">
      <xsd:simpleType>
        <xsd:restriction base="dms:Choice">
          <xsd:enumeration value="Module Artifact"/>
          <xsd:enumeration value="Assessment Component"/>
        </xsd:restriction>
      </xsd:simpleType>
    </xsd:element>
    <xsd:element name="Material_x0020_Type" ma:index="10" ma:displayName="Material Type" ma:default="Class book" ma:format="Dropdown" ma:internalName="Material_x0020_Type">
      <xsd:simpleType>
        <xsd:restriction base="dms:Choice">
          <xsd:enumeration value="Demos"/>
          <xsd:enumeration value="Extra Example"/>
          <xsd:enumeration value="Extra Material"/>
          <xsd:enumeration value="Suggestions"/>
          <xsd:enumeration value="General"/>
          <xsd:enumeration value="Module Test Practical"/>
          <xsd:enumeration value="Module Test Theory"/>
          <xsd:enumeration value="Quiz"/>
          <xsd:enumeration value="Class book"/>
          <xsd:enumeration value="Lab book"/>
          <xsd:enumeration value="Recordings"/>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C1830C8-F522-4AF4-83DD-915E4EE23EB4}"/>
</file>

<file path=customXml/itemProps2.xml><?xml version="1.0" encoding="utf-8"?>
<ds:datastoreItem xmlns:ds="http://schemas.openxmlformats.org/officeDocument/2006/customXml" ds:itemID="{1B673CDC-8BE6-4391-ABD9-A817C61AB8C9}"/>
</file>

<file path=customXml/itemProps3.xml><?xml version="1.0" encoding="utf-8"?>
<ds:datastoreItem xmlns:ds="http://schemas.openxmlformats.org/officeDocument/2006/customXml" ds:itemID="{107446C9-1840-4D4C-B29C-F48F58BF33B4}"/>
</file>

<file path=docProps/app.xml><?xml version="1.0" encoding="utf-8"?>
<Properties xmlns="http://schemas.openxmlformats.org/officeDocument/2006/extended-properties" xmlns:vt="http://schemas.openxmlformats.org/officeDocument/2006/docPropsVTypes">
  <Template/>
  <TotalTime>2858</TotalTime>
  <Words>3134</Words>
  <Application>Microsoft Office PowerPoint</Application>
  <PresentationFormat>On-screen Show (4:3)</PresentationFormat>
  <Paragraphs>232</Paragraphs>
  <Slides>17</Slides>
  <Notes>17</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2</vt:i4>
      </vt:variant>
      <vt:variant>
        <vt:lpstr>Slide Titles</vt:lpstr>
      </vt:variant>
      <vt:variant>
        <vt:i4>17</vt:i4>
      </vt:variant>
    </vt:vector>
  </HeadingPairs>
  <TitlesOfParts>
    <vt:vector size="28" baseType="lpstr">
      <vt:lpstr>Arial</vt:lpstr>
      <vt:lpstr>Monotype Sorts</vt:lpstr>
      <vt:lpstr>Wingdings</vt:lpstr>
      <vt:lpstr>Helvetica Light</vt:lpstr>
      <vt:lpstr>ＭＳ Ｐゴシック</vt:lpstr>
      <vt:lpstr>Candara</vt:lpstr>
      <vt:lpstr>Verdana</vt:lpstr>
      <vt:lpstr>Calibri</vt:lpstr>
      <vt:lpstr>2_Corporate Presentation Template (4x3 - Normal)</vt:lpstr>
      <vt:lpstr>think-cell Slide</vt:lpstr>
      <vt:lpstr>Clip</vt:lpstr>
      <vt:lpstr>Data Warehousing Concepts</vt:lpstr>
      <vt:lpstr>Lesson Objectives</vt:lpstr>
      <vt:lpstr>Recipe for a Successful Warehouse </vt:lpstr>
      <vt:lpstr>For a Successful Warehouse (1)</vt:lpstr>
      <vt:lpstr>For a Successful Warehouse (2)</vt:lpstr>
      <vt:lpstr>PowerPoint Presentation</vt:lpstr>
      <vt:lpstr>For a Successful Warehouse (3)</vt:lpstr>
      <vt:lpstr>PowerPoint Presentation</vt:lpstr>
      <vt:lpstr>Data Warehouse Pitfalls (4)</vt:lpstr>
      <vt:lpstr>PowerPoint Presentation</vt:lpstr>
      <vt:lpstr>Data Warehouse Pitfalls (5)</vt:lpstr>
      <vt:lpstr>PowerPoint Presentation</vt:lpstr>
      <vt:lpstr>Data Warehouse Pitfalls (6)</vt:lpstr>
      <vt:lpstr>PowerPoint Presentation</vt:lpstr>
      <vt:lpstr>Popular BI/DW Suites &amp; Tools</vt:lpstr>
      <vt:lpstr>Trends in BI/DW</vt:lpstr>
      <vt:lpstr>Summary</vt:lpstr>
    </vt:vector>
  </TitlesOfParts>
  <Company>Hewlett-Packard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iGATE Presentation Template</dc:title>
  <dc:creator>iGATE</dc:creator>
  <cp:lastModifiedBy>Nande, Satyen</cp:lastModifiedBy>
  <cp:revision>150</cp:revision>
  <cp:lastPrinted>2016-08-11T05:42:51Z</cp:lastPrinted>
  <dcterms:created xsi:type="dcterms:W3CDTF">2012-05-18T02:59:15Z</dcterms:created>
  <dcterms:modified xsi:type="dcterms:W3CDTF">2016-08-11T05:42:58Z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Url">
    <vt:lpwstr/>
  </property>
  <property fmtid="{D5CDD505-2E9C-101B-9397-08002B2CF9AE}" pid="3" name="ContentTypeId">
    <vt:lpwstr>0x010100EBBB9BED16EB0048B4DF793E653FA3A1</vt:lpwstr>
  </property>
  <property fmtid="{D5CDD505-2E9C-101B-9397-08002B2CF9AE}" pid="4" name="_SourceUrl">
    <vt:lpwstr/>
  </property>
</Properties>
</file>