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6" r:id="rId5"/>
  </p:sldMasterIdLst>
  <p:notesMasterIdLst>
    <p:notesMasterId r:id="rId17"/>
  </p:notesMasterIdLst>
  <p:handoutMasterIdLst>
    <p:handoutMasterId r:id="rId18"/>
  </p:handoutMasterIdLst>
  <p:sldIdLst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5029200" cy="7772400"/>
  <p:embeddedFontLs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ＭＳ Ｐゴシック" panose="020B0600070205080204" pitchFamily="34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60" d="100"/>
          <a:sy n="60" d="100"/>
        </p:scale>
        <p:origin x="-164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38" tIns="36570" rIns="73138" bIns="36570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38" tIns="36570" rIns="73138" bIns="36570" rtlCol="0"/>
          <a:lstStyle>
            <a:lvl1pPr algn="r">
              <a:defRPr sz="1000"/>
            </a:lvl1pPr>
          </a:lstStyle>
          <a:p>
            <a:fld id="{8F45B8CD-F359-4D94-8AD1-923710D8C70B}" type="datetimeFigureOut">
              <a:rPr lang="en-US" smtClean="0"/>
              <a:pPr/>
              <a:t>8/18/2016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38" tIns="36570" rIns="73138" bIns="36570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38" tIns="36570" rIns="73138" bIns="36570" rtlCol="0" anchor="b"/>
          <a:lstStyle>
            <a:lvl1pPr algn="r">
              <a:defRPr sz="10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453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363538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38" tIns="36570" rIns="73138" bIns="365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85800" y="3389016"/>
            <a:ext cx="3800502" cy="3497580"/>
          </a:xfrm>
          <a:prstGeom prst="rect">
            <a:avLst/>
          </a:prstGeom>
        </p:spPr>
        <p:txBody>
          <a:bodyPr vert="horz" lIns="73138" tIns="36570" rIns="73138" bIns="3657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57148" y="60697"/>
            <a:ext cx="4767263" cy="2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43" tIns="36972" rIns="73943" bIns="36972"/>
          <a:lstStyle/>
          <a:p>
            <a:pPr marL="0" marR="0" indent="0" algn="l" defTabSz="731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ETL Basics</a:t>
            </a: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906049" y="7029472"/>
            <a:ext cx="20258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43" tIns="36972" rIns="73943" bIns="36972"/>
          <a:lstStyle/>
          <a:p>
            <a:pPr marL="0" marR="0" indent="0" algn="l" defTabSz="731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7313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85774" y="314300"/>
            <a:ext cx="0" cy="680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138" tIns="36570" rIns="73138" bIns="365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endParaRPr lang="en-US" dirty="0" smtClean="0">
              <a:latin typeface="Arial (Headings)"/>
            </a:endParaRPr>
          </a:p>
          <a:p>
            <a:r>
              <a:rPr lang="en-US" dirty="0" smtClean="0">
                <a:latin typeface="Arial (Headings)"/>
              </a:rPr>
              <a:t>©2016 Capgemini. All rights reserved.</a:t>
            </a:r>
            <a:br>
              <a:rPr lang="en-US" dirty="0" smtClean="0">
                <a:latin typeface="Arial (Headings)"/>
              </a:rPr>
            </a:br>
            <a:r>
              <a:rPr lang="en-US" dirty="0" smtClean="0">
                <a:latin typeface="Arial (Headings)"/>
              </a:rPr>
              <a:t>The information contained in this document is proprietary and confidential. For Capgemini only.</a:t>
            </a:r>
            <a:endParaRPr lang="en-US" dirty="0">
              <a:latin typeface="Arial (Headings)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3768117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552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1571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42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98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1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3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45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140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2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00512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6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6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824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1200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2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5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55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2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38659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ETL Basics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</a:t>
            </a:r>
            <a:r>
              <a:rPr lang="en-US" sz="2400" dirty="0">
                <a:solidFill>
                  <a:schemeClr val="bg1"/>
                </a:solidFill>
              </a:rPr>
              <a:t>00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Courses (if applicable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related tool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Parallel Technology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179315" name="Group 1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490785"/>
              </p:ext>
            </p:extLst>
          </p:nvPr>
        </p:nvGraphicFramePr>
        <p:xfrm>
          <a:off x="611560" y="1988840"/>
          <a:ext cx="8138160" cy="2450436"/>
        </p:xfrm>
        <a:graphic>
          <a:graphicData uri="http://schemas.openxmlformats.org/drawingml/2006/table">
            <a:tbl>
              <a:tblPr/>
              <a:tblGrid>
                <a:gridCol w="656109"/>
                <a:gridCol w="1074254"/>
                <a:gridCol w="1110767"/>
                <a:gridCol w="963098"/>
                <a:gridCol w="1444644"/>
                <a:gridCol w="1444644"/>
                <a:gridCol w="1444644"/>
              </a:tblGrid>
              <a:tr h="487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Date</a:t>
                      </a:r>
                    </a:p>
                  </a:txBody>
                  <a:tcPr marL="97382" marR="97382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Course Version No.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Software Version No.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Developer / SME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ea typeface="+mn-ea"/>
                          <a:cs typeface="Arial" pitchFamily="34" charset="0"/>
                        </a:rPr>
                        <a:t>Reviewer(s)</a:t>
                      </a:r>
                    </a:p>
                  </a:txBody>
                  <a:tcPr marL="73037" marR="730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ea typeface="+mn-ea"/>
                          <a:cs typeface="Arial" pitchFamily="34" charset="0"/>
                        </a:rPr>
                        <a:t>Approver</a:t>
                      </a:r>
                    </a:p>
                  </a:txBody>
                  <a:tcPr marL="73037" marR="730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Change Record Remarks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June 2011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Headings)"/>
                      </a:endParaRPr>
                    </a:p>
                  </a:txBody>
                  <a:tcPr marL="97382" marR="97382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1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NA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Vandana Mistry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Headings)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Headings)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Content Creation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July 2016</a:t>
                      </a:r>
                    </a:p>
                  </a:txBody>
                  <a:tcPr marL="97382" marR="97382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1.1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NA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</a:rPr>
                        <a:t>Swati Rao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cs typeface="Arial" pitchFamily="34" charset="0"/>
                        </a:rPr>
                        <a:t>Rajita Dhumal</a:t>
                      </a:r>
                    </a:p>
                  </a:txBody>
                  <a:tcPr marL="97382" marR="97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cs typeface="Arial" pitchFamily="34" charset="0"/>
                        </a:rPr>
                        <a:t>Mahima Sharma</a:t>
                      </a:r>
                    </a:p>
                  </a:txBody>
                  <a:tcPr marL="97382" marR="97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cs typeface="Arial" pitchFamily="34" charset="0"/>
                        </a:rPr>
                        <a:t>Material Revamp as per Integrated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cs typeface="Arial" pitchFamily="34" charset="0"/>
                        </a:rPr>
                        <a:t>ToC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cs typeface="Arial" pitchFamily="34" charset="0"/>
                        </a:rPr>
                        <a:t> for I &amp; 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Headings)"/>
                          <a:cs typeface="Arial" pitchFamily="34" charset="0"/>
                        </a:rPr>
                        <a:t>LoT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Headings)"/>
                        <a:cs typeface="Arial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gain an </a:t>
            </a:r>
          </a:p>
          <a:p>
            <a:pPr marL="0" indent="0">
              <a:buNone/>
            </a:pPr>
            <a:r>
              <a:rPr lang="en-US" dirty="0" smtClean="0"/>
              <a:t>    understanding </a:t>
            </a:r>
            <a:r>
              <a:rPr lang="en-US" dirty="0"/>
              <a:t>of basic concepts in ETL.</a:t>
            </a:r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/>
              <a:t>Implementation of ETL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knowledge of DW concepts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 and Senior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1: Basic Concepts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2: ETL Process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3: Operational considerations</a:t>
            </a:r>
          </a:p>
          <a:p>
            <a:pPr lvl="1"/>
            <a:r>
              <a:rPr lang="en-US" dirty="0"/>
              <a:t>Lesson 4: ETL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Basic concepts</a:t>
            </a:r>
          </a:p>
          <a:p>
            <a:pPr lvl="1"/>
            <a:r>
              <a:rPr lang="en-US" dirty="0"/>
              <a:t>1.1: Data warehouse</a:t>
            </a:r>
          </a:p>
          <a:p>
            <a:pPr lvl="1"/>
            <a:r>
              <a:rPr lang="en-US" dirty="0"/>
              <a:t>1.2: Data warehousing strategies</a:t>
            </a:r>
          </a:p>
          <a:p>
            <a:pPr lvl="1"/>
            <a:r>
              <a:rPr lang="en-US" dirty="0"/>
              <a:t>1.3: Data warehouse architecture</a:t>
            </a:r>
          </a:p>
          <a:p>
            <a:pPr lvl="1"/>
            <a:r>
              <a:rPr lang="en-US" dirty="0"/>
              <a:t>1.4: ETL Meaning</a:t>
            </a:r>
          </a:p>
          <a:p>
            <a:pPr lvl="1"/>
            <a:r>
              <a:rPr lang="en-US" dirty="0"/>
              <a:t>1.5: Need for ETL</a:t>
            </a:r>
          </a:p>
          <a:p>
            <a:endParaRPr lang="en-US" dirty="0"/>
          </a:p>
          <a:p>
            <a:r>
              <a:rPr lang="en-US" dirty="0"/>
              <a:t>Lesson 2: ETL process</a:t>
            </a:r>
          </a:p>
          <a:p>
            <a:pPr lvl="1"/>
            <a:r>
              <a:rPr lang="en-US" dirty="0"/>
              <a:t>2.1: Data extraction</a:t>
            </a:r>
          </a:p>
          <a:p>
            <a:pPr lvl="1"/>
            <a:r>
              <a:rPr lang="en-US" dirty="0"/>
              <a:t>2.2: Data transformation</a:t>
            </a:r>
          </a:p>
          <a:p>
            <a:pPr lvl="1"/>
            <a:r>
              <a:rPr lang="en-US" dirty="0"/>
              <a:t>2.3: Data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3: Operational Considerations </a:t>
            </a:r>
          </a:p>
          <a:p>
            <a:pPr lvl="1"/>
            <a:r>
              <a:rPr lang="en-US" dirty="0"/>
              <a:t>3.1: Exceptional Handling</a:t>
            </a:r>
          </a:p>
          <a:p>
            <a:pPr lvl="1"/>
            <a:r>
              <a:rPr lang="en-US" dirty="0"/>
              <a:t>3.2: Alerts and Notification</a:t>
            </a:r>
          </a:p>
          <a:p>
            <a:pPr lvl="1"/>
            <a:r>
              <a:rPr lang="en-US" dirty="0"/>
              <a:t>3.3: Process restart-ability</a:t>
            </a:r>
          </a:p>
          <a:p>
            <a:pPr lvl="1"/>
            <a:r>
              <a:rPr lang="en-US" dirty="0"/>
              <a:t>3.4: Job Scheduling and Monitoring</a:t>
            </a:r>
          </a:p>
          <a:p>
            <a:pPr lvl="1"/>
            <a:endParaRPr lang="en-US" dirty="0"/>
          </a:p>
          <a:p>
            <a:r>
              <a:rPr lang="en-US" dirty="0"/>
              <a:t>Lesson 4: ETL Tools</a:t>
            </a:r>
          </a:p>
          <a:p>
            <a:pPr lvl="1"/>
            <a:r>
              <a:rPr lang="en-US" dirty="0"/>
              <a:t>4.1: Choosing the correct ETL tool </a:t>
            </a:r>
          </a:p>
          <a:p>
            <a:pPr lvl="1"/>
            <a:r>
              <a:rPr lang="en-US" dirty="0"/>
              <a:t>4.2:Leading ETL tool vendors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material:</a:t>
            </a:r>
          </a:p>
          <a:p>
            <a:pPr lvl="1"/>
            <a:r>
              <a:rPr lang="en-US" dirty="0"/>
              <a:t>Class Book (presentation slides with notes)</a:t>
            </a:r>
          </a:p>
          <a:p>
            <a:r>
              <a:rPr lang="en-US" dirty="0"/>
              <a:t>Book: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Warehousing ETL Toolkit – Ralph Kimball</a:t>
            </a:r>
          </a:p>
          <a:p>
            <a:r>
              <a:rPr lang="en-US" dirty="0"/>
              <a:t>Web-site:</a:t>
            </a:r>
          </a:p>
          <a:p>
            <a:pPr lvl="1"/>
            <a:r>
              <a:rPr lang="en-US" dirty="0"/>
              <a:t>http://www.datawarehouse.org </a:t>
            </a:r>
          </a:p>
          <a:p>
            <a:pPr lvl="1"/>
            <a:r>
              <a:rPr lang="en-US" dirty="0"/>
              <a:t>http://etl-tools.info/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Demos</Material_x0020_Type>
    <Category xmlns="6ba37514-8ea7-4bb7-b1c0-6137f91cbe04">Module Artifact</Category>
    <Level xmlns="6ba37514-8ea7-4bb7-b1c0-6137f91cbe04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84C3E2-4435-44F3-BA7E-C3CA7DD18139}"/>
</file>

<file path=customXml/itemProps2.xml><?xml version="1.0" encoding="utf-8"?>
<ds:datastoreItem xmlns:ds="http://schemas.openxmlformats.org/officeDocument/2006/customXml" ds:itemID="{E63433B7-998A-4D4C-91CD-BC966B06FCAD}"/>
</file>

<file path=customXml/itemProps3.xml><?xml version="1.0" encoding="utf-8"?>
<ds:datastoreItem xmlns:ds="http://schemas.openxmlformats.org/officeDocument/2006/customXml" ds:itemID="{E6D7665F-8C87-49F1-94B0-6D13FB5E127F}"/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272</Words>
  <Application>Microsoft Office PowerPoint</Application>
  <PresentationFormat>On-screen Show (4:3)</PresentationFormat>
  <Paragraphs>93</Paragraphs>
  <Slides>11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(Headings)</vt:lpstr>
      <vt:lpstr>Wingdings</vt:lpstr>
      <vt:lpstr>Candara</vt:lpstr>
      <vt:lpstr>ＭＳ Ｐゴシック</vt:lpstr>
      <vt:lpstr>Helvetica Light</vt:lpstr>
      <vt:lpstr>Calibri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Nande, Satyen</cp:lastModifiedBy>
  <cp:revision>88</cp:revision>
  <cp:lastPrinted>2016-08-18T10:00:24Z</cp:lastPrinted>
  <dcterms:created xsi:type="dcterms:W3CDTF">2014-04-28T11:21:39Z</dcterms:created>
  <dcterms:modified xsi:type="dcterms:W3CDTF">2016-08-18T10:00:52Z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