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0" r:id="rId4"/>
  </p:sldMasterIdLst>
  <p:notesMasterIdLst>
    <p:notesMasterId r:id="rId19"/>
  </p:notesMasterIdLst>
  <p:handoutMasterIdLst>
    <p:handoutMasterId r:id="rId20"/>
  </p:handoutMasterIdLst>
  <p:sldIdLst>
    <p:sldId id="256" r:id="rId5"/>
    <p:sldId id="258" r:id="rId6"/>
    <p:sldId id="259" r:id="rId7"/>
    <p:sldId id="260" r:id="rId8"/>
    <p:sldId id="261" r:id="rId9"/>
    <p:sldId id="262" r:id="rId10"/>
    <p:sldId id="263" r:id="rId11"/>
    <p:sldId id="264" r:id="rId12"/>
    <p:sldId id="270" r:id="rId13"/>
    <p:sldId id="265" r:id="rId14"/>
    <p:sldId id="266" r:id="rId15"/>
    <p:sldId id="267" r:id="rId16"/>
    <p:sldId id="268" r:id="rId17"/>
    <p:sldId id="269" r:id="rId18"/>
  </p:sldIdLst>
  <p:sldSz cx="9144000" cy="6858000" type="screen4x3"/>
  <p:notesSz cx="5029200" cy="7772400"/>
  <p:embeddedFontLst>
    <p:embeddedFont>
      <p:font typeface="Candara" panose="020E0502030303020204" pitchFamily="34" charset="0"/>
      <p:regular r:id="rId21"/>
      <p:bold r:id="rId22"/>
      <p:italic r:id="rId23"/>
      <p:boldItalic r:id="rId24"/>
    </p:embeddedFont>
    <p:embeddedFont>
      <p:font typeface="ＭＳ Ｐゴシック" panose="020B0600070205080204" pitchFamily="34" charset="-128"/>
      <p:regular r:id="rId25"/>
    </p:embeddedFont>
    <p:embeddedFont>
      <p:font typeface="Calibri" panose="020F0502020204030204" pitchFamily="34" charset="0"/>
      <p:regular r:id="rId26"/>
      <p:bold r:id="rId27"/>
      <p:italic r:id="rId28"/>
      <p:bold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486" autoAdjust="0"/>
  </p:normalViewPr>
  <p:slideViewPr>
    <p:cSldViewPr snapToGrid="0" showGuides="1">
      <p:cViewPr>
        <p:scale>
          <a:sx n="66" d="100"/>
          <a:sy n="66" d="100"/>
        </p:scale>
        <p:origin x="-2058" y="-38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3000" y="-96"/>
      </p:cViewPr>
      <p:guideLst>
        <p:guide orient="horz" pos="2448"/>
        <p:guide pos="158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font" Target="fonts/font1.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29"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79320" cy="388620"/>
          </a:xfrm>
          <a:prstGeom prst="rect">
            <a:avLst/>
          </a:prstGeom>
        </p:spPr>
        <p:txBody>
          <a:bodyPr vert="horz" lIns="73145" tIns="36573" rIns="73145" bIns="36573" rtlCol="0"/>
          <a:lstStyle>
            <a:lvl1pPr algn="l">
              <a:defRPr sz="1000"/>
            </a:lvl1pPr>
          </a:lstStyle>
          <a:p>
            <a:endParaRPr lang="en-US"/>
          </a:p>
        </p:txBody>
      </p:sp>
      <p:sp>
        <p:nvSpPr>
          <p:cNvPr id="3" name="Date Placeholder 2"/>
          <p:cNvSpPr>
            <a:spLocks noGrp="1"/>
          </p:cNvSpPr>
          <p:nvPr>
            <p:ph type="dt" sz="quarter" idx="1"/>
          </p:nvPr>
        </p:nvSpPr>
        <p:spPr>
          <a:xfrm>
            <a:off x="2848716" y="0"/>
            <a:ext cx="2179320" cy="388620"/>
          </a:xfrm>
          <a:prstGeom prst="rect">
            <a:avLst/>
          </a:prstGeom>
        </p:spPr>
        <p:txBody>
          <a:bodyPr vert="horz" lIns="73145" tIns="36573" rIns="73145" bIns="36573" rtlCol="0"/>
          <a:lstStyle>
            <a:lvl1pPr algn="r">
              <a:defRPr sz="1000"/>
            </a:lvl1pPr>
          </a:lstStyle>
          <a:p>
            <a:fld id="{DB228672-4337-41E0-A109-2BF6C0A0EED5}" type="datetimeFigureOut">
              <a:rPr lang="en-US" smtClean="0"/>
              <a:pPr/>
              <a:t>11/9/2016</a:t>
            </a:fld>
            <a:endParaRPr lang="en-US"/>
          </a:p>
        </p:txBody>
      </p:sp>
      <p:sp>
        <p:nvSpPr>
          <p:cNvPr id="4" name="Footer Placeholder 3"/>
          <p:cNvSpPr>
            <a:spLocks noGrp="1"/>
          </p:cNvSpPr>
          <p:nvPr>
            <p:ph type="ftr" sz="quarter" idx="2"/>
          </p:nvPr>
        </p:nvSpPr>
        <p:spPr>
          <a:xfrm>
            <a:off x="0" y="7382431"/>
            <a:ext cx="2179320" cy="388620"/>
          </a:xfrm>
          <a:prstGeom prst="rect">
            <a:avLst/>
          </a:prstGeom>
        </p:spPr>
        <p:txBody>
          <a:bodyPr vert="horz" lIns="73145" tIns="36573" rIns="73145" bIns="36573" rtlCol="0" anchor="b"/>
          <a:lstStyle>
            <a:lvl1pPr algn="l">
              <a:defRPr sz="1000"/>
            </a:lvl1pPr>
          </a:lstStyle>
          <a:p>
            <a:r>
              <a:rPr lang="en-US" smtClean="0"/>
              <a:t>Page XX-#</a:t>
            </a:r>
            <a:endParaRPr lang="en-US"/>
          </a:p>
        </p:txBody>
      </p:sp>
      <p:sp>
        <p:nvSpPr>
          <p:cNvPr id="5" name="Slide Number Placeholder 4"/>
          <p:cNvSpPr>
            <a:spLocks noGrp="1"/>
          </p:cNvSpPr>
          <p:nvPr>
            <p:ph type="sldNum" sz="quarter" idx="3"/>
          </p:nvPr>
        </p:nvSpPr>
        <p:spPr>
          <a:xfrm>
            <a:off x="2848716" y="7382431"/>
            <a:ext cx="2179320" cy="388620"/>
          </a:xfrm>
          <a:prstGeom prst="rect">
            <a:avLst/>
          </a:prstGeom>
        </p:spPr>
        <p:txBody>
          <a:bodyPr vert="horz" lIns="73145" tIns="36573" rIns="73145" bIns="36573" rtlCol="0" anchor="b"/>
          <a:lstStyle>
            <a:lvl1pPr algn="r">
              <a:defRPr sz="10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866775" y="582613"/>
            <a:ext cx="3886200" cy="2914650"/>
          </a:xfrm>
          <a:prstGeom prst="rect">
            <a:avLst/>
          </a:prstGeom>
          <a:noFill/>
          <a:ln w="12700">
            <a:solidFill>
              <a:prstClr val="black"/>
            </a:solidFill>
          </a:ln>
        </p:spPr>
        <p:txBody>
          <a:bodyPr vert="horz" lIns="73145" tIns="36573" rIns="73145" bIns="36573" rtlCol="0" anchor="ctr"/>
          <a:lstStyle/>
          <a:p>
            <a:r>
              <a:rPr lang="en-US" dirty="0" smtClean="0"/>
              <a:t>text</a:t>
            </a:r>
            <a:endParaRPr lang="en-US" dirty="0"/>
          </a:p>
        </p:txBody>
      </p:sp>
      <p:sp>
        <p:nvSpPr>
          <p:cNvPr id="5" name="Notes Placeholder 4"/>
          <p:cNvSpPr>
            <a:spLocks noGrp="1"/>
          </p:cNvSpPr>
          <p:nvPr>
            <p:ph type="body" sz="quarter" idx="3"/>
          </p:nvPr>
        </p:nvSpPr>
        <p:spPr>
          <a:xfrm>
            <a:off x="930600" y="3600452"/>
            <a:ext cx="3764690" cy="3497580"/>
          </a:xfrm>
          <a:prstGeom prst="rect">
            <a:avLst/>
          </a:prstGeom>
        </p:spPr>
        <p:txBody>
          <a:bodyPr vert="horz" lIns="73145" tIns="36573" rIns="73145" bIns="36573"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739464" y="409168"/>
            <a:ext cx="0" cy="6800850"/>
          </a:xfrm>
          <a:prstGeom prst="line">
            <a:avLst/>
          </a:prstGeom>
          <a:noFill/>
          <a:ln w="9525">
            <a:solidFill>
              <a:schemeClr val="tx1"/>
            </a:solidFill>
            <a:round/>
            <a:headEnd/>
            <a:tailEnd/>
          </a:ln>
          <a:effectLst/>
        </p:spPr>
        <p:txBody>
          <a:bodyPr lIns="73145" tIns="36573" rIns="73145" bIns="36573"/>
          <a:lstStyle/>
          <a:p>
            <a:endParaRPr lang="en-US"/>
          </a:p>
        </p:txBody>
      </p:sp>
      <p:sp>
        <p:nvSpPr>
          <p:cNvPr id="11" name="Rectangle 14"/>
          <p:cNvSpPr>
            <a:spLocks noChangeArrowheads="1"/>
          </p:cNvSpPr>
          <p:nvPr/>
        </p:nvSpPr>
        <p:spPr bwMode="auto">
          <a:xfrm>
            <a:off x="176955" y="129540"/>
            <a:ext cx="4767263" cy="263129"/>
          </a:xfrm>
          <a:prstGeom prst="rect">
            <a:avLst/>
          </a:prstGeom>
          <a:noFill/>
          <a:ln w="9525">
            <a:noFill/>
            <a:miter lim="800000"/>
            <a:headEnd/>
            <a:tailEnd/>
          </a:ln>
          <a:effectLst/>
        </p:spPr>
        <p:txBody>
          <a:bodyPr lIns="73950" tIns="36975" rIns="73950" bIns="36975"/>
          <a:lstStyle/>
          <a:p>
            <a:pPr marL="0" marR="0" indent="0" algn="l" defTabSz="731450" rtl="0" eaLnBrk="1" fontAlgn="auto" latinLnBrk="0" hangingPunct="1">
              <a:lnSpc>
                <a:spcPct val="100000"/>
              </a:lnSpc>
              <a:spcBef>
                <a:spcPts val="0"/>
              </a:spcBef>
              <a:spcAft>
                <a:spcPts val="0"/>
              </a:spcAft>
              <a:buClrTx/>
              <a:buSzTx/>
              <a:buFontTx/>
              <a:buNone/>
              <a:tabLst/>
              <a:defRPr/>
            </a:pPr>
            <a:r>
              <a:rPr lang="en-US" sz="1000" b="0" dirty="0" smtClean="0">
                <a:solidFill>
                  <a:srgbClr val="000000"/>
                </a:solidFill>
                <a:latin typeface="Arial" panose="020B0604020202020204" pitchFamily="34" charset="0"/>
                <a:ea typeface="ＭＳ Ｐゴシック" pitchFamily="34" charset="-128"/>
                <a:cs typeface="Arial" panose="020B0604020202020204" pitchFamily="34" charset="0"/>
              </a:rPr>
              <a:t>ETL Basics</a:t>
            </a:r>
            <a:r>
              <a:rPr lang="en-US" sz="1000" b="0" dirty="0" smtClean="0">
                <a:latin typeface="Arial" panose="020B0604020202020204" pitchFamily="34" charset="0"/>
                <a:cs typeface="Arial" panose="020B0604020202020204" pitchFamily="34" charset="0"/>
              </a:rPr>
              <a:t>		</a:t>
            </a:r>
            <a:r>
              <a:rPr lang="en-US" sz="1000" b="0" baseline="0" dirty="0" smtClean="0">
                <a:latin typeface="Arial" panose="020B0604020202020204" pitchFamily="34" charset="0"/>
                <a:cs typeface="Arial" panose="020B0604020202020204" pitchFamily="34" charset="0"/>
              </a:rPr>
              <a:t>                                                   </a:t>
            </a:r>
            <a:r>
              <a:rPr lang="en-US" sz="1000" b="0" dirty="0" smtClean="0">
                <a:latin typeface="Arial" panose="020B0604020202020204" pitchFamily="34" charset="0"/>
                <a:ea typeface="ＭＳ Ｐゴシック" pitchFamily="34" charset="-128"/>
                <a:cs typeface="Arial" panose="020B0604020202020204" pitchFamily="34" charset="0"/>
              </a:rPr>
              <a:t>Basic Concepts </a:t>
            </a:r>
            <a:r>
              <a:rPr lang="en-US" sz="1000" b="0" dirty="0" smtClean="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p:txBody>
      </p:sp>
      <p:sp>
        <p:nvSpPr>
          <p:cNvPr id="12" name="Rectangle 14"/>
          <p:cNvSpPr>
            <a:spLocks noChangeArrowheads="1"/>
          </p:cNvSpPr>
          <p:nvPr/>
        </p:nvSpPr>
        <p:spPr bwMode="auto">
          <a:xfrm>
            <a:off x="2906049" y="7230482"/>
            <a:ext cx="2025855" cy="381000"/>
          </a:xfrm>
          <a:prstGeom prst="rect">
            <a:avLst/>
          </a:prstGeom>
          <a:noFill/>
          <a:ln w="9525">
            <a:noFill/>
            <a:miter lim="800000"/>
            <a:headEnd/>
            <a:tailEnd/>
          </a:ln>
          <a:effectLst/>
        </p:spPr>
        <p:txBody>
          <a:bodyPr lIns="73950" tIns="36975" rIns="73950" bIns="36975"/>
          <a:lstStyle/>
          <a:p>
            <a:pPr marL="0" marR="0" indent="0" algn="l" defTabSz="73145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	           Page 01-</a:t>
            </a:r>
            <a:fld id="{BD9FB300-F9DC-4669-88F4-967ABA23CC04}" type="slidenum">
              <a:rPr lang="en-US" sz="1000" smtClean="0">
                <a:latin typeface="Arial" panose="020B0604020202020204" pitchFamily="34" charset="0"/>
                <a:cs typeface="Arial" panose="020B0604020202020204" pitchFamily="34" charset="0"/>
              </a:rPr>
              <a:pPr marL="0" marR="0" indent="0" algn="l" defTabSz="731450" rtl="0" eaLnBrk="1" fontAlgn="auto" latinLnBrk="0" hangingPunct="1">
                <a:lnSpc>
                  <a:spcPct val="100000"/>
                </a:lnSpc>
                <a:spcBef>
                  <a:spcPts val="0"/>
                </a:spcBef>
                <a:spcAft>
                  <a:spcPts val="0"/>
                </a:spcAft>
                <a:buClrTx/>
                <a:buSzTx/>
                <a:buFontTx/>
                <a:buNone/>
                <a:tabLst/>
                <a:defRPr/>
              </a:pPr>
              <a:t>‹#›</a:t>
            </a:fld>
            <a:r>
              <a:rPr lang="en-US" sz="1000" dirty="0" smtClean="0">
                <a:latin typeface="Arial" panose="020B0604020202020204" pitchFamily="34" charset="0"/>
                <a:cs typeface="Arial" panose="020B0604020202020204" pitchFamily="34" charset="0"/>
              </a:rPr>
              <a:t> </a:t>
            </a:r>
          </a:p>
          <a:p>
            <a:r>
              <a:rPr lang="en-US" sz="1000" dirty="0" smtClean="0">
                <a:latin typeface="Arial" panose="020B0604020202020204" pitchFamily="34" charset="0"/>
                <a:cs typeface="Arial" panose="020B0604020202020204" pitchFamily="34" charset="0"/>
              </a:rPr>
              <a:t>  </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9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9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9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9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9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866775" y="582613"/>
            <a:ext cx="3886200" cy="2914650"/>
          </a:xfrm>
        </p:spPr>
      </p:sp>
      <p:sp>
        <p:nvSpPr>
          <p:cNvPr id="7" name="Notes Placeholder 6"/>
          <p:cNvSpPr>
            <a:spLocks noGrp="1"/>
          </p:cNvSpPr>
          <p:nvPr>
            <p:ph type="body" idx="1"/>
          </p:nvPr>
        </p:nvSpPr>
        <p:spPr/>
        <p:txBody>
          <a:bodyPr>
            <a:normAutofit/>
          </a:bodyPr>
          <a:lstStyle/>
          <a:p>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866775" y="582613"/>
            <a:ext cx="3886200"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866775" y="582613"/>
            <a:ext cx="3886200"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866775" y="582613"/>
            <a:ext cx="3886200"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866775" y="582613"/>
            <a:ext cx="3886200"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3"/>
          <p:cNvSpPr>
            <a:spLocks noGrp="1" noChangeArrowheads="1"/>
          </p:cNvSpPr>
          <p:nvPr>
            <p:ph type="body" idx="1"/>
          </p:nvPr>
        </p:nvSpPr>
        <p:spPr/>
        <p:txBody>
          <a:bodyPr>
            <a:normAutofit/>
          </a:bodyPr>
          <a:lstStyle/>
          <a:p>
            <a:r>
              <a:rPr lang="en-US" smtClean="0"/>
              <a:t>Add the notes here.</a:t>
            </a:r>
          </a:p>
        </p:txBody>
      </p:sp>
      <p:sp>
        <p:nvSpPr>
          <p:cNvPr id="8" name="Slide Image Placeholder 7"/>
          <p:cNvSpPr>
            <a:spLocks noGrp="1" noRot="1" noChangeAspect="1"/>
          </p:cNvSpPr>
          <p:nvPr>
            <p:ph type="sldImg"/>
          </p:nvPr>
        </p:nvSpPr>
        <p:spPr>
          <a:xfrm>
            <a:off x="866775" y="582613"/>
            <a:ext cx="3886200" cy="2914650"/>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66775" y="582613"/>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866775" y="582613"/>
            <a:ext cx="3886200"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866775" y="582613"/>
            <a:ext cx="3886200"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type="body" idx="1"/>
          </p:nvPr>
        </p:nvSpPr>
        <p:spPr/>
        <p:txBody>
          <a:bodyPr>
            <a:normAutofit/>
          </a:bodyPr>
          <a:lstStyle/>
          <a:p>
            <a:r>
              <a:rPr lang="en-US" smtClean="0"/>
              <a:t>The data marts are treated as sub sets of the data warehouse. Each data mart is built for an individual department and is optimized for analysis needs of the particular department for which it is created. The data flow in the top down OLAP environment begins with data extraction from the operational data sources. This data is loaded into the staging area and validated and consolidated.  This data from the Staging area is then loaded in to the datawarehouse.</a:t>
            </a:r>
            <a:endParaRPr lang="en-US" dirty="0" smtClean="0"/>
          </a:p>
        </p:txBody>
      </p:sp>
      <p:sp>
        <p:nvSpPr>
          <p:cNvPr id="5" name="Slide Image Placeholder 4"/>
          <p:cNvSpPr>
            <a:spLocks noGrp="1" noRot="1" noChangeAspect="1"/>
          </p:cNvSpPr>
          <p:nvPr>
            <p:ph type="sldImg"/>
          </p:nvPr>
        </p:nvSpPr>
        <p:spPr>
          <a:xfrm>
            <a:off x="866775" y="582613"/>
            <a:ext cx="3886200" cy="2914650"/>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3"/>
          <p:cNvSpPr>
            <a:spLocks noGrp="1" noChangeArrowheads="1"/>
          </p:cNvSpPr>
          <p:nvPr>
            <p:ph type="body" idx="1"/>
          </p:nvPr>
        </p:nvSpPr>
        <p:spPr/>
        <p:txBody>
          <a:bodyPr>
            <a:normAutofit/>
          </a:bodyPr>
          <a:lstStyle/>
          <a:p>
            <a:r>
              <a:rPr lang="en-US" smtClean="0"/>
              <a:t>The data flow in the top down OLAP environment begins with data extraction from the  operational data sources. This data is loaded into the staging area and validated and  consolidated for ensuring a level of accuracy and then transferred to the Operational Data Store. (ODS). The ODS stage is sometimes skipped if it is a replication of the operational databases. Data is also loaded into the Data warehouse in a parallel process to avoid extracting it from the ODS. </a:t>
            </a:r>
          </a:p>
          <a:p>
            <a:r>
              <a:rPr lang="en-US" smtClean="0"/>
              <a:t>Detailed data is regularly extracted from the ODS and temporarily hosted in the staging  area for aggregation, summarization and then extracted and loaded into the Data warehouse. The  need to have an ODS is determined by the needs of the business. If there is a need for detailed  data in the Data warehouse then, the existence of an ODS is considered justified. Else  organizations may do away with the ODS altogether.</a:t>
            </a:r>
          </a:p>
          <a:p>
            <a:r>
              <a:rPr lang="en-US" smtClean="0"/>
              <a:t>Once the Data warehouse aggregation and summarization processes are complete, the data mart refresh cycles will extract the data from the Data warehouse into the staging area and perform a new set of transformations on them. This will help organize the data in particular structures required by data marts. Then the data marts can be loaded with the data and the OLAP environment becomes available to the users.</a:t>
            </a:r>
          </a:p>
          <a:p>
            <a:r>
              <a:rPr lang="en-US" smtClean="0"/>
              <a:t>The data in a data warehouse is time variant in nature as it contains historical data. Inmon proposes a top-down model approach to create a centralized Enterprise Data Warehouse using traditional database modeling techniques (ER Model), where the data is stored in 3NF.  The data warehouse acts as data source for the new data marts </a:t>
            </a:r>
          </a:p>
          <a:p>
            <a:endParaRPr lang="en-US" dirty="0" smtClean="0"/>
          </a:p>
        </p:txBody>
      </p:sp>
      <p:sp>
        <p:nvSpPr>
          <p:cNvPr id="5" name="Slide Image Placeholder 4"/>
          <p:cNvSpPr>
            <a:spLocks noGrp="1" noRot="1" noChangeAspect="1"/>
          </p:cNvSpPr>
          <p:nvPr>
            <p:ph type="sldImg"/>
          </p:nvPr>
        </p:nvSpPr>
        <p:spPr>
          <a:xfrm>
            <a:off x="866775" y="582613"/>
            <a:ext cx="3886200" cy="2914650"/>
          </a:xfr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3"/>
          <p:cNvSpPr>
            <a:spLocks noGrp="1" noChangeArrowheads="1"/>
          </p:cNvSpPr>
          <p:nvPr>
            <p:ph type="body" idx="1"/>
          </p:nvPr>
        </p:nvSpPr>
        <p:spPr/>
        <p:txBody>
          <a:bodyPr>
            <a:normAutofit/>
          </a:bodyPr>
          <a:lstStyle/>
          <a:p>
            <a:r>
              <a:rPr lang="en-US" smtClean="0"/>
              <a:t>.</a:t>
            </a:r>
          </a:p>
        </p:txBody>
      </p:sp>
      <p:sp>
        <p:nvSpPr>
          <p:cNvPr id="5" name="Slide Image Placeholder 4"/>
          <p:cNvSpPr>
            <a:spLocks noGrp="1" noRot="1" noChangeAspect="1"/>
          </p:cNvSpPr>
          <p:nvPr>
            <p:ph type="sldImg"/>
          </p:nvPr>
        </p:nvSpPr>
        <p:spPr>
          <a:xfrm>
            <a:off x="866775" y="582613"/>
            <a:ext cx="3886200" cy="2914650"/>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type="body" idx="1"/>
          </p:nvPr>
        </p:nvSpPr>
        <p:spPr/>
        <p:txBody>
          <a:bodyPr>
            <a:normAutofit/>
          </a:bodyPr>
          <a:lstStyle/>
          <a:p>
            <a:r>
              <a:rPr lang="en-US" smtClean="0"/>
              <a:t>The bottom-up approach reverses the positions of the Data warehouse and the Data marts. Data marts are directly loaded with the data from the operational systems through the staging area. The ODS may or may not exist depending on the business requirements.</a:t>
            </a:r>
          </a:p>
          <a:p>
            <a:r>
              <a:rPr lang="en-US" smtClean="0"/>
              <a:t>The data flow in the bottom up approach starts with extraction of data from operational databases into the staging area where it is processed and consolidated and then loaded into the  ODS. The data in the ODS is appended to or replaced by the fresh data being loaded. After the ODS is refreshed the current data is once again extracted into the staging area and processed to fit into the Data mart structure. The data from the Data Mart, then is extracted to the staging area aggregated, summarized and so on and loaded into the Data Warehouse and made available to  the end user for analysis.</a:t>
            </a:r>
            <a:endParaRPr lang="en-US" dirty="0" smtClean="0"/>
          </a:p>
        </p:txBody>
      </p:sp>
      <p:sp>
        <p:nvSpPr>
          <p:cNvPr id="5" name="Slide Image Placeholder 4"/>
          <p:cNvSpPr>
            <a:spLocks noGrp="1" noRot="1" noChangeAspect="1"/>
          </p:cNvSpPr>
          <p:nvPr>
            <p:ph type="sldImg"/>
          </p:nvPr>
        </p:nvSpPr>
        <p:spPr>
          <a:xfrm>
            <a:off x="866775" y="582613"/>
            <a:ext cx="3886200" cy="2914650"/>
          </a:xfr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type="body" idx="1"/>
          </p:nvPr>
        </p:nvSpPr>
        <p:spPr/>
        <p:txBody>
          <a:bodyPr>
            <a:normAutofit/>
          </a:bodyPr>
          <a:lstStyle/>
          <a:p>
            <a:r>
              <a:rPr lang="en-US" smtClean="0"/>
              <a:t>The bottom-up approach reverses the positions of the Data warehouse and the Data marts. Data marts are directly loaded with the data from the operational systems through the staging area. The ODS may or may not exist depending on the business requirements.</a:t>
            </a:r>
          </a:p>
          <a:p>
            <a:r>
              <a:rPr lang="en-US" smtClean="0"/>
              <a:t>The data flow in the bottom up approach starts with extraction of data from operational databases into the staging area where it is processed and consolidated and then loaded into the  ODS. The data in the ODS is appended to or replaced by the fresh data being loaded. After the ODS is refreshed the current data is once again extracted into the staging area and processed to fit into the Data mart structure. The data from the Data Mart, then is extracted to the staging area aggregated, summarized and so on and loaded into the Data Warehouse and made available to  the end user for analysis.</a:t>
            </a:r>
            <a:endParaRPr lang="en-US" dirty="0" smtClean="0"/>
          </a:p>
        </p:txBody>
      </p:sp>
      <p:sp>
        <p:nvSpPr>
          <p:cNvPr id="5" name="Slide Image Placeholder 4"/>
          <p:cNvSpPr>
            <a:spLocks noGrp="1" noRot="1" noChangeAspect="1"/>
          </p:cNvSpPr>
          <p:nvPr>
            <p:ph type="sldImg"/>
          </p:nvPr>
        </p:nvSpPr>
        <p:spPr>
          <a:xfrm>
            <a:off x="866775" y="582613"/>
            <a:ext cx="3886200" cy="2914650"/>
          </a:xfr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416245204"/>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08640527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6148297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51"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3508257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85653746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809956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86531750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8708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199"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390470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7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57207057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83873757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481827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9782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3475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8389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7413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67187819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31"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147330056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ETL Basics</a:t>
            </a:r>
          </a:p>
        </p:txBody>
      </p:sp>
      <p:sp>
        <p:nvSpPr>
          <p:cNvPr id="4" name="Subtitle 3"/>
          <p:cNvSpPr>
            <a:spLocks noGrp="1"/>
          </p:cNvSpPr>
          <p:nvPr>
            <p:ph type="subTitle" idx="1"/>
          </p:nvPr>
        </p:nvSpPr>
        <p:spPr/>
        <p:txBody>
          <a:bodyPr/>
          <a:lstStyle/>
          <a:p>
            <a:r>
              <a:rPr lang="en-US" dirty="0"/>
              <a:t>Lesson 1: Basic Concepts</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ChangeArrowheads="1"/>
          </p:cNvSpPr>
          <p:nvPr/>
        </p:nvSpPr>
        <p:spPr bwMode="auto">
          <a:xfrm>
            <a:off x="4648200" y="1828800"/>
            <a:ext cx="2286000" cy="2590800"/>
          </a:xfrm>
          <a:prstGeom prst="rect">
            <a:avLst/>
          </a:prstGeom>
          <a:solidFill>
            <a:schemeClr val="bg1"/>
          </a:solidFill>
          <a:ln w="9525">
            <a:solidFill>
              <a:schemeClr val="tx2"/>
            </a:solidFill>
            <a:miter lim="800000"/>
            <a:headEnd/>
            <a:tailEnd/>
          </a:ln>
          <a:effectLst>
            <a:outerShdw dist="71842" dir="2700000" algn="ctr" rotWithShape="0">
              <a:srgbClr val="808080"/>
            </a:outerShdw>
          </a:effectLst>
        </p:spPr>
        <p:txBody>
          <a:bodyPr anchor="ctr"/>
          <a:lstStyle/>
          <a:p>
            <a:pPr eaLnBrk="0" hangingPunct="0"/>
            <a:endParaRPr lang="en-AU" sz="1000">
              <a:latin typeface="+mj-lt"/>
              <a:cs typeface="Arial" pitchFamily="34" charset="0"/>
            </a:endParaRPr>
          </a:p>
        </p:txBody>
      </p:sp>
      <p:sp>
        <p:nvSpPr>
          <p:cNvPr id="11267" name="AutoShape 4"/>
          <p:cNvSpPr>
            <a:spLocks noChangeArrowheads="1"/>
          </p:cNvSpPr>
          <p:nvPr/>
        </p:nvSpPr>
        <p:spPr bwMode="auto">
          <a:xfrm>
            <a:off x="4918075" y="2019300"/>
            <a:ext cx="1025525" cy="1066800"/>
          </a:xfrm>
          <a:prstGeom prst="flowChartMagneticDisk">
            <a:avLst/>
          </a:prstGeom>
          <a:solidFill>
            <a:srgbClr val="FFFFFF"/>
          </a:solidFill>
          <a:ln w="9525">
            <a:solidFill>
              <a:schemeClr val="tx2"/>
            </a:solidFill>
            <a:round/>
            <a:headEnd/>
            <a:tailEnd/>
          </a:ln>
          <a:effectLst>
            <a:outerShdw dist="107763" dir="2700000" algn="ctr" rotWithShape="0">
              <a:srgbClr val="808080"/>
            </a:outerShdw>
          </a:effectLst>
        </p:spPr>
        <p:txBody>
          <a:bodyPr wrap="none" anchor="ctr"/>
          <a:lstStyle/>
          <a:p>
            <a:pPr algn="ctr" eaLnBrk="0" hangingPunct="0"/>
            <a:r>
              <a:rPr lang="en-US" sz="1200">
                <a:latin typeface="+mj-lt"/>
                <a:cs typeface="Arial" pitchFamily="34" charset="0"/>
              </a:rPr>
              <a:t>Enterprise</a:t>
            </a:r>
          </a:p>
          <a:p>
            <a:pPr algn="ctr" eaLnBrk="0" hangingPunct="0"/>
            <a:r>
              <a:rPr lang="en-US" sz="1200">
                <a:latin typeface="+mj-lt"/>
                <a:cs typeface="Arial" pitchFamily="34" charset="0"/>
              </a:rPr>
              <a:t>Data</a:t>
            </a:r>
          </a:p>
          <a:p>
            <a:pPr algn="ctr" eaLnBrk="0" hangingPunct="0"/>
            <a:r>
              <a:rPr lang="en-US" sz="1200">
                <a:latin typeface="+mj-lt"/>
                <a:cs typeface="Arial" pitchFamily="34" charset="0"/>
              </a:rPr>
              <a:t>Warehouse</a:t>
            </a:r>
          </a:p>
        </p:txBody>
      </p:sp>
      <p:sp>
        <p:nvSpPr>
          <p:cNvPr id="11268" name="AutoShape 5"/>
          <p:cNvSpPr>
            <a:spLocks noChangeArrowheads="1"/>
          </p:cNvSpPr>
          <p:nvPr/>
        </p:nvSpPr>
        <p:spPr bwMode="auto">
          <a:xfrm>
            <a:off x="6097588" y="2601913"/>
            <a:ext cx="644525" cy="458787"/>
          </a:xfrm>
          <a:prstGeom prst="flowChartMagneticDisk">
            <a:avLst/>
          </a:prstGeom>
          <a:solidFill>
            <a:srgbClr val="FFFFFF"/>
          </a:solidFill>
          <a:ln w="9525">
            <a:solidFill>
              <a:schemeClr val="tx2"/>
            </a:solidFill>
            <a:round/>
            <a:headEnd/>
            <a:tailEnd/>
          </a:ln>
          <a:effectLst>
            <a:outerShdw dist="71842" dir="2700000" algn="ctr" rotWithShape="0">
              <a:srgbClr val="808080"/>
            </a:outerShdw>
          </a:effectLst>
        </p:spPr>
        <p:txBody>
          <a:bodyPr wrap="none" anchor="ctr"/>
          <a:lstStyle/>
          <a:p>
            <a:pPr algn="ctr" eaLnBrk="0" hangingPunct="0"/>
            <a:r>
              <a:rPr lang="en-US" sz="1000">
                <a:latin typeface="+mj-lt"/>
                <a:cs typeface="Arial" pitchFamily="34" charset="0"/>
              </a:rPr>
              <a:t>Data Mart</a:t>
            </a:r>
          </a:p>
        </p:txBody>
      </p:sp>
      <p:sp>
        <p:nvSpPr>
          <p:cNvPr id="11269" name="AutoShape 6"/>
          <p:cNvSpPr>
            <a:spLocks noChangeArrowheads="1"/>
          </p:cNvSpPr>
          <p:nvPr/>
        </p:nvSpPr>
        <p:spPr bwMode="auto">
          <a:xfrm>
            <a:off x="6097588" y="3187700"/>
            <a:ext cx="644525" cy="457200"/>
          </a:xfrm>
          <a:prstGeom prst="flowChartMagneticDisk">
            <a:avLst/>
          </a:prstGeom>
          <a:solidFill>
            <a:srgbClr val="FFFFFF"/>
          </a:solidFill>
          <a:ln w="9525">
            <a:solidFill>
              <a:schemeClr val="tx2"/>
            </a:solidFill>
            <a:round/>
            <a:headEnd/>
            <a:tailEnd/>
          </a:ln>
          <a:effectLst>
            <a:outerShdw dist="71842" dir="2700000" algn="ctr" rotWithShape="0">
              <a:srgbClr val="808080"/>
            </a:outerShdw>
          </a:effectLst>
        </p:spPr>
        <p:txBody>
          <a:bodyPr wrap="none" anchor="ctr"/>
          <a:lstStyle/>
          <a:p>
            <a:pPr algn="ctr" eaLnBrk="0" hangingPunct="0"/>
            <a:r>
              <a:rPr lang="en-US" sz="1000">
                <a:latin typeface="+mj-lt"/>
                <a:cs typeface="Arial" pitchFamily="34" charset="0"/>
              </a:rPr>
              <a:t>Data Mart</a:t>
            </a:r>
          </a:p>
        </p:txBody>
      </p:sp>
      <p:sp>
        <p:nvSpPr>
          <p:cNvPr id="11270" name="Rectangle 7"/>
          <p:cNvSpPr>
            <a:spLocks noChangeArrowheads="1"/>
          </p:cNvSpPr>
          <p:nvPr/>
        </p:nvSpPr>
        <p:spPr bwMode="auto">
          <a:xfrm>
            <a:off x="304800" y="1752600"/>
            <a:ext cx="1241425" cy="1406525"/>
          </a:xfrm>
          <a:prstGeom prst="rect">
            <a:avLst/>
          </a:prstGeom>
          <a:solidFill>
            <a:srgbClr val="FFFFFF"/>
          </a:solidFill>
          <a:ln w="9525">
            <a:solidFill>
              <a:schemeClr val="tx2"/>
            </a:solidFill>
            <a:miter lim="800000"/>
            <a:headEnd/>
            <a:tailEnd/>
          </a:ln>
          <a:effectLst>
            <a:outerShdw dist="71842" dir="2700000" algn="ctr" rotWithShape="0">
              <a:srgbClr val="808080"/>
            </a:outerShdw>
          </a:effectLst>
        </p:spPr>
        <p:txBody>
          <a:bodyPr wrap="none"/>
          <a:lstStyle/>
          <a:p>
            <a:pPr eaLnBrk="0" hangingPunct="0">
              <a:buClr>
                <a:srgbClr val="00A1E4"/>
              </a:buClr>
            </a:pPr>
            <a:r>
              <a:rPr lang="en-US" sz="1200">
                <a:latin typeface="+mj-lt"/>
                <a:cs typeface="Arial" pitchFamily="34" charset="0"/>
              </a:rPr>
              <a:t>Execution</a:t>
            </a:r>
            <a:br>
              <a:rPr lang="en-US" sz="1200">
                <a:latin typeface="+mj-lt"/>
                <a:cs typeface="Arial" pitchFamily="34" charset="0"/>
              </a:rPr>
            </a:br>
            <a:r>
              <a:rPr lang="en-US" sz="1200">
                <a:latin typeface="+mj-lt"/>
                <a:cs typeface="Arial" pitchFamily="34" charset="0"/>
              </a:rPr>
              <a:t>Systems</a:t>
            </a:r>
          </a:p>
          <a:p>
            <a:pPr eaLnBrk="0" hangingPunct="0">
              <a:buClr>
                <a:srgbClr val="00A1E4"/>
              </a:buClr>
            </a:pPr>
            <a:endParaRPr lang="en-US" sz="800">
              <a:latin typeface="+mj-lt"/>
              <a:cs typeface="Arial" pitchFamily="34" charset="0"/>
            </a:endParaRPr>
          </a:p>
          <a:p>
            <a:pPr>
              <a:buClr>
                <a:srgbClr val="00A1E4"/>
              </a:buClr>
              <a:buFontTx/>
              <a:buChar char="•"/>
            </a:pPr>
            <a:r>
              <a:rPr lang="en-US" sz="1200">
                <a:latin typeface="+mj-lt"/>
                <a:cs typeface="Arial" pitchFamily="34" charset="0"/>
              </a:rPr>
              <a:t> CRM</a:t>
            </a:r>
          </a:p>
          <a:p>
            <a:pPr>
              <a:buClr>
                <a:srgbClr val="00A1E4"/>
              </a:buClr>
              <a:buFontTx/>
              <a:buChar char="•"/>
            </a:pPr>
            <a:r>
              <a:rPr lang="en-US" sz="1200">
                <a:latin typeface="+mj-lt"/>
                <a:cs typeface="Arial" pitchFamily="34" charset="0"/>
              </a:rPr>
              <a:t> ERP</a:t>
            </a:r>
          </a:p>
          <a:p>
            <a:pPr>
              <a:buClr>
                <a:srgbClr val="00A1E4"/>
              </a:buClr>
              <a:buFontTx/>
              <a:buChar char="•"/>
            </a:pPr>
            <a:r>
              <a:rPr lang="en-US" sz="1200">
                <a:latin typeface="+mj-lt"/>
                <a:cs typeface="Arial" pitchFamily="34" charset="0"/>
              </a:rPr>
              <a:t> Legacy</a:t>
            </a:r>
          </a:p>
          <a:p>
            <a:pPr>
              <a:buClr>
                <a:srgbClr val="00A1E4"/>
              </a:buClr>
              <a:buFontTx/>
              <a:buChar char="•"/>
            </a:pPr>
            <a:r>
              <a:rPr lang="en-US" sz="1200">
                <a:latin typeface="+mj-lt"/>
                <a:cs typeface="Arial" pitchFamily="34" charset="0"/>
              </a:rPr>
              <a:t> e-Commerce</a:t>
            </a:r>
          </a:p>
        </p:txBody>
      </p:sp>
      <p:sp>
        <p:nvSpPr>
          <p:cNvPr id="11271" name="Rectangle 8"/>
          <p:cNvSpPr>
            <a:spLocks noChangeArrowheads="1"/>
          </p:cNvSpPr>
          <p:nvPr/>
        </p:nvSpPr>
        <p:spPr bwMode="auto">
          <a:xfrm>
            <a:off x="7848600" y="1981200"/>
            <a:ext cx="838200" cy="2209800"/>
          </a:xfrm>
          <a:prstGeom prst="rect">
            <a:avLst/>
          </a:prstGeom>
          <a:solidFill>
            <a:srgbClr val="FFFFFF"/>
          </a:solidFill>
          <a:ln w="9525">
            <a:solidFill>
              <a:schemeClr val="tx2"/>
            </a:solidFill>
            <a:miter lim="800000"/>
            <a:headEnd/>
            <a:tailEnd/>
          </a:ln>
          <a:effectLst>
            <a:outerShdw dist="71842" dir="2700000" algn="ctr" rotWithShape="0">
              <a:srgbClr val="808080"/>
            </a:outerShdw>
          </a:effectLst>
        </p:spPr>
        <p:txBody>
          <a:bodyPr anchor="ctr"/>
          <a:lstStyle/>
          <a:p>
            <a:pPr algn="ctr" eaLnBrk="0" hangingPunct="0"/>
            <a:r>
              <a:rPr lang="en-US" sz="1000">
                <a:latin typeface="+mj-lt"/>
                <a:cs typeface="Arial" pitchFamily="34" charset="0"/>
              </a:rPr>
              <a:t>Reporting Tools</a:t>
            </a:r>
          </a:p>
          <a:p>
            <a:pPr algn="ctr" eaLnBrk="0" hangingPunct="0"/>
            <a:endParaRPr lang="en-US" sz="1000">
              <a:latin typeface="+mj-lt"/>
              <a:cs typeface="Arial" pitchFamily="34" charset="0"/>
            </a:endParaRPr>
          </a:p>
          <a:p>
            <a:pPr algn="ctr" eaLnBrk="0" hangingPunct="0"/>
            <a:r>
              <a:rPr lang="en-US" sz="1000">
                <a:latin typeface="+mj-lt"/>
                <a:cs typeface="Arial" pitchFamily="34" charset="0"/>
              </a:rPr>
              <a:t>OLAP Tools</a:t>
            </a:r>
          </a:p>
          <a:p>
            <a:pPr algn="ctr" eaLnBrk="0" hangingPunct="0"/>
            <a:endParaRPr lang="en-US" sz="1000">
              <a:latin typeface="+mj-lt"/>
              <a:cs typeface="Arial" pitchFamily="34" charset="0"/>
            </a:endParaRPr>
          </a:p>
          <a:p>
            <a:pPr algn="ctr" eaLnBrk="0" hangingPunct="0"/>
            <a:r>
              <a:rPr lang="en-US" sz="1000">
                <a:latin typeface="+mj-lt"/>
                <a:cs typeface="Arial" pitchFamily="34" charset="0"/>
              </a:rPr>
              <a:t>Ad Hoc Query Tools</a:t>
            </a:r>
          </a:p>
          <a:p>
            <a:pPr algn="ctr" eaLnBrk="0" hangingPunct="0"/>
            <a:endParaRPr lang="en-US" sz="1000">
              <a:latin typeface="+mj-lt"/>
              <a:cs typeface="Arial" pitchFamily="34" charset="0"/>
            </a:endParaRPr>
          </a:p>
          <a:p>
            <a:pPr algn="ctr" eaLnBrk="0" hangingPunct="0"/>
            <a:r>
              <a:rPr lang="en-US" sz="1000">
                <a:latin typeface="+mj-lt"/>
                <a:cs typeface="Arial" pitchFamily="34" charset="0"/>
              </a:rPr>
              <a:t>Data Mining Tools</a:t>
            </a:r>
          </a:p>
        </p:txBody>
      </p:sp>
      <p:sp>
        <p:nvSpPr>
          <p:cNvPr id="11272" name="Rectangle 9"/>
          <p:cNvSpPr>
            <a:spLocks noChangeArrowheads="1"/>
          </p:cNvSpPr>
          <p:nvPr/>
        </p:nvSpPr>
        <p:spPr bwMode="auto">
          <a:xfrm>
            <a:off x="306388" y="3311525"/>
            <a:ext cx="1219200" cy="1219200"/>
          </a:xfrm>
          <a:prstGeom prst="rect">
            <a:avLst/>
          </a:prstGeom>
          <a:solidFill>
            <a:srgbClr val="FFFFFF"/>
          </a:solidFill>
          <a:ln w="9525">
            <a:solidFill>
              <a:schemeClr val="tx2"/>
            </a:solidFill>
            <a:miter lim="800000"/>
            <a:headEnd/>
            <a:tailEnd/>
          </a:ln>
          <a:effectLst>
            <a:outerShdw dist="71842" dir="2700000" algn="ctr" rotWithShape="0">
              <a:srgbClr val="808080"/>
            </a:outerShdw>
          </a:effectLst>
        </p:spPr>
        <p:txBody>
          <a:bodyPr rIns="45720" anchor="ctr"/>
          <a:lstStyle/>
          <a:p>
            <a:pPr algn="ctr" eaLnBrk="0" hangingPunct="0">
              <a:buClr>
                <a:srgbClr val="00A1E4"/>
              </a:buClr>
            </a:pPr>
            <a:r>
              <a:rPr lang="en-US" sz="1200">
                <a:latin typeface="+mj-lt"/>
                <a:cs typeface="Arial" pitchFamily="34" charset="0"/>
              </a:rPr>
              <a:t>External</a:t>
            </a:r>
          </a:p>
          <a:p>
            <a:pPr algn="ctr" eaLnBrk="0" hangingPunct="0">
              <a:buClr>
                <a:srgbClr val="00A1E4"/>
              </a:buClr>
            </a:pPr>
            <a:r>
              <a:rPr lang="en-US" sz="1200">
                <a:latin typeface="+mj-lt"/>
                <a:cs typeface="Arial" pitchFamily="34" charset="0"/>
              </a:rPr>
              <a:t>Data</a:t>
            </a:r>
          </a:p>
          <a:p>
            <a:pPr eaLnBrk="0" hangingPunct="0">
              <a:buClr>
                <a:srgbClr val="00A1E4"/>
              </a:buClr>
            </a:pPr>
            <a:endParaRPr lang="en-US" sz="800">
              <a:latin typeface="+mj-lt"/>
              <a:cs typeface="Arial" pitchFamily="34" charset="0"/>
            </a:endParaRPr>
          </a:p>
          <a:p>
            <a:pPr eaLnBrk="0" hangingPunct="0">
              <a:buClr>
                <a:srgbClr val="00A1E4"/>
              </a:buClr>
              <a:buFontTx/>
              <a:buChar char="•"/>
            </a:pPr>
            <a:r>
              <a:rPr lang="en-US" sz="1200">
                <a:latin typeface="+mj-lt"/>
                <a:cs typeface="Arial" pitchFamily="34" charset="0"/>
              </a:rPr>
              <a:t> Purchased Market Data</a:t>
            </a:r>
          </a:p>
          <a:p>
            <a:pPr eaLnBrk="0" hangingPunct="0">
              <a:buClr>
                <a:srgbClr val="00A1E4"/>
              </a:buClr>
              <a:buFontTx/>
              <a:buChar char="•"/>
            </a:pPr>
            <a:r>
              <a:rPr lang="en-US" sz="1200">
                <a:latin typeface="+mj-lt"/>
                <a:cs typeface="Arial" pitchFamily="34" charset="0"/>
              </a:rPr>
              <a:t> Spreadsheets</a:t>
            </a:r>
          </a:p>
        </p:txBody>
      </p:sp>
      <p:sp>
        <p:nvSpPr>
          <p:cNvPr id="11273" name="Text Box 10"/>
          <p:cNvSpPr txBox="1">
            <a:spLocks noChangeArrowheads="1"/>
          </p:cNvSpPr>
          <p:nvPr/>
        </p:nvSpPr>
        <p:spPr bwMode="auto">
          <a:xfrm>
            <a:off x="5410200" y="4800600"/>
            <a:ext cx="1016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buClr>
                <a:srgbClr val="00A1E4"/>
              </a:buClr>
              <a:buFontTx/>
              <a:buChar char="•"/>
            </a:pPr>
            <a:r>
              <a:rPr lang="en-US" sz="1000">
                <a:latin typeface="+mj-lt"/>
                <a:cs typeface="Arial" pitchFamily="34" charset="0"/>
              </a:rPr>
              <a:t>Oracle</a:t>
            </a:r>
          </a:p>
          <a:p>
            <a:pPr>
              <a:buClr>
                <a:srgbClr val="00A1E4"/>
              </a:buClr>
              <a:buFontTx/>
              <a:buChar char="•"/>
            </a:pPr>
            <a:r>
              <a:rPr lang="en-US" sz="1000">
                <a:latin typeface="+mj-lt"/>
                <a:cs typeface="Arial" pitchFamily="34" charset="0"/>
              </a:rPr>
              <a:t>SQL Server</a:t>
            </a:r>
          </a:p>
          <a:p>
            <a:pPr>
              <a:buClr>
                <a:srgbClr val="00A1E4"/>
              </a:buClr>
              <a:buFontTx/>
              <a:buChar char="•"/>
            </a:pPr>
            <a:r>
              <a:rPr lang="en-US" sz="1000">
                <a:latin typeface="+mj-lt"/>
                <a:cs typeface="Arial" pitchFamily="34" charset="0"/>
              </a:rPr>
              <a:t>Teradata</a:t>
            </a:r>
          </a:p>
          <a:p>
            <a:pPr>
              <a:buClr>
                <a:srgbClr val="00A1E4"/>
              </a:buClr>
              <a:buFontTx/>
              <a:buChar char="•"/>
            </a:pPr>
            <a:r>
              <a:rPr lang="en-US" sz="1000">
                <a:latin typeface="+mj-lt"/>
                <a:cs typeface="Arial" pitchFamily="34" charset="0"/>
              </a:rPr>
              <a:t>DB2</a:t>
            </a:r>
          </a:p>
        </p:txBody>
      </p:sp>
      <p:sp>
        <p:nvSpPr>
          <p:cNvPr id="11274" name="Text Box 11"/>
          <p:cNvSpPr txBox="1">
            <a:spLocks noChangeArrowheads="1"/>
          </p:cNvSpPr>
          <p:nvPr/>
        </p:nvSpPr>
        <p:spPr bwMode="auto">
          <a:xfrm>
            <a:off x="7543800" y="4495800"/>
            <a:ext cx="1438275"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buClr>
                <a:srgbClr val="00A1E4"/>
              </a:buClr>
              <a:buFontTx/>
              <a:buChar char="•"/>
            </a:pPr>
            <a:r>
              <a:rPr lang="en-US" sz="900" dirty="0">
                <a:latin typeface="+mj-lt"/>
                <a:cs typeface="Arial" pitchFamily="34" charset="0"/>
              </a:rPr>
              <a:t>Custom Tools</a:t>
            </a:r>
          </a:p>
          <a:p>
            <a:pPr>
              <a:buClr>
                <a:srgbClr val="00A1E4"/>
              </a:buClr>
              <a:buFontTx/>
              <a:buChar char="•"/>
            </a:pPr>
            <a:r>
              <a:rPr lang="en-US" sz="900" dirty="0">
                <a:latin typeface="+mj-lt"/>
                <a:cs typeface="Arial" pitchFamily="34" charset="0"/>
              </a:rPr>
              <a:t>HTML Reports</a:t>
            </a:r>
          </a:p>
          <a:p>
            <a:pPr>
              <a:buClr>
                <a:srgbClr val="00A1E4"/>
              </a:buClr>
              <a:buFontTx/>
              <a:buChar char="•"/>
            </a:pPr>
            <a:r>
              <a:rPr lang="en-US" sz="900" dirty="0">
                <a:latin typeface="+mj-lt"/>
                <a:cs typeface="Arial" pitchFamily="34" charset="0"/>
              </a:rPr>
              <a:t>Cognos</a:t>
            </a:r>
          </a:p>
          <a:p>
            <a:pPr>
              <a:buClr>
                <a:srgbClr val="00A1E4"/>
              </a:buClr>
              <a:buFontTx/>
              <a:buChar char="•"/>
            </a:pPr>
            <a:r>
              <a:rPr lang="en-US" sz="900" dirty="0">
                <a:latin typeface="+mj-lt"/>
                <a:cs typeface="Arial" pitchFamily="34" charset="0"/>
              </a:rPr>
              <a:t>Business Objects</a:t>
            </a:r>
          </a:p>
          <a:p>
            <a:pPr>
              <a:buClr>
                <a:srgbClr val="00A1E4"/>
              </a:buClr>
              <a:buFontTx/>
              <a:buChar char="•"/>
            </a:pPr>
            <a:r>
              <a:rPr lang="en-US" sz="900" dirty="0" smtClean="0">
                <a:latin typeface="+mj-lt"/>
                <a:cs typeface="Arial" pitchFamily="34" charset="0"/>
              </a:rPr>
              <a:t>Micro Strategy</a:t>
            </a:r>
            <a:endParaRPr lang="en-US" sz="900" dirty="0">
              <a:latin typeface="+mj-lt"/>
              <a:cs typeface="Arial" pitchFamily="34" charset="0"/>
            </a:endParaRPr>
          </a:p>
          <a:p>
            <a:pPr>
              <a:buClr>
                <a:srgbClr val="00A1E4"/>
              </a:buClr>
              <a:buFontTx/>
              <a:buChar char="•"/>
            </a:pPr>
            <a:r>
              <a:rPr lang="en-US" sz="900" dirty="0">
                <a:latin typeface="+mj-lt"/>
                <a:cs typeface="Arial" pitchFamily="34" charset="0"/>
              </a:rPr>
              <a:t>Oracle Discoverer</a:t>
            </a:r>
          </a:p>
          <a:p>
            <a:pPr>
              <a:buClr>
                <a:srgbClr val="00A1E4"/>
              </a:buClr>
              <a:buFontTx/>
              <a:buChar char="•"/>
            </a:pPr>
            <a:r>
              <a:rPr lang="en-US" sz="900" dirty="0">
                <a:latin typeface="+mj-lt"/>
                <a:cs typeface="Arial" pitchFamily="34" charset="0"/>
              </a:rPr>
              <a:t>Brio</a:t>
            </a:r>
          </a:p>
          <a:p>
            <a:pPr>
              <a:buClr>
                <a:srgbClr val="00A1E4"/>
              </a:buClr>
              <a:buFontTx/>
              <a:buChar char="•"/>
            </a:pPr>
            <a:r>
              <a:rPr lang="en-US" sz="900" dirty="0">
                <a:latin typeface="+mj-lt"/>
                <a:cs typeface="Arial" pitchFamily="34" charset="0"/>
              </a:rPr>
              <a:t>Data Mining Tools</a:t>
            </a:r>
          </a:p>
          <a:p>
            <a:pPr>
              <a:buClr>
                <a:srgbClr val="00A1E4"/>
              </a:buClr>
              <a:buFontTx/>
              <a:buChar char="•"/>
            </a:pPr>
            <a:r>
              <a:rPr lang="en-US" sz="900" dirty="0">
                <a:latin typeface="+mj-lt"/>
                <a:cs typeface="Arial" pitchFamily="34" charset="0"/>
              </a:rPr>
              <a:t>Portals</a:t>
            </a:r>
          </a:p>
        </p:txBody>
      </p:sp>
      <p:sp>
        <p:nvSpPr>
          <p:cNvPr id="11275" name="Line 12"/>
          <p:cNvSpPr>
            <a:spLocks noChangeShapeType="1"/>
          </p:cNvSpPr>
          <p:nvPr/>
        </p:nvSpPr>
        <p:spPr bwMode="auto">
          <a:xfrm>
            <a:off x="4267200" y="1219200"/>
            <a:ext cx="0" cy="3609975"/>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j-lt"/>
              <a:cs typeface="Arial" pitchFamily="34" charset="0"/>
            </a:endParaRPr>
          </a:p>
        </p:txBody>
      </p:sp>
      <p:sp>
        <p:nvSpPr>
          <p:cNvPr id="11276" name="Line 13"/>
          <p:cNvSpPr>
            <a:spLocks noChangeShapeType="1"/>
          </p:cNvSpPr>
          <p:nvPr/>
        </p:nvSpPr>
        <p:spPr bwMode="auto">
          <a:xfrm>
            <a:off x="7239000" y="1295400"/>
            <a:ext cx="0" cy="3609975"/>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j-lt"/>
              <a:cs typeface="Arial" pitchFamily="34" charset="0"/>
            </a:endParaRPr>
          </a:p>
        </p:txBody>
      </p:sp>
      <p:sp>
        <p:nvSpPr>
          <p:cNvPr id="11277" name="Text Box 14"/>
          <p:cNvSpPr txBox="1">
            <a:spLocks noChangeArrowheads="1"/>
          </p:cNvSpPr>
          <p:nvPr/>
        </p:nvSpPr>
        <p:spPr bwMode="auto">
          <a:xfrm>
            <a:off x="4724400" y="1295400"/>
            <a:ext cx="1930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sz="1400" b="1">
                <a:latin typeface="+mj-lt"/>
                <a:cs typeface="Arial" pitchFamily="34" charset="0"/>
              </a:rPr>
              <a:t>Data and Metadata Repository Layer</a:t>
            </a:r>
          </a:p>
        </p:txBody>
      </p:sp>
      <p:sp>
        <p:nvSpPr>
          <p:cNvPr id="11278" name="Line 15"/>
          <p:cNvSpPr>
            <a:spLocks noChangeShapeType="1"/>
          </p:cNvSpPr>
          <p:nvPr/>
        </p:nvSpPr>
        <p:spPr bwMode="auto">
          <a:xfrm>
            <a:off x="1754188" y="1254125"/>
            <a:ext cx="0" cy="3609975"/>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mj-lt"/>
              <a:cs typeface="Arial" pitchFamily="34" charset="0"/>
            </a:endParaRPr>
          </a:p>
        </p:txBody>
      </p:sp>
      <p:sp>
        <p:nvSpPr>
          <p:cNvPr id="11279" name="Text Box 16"/>
          <p:cNvSpPr txBox="1">
            <a:spLocks noChangeArrowheads="1"/>
          </p:cNvSpPr>
          <p:nvPr/>
        </p:nvSpPr>
        <p:spPr bwMode="auto">
          <a:xfrm>
            <a:off x="2286000" y="4724400"/>
            <a:ext cx="1828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buClr>
                <a:srgbClr val="00A1E4"/>
              </a:buClr>
            </a:pPr>
            <a:r>
              <a:rPr lang="en-US" sz="1000">
                <a:latin typeface="+mj-lt"/>
                <a:cs typeface="Arial" pitchFamily="34" charset="0"/>
              </a:rPr>
              <a:t>ETL Tools:</a:t>
            </a:r>
          </a:p>
          <a:p>
            <a:pPr>
              <a:buClr>
                <a:srgbClr val="00A1E4"/>
              </a:buClr>
              <a:buFontTx/>
              <a:buChar char="•"/>
            </a:pPr>
            <a:r>
              <a:rPr lang="en-US" sz="1000">
                <a:latin typeface="+mj-lt"/>
                <a:cs typeface="Arial" pitchFamily="34" charset="0"/>
              </a:rPr>
              <a:t>Informatica  </a:t>
            </a:r>
          </a:p>
          <a:p>
            <a:pPr>
              <a:buClr>
                <a:srgbClr val="00A1E4"/>
              </a:buClr>
              <a:buFontTx/>
              <a:buChar char="•"/>
            </a:pPr>
            <a:r>
              <a:rPr lang="en-US" sz="1000">
                <a:latin typeface="+mj-lt"/>
                <a:cs typeface="Arial" pitchFamily="34" charset="0"/>
              </a:rPr>
              <a:t>Data Stage</a:t>
            </a:r>
          </a:p>
          <a:p>
            <a:pPr>
              <a:buClr>
                <a:srgbClr val="00A1E4"/>
              </a:buClr>
              <a:buFontTx/>
              <a:buChar char="•"/>
            </a:pPr>
            <a:r>
              <a:rPr lang="en-US" sz="1000">
                <a:latin typeface="+mj-lt"/>
                <a:cs typeface="Arial" pitchFamily="34" charset="0"/>
              </a:rPr>
              <a:t>Oracle Warehouse Builder</a:t>
            </a:r>
          </a:p>
          <a:p>
            <a:pPr>
              <a:buClr>
                <a:srgbClr val="00A1E4"/>
              </a:buClr>
              <a:buFontTx/>
              <a:buChar char="•"/>
            </a:pPr>
            <a:r>
              <a:rPr lang="en-US" sz="1000">
                <a:latin typeface="+mj-lt"/>
                <a:cs typeface="Arial" pitchFamily="34" charset="0"/>
              </a:rPr>
              <a:t>Custom programs</a:t>
            </a:r>
          </a:p>
          <a:p>
            <a:pPr>
              <a:buClr>
                <a:srgbClr val="00A1E4"/>
              </a:buClr>
              <a:buFontTx/>
              <a:buChar char="•"/>
            </a:pPr>
            <a:r>
              <a:rPr lang="en-US" sz="1000">
                <a:latin typeface="+mj-lt"/>
                <a:cs typeface="Arial" pitchFamily="34" charset="0"/>
              </a:rPr>
              <a:t>SQL scripts</a:t>
            </a:r>
          </a:p>
        </p:txBody>
      </p:sp>
      <p:cxnSp>
        <p:nvCxnSpPr>
          <p:cNvPr id="11280" name="AutoShape 17"/>
          <p:cNvCxnSpPr>
            <a:cxnSpLocks noChangeShapeType="1"/>
          </p:cNvCxnSpPr>
          <p:nvPr/>
        </p:nvCxnSpPr>
        <p:spPr bwMode="auto">
          <a:xfrm>
            <a:off x="1546225" y="2455863"/>
            <a:ext cx="815975" cy="706437"/>
          </a:xfrm>
          <a:prstGeom prst="bentConnector3">
            <a:avLst>
              <a:gd name="adj1" fmla="val 50000"/>
            </a:avLst>
          </a:prstGeom>
          <a:noFill/>
          <a:ln w="1905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1281" name="AutoShape 18"/>
          <p:cNvCxnSpPr>
            <a:cxnSpLocks noChangeShapeType="1"/>
          </p:cNvCxnSpPr>
          <p:nvPr/>
        </p:nvCxnSpPr>
        <p:spPr bwMode="auto">
          <a:xfrm flipV="1">
            <a:off x="1524000" y="3162300"/>
            <a:ext cx="836613" cy="758825"/>
          </a:xfrm>
          <a:prstGeom prst="bentConnector3">
            <a:avLst>
              <a:gd name="adj1" fmla="val 49907"/>
            </a:avLst>
          </a:prstGeom>
          <a:noFill/>
          <a:ln w="19050">
            <a:solidFill>
              <a:schemeClr val="tx2"/>
            </a:solidFill>
            <a:miter lim="800000"/>
            <a:headEnd/>
            <a:tailEnd type="triangle" w="med" len="med"/>
          </a:ln>
          <a:extLst>
            <a:ext uri="{909E8E84-426E-40DD-AFC4-6F175D3DCCD1}">
              <a14:hiddenFill xmlns:a14="http://schemas.microsoft.com/office/drawing/2010/main">
                <a:noFill/>
              </a14:hiddenFill>
            </a:ext>
          </a:extLst>
        </p:spPr>
      </p:cxnSp>
      <p:sp>
        <p:nvSpPr>
          <p:cNvPr id="11282" name="Rectangle 19"/>
          <p:cNvSpPr>
            <a:spLocks noChangeArrowheads="1"/>
          </p:cNvSpPr>
          <p:nvPr/>
        </p:nvSpPr>
        <p:spPr bwMode="auto">
          <a:xfrm>
            <a:off x="2362200" y="1828800"/>
            <a:ext cx="1524000" cy="2667000"/>
          </a:xfrm>
          <a:prstGeom prst="rect">
            <a:avLst/>
          </a:prstGeom>
          <a:solidFill>
            <a:srgbClr val="FFFFFF"/>
          </a:solidFill>
          <a:ln w="9525">
            <a:solidFill>
              <a:schemeClr val="tx2"/>
            </a:solidFill>
            <a:miter lim="800000"/>
            <a:headEnd/>
            <a:tailEnd/>
          </a:ln>
          <a:effectLst>
            <a:outerShdw dist="71842" dir="2700000" algn="ctr" rotWithShape="0">
              <a:srgbClr val="808080"/>
            </a:outerShdw>
          </a:effectLst>
        </p:spPr>
        <p:txBody>
          <a:bodyPr anchor="ctr"/>
          <a:lstStyle/>
          <a:p>
            <a:pPr algn="ctr" eaLnBrk="0" hangingPunct="0">
              <a:buClr>
                <a:srgbClr val="00A1E4"/>
              </a:buClr>
            </a:pPr>
            <a:r>
              <a:rPr lang="en-US" sz="1200">
                <a:latin typeface="+mj-lt"/>
                <a:cs typeface="Arial" pitchFamily="34" charset="0"/>
              </a:rPr>
              <a:t>Extract, Transformation, and Load (ETL) Layer</a:t>
            </a:r>
          </a:p>
          <a:p>
            <a:pPr algn="ctr" eaLnBrk="0" hangingPunct="0">
              <a:buClr>
                <a:srgbClr val="00A1E4"/>
              </a:buClr>
            </a:pPr>
            <a:endParaRPr lang="en-US" sz="1200">
              <a:latin typeface="+mj-lt"/>
              <a:cs typeface="Arial" pitchFamily="34" charset="0"/>
            </a:endParaRPr>
          </a:p>
          <a:p>
            <a:pPr eaLnBrk="0" hangingPunct="0">
              <a:buClr>
                <a:srgbClr val="00A1E4"/>
              </a:buClr>
              <a:buFontTx/>
              <a:buChar char="•"/>
            </a:pPr>
            <a:r>
              <a:rPr lang="en-US" sz="1000">
                <a:latin typeface="+mj-lt"/>
                <a:cs typeface="Arial" pitchFamily="34" charset="0"/>
              </a:rPr>
              <a:t> Cleanse Data</a:t>
            </a:r>
          </a:p>
          <a:p>
            <a:pPr eaLnBrk="0" hangingPunct="0">
              <a:buClr>
                <a:srgbClr val="00A1E4"/>
              </a:buClr>
              <a:buFontTx/>
              <a:buChar char="•"/>
            </a:pPr>
            <a:r>
              <a:rPr lang="en-US" sz="1000">
                <a:latin typeface="+mj-lt"/>
                <a:cs typeface="Arial" pitchFamily="34" charset="0"/>
              </a:rPr>
              <a:t> Filter Records</a:t>
            </a:r>
          </a:p>
          <a:p>
            <a:pPr eaLnBrk="0" hangingPunct="0">
              <a:buClr>
                <a:srgbClr val="00A1E4"/>
              </a:buClr>
              <a:buFontTx/>
              <a:buChar char="•"/>
            </a:pPr>
            <a:r>
              <a:rPr lang="en-US" sz="1000">
                <a:latin typeface="+mj-lt"/>
                <a:cs typeface="Arial" pitchFamily="34" charset="0"/>
              </a:rPr>
              <a:t> Standardize Values</a:t>
            </a:r>
          </a:p>
          <a:p>
            <a:pPr eaLnBrk="0" hangingPunct="0">
              <a:buClr>
                <a:srgbClr val="00A1E4"/>
              </a:buClr>
              <a:buFontTx/>
              <a:buChar char="•"/>
            </a:pPr>
            <a:r>
              <a:rPr lang="en-US" sz="1000">
                <a:latin typeface="+mj-lt"/>
                <a:cs typeface="Arial" pitchFamily="34" charset="0"/>
              </a:rPr>
              <a:t> Decode Values</a:t>
            </a:r>
          </a:p>
          <a:p>
            <a:pPr eaLnBrk="0" hangingPunct="0">
              <a:buClr>
                <a:srgbClr val="00A1E4"/>
              </a:buClr>
              <a:buFontTx/>
              <a:buChar char="•"/>
            </a:pPr>
            <a:r>
              <a:rPr lang="en-US" sz="1000">
                <a:latin typeface="+mj-lt"/>
                <a:cs typeface="Arial" pitchFamily="34" charset="0"/>
              </a:rPr>
              <a:t> Apply Business Rules</a:t>
            </a:r>
          </a:p>
          <a:p>
            <a:pPr eaLnBrk="0" hangingPunct="0">
              <a:buClr>
                <a:srgbClr val="00A1E4"/>
              </a:buClr>
              <a:buFontTx/>
              <a:buChar char="•"/>
            </a:pPr>
            <a:r>
              <a:rPr lang="en-US" sz="1000">
                <a:latin typeface="+mj-lt"/>
                <a:cs typeface="Arial" pitchFamily="34" charset="0"/>
              </a:rPr>
              <a:t> Householding</a:t>
            </a:r>
          </a:p>
          <a:p>
            <a:pPr eaLnBrk="0" hangingPunct="0">
              <a:buClr>
                <a:srgbClr val="00A1E4"/>
              </a:buClr>
              <a:buFontTx/>
              <a:buChar char="•"/>
            </a:pPr>
            <a:r>
              <a:rPr lang="en-US" sz="1000">
                <a:latin typeface="+mj-lt"/>
                <a:cs typeface="Arial" pitchFamily="34" charset="0"/>
              </a:rPr>
              <a:t> Dedupe Records</a:t>
            </a:r>
          </a:p>
          <a:p>
            <a:pPr eaLnBrk="0" hangingPunct="0">
              <a:buClr>
                <a:srgbClr val="00A1E4"/>
              </a:buClr>
              <a:buFontTx/>
              <a:buChar char="•"/>
            </a:pPr>
            <a:r>
              <a:rPr lang="en-US" sz="1000">
                <a:latin typeface="+mj-lt"/>
                <a:cs typeface="Arial" pitchFamily="34" charset="0"/>
              </a:rPr>
              <a:t> Merge Records</a:t>
            </a:r>
          </a:p>
          <a:p>
            <a:pPr eaLnBrk="0" hangingPunct="0">
              <a:buClr>
                <a:srgbClr val="00A1E4"/>
              </a:buClr>
            </a:pPr>
            <a:endParaRPr lang="en-US" sz="1000">
              <a:latin typeface="+mj-lt"/>
              <a:cs typeface="Arial" pitchFamily="34" charset="0"/>
            </a:endParaRPr>
          </a:p>
        </p:txBody>
      </p:sp>
      <p:sp>
        <p:nvSpPr>
          <p:cNvPr id="11283" name="Text Box 20"/>
          <p:cNvSpPr txBox="1">
            <a:spLocks noChangeArrowheads="1"/>
          </p:cNvSpPr>
          <p:nvPr/>
        </p:nvSpPr>
        <p:spPr bwMode="auto">
          <a:xfrm>
            <a:off x="7391400" y="1295400"/>
            <a:ext cx="1574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sz="1400" b="1">
                <a:latin typeface="+mj-lt"/>
                <a:cs typeface="Arial" pitchFamily="34" charset="0"/>
              </a:rPr>
              <a:t>Presentation Layer</a:t>
            </a:r>
          </a:p>
        </p:txBody>
      </p:sp>
      <p:sp>
        <p:nvSpPr>
          <p:cNvPr id="11284" name="Text Box 21"/>
          <p:cNvSpPr txBox="1">
            <a:spLocks noChangeArrowheads="1"/>
          </p:cNvSpPr>
          <p:nvPr/>
        </p:nvSpPr>
        <p:spPr bwMode="auto">
          <a:xfrm>
            <a:off x="2286000" y="1371600"/>
            <a:ext cx="157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sz="1400" b="1">
                <a:latin typeface="+mj-lt"/>
                <a:cs typeface="Arial" pitchFamily="34" charset="0"/>
              </a:rPr>
              <a:t>ETL Layer</a:t>
            </a:r>
          </a:p>
        </p:txBody>
      </p:sp>
      <p:sp>
        <p:nvSpPr>
          <p:cNvPr id="11285" name="Text Box 22"/>
          <p:cNvSpPr txBox="1">
            <a:spLocks noChangeArrowheads="1"/>
          </p:cNvSpPr>
          <p:nvPr/>
        </p:nvSpPr>
        <p:spPr bwMode="auto">
          <a:xfrm>
            <a:off x="152400" y="1371600"/>
            <a:ext cx="157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sz="1400" b="1">
                <a:latin typeface="+mj-lt"/>
                <a:cs typeface="Arial" pitchFamily="34" charset="0"/>
              </a:rPr>
              <a:t>Source Systems</a:t>
            </a:r>
          </a:p>
        </p:txBody>
      </p:sp>
      <p:sp>
        <p:nvSpPr>
          <p:cNvPr id="11286" name="Text Box 23"/>
          <p:cNvSpPr txBox="1">
            <a:spLocks noChangeArrowheads="1"/>
          </p:cNvSpPr>
          <p:nvPr/>
        </p:nvSpPr>
        <p:spPr bwMode="auto">
          <a:xfrm>
            <a:off x="152400" y="4572000"/>
            <a:ext cx="1574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sz="1400" b="1">
                <a:latin typeface="+mj-lt"/>
                <a:cs typeface="Arial" pitchFamily="34" charset="0"/>
              </a:rPr>
              <a:t>Sample Technologies:</a:t>
            </a:r>
          </a:p>
        </p:txBody>
      </p:sp>
      <p:sp>
        <p:nvSpPr>
          <p:cNvPr id="11287" name="AutoShape 24"/>
          <p:cNvSpPr>
            <a:spLocks noChangeArrowheads="1"/>
          </p:cNvSpPr>
          <p:nvPr/>
        </p:nvSpPr>
        <p:spPr bwMode="auto">
          <a:xfrm>
            <a:off x="4918075" y="3238500"/>
            <a:ext cx="1025525" cy="914400"/>
          </a:xfrm>
          <a:prstGeom prst="flowChartMagneticDisk">
            <a:avLst/>
          </a:prstGeom>
          <a:solidFill>
            <a:srgbClr val="FFFFFF"/>
          </a:solidFill>
          <a:ln w="9525">
            <a:solidFill>
              <a:schemeClr val="tx2"/>
            </a:solidFill>
            <a:round/>
            <a:headEnd/>
            <a:tailEnd/>
          </a:ln>
          <a:effectLst>
            <a:outerShdw dist="107763" dir="2700000" algn="ctr" rotWithShape="0">
              <a:srgbClr val="808080"/>
            </a:outerShdw>
          </a:effectLst>
        </p:spPr>
        <p:txBody>
          <a:bodyPr anchor="ctr"/>
          <a:lstStyle/>
          <a:p>
            <a:pPr algn="ctr" eaLnBrk="0" hangingPunct="0"/>
            <a:r>
              <a:rPr lang="en-US" sz="1200">
                <a:latin typeface="+mj-lt"/>
                <a:cs typeface="Arial" pitchFamily="34" charset="0"/>
              </a:rPr>
              <a:t>Metadata Repository</a:t>
            </a:r>
          </a:p>
        </p:txBody>
      </p:sp>
      <p:sp>
        <p:nvSpPr>
          <p:cNvPr id="11288" name="AutoShape 25"/>
          <p:cNvSpPr>
            <a:spLocks noChangeArrowheads="1"/>
          </p:cNvSpPr>
          <p:nvPr/>
        </p:nvSpPr>
        <p:spPr bwMode="auto">
          <a:xfrm>
            <a:off x="6096000" y="2017713"/>
            <a:ext cx="644525" cy="458787"/>
          </a:xfrm>
          <a:prstGeom prst="flowChartMagneticDisk">
            <a:avLst/>
          </a:prstGeom>
          <a:solidFill>
            <a:srgbClr val="FFFFFF"/>
          </a:solidFill>
          <a:ln w="9525">
            <a:solidFill>
              <a:schemeClr val="tx2"/>
            </a:solidFill>
            <a:round/>
            <a:headEnd/>
            <a:tailEnd/>
          </a:ln>
          <a:effectLst>
            <a:outerShdw dist="71842" dir="2700000" algn="ctr" rotWithShape="0">
              <a:srgbClr val="808080"/>
            </a:outerShdw>
          </a:effectLst>
        </p:spPr>
        <p:txBody>
          <a:bodyPr wrap="none" anchor="ctr"/>
          <a:lstStyle/>
          <a:p>
            <a:pPr algn="ctr" eaLnBrk="0" hangingPunct="0"/>
            <a:r>
              <a:rPr lang="en-US" sz="1000">
                <a:latin typeface="+mj-lt"/>
                <a:cs typeface="Arial" pitchFamily="34" charset="0"/>
              </a:rPr>
              <a:t>ODS</a:t>
            </a:r>
          </a:p>
        </p:txBody>
      </p:sp>
      <p:sp>
        <p:nvSpPr>
          <p:cNvPr id="11289" name="Text Box 26"/>
          <p:cNvSpPr txBox="1">
            <a:spLocks noChangeArrowheads="1"/>
          </p:cNvSpPr>
          <p:nvPr/>
        </p:nvSpPr>
        <p:spPr bwMode="auto">
          <a:xfrm>
            <a:off x="304800" y="5105400"/>
            <a:ext cx="1447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buClr>
                <a:srgbClr val="00A1E4"/>
              </a:buClr>
              <a:buFontTx/>
              <a:buChar char="•"/>
            </a:pPr>
            <a:r>
              <a:rPr lang="en-US" sz="1000">
                <a:latin typeface="+mj-lt"/>
                <a:cs typeface="Arial" pitchFamily="34" charset="0"/>
              </a:rPr>
              <a:t>PeopleSoft</a:t>
            </a:r>
          </a:p>
          <a:p>
            <a:pPr>
              <a:buClr>
                <a:srgbClr val="00A1E4"/>
              </a:buClr>
              <a:buFontTx/>
              <a:buChar char="•"/>
            </a:pPr>
            <a:r>
              <a:rPr lang="en-US" sz="1000">
                <a:latin typeface="+mj-lt"/>
                <a:cs typeface="Arial" pitchFamily="34" charset="0"/>
              </a:rPr>
              <a:t>SAP</a:t>
            </a:r>
          </a:p>
          <a:p>
            <a:pPr>
              <a:buClr>
                <a:srgbClr val="00A1E4"/>
              </a:buClr>
              <a:buFontTx/>
              <a:buChar char="•"/>
            </a:pPr>
            <a:r>
              <a:rPr lang="en-US" sz="1000">
                <a:latin typeface="+mj-lt"/>
                <a:cs typeface="Arial" pitchFamily="34" charset="0"/>
              </a:rPr>
              <a:t>Siebel</a:t>
            </a:r>
          </a:p>
          <a:p>
            <a:pPr>
              <a:buClr>
                <a:srgbClr val="00A1E4"/>
              </a:buClr>
              <a:buFontTx/>
              <a:buChar char="•"/>
            </a:pPr>
            <a:r>
              <a:rPr lang="en-US" sz="1000">
                <a:latin typeface="+mj-lt"/>
                <a:cs typeface="Arial" pitchFamily="34" charset="0"/>
              </a:rPr>
              <a:t>Oracle Applications</a:t>
            </a:r>
          </a:p>
        </p:txBody>
      </p:sp>
      <p:sp>
        <p:nvSpPr>
          <p:cNvPr id="11290" name="AutoShape 27"/>
          <p:cNvSpPr>
            <a:spLocks noChangeArrowheads="1"/>
          </p:cNvSpPr>
          <p:nvPr/>
        </p:nvSpPr>
        <p:spPr bwMode="auto">
          <a:xfrm>
            <a:off x="6096000" y="3771900"/>
            <a:ext cx="644525" cy="457200"/>
          </a:xfrm>
          <a:prstGeom prst="flowChartMagneticDisk">
            <a:avLst/>
          </a:prstGeom>
          <a:solidFill>
            <a:srgbClr val="FFFFFF"/>
          </a:solidFill>
          <a:ln w="9525">
            <a:solidFill>
              <a:schemeClr val="tx2"/>
            </a:solidFill>
            <a:round/>
            <a:headEnd/>
            <a:tailEnd/>
          </a:ln>
          <a:effectLst>
            <a:outerShdw dist="71842" dir="2700000" algn="ctr" rotWithShape="0">
              <a:srgbClr val="808080"/>
            </a:outerShdw>
          </a:effectLst>
        </p:spPr>
        <p:txBody>
          <a:bodyPr wrap="none" anchor="ctr"/>
          <a:lstStyle/>
          <a:p>
            <a:pPr algn="ctr" eaLnBrk="0" hangingPunct="0"/>
            <a:r>
              <a:rPr lang="en-US" sz="1000">
                <a:latin typeface="+mj-lt"/>
                <a:cs typeface="Arial" pitchFamily="34" charset="0"/>
              </a:rPr>
              <a:t>Data Mart</a:t>
            </a:r>
          </a:p>
        </p:txBody>
      </p:sp>
      <p:sp>
        <p:nvSpPr>
          <p:cNvPr id="11291" name="Line 28"/>
          <p:cNvSpPr>
            <a:spLocks noChangeShapeType="1"/>
          </p:cNvSpPr>
          <p:nvPr/>
        </p:nvSpPr>
        <p:spPr bwMode="auto">
          <a:xfrm>
            <a:off x="3886200" y="3124200"/>
            <a:ext cx="7620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latin typeface="+mj-lt"/>
              <a:cs typeface="Arial" pitchFamily="34" charset="0"/>
            </a:endParaRPr>
          </a:p>
        </p:txBody>
      </p:sp>
      <p:sp>
        <p:nvSpPr>
          <p:cNvPr id="11292" name="Line 29"/>
          <p:cNvSpPr>
            <a:spLocks noChangeShapeType="1"/>
          </p:cNvSpPr>
          <p:nvPr/>
        </p:nvSpPr>
        <p:spPr bwMode="auto">
          <a:xfrm>
            <a:off x="6934200" y="3124200"/>
            <a:ext cx="9144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latin typeface="+mj-lt"/>
              <a:cs typeface="Arial" pitchFamily="34" charset="0"/>
            </a:endParaRPr>
          </a:p>
        </p:txBody>
      </p:sp>
      <p:sp>
        <p:nvSpPr>
          <p:cNvPr id="3" name="Title 2"/>
          <p:cNvSpPr>
            <a:spLocks noGrp="1"/>
          </p:cNvSpPr>
          <p:nvPr>
            <p:ph type="title"/>
          </p:nvPr>
        </p:nvSpPr>
        <p:spPr/>
        <p:txBody>
          <a:bodyPr/>
          <a:lstStyle/>
          <a:p>
            <a:r>
              <a:rPr lang="en-US" dirty="0"/>
              <a:t>Data Warehouse Architecture </a:t>
            </a:r>
            <a:r>
              <a:rPr lang="en-US" dirty="0" smtClean="0"/>
              <a:t>Components</a:t>
            </a:r>
            <a:endParaRPr lang="en-US" dirty="0"/>
          </a:p>
        </p:txBody>
      </p:sp>
    </p:spTree>
    <p:extLst>
      <p:ext uri="{BB962C8B-B14F-4D97-AF65-F5344CB8AC3E}">
        <p14:creationId xmlns:p14="http://schemas.microsoft.com/office/powerpoint/2010/main" val="7696590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ETL</a:t>
            </a:r>
            <a:r>
              <a:rPr lang="en-US" dirty="0" smtClean="0"/>
              <a:t>?</a:t>
            </a:r>
            <a:endParaRPr lang="en-US" dirty="0"/>
          </a:p>
        </p:txBody>
      </p:sp>
      <p:sp>
        <p:nvSpPr>
          <p:cNvPr id="5" name="Content Placeholder 4"/>
          <p:cNvSpPr>
            <a:spLocks noGrp="1"/>
          </p:cNvSpPr>
          <p:nvPr>
            <p:ph idx="1"/>
          </p:nvPr>
        </p:nvSpPr>
        <p:spPr/>
        <p:txBody>
          <a:bodyPr/>
          <a:lstStyle/>
          <a:p>
            <a:r>
              <a:rPr lang="en-US" dirty="0"/>
              <a:t>ETL stands for Extract Transform &amp; Load</a:t>
            </a:r>
          </a:p>
          <a:p>
            <a:r>
              <a:rPr lang="en-US" dirty="0" smtClean="0"/>
              <a:t>The </a:t>
            </a:r>
            <a:r>
              <a:rPr lang="en-US" dirty="0"/>
              <a:t>process of updating the data warehouse</a:t>
            </a:r>
          </a:p>
          <a:p>
            <a:r>
              <a:rPr lang="en-US" dirty="0" smtClean="0"/>
              <a:t>ETL </a:t>
            </a:r>
            <a:r>
              <a:rPr lang="en-US" dirty="0"/>
              <a:t>is the automated and auditable data  acquisition process from source system that involves one or more sub processes of data extraction, data transportation, data transformation, data consolidation, data integration, data loading and data cleaning.</a:t>
            </a:r>
          </a:p>
          <a:p>
            <a:endParaRPr lang="en-US" dirty="0"/>
          </a:p>
        </p:txBody>
      </p:sp>
    </p:spTree>
    <p:extLst>
      <p:ext uri="{BB962C8B-B14F-4D97-AF65-F5344CB8AC3E}">
        <p14:creationId xmlns:p14="http://schemas.microsoft.com/office/powerpoint/2010/main" val="176234564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Need for </a:t>
            </a:r>
            <a:r>
              <a:rPr lang="en-US" dirty="0" smtClean="0"/>
              <a:t>ETL</a:t>
            </a:r>
            <a:endParaRPr lang="en-US" dirty="0"/>
          </a:p>
        </p:txBody>
      </p:sp>
      <p:sp>
        <p:nvSpPr>
          <p:cNvPr id="4" name="Content Placeholder 3"/>
          <p:cNvSpPr>
            <a:spLocks noGrp="1"/>
          </p:cNvSpPr>
          <p:nvPr>
            <p:ph idx="1"/>
          </p:nvPr>
        </p:nvSpPr>
        <p:spPr/>
        <p:txBody>
          <a:bodyPr/>
          <a:lstStyle/>
          <a:p>
            <a:r>
              <a:rPr lang="en-US" dirty="0"/>
              <a:t>The process of ETL is required so that data from different heterogeneous sources can be combined and brought into one common source.</a:t>
            </a:r>
          </a:p>
          <a:p>
            <a:endParaRPr lang="en-US" dirty="0"/>
          </a:p>
          <a:p>
            <a:r>
              <a:rPr lang="en-US" dirty="0"/>
              <a:t>The Advantage of having the process of ETL is that, as data from different sources can be brought together, highly complex and user friendly reports can be generated for decision making</a:t>
            </a:r>
          </a:p>
          <a:p>
            <a:endParaRPr lang="en-US" dirty="0"/>
          </a:p>
        </p:txBody>
      </p:sp>
    </p:spTree>
    <p:extLst>
      <p:ext uri="{BB962C8B-B14F-4D97-AF65-F5344CB8AC3E}">
        <p14:creationId xmlns:p14="http://schemas.microsoft.com/office/powerpoint/2010/main" val="131531527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Need for ETL </a:t>
            </a:r>
          </a:p>
        </p:txBody>
      </p:sp>
      <p:sp>
        <p:nvSpPr>
          <p:cNvPr id="4" name="Content Placeholder 3"/>
          <p:cNvSpPr>
            <a:spLocks noGrp="1"/>
          </p:cNvSpPr>
          <p:nvPr>
            <p:ph idx="1"/>
          </p:nvPr>
        </p:nvSpPr>
        <p:spPr/>
        <p:txBody>
          <a:bodyPr/>
          <a:lstStyle/>
          <a:p>
            <a:r>
              <a:rPr lang="en-US" dirty="0"/>
              <a:t>Data stored in different formats in different types of databases</a:t>
            </a:r>
          </a:p>
          <a:p>
            <a:r>
              <a:rPr lang="en-US" dirty="0"/>
              <a:t>Some data sources might be archives while others may be active operational systems</a:t>
            </a:r>
          </a:p>
          <a:p>
            <a:r>
              <a:rPr lang="en-US" dirty="0"/>
              <a:t>Data extraction and cleansing - time-consuming and difficult Aggregation of data</a:t>
            </a:r>
          </a:p>
          <a:p>
            <a:endParaRPr lang="en-US" dirty="0"/>
          </a:p>
        </p:txBody>
      </p:sp>
    </p:spTree>
    <p:extLst>
      <p:ext uri="{BB962C8B-B14F-4D97-AF65-F5344CB8AC3E}">
        <p14:creationId xmlns:p14="http://schemas.microsoft.com/office/powerpoint/2010/main" val="335371313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a:t>
            </a:r>
            <a:endParaRPr lang="en-US" dirty="0"/>
          </a:p>
        </p:txBody>
      </p:sp>
      <p:sp>
        <p:nvSpPr>
          <p:cNvPr id="5" name="Content Placeholder 4"/>
          <p:cNvSpPr>
            <a:spLocks noGrp="1"/>
          </p:cNvSpPr>
          <p:nvPr>
            <p:ph idx="1"/>
          </p:nvPr>
        </p:nvSpPr>
        <p:spPr/>
        <p:txBody>
          <a:bodyPr/>
          <a:lstStyle/>
          <a:p>
            <a:r>
              <a:rPr lang="en-US" dirty="0"/>
              <a:t>In this module, you learned about the following:</a:t>
            </a:r>
          </a:p>
          <a:p>
            <a:pPr lvl="1"/>
            <a:r>
              <a:rPr lang="en-US" dirty="0" err="1"/>
              <a:t>Datawarehousing</a:t>
            </a:r>
            <a:r>
              <a:rPr lang="en-US" dirty="0"/>
              <a:t> strategies</a:t>
            </a:r>
          </a:p>
          <a:p>
            <a:pPr lvl="1"/>
            <a:r>
              <a:rPr lang="en-US" dirty="0" err="1"/>
              <a:t>Datawarehousing</a:t>
            </a:r>
            <a:r>
              <a:rPr lang="en-US" dirty="0"/>
              <a:t> architecture</a:t>
            </a:r>
          </a:p>
          <a:p>
            <a:pPr lvl="1"/>
            <a:r>
              <a:rPr lang="en-US" dirty="0"/>
              <a:t>Need for ETL</a:t>
            </a:r>
          </a:p>
          <a:p>
            <a:pPr lvl="1"/>
            <a:r>
              <a:rPr lang="en-US" dirty="0"/>
              <a:t>Meaning of ETL</a:t>
            </a:r>
          </a:p>
          <a:p>
            <a:endParaRPr lang="en-US" dirty="0"/>
          </a:p>
        </p:txBody>
      </p:sp>
    </p:spTree>
    <p:extLst>
      <p:ext uri="{BB962C8B-B14F-4D97-AF65-F5344CB8AC3E}">
        <p14:creationId xmlns:p14="http://schemas.microsoft.com/office/powerpoint/2010/main" val="980411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Lesson </a:t>
            </a:r>
            <a:r>
              <a:rPr lang="en-US" dirty="0" smtClean="0"/>
              <a:t>Objectives</a:t>
            </a:r>
            <a:endParaRPr lang="en-US" dirty="0"/>
          </a:p>
        </p:txBody>
      </p:sp>
      <p:sp>
        <p:nvSpPr>
          <p:cNvPr id="7" name="Content Placeholder 6"/>
          <p:cNvSpPr>
            <a:spLocks noGrp="1"/>
          </p:cNvSpPr>
          <p:nvPr>
            <p:ph idx="1"/>
          </p:nvPr>
        </p:nvSpPr>
        <p:spPr/>
        <p:txBody>
          <a:bodyPr/>
          <a:lstStyle/>
          <a:p>
            <a:r>
              <a:rPr lang="en-US" dirty="0"/>
              <a:t>On completion of this lesson on ETL basics, you will be able to:</a:t>
            </a:r>
          </a:p>
          <a:p>
            <a:pPr lvl="1"/>
            <a:r>
              <a:rPr lang="en-US" dirty="0"/>
              <a:t>Understand Data warehousing strategies and architecture </a:t>
            </a:r>
          </a:p>
          <a:p>
            <a:pPr lvl="1"/>
            <a:r>
              <a:rPr lang="en-US" dirty="0"/>
              <a:t>Know the meaning and need of ETL</a:t>
            </a:r>
          </a:p>
          <a:p>
            <a:endParaRPr lang="en-US" dirty="0"/>
          </a:p>
        </p:txBody>
      </p:sp>
    </p:spTree>
    <p:extLst>
      <p:ext uri="{BB962C8B-B14F-4D97-AF65-F5344CB8AC3E}">
        <p14:creationId xmlns:p14="http://schemas.microsoft.com/office/powerpoint/2010/main" val="25763106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Datawarehouse</a:t>
            </a:r>
            <a:endParaRPr lang="en-US" dirty="0"/>
          </a:p>
        </p:txBody>
      </p:sp>
      <p:sp>
        <p:nvSpPr>
          <p:cNvPr id="4" name="Content Placeholder 3"/>
          <p:cNvSpPr>
            <a:spLocks noGrp="1"/>
          </p:cNvSpPr>
          <p:nvPr>
            <p:ph idx="1"/>
          </p:nvPr>
        </p:nvSpPr>
        <p:spPr/>
        <p:txBody>
          <a:bodyPr/>
          <a:lstStyle/>
          <a:p>
            <a:r>
              <a:rPr lang="en-US" dirty="0"/>
              <a:t>A single, complete and consistent store of data obtained from a variety of different sources made available to end users in a format that they can understand and use in a business context.</a:t>
            </a:r>
          </a:p>
          <a:p>
            <a:endParaRPr lang="en-US" dirty="0"/>
          </a:p>
        </p:txBody>
      </p:sp>
    </p:spTree>
    <p:extLst>
      <p:ext uri="{BB962C8B-B14F-4D97-AF65-F5344CB8AC3E}">
        <p14:creationId xmlns:p14="http://schemas.microsoft.com/office/powerpoint/2010/main" val="14119266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Datawarehousing</a:t>
            </a:r>
            <a:r>
              <a:rPr lang="en-US" dirty="0"/>
              <a:t> </a:t>
            </a:r>
            <a:r>
              <a:rPr lang="en-US" dirty="0" smtClean="0"/>
              <a:t>Strategies</a:t>
            </a:r>
            <a:endParaRPr lang="en-US" dirty="0"/>
          </a:p>
        </p:txBody>
      </p:sp>
      <p:sp>
        <p:nvSpPr>
          <p:cNvPr id="4" name="Content Placeholder 3"/>
          <p:cNvSpPr>
            <a:spLocks noGrp="1"/>
          </p:cNvSpPr>
          <p:nvPr>
            <p:ph idx="1"/>
          </p:nvPr>
        </p:nvSpPr>
        <p:spPr/>
        <p:txBody>
          <a:bodyPr/>
          <a:lstStyle/>
          <a:p>
            <a:r>
              <a:rPr lang="en-US" dirty="0"/>
              <a:t>Enterprise-wide warehouse, top down, the </a:t>
            </a:r>
            <a:r>
              <a:rPr lang="en-US" dirty="0" err="1"/>
              <a:t>Inmon</a:t>
            </a:r>
            <a:r>
              <a:rPr lang="en-US" dirty="0"/>
              <a:t> methodology</a:t>
            </a:r>
          </a:p>
          <a:p>
            <a:r>
              <a:rPr lang="en-US" dirty="0"/>
              <a:t>Data mart, bottom up, the Kimball methodology</a:t>
            </a:r>
          </a:p>
          <a:p>
            <a:r>
              <a:rPr lang="en-US" dirty="0"/>
              <a:t>When properly executed, both result in an enterprise-wide data warehouse</a:t>
            </a:r>
          </a:p>
          <a:p>
            <a:endParaRPr lang="en-US" dirty="0"/>
          </a:p>
        </p:txBody>
      </p:sp>
    </p:spTree>
    <p:extLst>
      <p:ext uri="{BB962C8B-B14F-4D97-AF65-F5344CB8AC3E}">
        <p14:creationId xmlns:p14="http://schemas.microsoft.com/office/powerpoint/2010/main" val="5596823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Inmon</a:t>
            </a:r>
            <a:r>
              <a:rPr lang="en-US" dirty="0"/>
              <a:t> methodology - Top Down </a:t>
            </a:r>
            <a:r>
              <a:rPr lang="en-US" dirty="0" smtClean="0"/>
              <a:t>approach</a:t>
            </a:r>
            <a:endParaRPr lang="en-US" dirty="0"/>
          </a:p>
        </p:txBody>
      </p:sp>
      <p:sp>
        <p:nvSpPr>
          <p:cNvPr id="4" name="Content Placeholder 3"/>
          <p:cNvSpPr>
            <a:spLocks noGrp="1"/>
          </p:cNvSpPr>
          <p:nvPr>
            <p:ph idx="1"/>
          </p:nvPr>
        </p:nvSpPr>
        <p:spPr/>
        <p:txBody>
          <a:bodyPr/>
          <a:lstStyle/>
          <a:p>
            <a:r>
              <a:rPr lang="en-US" dirty="0"/>
              <a:t>Bill </a:t>
            </a:r>
            <a:r>
              <a:rPr lang="en-US" dirty="0" err="1"/>
              <a:t>Inmon</a:t>
            </a:r>
            <a:r>
              <a:rPr lang="en-US" dirty="0"/>
              <a:t> saw a need to transfer data from diverse OLTP systems into a centralized place where the data could be used for analysis </a:t>
            </a:r>
          </a:p>
          <a:p>
            <a:r>
              <a:rPr lang="en-US" dirty="0" err="1"/>
              <a:t>Inmon’s</a:t>
            </a:r>
            <a:r>
              <a:rPr lang="en-US" dirty="0"/>
              <a:t> philosophy recommends to start with building a large centralized enterprise-wide data warehouse, followed by several data-marts</a:t>
            </a:r>
          </a:p>
        </p:txBody>
      </p:sp>
    </p:spTree>
    <p:extLst>
      <p:ext uri="{BB962C8B-B14F-4D97-AF65-F5344CB8AC3E}">
        <p14:creationId xmlns:p14="http://schemas.microsoft.com/office/powerpoint/2010/main" val="940804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p:cNvSpPr>
            <a:spLocks noChangeArrowheads="1"/>
          </p:cNvSpPr>
          <p:nvPr/>
        </p:nvSpPr>
        <p:spPr bwMode="auto">
          <a:xfrm>
            <a:off x="1143000" y="2120900"/>
            <a:ext cx="533400" cy="762000"/>
          </a:xfrm>
          <a:prstGeom prst="can">
            <a:avLst>
              <a:gd name="adj" fmla="val 35714"/>
            </a:avLst>
          </a:prstGeom>
          <a:solidFill>
            <a:srgbClr val="808080"/>
          </a:solidFill>
          <a:ln w="12700">
            <a:solidFill>
              <a:schemeClr val="tx2"/>
            </a:solidFill>
            <a:round/>
            <a:headEnd type="none" w="sm" len="sm"/>
            <a:tailEnd type="none" w="sm" len="sm"/>
          </a:ln>
        </p:spPr>
        <p:txBody>
          <a:bodyPr wrap="none" anchor="ctr"/>
          <a:lstStyle/>
          <a:p>
            <a:endParaRPr lang="en-US" sz="2400">
              <a:latin typeface="+mj-lt"/>
              <a:cs typeface="Arial" pitchFamily="34" charset="0"/>
            </a:endParaRPr>
          </a:p>
        </p:txBody>
      </p:sp>
      <p:sp>
        <p:nvSpPr>
          <p:cNvPr id="8195" name="AutoShape 3"/>
          <p:cNvSpPr>
            <a:spLocks noChangeArrowheads="1"/>
          </p:cNvSpPr>
          <p:nvPr/>
        </p:nvSpPr>
        <p:spPr bwMode="auto">
          <a:xfrm>
            <a:off x="1079500" y="3632200"/>
            <a:ext cx="533400" cy="762000"/>
          </a:xfrm>
          <a:prstGeom prst="can">
            <a:avLst>
              <a:gd name="adj" fmla="val 35714"/>
            </a:avLst>
          </a:prstGeom>
          <a:solidFill>
            <a:srgbClr val="808080"/>
          </a:solidFill>
          <a:ln w="12700">
            <a:solidFill>
              <a:schemeClr val="tx2"/>
            </a:solidFill>
            <a:round/>
            <a:headEnd type="none" w="sm" len="sm"/>
            <a:tailEnd type="none" w="sm" len="sm"/>
          </a:ln>
        </p:spPr>
        <p:txBody>
          <a:bodyPr wrap="none" anchor="ctr"/>
          <a:lstStyle/>
          <a:p>
            <a:endParaRPr lang="en-US" sz="2400">
              <a:latin typeface="+mj-lt"/>
              <a:cs typeface="Arial" pitchFamily="34" charset="0"/>
            </a:endParaRPr>
          </a:p>
        </p:txBody>
      </p:sp>
      <p:sp>
        <p:nvSpPr>
          <p:cNvPr id="8196" name="AutoShape 4"/>
          <p:cNvSpPr>
            <a:spLocks noChangeArrowheads="1"/>
          </p:cNvSpPr>
          <p:nvPr/>
        </p:nvSpPr>
        <p:spPr bwMode="auto">
          <a:xfrm>
            <a:off x="990600" y="5181600"/>
            <a:ext cx="685800" cy="762000"/>
          </a:xfrm>
          <a:prstGeom prst="flowChartMultidocument">
            <a:avLst/>
          </a:prstGeom>
          <a:solidFill>
            <a:srgbClr val="808080"/>
          </a:solidFill>
          <a:ln w="12700">
            <a:solidFill>
              <a:schemeClr val="tx2"/>
            </a:solidFill>
            <a:miter lim="800000"/>
            <a:headEnd type="none" w="sm" len="sm"/>
            <a:tailEnd type="none" w="sm" len="sm"/>
          </a:ln>
        </p:spPr>
        <p:txBody>
          <a:bodyPr wrap="none" anchor="ctr"/>
          <a:lstStyle/>
          <a:p>
            <a:endParaRPr lang="en-US" sz="2400">
              <a:latin typeface="+mj-lt"/>
              <a:cs typeface="Arial" pitchFamily="34" charset="0"/>
            </a:endParaRPr>
          </a:p>
        </p:txBody>
      </p:sp>
      <p:sp>
        <p:nvSpPr>
          <p:cNvPr id="8197" name="AutoShape 5"/>
          <p:cNvSpPr>
            <a:spLocks noChangeArrowheads="1"/>
          </p:cNvSpPr>
          <p:nvPr/>
        </p:nvSpPr>
        <p:spPr bwMode="auto">
          <a:xfrm>
            <a:off x="2895600" y="2959100"/>
            <a:ext cx="533400" cy="762000"/>
          </a:xfrm>
          <a:prstGeom prst="can">
            <a:avLst>
              <a:gd name="adj" fmla="val 35714"/>
            </a:avLst>
          </a:prstGeom>
          <a:solidFill>
            <a:srgbClr val="808080"/>
          </a:solidFill>
          <a:ln w="12700">
            <a:solidFill>
              <a:schemeClr val="tx2"/>
            </a:solidFill>
            <a:round/>
            <a:headEnd type="none" w="sm" len="sm"/>
            <a:tailEnd type="none" w="sm" len="sm"/>
          </a:ln>
        </p:spPr>
        <p:txBody>
          <a:bodyPr wrap="none" anchor="ctr"/>
          <a:lstStyle/>
          <a:p>
            <a:endParaRPr lang="en-US" sz="2400">
              <a:latin typeface="+mj-lt"/>
              <a:cs typeface="Arial" pitchFamily="34" charset="0"/>
            </a:endParaRPr>
          </a:p>
        </p:txBody>
      </p:sp>
      <p:sp>
        <p:nvSpPr>
          <p:cNvPr id="8198" name="Text Box 6"/>
          <p:cNvSpPr txBox="1">
            <a:spLocks noChangeArrowheads="1"/>
          </p:cNvSpPr>
          <p:nvPr/>
        </p:nvSpPr>
        <p:spPr bwMode="auto">
          <a:xfrm>
            <a:off x="482600" y="3111500"/>
            <a:ext cx="2395538" cy="366713"/>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atin typeface="+mj-lt"/>
                <a:cs typeface="Arial" pitchFamily="34" charset="0"/>
              </a:rPr>
              <a:t>Operational system</a:t>
            </a:r>
          </a:p>
        </p:txBody>
      </p:sp>
      <p:sp>
        <p:nvSpPr>
          <p:cNvPr id="8199" name="Text Box 7"/>
          <p:cNvSpPr txBox="1">
            <a:spLocks noChangeArrowheads="1"/>
          </p:cNvSpPr>
          <p:nvPr/>
        </p:nvSpPr>
        <p:spPr bwMode="auto">
          <a:xfrm>
            <a:off x="76200" y="4357688"/>
            <a:ext cx="2286000" cy="366712"/>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600" b="1">
                <a:latin typeface="+mj-lt"/>
                <a:cs typeface="Arial" pitchFamily="34" charset="0"/>
              </a:rPr>
              <a:t>  </a:t>
            </a:r>
            <a:r>
              <a:rPr lang="en-US">
                <a:latin typeface="+mj-lt"/>
                <a:cs typeface="Arial" pitchFamily="34" charset="0"/>
              </a:rPr>
              <a:t>Operational system</a:t>
            </a:r>
          </a:p>
        </p:txBody>
      </p:sp>
      <p:sp>
        <p:nvSpPr>
          <p:cNvPr id="8200" name="AutoShape 8"/>
          <p:cNvSpPr>
            <a:spLocks noChangeArrowheads="1"/>
          </p:cNvSpPr>
          <p:nvPr/>
        </p:nvSpPr>
        <p:spPr bwMode="auto">
          <a:xfrm>
            <a:off x="4191000" y="2806700"/>
            <a:ext cx="1524000" cy="1295400"/>
          </a:xfrm>
          <a:prstGeom prst="can">
            <a:avLst>
              <a:gd name="adj" fmla="val 25000"/>
            </a:avLst>
          </a:prstGeom>
          <a:solidFill>
            <a:srgbClr val="808080"/>
          </a:solidFill>
          <a:ln w="12700">
            <a:solidFill>
              <a:schemeClr val="tx2"/>
            </a:solidFill>
            <a:round/>
            <a:headEnd type="none" w="sm" len="sm"/>
            <a:tailEnd type="none" w="sm" len="sm"/>
          </a:ln>
        </p:spPr>
        <p:txBody>
          <a:bodyPr wrap="none" anchor="ctr"/>
          <a:lstStyle/>
          <a:p>
            <a:endParaRPr lang="en-US" sz="2400">
              <a:latin typeface="+mj-lt"/>
              <a:cs typeface="Arial" pitchFamily="34" charset="0"/>
            </a:endParaRPr>
          </a:p>
        </p:txBody>
      </p:sp>
      <p:sp>
        <p:nvSpPr>
          <p:cNvPr id="8201" name="AutoShape 9"/>
          <p:cNvSpPr>
            <a:spLocks noChangeArrowheads="1"/>
          </p:cNvSpPr>
          <p:nvPr/>
        </p:nvSpPr>
        <p:spPr bwMode="auto">
          <a:xfrm>
            <a:off x="6705600" y="2209800"/>
            <a:ext cx="533400" cy="762000"/>
          </a:xfrm>
          <a:prstGeom prst="can">
            <a:avLst>
              <a:gd name="adj" fmla="val 35714"/>
            </a:avLst>
          </a:prstGeom>
          <a:solidFill>
            <a:srgbClr val="808080"/>
          </a:solidFill>
          <a:ln w="12700">
            <a:solidFill>
              <a:schemeClr val="tx2"/>
            </a:solidFill>
            <a:round/>
            <a:headEnd type="none" w="sm" len="sm"/>
            <a:tailEnd type="none" w="sm" len="sm"/>
          </a:ln>
        </p:spPr>
        <p:txBody>
          <a:bodyPr wrap="none" anchor="ctr"/>
          <a:lstStyle/>
          <a:p>
            <a:endParaRPr lang="en-US" sz="2400">
              <a:latin typeface="+mj-lt"/>
              <a:cs typeface="Arial" pitchFamily="34" charset="0"/>
            </a:endParaRPr>
          </a:p>
        </p:txBody>
      </p:sp>
      <p:sp>
        <p:nvSpPr>
          <p:cNvPr id="8202" name="AutoShape 10"/>
          <p:cNvSpPr>
            <a:spLocks noChangeArrowheads="1"/>
          </p:cNvSpPr>
          <p:nvPr/>
        </p:nvSpPr>
        <p:spPr bwMode="auto">
          <a:xfrm>
            <a:off x="6731000" y="3543300"/>
            <a:ext cx="533400" cy="762000"/>
          </a:xfrm>
          <a:prstGeom prst="can">
            <a:avLst>
              <a:gd name="adj" fmla="val 35714"/>
            </a:avLst>
          </a:prstGeom>
          <a:solidFill>
            <a:srgbClr val="808080"/>
          </a:solidFill>
          <a:ln w="12700">
            <a:solidFill>
              <a:schemeClr val="tx2"/>
            </a:solidFill>
            <a:round/>
            <a:headEnd type="none" w="sm" len="sm"/>
            <a:tailEnd type="none" w="sm" len="sm"/>
          </a:ln>
        </p:spPr>
        <p:txBody>
          <a:bodyPr wrap="none" anchor="ctr"/>
          <a:lstStyle/>
          <a:p>
            <a:endParaRPr lang="en-US" sz="2400">
              <a:latin typeface="+mj-lt"/>
              <a:cs typeface="Arial" pitchFamily="34" charset="0"/>
            </a:endParaRPr>
          </a:p>
        </p:txBody>
      </p:sp>
      <p:sp>
        <p:nvSpPr>
          <p:cNvPr id="8203" name="AutoShape 11"/>
          <p:cNvSpPr>
            <a:spLocks noChangeArrowheads="1"/>
          </p:cNvSpPr>
          <p:nvPr/>
        </p:nvSpPr>
        <p:spPr bwMode="auto">
          <a:xfrm>
            <a:off x="6769100" y="4787900"/>
            <a:ext cx="533400" cy="762000"/>
          </a:xfrm>
          <a:prstGeom prst="can">
            <a:avLst>
              <a:gd name="adj" fmla="val 35714"/>
            </a:avLst>
          </a:prstGeom>
          <a:solidFill>
            <a:srgbClr val="808080"/>
          </a:solidFill>
          <a:ln w="12700">
            <a:solidFill>
              <a:schemeClr val="tx2"/>
            </a:solidFill>
            <a:round/>
            <a:headEnd type="none" w="sm" len="sm"/>
            <a:tailEnd type="none" w="sm" len="sm"/>
          </a:ln>
        </p:spPr>
        <p:txBody>
          <a:bodyPr wrap="none" anchor="ctr"/>
          <a:lstStyle/>
          <a:p>
            <a:endParaRPr lang="en-US" sz="2400">
              <a:latin typeface="+mj-lt"/>
              <a:cs typeface="Arial" pitchFamily="34" charset="0"/>
            </a:endParaRPr>
          </a:p>
        </p:txBody>
      </p:sp>
      <p:sp>
        <p:nvSpPr>
          <p:cNvPr id="8204" name="Text Box 12"/>
          <p:cNvSpPr txBox="1">
            <a:spLocks noChangeArrowheads="1"/>
          </p:cNvSpPr>
          <p:nvPr/>
        </p:nvSpPr>
        <p:spPr bwMode="auto">
          <a:xfrm>
            <a:off x="6629400" y="3133725"/>
            <a:ext cx="761747" cy="369332"/>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atin typeface="+mj-lt"/>
                <a:cs typeface="Arial" pitchFamily="34" charset="0"/>
              </a:rPr>
              <a:t>Sales</a:t>
            </a:r>
          </a:p>
        </p:txBody>
      </p:sp>
      <p:sp>
        <p:nvSpPr>
          <p:cNvPr id="8205" name="Text Box 13"/>
          <p:cNvSpPr txBox="1">
            <a:spLocks noChangeArrowheads="1"/>
          </p:cNvSpPr>
          <p:nvPr/>
        </p:nvSpPr>
        <p:spPr bwMode="auto">
          <a:xfrm>
            <a:off x="6477000" y="4352925"/>
            <a:ext cx="1159292" cy="369332"/>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atin typeface="+mj-lt"/>
                <a:cs typeface="Arial" pitchFamily="34" charset="0"/>
              </a:rPr>
              <a:t>Purchase</a:t>
            </a:r>
          </a:p>
        </p:txBody>
      </p:sp>
      <p:sp>
        <p:nvSpPr>
          <p:cNvPr id="8206" name="Text Box 14"/>
          <p:cNvSpPr txBox="1">
            <a:spLocks noChangeArrowheads="1"/>
          </p:cNvSpPr>
          <p:nvPr/>
        </p:nvSpPr>
        <p:spPr bwMode="auto">
          <a:xfrm>
            <a:off x="6172200" y="5715000"/>
            <a:ext cx="1276350" cy="366713"/>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atin typeface="+mj-lt"/>
                <a:cs typeface="Arial" pitchFamily="34" charset="0"/>
              </a:rPr>
              <a:t>Inventory</a:t>
            </a:r>
          </a:p>
        </p:txBody>
      </p:sp>
      <p:sp>
        <p:nvSpPr>
          <p:cNvPr id="8207" name="Text Box 15"/>
          <p:cNvSpPr txBox="1">
            <a:spLocks noChangeArrowheads="1"/>
          </p:cNvSpPr>
          <p:nvPr/>
        </p:nvSpPr>
        <p:spPr bwMode="auto">
          <a:xfrm>
            <a:off x="469900" y="5854700"/>
            <a:ext cx="2286000" cy="366713"/>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atin typeface="+mj-lt"/>
                <a:cs typeface="Arial" pitchFamily="34" charset="0"/>
              </a:rPr>
              <a:t>Operational system</a:t>
            </a:r>
          </a:p>
        </p:txBody>
      </p:sp>
      <p:sp>
        <p:nvSpPr>
          <p:cNvPr id="8208" name="Line 16"/>
          <p:cNvSpPr>
            <a:spLocks noChangeShapeType="1"/>
          </p:cNvSpPr>
          <p:nvPr/>
        </p:nvSpPr>
        <p:spPr bwMode="auto">
          <a:xfrm flipV="1">
            <a:off x="1663700" y="3416300"/>
            <a:ext cx="1231900" cy="584200"/>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latin typeface="+mj-lt"/>
              <a:cs typeface="Arial" pitchFamily="34" charset="0"/>
            </a:endParaRPr>
          </a:p>
        </p:txBody>
      </p:sp>
      <p:sp>
        <p:nvSpPr>
          <p:cNvPr id="8209" name="Line 17"/>
          <p:cNvSpPr>
            <a:spLocks noChangeShapeType="1"/>
          </p:cNvSpPr>
          <p:nvPr/>
        </p:nvSpPr>
        <p:spPr bwMode="auto">
          <a:xfrm flipV="1">
            <a:off x="1663700" y="3708400"/>
            <a:ext cx="1333500" cy="1638300"/>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latin typeface="+mj-lt"/>
              <a:cs typeface="Arial" pitchFamily="34" charset="0"/>
            </a:endParaRPr>
          </a:p>
        </p:txBody>
      </p:sp>
      <p:sp>
        <p:nvSpPr>
          <p:cNvPr id="8210" name="Line 18"/>
          <p:cNvSpPr>
            <a:spLocks noChangeShapeType="1"/>
          </p:cNvSpPr>
          <p:nvPr/>
        </p:nvSpPr>
        <p:spPr bwMode="auto">
          <a:xfrm>
            <a:off x="3429000" y="3352800"/>
            <a:ext cx="762000" cy="0"/>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latin typeface="+mj-lt"/>
              <a:cs typeface="Arial" pitchFamily="34" charset="0"/>
            </a:endParaRPr>
          </a:p>
        </p:txBody>
      </p:sp>
      <p:sp>
        <p:nvSpPr>
          <p:cNvPr id="8211" name="Line 19"/>
          <p:cNvSpPr>
            <a:spLocks noChangeShapeType="1"/>
          </p:cNvSpPr>
          <p:nvPr/>
        </p:nvSpPr>
        <p:spPr bwMode="auto">
          <a:xfrm flipV="1">
            <a:off x="5715000" y="2692400"/>
            <a:ext cx="952500" cy="495300"/>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latin typeface="+mj-lt"/>
              <a:cs typeface="Arial" pitchFamily="34" charset="0"/>
            </a:endParaRPr>
          </a:p>
        </p:txBody>
      </p:sp>
      <p:sp>
        <p:nvSpPr>
          <p:cNvPr id="8212" name="Line 20"/>
          <p:cNvSpPr>
            <a:spLocks noChangeShapeType="1"/>
          </p:cNvSpPr>
          <p:nvPr/>
        </p:nvSpPr>
        <p:spPr bwMode="auto">
          <a:xfrm>
            <a:off x="5715000" y="3568700"/>
            <a:ext cx="990600" cy="368300"/>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latin typeface="+mj-lt"/>
              <a:cs typeface="Arial" pitchFamily="34" charset="0"/>
            </a:endParaRPr>
          </a:p>
        </p:txBody>
      </p:sp>
      <p:sp>
        <p:nvSpPr>
          <p:cNvPr id="8213" name="Line 21"/>
          <p:cNvSpPr>
            <a:spLocks noChangeShapeType="1"/>
          </p:cNvSpPr>
          <p:nvPr/>
        </p:nvSpPr>
        <p:spPr bwMode="auto">
          <a:xfrm>
            <a:off x="5715000" y="3949700"/>
            <a:ext cx="1016000" cy="1155700"/>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latin typeface="+mj-lt"/>
              <a:cs typeface="Arial" pitchFamily="34" charset="0"/>
            </a:endParaRPr>
          </a:p>
        </p:txBody>
      </p:sp>
      <p:sp>
        <p:nvSpPr>
          <p:cNvPr id="8214" name="Line 23"/>
          <p:cNvSpPr>
            <a:spLocks noChangeShapeType="1"/>
          </p:cNvSpPr>
          <p:nvPr/>
        </p:nvSpPr>
        <p:spPr bwMode="auto">
          <a:xfrm>
            <a:off x="1689100" y="2578100"/>
            <a:ext cx="1193800" cy="596900"/>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latin typeface="+mj-lt"/>
              <a:cs typeface="Arial" pitchFamily="34" charset="0"/>
            </a:endParaRPr>
          </a:p>
        </p:txBody>
      </p:sp>
      <p:sp>
        <p:nvSpPr>
          <p:cNvPr id="3" name="Title 2"/>
          <p:cNvSpPr>
            <a:spLocks noGrp="1"/>
          </p:cNvSpPr>
          <p:nvPr>
            <p:ph type="title"/>
          </p:nvPr>
        </p:nvSpPr>
        <p:spPr/>
        <p:txBody>
          <a:bodyPr/>
          <a:lstStyle/>
          <a:p>
            <a:r>
              <a:rPr lang="en-US" dirty="0"/>
              <a:t>Top Down </a:t>
            </a:r>
            <a:r>
              <a:rPr lang="en-US" dirty="0" smtClean="0"/>
              <a:t>Approach</a:t>
            </a:r>
            <a:endParaRPr lang="en-US" dirty="0"/>
          </a:p>
        </p:txBody>
      </p:sp>
      <p:sp>
        <p:nvSpPr>
          <p:cNvPr id="4" name="Content Placeholder 3"/>
          <p:cNvSpPr>
            <a:spLocks noGrp="1"/>
          </p:cNvSpPr>
          <p:nvPr>
            <p:ph idx="1"/>
          </p:nvPr>
        </p:nvSpPr>
        <p:spPr/>
        <p:txBody>
          <a:bodyPr/>
          <a:lstStyle/>
          <a:p>
            <a:r>
              <a:rPr lang="en-US" dirty="0"/>
              <a:t>Data Sources   Staging Area   Warehouse   Data mart</a:t>
            </a:r>
          </a:p>
          <a:p>
            <a:endParaRPr lang="en-US" dirty="0"/>
          </a:p>
        </p:txBody>
      </p:sp>
    </p:spTree>
    <p:extLst>
      <p:ext uri="{BB962C8B-B14F-4D97-AF65-F5344CB8AC3E}">
        <p14:creationId xmlns:p14="http://schemas.microsoft.com/office/powerpoint/2010/main" val="321883193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Kimball methodology – Bottom Up </a:t>
            </a:r>
            <a:r>
              <a:rPr lang="en-US" dirty="0" smtClean="0"/>
              <a:t>approach</a:t>
            </a:r>
            <a:endParaRPr lang="en-US" dirty="0"/>
          </a:p>
        </p:txBody>
      </p:sp>
      <p:sp>
        <p:nvSpPr>
          <p:cNvPr id="4" name="Content Placeholder 3"/>
          <p:cNvSpPr>
            <a:spLocks noGrp="1"/>
          </p:cNvSpPr>
          <p:nvPr>
            <p:ph idx="1"/>
          </p:nvPr>
        </p:nvSpPr>
        <p:spPr/>
        <p:txBody>
          <a:bodyPr/>
          <a:lstStyle/>
          <a:p>
            <a:r>
              <a:rPr lang="en-US" dirty="0"/>
              <a:t>Kimball’s philosophy recommends to start with building several data marts that serve the analytical needs of departments, followed by “virtually” integrating these data marts.</a:t>
            </a:r>
          </a:p>
          <a:p>
            <a:endParaRPr lang="en-US" dirty="0"/>
          </a:p>
        </p:txBody>
      </p:sp>
    </p:spTree>
    <p:extLst>
      <p:ext uri="{BB962C8B-B14F-4D97-AF65-F5344CB8AC3E}">
        <p14:creationId xmlns:p14="http://schemas.microsoft.com/office/powerpoint/2010/main" val="39736624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Bottom up </a:t>
            </a:r>
            <a:r>
              <a:rPr lang="en-US" dirty="0" smtClean="0"/>
              <a:t>Approach</a:t>
            </a:r>
            <a:endParaRPr lang="en-US" dirty="0"/>
          </a:p>
        </p:txBody>
      </p:sp>
      <p:sp>
        <p:nvSpPr>
          <p:cNvPr id="10242" name="Rectangle 2"/>
          <p:cNvSpPr>
            <a:spLocks noGrp="1" noChangeArrowheads="1"/>
          </p:cNvSpPr>
          <p:nvPr>
            <p:ph idx="1"/>
          </p:nvPr>
        </p:nvSpPr>
        <p:spPr/>
        <p:txBody>
          <a:bodyPr/>
          <a:lstStyle/>
          <a:p>
            <a:pPr>
              <a:buFont typeface="Arial" pitchFamily="34" charset="0"/>
              <a:buNone/>
            </a:pPr>
            <a:r>
              <a:rPr lang="en-US" smtClean="0">
                <a:solidFill>
                  <a:schemeClr val="tx1"/>
                </a:solidFill>
                <a:latin typeface="+mj-lt"/>
              </a:rPr>
              <a:t>     </a:t>
            </a:r>
            <a:r>
              <a:rPr lang="en-US" sz="2000" smtClean="0">
                <a:solidFill>
                  <a:schemeClr val="tx1"/>
                </a:solidFill>
                <a:latin typeface="+mj-lt"/>
                <a:cs typeface="Arial" pitchFamily="34" charset="0"/>
              </a:rPr>
              <a:t>Source              Staging              Data Mart</a:t>
            </a:r>
          </a:p>
        </p:txBody>
      </p:sp>
      <p:sp>
        <p:nvSpPr>
          <p:cNvPr id="10243" name="AutoShape 3"/>
          <p:cNvSpPr>
            <a:spLocks noChangeArrowheads="1"/>
          </p:cNvSpPr>
          <p:nvPr/>
        </p:nvSpPr>
        <p:spPr bwMode="auto">
          <a:xfrm>
            <a:off x="1168400" y="2133600"/>
            <a:ext cx="533400" cy="762000"/>
          </a:xfrm>
          <a:prstGeom prst="can">
            <a:avLst>
              <a:gd name="adj" fmla="val 47619"/>
            </a:avLst>
          </a:prstGeom>
          <a:solidFill>
            <a:srgbClr val="808080"/>
          </a:solidFill>
          <a:ln w="12700">
            <a:solidFill>
              <a:schemeClr val="tx2"/>
            </a:solidFill>
            <a:round/>
            <a:headEnd type="none" w="sm" len="sm"/>
            <a:tailEnd type="none" w="sm" len="sm"/>
          </a:ln>
        </p:spPr>
        <p:txBody>
          <a:bodyPr wrap="none" anchor="ctr"/>
          <a:lstStyle/>
          <a:p>
            <a:endParaRPr lang="en-US" sz="2400">
              <a:latin typeface="+mj-lt"/>
            </a:endParaRPr>
          </a:p>
        </p:txBody>
      </p:sp>
      <p:sp>
        <p:nvSpPr>
          <p:cNvPr id="10244" name="AutoShape 4"/>
          <p:cNvSpPr>
            <a:spLocks noChangeArrowheads="1"/>
          </p:cNvSpPr>
          <p:nvPr/>
        </p:nvSpPr>
        <p:spPr bwMode="auto">
          <a:xfrm>
            <a:off x="1130300" y="3492500"/>
            <a:ext cx="533400" cy="762000"/>
          </a:xfrm>
          <a:prstGeom prst="can">
            <a:avLst>
              <a:gd name="adj" fmla="val 35714"/>
            </a:avLst>
          </a:prstGeom>
          <a:solidFill>
            <a:srgbClr val="808080"/>
          </a:solidFill>
          <a:ln w="12700">
            <a:solidFill>
              <a:schemeClr val="tx2"/>
            </a:solidFill>
            <a:round/>
            <a:headEnd type="none" w="sm" len="sm"/>
            <a:tailEnd type="none" w="sm" len="sm"/>
          </a:ln>
        </p:spPr>
        <p:txBody>
          <a:bodyPr wrap="none" anchor="ctr"/>
          <a:lstStyle/>
          <a:p>
            <a:endParaRPr lang="en-US" sz="2400">
              <a:latin typeface="+mj-lt"/>
            </a:endParaRPr>
          </a:p>
        </p:txBody>
      </p:sp>
      <p:sp>
        <p:nvSpPr>
          <p:cNvPr id="10245" name="AutoShape 5"/>
          <p:cNvSpPr>
            <a:spLocks noChangeArrowheads="1"/>
          </p:cNvSpPr>
          <p:nvPr/>
        </p:nvSpPr>
        <p:spPr bwMode="auto">
          <a:xfrm>
            <a:off x="1054100" y="4965700"/>
            <a:ext cx="685800" cy="762000"/>
          </a:xfrm>
          <a:prstGeom prst="flowChartMultidocument">
            <a:avLst/>
          </a:prstGeom>
          <a:solidFill>
            <a:srgbClr val="808080"/>
          </a:solidFill>
          <a:ln w="12700">
            <a:solidFill>
              <a:schemeClr val="tx2"/>
            </a:solidFill>
            <a:miter lim="800000"/>
            <a:headEnd type="none" w="sm" len="sm"/>
            <a:tailEnd type="none" w="sm" len="sm"/>
          </a:ln>
        </p:spPr>
        <p:txBody>
          <a:bodyPr wrap="none" anchor="ctr"/>
          <a:lstStyle/>
          <a:p>
            <a:endParaRPr lang="en-US" sz="2400">
              <a:latin typeface="+mj-lt"/>
            </a:endParaRPr>
          </a:p>
        </p:txBody>
      </p:sp>
      <p:sp>
        <p:nvSpPr>
          <p:cNvPr id="10246" name="AutoShape 6"/>
          <p:cNvSpPr>
            <a:spLocks noChangeArrowheads="1"/>
          </p:cNvSpPr>
          <p:nvPr/>
        </p:nvSpPr>
        <p:spPr bwMode="auto">
          <a:xfrm>
            <a:off x="2908300" y="3009900"/>
            <a:ext cx="533400" cy="762000"/>
          </a:xfrm>
          <a:prstGeom prst="can">
            <a:avLst>
              <a:gd name="adj" fmla="val 35714"/>
            </a:avLst>
          </a:prstGeom>
          <a:solidFill>
            <a:srgbClr val="808080"/>
          </a:solidFill>
          <a:ln w="12700">
            <a:solidFill>
              <a:schemeClr val="tx2"/>
            </a:solidFill>
            <a:round/>
            <a:headEnd type="none" w="sm" len="sm"/>
            <a:tailEnd type="none" w="sm" len="sm"/>
          </a:ln>
        </p:spPr>
        <p:txBody>
          <a:bodyPr wrap="none" anchor="ctr"/>
          <a:lstStyle/>
          <a:p>
            <a:endParaRPr lang="en-US" sz="2400">
              <a:latin typeface="+mj-lt"/>
            </a:endParaRPr>
          </a:p>
        </p:txBody>
      </p:sp>
      <p:sp>
        <p:nvSpPr>
          <p:cNvPr id="10247" name="Text Box 7"/>
          <p:cNvSpPr txBox="1">
            <a:spLocks noChangeArrowheads="1"/>
          </p:cNvSpPr>
          <p:nvPr/>
        </p:nvSpPr>
        <p:spPr bwMode="auto">
          <a:xfrm>
            <a:off x="457200" y="2895600"/>
            <a:ext cx="2209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000">
                <a:latin typeface="+mj-lt"/>
                <a:cs typeface="Arial" pitchFamily="34" charset="0"/>
              </a:rPr>
              <a:t>Operational system</a:t>
            </a:r>
          </a:p>
        </p:txBody>
      </p:sp>
      <p:sp>
        <p:nvSpPr>
          <p:cNvPr id="10248" name="Text Box 8"/>
          <p:cNvSpPr txBox="1">
            <a:spLocks noChangeArrowheads="1"/>
          </p:cNvSpPr>
          <p:nvPr/>
        </p:nvSpPr>
        <p:spPr bwMode="auto">
          <a:xfrm>
            <a:off x="304800" y="4267200"/>
            <a:ext cx="1828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000">
                <a:latin typeface="+mj-lt"/>
                <a:cs typeface="Arial" pitchFamily="34" charset="0"/>
              </a:rPr>
              <a:t>Operational system</a:t>
            </a:r>
          </a:p>
        </p:txBody>
      </p:sp>
      <p:sp>
        <p:nvSpPr>
          <p:cNvPr id="10249" name="AutoShape 9"/>
          <p:cNvSpPr>
            <a:spLocks noChangeArrowheads="1"/>
          </p:cNvSpPr>
          <p:nvPr/>
        </p:nvSpPr>
        <p:spPr bwMode="auto">
          <a:xfrm>
            <a:off x="7467600" y="2908300"/>
            <a:ext cx="1524000" cy="1295400"/>
          </a:xfrm>
          <a:prstGeom prst="can">
            <a:avLst>
              <a:gd name="adj" fmla="val 25000"/>
            </a:avLst>
          </a:prstGeom>
          <a:solidFill>
            <a:srgbClr val="808080"/>
          </a:solidFill>
          <a:ln w="12700">
            <a:solidFill>
              <a:schemeClr val="tx2"/>
            </a:solidFill>
            <a:round/>
            <a:headEnd type="none" w="sm" len="sm"/>
            <a:tailEnd type="none" w="sm" len="sm"/>
          </a:ln>
        </p:spPr>
        <p:txBody>
          <a:bodyPr wrap="none" anchor="ctr"/>
          <a:lstStyle/>
          <a:p>
            <a:endParaRPr lang="en-US" sz="2400">
              <a:latin typeface="+mj-lt"/>
            </a:endParaRPr>
          </a:p>
        </p:txBody>
      </p:sp>
      <p:sp>
        <p:nvSpPr>
          <p:cNvPr id="10250" name="AutoShape 10"/>
          <p:cNvSpPr>
            <a:spLocks noChangeArrowheads="1"/>
          </p:cNvSpPr>
          <p:nvPr/>
        </p:nvSpPr>
        <p:spPr bwMode="auto">
          <a:xfrm>
            <a:off x="4826000" y="2527300"/>
            <a:ext cx="533400" cy="762000"/>
          </a:xfrm>
          <a:prstGeom prst="can">
            <a:avLst>
              <a:gd name="adj" fmla="val 35714"/>
            </a:avLst>
          </a:prstGeom>
          <a:solidFill>
            <a:srgbClr val="808080"/>
          </a:solidFill>
          <a:ln w="12700">
            <a:solidFill>
              <a:schemeClr val="tx2"/>
            </a:solidFill>
            <a:round/>
            <a:headEnd type="none" w="sm" len="sm"/>
            <a:tailEnd type="none" w="sm" len="sm"/>
          </a:ln>
        </p:spPr>
        <p:txBody>
          <a:bodyPr wrap="none" anchor="ctr"/>
          <a:lstStyle/>
          <a:p>
            <a:endParaRPr lang="en-US" sz="2400">
              <a:latin typeface="+mj-lt"/>
            </a:endParaRPr>
          </a:p>
        </p:txBody>
      </p:sp>
      <p:sp>
        <p:nvSpPr>
          <p:cNvPr id="10251" name="AutoShape 11"/>
          <p:cNvSpPr>
            <a:spLocks noChangeArrowheads="1"/>
          </p:cNvSpPr>
          <p:nvPr/>
        </p:nvSpPr>
        <p:spPr bwMode="auto">
          <a:xfrm>
            <a:off x="4864100" y="3619500"/>
            <a:ext cx="533400" cy="762000"/>
          </a:xfrm>
          <a:prstGeom prst="can">
            <a:avLst>
              <a:gd name="adj" fmla="val 35714"/>
            </a:avLst>
          </a:prstGeom>
          <a:solidFill>
            <a:srgbClr val="808080"/>
          </a:solidFill>
          <a:ln w="12700">
            <a:solidFill>
              <a:schemeClr val="tx2"/>
            </a:solidFill>
            <a:round/>
            <a:headEnd type="none" w="sm" len="sm"/>
            <a:tailEnd type="none" w="sm" len="sm"/>
          </a:ln>
        </p:spPr>
        <p:txBody>
          <a:bodyPr wrap="none" anchor="ctr"/>
          <a:lstStyle/>
          <a:p>
            <a:endParaRPr lang="en-US" sz="2400">
              <a:latin typeface="+mj-lt"/>
            </a:endParaRPr>
          </a:p>
        </p:txBody>
      </p:sp>
      <p:sp>
        <p:nvSpPr>
          <p:cNvPr id="10252" name="AutoShape 12"/>
          <p:cNvSpPr>
            <a:spLocks noChangeArrowheads="1"/>
          </p:cNvSpPr>
          <p:nvPr/>
        </p:nvSpPr>
        <p:spPr bwMode="auto">
          <a:xfrm>
            <a:off x="4889500" y="4838700"/>
            <a:ext cx="533400" cy="762000"/>
          </a:xfrm>
          <a:prstGeom prst="can">
            <a:avLst>
              <a:gd name="adj" fmla="val 35714"/>
            </a:avLst>
          </a:prstGeom>
          <a:solidFill>
            <a:srgbClr val="808080"/>
          </a:solidFill>
          <a:ln w="12700">
            <a:solidFill>
              <a:schemeClr val="tx2"/>
            </a:solidFill>
            <a:round/>
            <a:headEnd type="none" w="sm" len="sm"/>
            <a:tailEnd type="none" w="sm" len="sm"/>
          </a:ln>
        </p:spPr>
        <p:txBody>
          <a:bodyPr wrap="none" anchor="ctr"/>
          <a:lstStyle/>
          <a:p>
            <a:endParaRPr lang="en-US" sz="2400">
              <a:latin typeface="+mj-lt"/>
            </a:endParaRPr>
          </a:p>
        </p:txBody>
      </p:sp>
      <p:sp>
        <p:nvSpPr>
          <p:cNvPr id="10253" name="Text Box 13"/>
          <p:cNvSpPr txBox="1">
            <a:spLocks noChangeArrowheads="1"/>
          </p:cNvSpPr>
          <p:nvPr/>
        </p:nvSpPr>
        <p:spPr bwMode="auto">
          <a:xfrm>
            <a:off x="4775200" y="3260725"/>
            <a:ext cx="8547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000">
                <a:latin typeface="+mj-lt"/>
                <a:cs typeface="Arial" pitchFamily="34" charset="0"/>
              </a:rPr>
              <a:t>Sales</a:t>
            </a:r>
          </a:p>
        </p:txBody>
      </p:sp>
      <p:sp>
        <p:nvSpPr>
          <p:cNvPr id="10254" name="Text Box 14"/>
          <p:cNvSpPr txBox="1">
            <a:spLocks noChangeArrowheads="1"/>
          </p:cNvSpPr>
          <p:nvPr/>
        </p:nvSpPr>
        <p:spPr bwMode="auto">
          <a:xfrm>
            <a:off x="4622800" y="4292600"/>
            <a:ext cx="1397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000">
                <a:latin typeface="+mj-lt"/>
                <a:cs typeface="Arial" pitchFamily="34" charset="0"/>
              </a:rPr>
              <a:t>Purchase</a:t>
            </a:r>
          </a:p>
        </p:txBody>
      </p:sp>
      <p:sp>
        <p:nvSpPr>
          <p:cNvPr id="10255" name="Text Box 15"/>
          <p:cNvSpPr txBox="1">
            <a:spLocks noChangeArrowheads="1"/>
          </p:cNvSpPr>
          <p:nvPr/>
        </p:nvSpPr>
        <p:spPr bwMode="auto">
          <a:xfrm>
            <a:off x="4673600" y="5626100"/>
            <a:ext cx="1346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000">
                <a:latin typeface="+mj-lt"/>
                <a:cs typeface="Arial" pitchFamily="34" charset="0"/>
              </a:rPr>
              <a:t>Inventory</a:t>
            </a:r>
          </a:p>
        </p:txBody>
      </p:sp>
      <p:sp>
        <p:nvSpPr>
          <p:cNvPr id="10256" name="Text Box 16"/>
          <p:cNvSpPr txBox="1">
            <a:spLocks noChangeArrowheads="1"/>
          </p:cNvSpPr>
          <p:nvPr/>
        </p:nvSpPr>
        <p:spPr bwMode="auto">
          <a:xfrm>
            <a:off x="304800" y="5791200"/>
            <a:ext cx="2133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000">
                <a:latin typeface="+mj-lt"/>
                <a:cs typeface="Arial" pitchFamily="34" charset="0"/>
              </a:rPr>
              <a:t>Operational system</a:t>
            </a:r>
          </a:p>
        </p:txBody>
      </p:sp>
      <p:sp>
        <p:nvSpPr>
          <p:cNvPr id="10257" name="Line 17"/>
          <p:cNvSpPr>
            <a:spLocks noChangeShapeType="1"/>
          </p:cNvSpPr>
          <p:nvPr/>
        </p:nvSpPr>
        <p:spPr bwMode="auto">
          <a:xfrm flipV="1">
            <a:off x="1651000" y="3454400"/>
            <a:ext cx="1244600" cy="381000"/>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latin typeface="+mj-lt"/>
            </a:endParaRPr>
          </a:p>
        </p:txBody>
      </p:sp>
      <p:sp>
        <p:nvSpPr>
          <p:cNvPr id="10258" name="Line 18"/>
          <p:cNvSpPr>
            <a:spLocks noChangeShapeType="1"/>
          </p:cNvSpPr>
          <p:nvPr/>
        </p:nvSpPr>
        <p:spPr bwMode="auto">
          <a:xfrm flipV="1">
            <a:off x="1790700" y="3721100"/>
            <a:ext cx="1104900" cy="1460500"/>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latin typeface="+mj-lt"/>
            </a:endParaRPr>
          </a:p>
        </p:txBody>
      </p:sp>
      <p:sp>
        <p:nvSpPr>
          <p:cNvPr id="10259" name="Line 19"/>
          <p:cNvSpPr>
            <a:spLocks noChangeShapeType="1"/>
          </p:cNvSpPr>
          <p:nvPr/>
        </p:nvSpPr>
        <p:spPr bwMode="auto">
          <a:xfrm flipV="1">
            <a:off x="3454400" y="2844800"/>
            <a:ext cx="1333500" cy="368300"/>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latin typeface="+mj-lt"/>
            </a:endParaRPr>
          </a:p>
        </p:txBody>
      </p:sp>
      <p:sp>
        <p:nvSpPr>
          <p:cNvPr id="10260" name="Line 20"/>
          <p:cNvSpPr>
            <a:spLocks noChangeShapeType="1"/>
          </p:cNvSpPr>
          <p:nvPr/>
        </p:nvSpPr>
        <p:spPr bwMode="auto">
          <a:xfrm>
            <a:off x="3467100" y="3479800"/>
            <a:ext cx="1333500" cy="457200"/>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latin typeface="+mj-lt"/>
            </a:endParaRPr>
          </a:p>
        </p:txBody>
      </p:sp>
      <p:sp>
        <p:nvSpPr>
          <p:cNvPr id="10261" name="Line 22"/>
          <p:cNvSpPr>
            <a:spLocks noChangeShapeType="1"/>
          </p:cNvSpPr>
          <p:nvPr/>
        </p:nvSpPr>
        <p:spPr bwMode="auto">
          <a:xfrm>
            <a:off x="5410200" y="2895600"/>
            <a:ext cx="2032000" cy="457200"/>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latin typeface="+mj-lt"/>
            </a:endParaRPr>
          </a:p>
        </p:txBody>
      </p:sp>
      <p:sp>
        <p:nvSpPr>
          <p:cNvPr id="10262" name="Line 23"/>
          <p:cNvSpPr>
            <a:spLocks noChangeShapeType="1"/>
          </p:cNvSpPr>
          <p:nvPr/>
        </p:nvSpPr>
        <p:spPr bwMode="auto">
          <a:xfrm flipV="1">
            <a:off x="5422900" y="3543300"/>
            <a:ext cx="2006600" cy="444500"/>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latin typeface="+mj-lt"/>
            </a:endParaRPr>
          </a:p>
        </p:txBody>
      </p:sp>
      <p:sp>
        <p:nvSpPr>
          <p:cNvPr id="10263" name="Line 24"/>
          <p:cNvSpPr>
            <a:spLocks noChangeShapeType="1"/>
          </p:cNvSpPr>
          <p:nvPr/>
        </p:nvSpPr>
        <p:spPr bwMode="auto">
          <a:xfrm flipV="1">
            <a:off x="5448300" y="3848100"/>
            <a:ext cx="1968500" cy="1320800"/>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latin typeface="+mj-lt"/>
            </a:endParaRPr>
          </a:p>
        </p:txBody>
      </p:sp>
      <p:sp>
        <p:nvSpPr>
          <p:cNvPr id="10264" name="Line 25"/>
          <p:cNvSpPr>
            <a:spLocks noChangeShapeType="1"/>
          </p:cNvSpPr>
          <p:nvPr/>
        </p:nvSpPr>
        <p:spPr bwMode="auto">
          <a:xfrm>
            <a:off x="1714500" y="2603500"/>
            <a:ext cx="1219200" cy="609600"/>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latin typeface="+mj-lt"/>
            </a:endParaRPr>
          </a:p>
        </p:txBody>
      </p:sp>
      <p:sp>
        <p:nvSpPr>
          <p:cNvPr id="10265" name="Text Box 27"/>
          <p:cNvSpPr txBox="1">
            <a:spLocks noChangeArrowheads="1"/>
          </p:cNvSpPr>
          <p:nvPr/>
        </p:nvSpPr>
        <p:spPr bwMode="auto">
          <a:xfrm>
            <a:off x="6629400" y="1752600"/>
            <a:ext cx="2786063"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type="none" w="lg" len="lg"/>
                <a:tailEnd type="none" w="lg" len="lg"/>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nSpc>
                <a:spcPct val="95000"/>
              </a:lnSpc>
              <a:spcBef>
                <a:spcPct val="35000"/>
              </a:spcBef>
              <a:spcAft>
                <a:spcPct val="10000"/>
              </a:spcAft>
              <a:buClr>
                <a:srgbClr val="00A1E4"/>
              </a:buClr>
              <a:buSzPct val="80000"/>
              <a:buFont typeface="Monotype Sorts" pitchFamily="2" charset="2"/>
              <a:buNone/>
            </a:pPr>
            <a:r>
              <a:rPr lang="en-US" sz="2000">
                <a:latin typeface="+mj-lt"/>
                <a:cs typeface="Arial" pitchFamily="34" charset="0"/>
              </a:rPr>
              <a:t>Data warehouse</a:t>
            </a:r>
          </a:p>
          <a:p>
            <a:pPr eaLnBrk="1" hangingPunct="1">
              <a:buClr>
                <a:srgbClr val="00A1E4"/>
              </a:buClr>
            </a:pPr>
            <a:endParaRPr lang="en-US" sz="2000">
              <a:latin typeface="+mj-lt"/>
              <a:cs typeface="Arial" pitchFamily="34" charset="0"/>
            </a:endParaRPr>
          </a:p>
        </p:txBody>
      </p:sp>
      <p:sp>
        <p:nvSpPr>
          <p:cNvPr id="10266" name="Line 20"/>
          <p:cNvSpPr>
            <a:spLocks noChangeShapeType="1"/>
          </p:cNvSpPr>
          <p:nvPr/>
        </p:nvSpPr>
        <p:spPr bwMode="auto">
          <a:xfrm>
            <a:off x="3352800" y="3733800"/>
            <a:ext cx="1524000" cy="1447800"/>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latin typeface="+mj-lt"/>
            </a:endParaRPr>
          </a:p>
        </p:txBody>
      </p:sp>
    </p:spTree>
    <p:extLst>
      <p:ext uri="{BB962C8B-B14F-4D97-AF65-F5344CB8AC3E}">
        <p14:creationId xmlns:p14="http://schemas.microsoft.com/office/powerpoint/2010/main" val="266068231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Hybrid </a:t>
            </a:r>
            <a:r>
              <a:rPr lang="en-US" dirty="0" smtClean="0"/>
              <a:t>Approach</a:t>
            </a:r>
            <a:endParaRPr lang="en-US" dirty="0"/>
          </a:p>
        </p:txBody>
      </p:sp>
      <p:sp>
        <p:nvSpPr>
          <p:cNvPr id="10242" name="Rectangle 2"/>
          <p:cNvSpPr>
            <a:spLocks noGrp="1" noChangeArrowheads="1"/>
          </p:cNvSpPr>
          <p:nvPr>
            <p:ph idx="1"/>
          </p:nvPr>
        </p:nvSpPr>
        <p:spPr/>
        <p:txBody>
          <a:bodyPr/>
          <a:lstStyle/>
          <a:p>
            <a:pPr>
              <a:buFont typeface="Arial" pitchFamily="34" charset="0"/>
              <a:buNone/>
            </a:pPr>
            <a:r>
              <a:rPr lang="en-US" dirty="0" smtClean="0">
                <a:solidFill>
                  <a:schemeClr val="tx1"/>
                </a:solidFill>
                <a:latin typeface="+mj-lt"/>
              </a:rPr>
              <a:t>     </a:t>
            </a:r>
            <a:r>
              <a:rPr lang="en-US" sz="2000" b="1" dirty="0" smtClean="0">
                <a:solidFill>
                  <a:schemeClr val="tx1"/>
                </a:solidFill>
                <a:latin typeface="+mj-lt"/>
                <a:cs typeface="Arial" pitchFamily="34" charset="0"/>
              </a:rPr>
              <a:t>Source                       Staging                                                       Data Mart</a:t>
            </a:r>
          </a:p>
        </p:txBody>
      </p:sp>
      <p:sp>
        <p:nvSpPr>
          <p:cNvPr id="10243" name="AutoShape 3"/>
          <p:cNvSpPr>
            <a:spLocks noChangeArrowheads="1"/>
          </p:cNvSpPr>
          <p:nvPr/>
        </p:nvSpPr>
        <p:spPr bwMode="auto">
          <a:xfrm>
            <a:off x="1168400" y="2133600"/>
            <a:ext cx="533400" cy="762000"/>
          </a:xfrm>
          <a:prstGeom prst="can">
            <a:avLst>
              <a:gd name="adj" fmla="val 47619"/>
            </a:avLst>
          </a:prstGeom>
          <a:solidFill>
            <a:srgbClr val="808080"/>
          </a:solidFill>
          <a:ln w="12700">
            <a:solidFill>
              <a:schemeClr val="tx2"/>
            </a:solidFill>
            <a:round/>
            <a:headEnd type="none" w="sm" len="sm"/>
            <a:tailEnd type="none" w="sm" len="sm"/>
          </a:ln>
        </p:spPr>
        <p:txBody>
          <a:bodyPr wrap="none" anchor="ctr"/>
          <a:lstStyle/>
          <a:p>
            <a:endParaRPr lang="en-US" sz="2400">
              <a:latin typeface="+mj-lt"/>
            </a:endParaRPr>
          </a:p>
        </p:txBody>
      </p:sp>
      <p:sp>
        <p:nvSpPr>
          <p:cNvPr id="10244" name="AutoShape 4"/>
          <p:cNvSpPr>
            <a:spLocks noChangeArrowheads="1"/>
          </p:cNvSpPr>
          <p:nvPr/>
        </p:nvSpPr>
        <p:spPr bwMode="auto">
          <a:xfrm>
            <a:off x="1130300" y="3492500"/>
            <a:ext cx="533400" cy="762000"/>
          </a:xfrm>
          <a:prstGeom prst="can">
            <a:avLst>
              <a:gd name="adj" fmla="val 35714"/>
            </a:avLst>
          </a:prstGeom>
          <a:solidFill>
            <a:srgbClr val="808080"/>
          </a:solidFill>
          <a:ln w="12700">
            <a:solidFill>
              <a:schemeClr val="tx2"/>
            </a:solidFill>
            <a:round/>
            <a:headEnd type="none" w="sm" len="sm"/>
            <a:tailEnd type="none" w="sm" len="sm"/>
          </a:ln>
        </p:spPr>
        <p:txBody>
          <a:bodyPr wrap="none" anchor="ctr"/>
          <a:lstStyle/>
          <a:p>
            <a:endParaRPr lang="en-US" sz="2400">
              <a:latin typeface="+mj-lt"/>
            </a:endParaRPr>
          </a:p>
        </p:txBody>
      </p:sp>
      <p:sp>
        <p:nvSpPr>
          <p:cNvPr id="10245" name="AutoShape 5"/>
          <p:cNvSpPr>
            <a:spLocks noChangeArrowheads="1"/>
          </p:cNvSpPr>
          <p:nvPr/>
        </p:nvSpPr>
        <p:spPr bwMode="auto">
          <a:xfrm>
            <a:off x="1054100" y="4965700"/>
            <a:ext cx="685800" cy="762000"/>
          </a:xfrm>
          <a:prstGeom prst="flowChartMultidocument">
            <a:avLst/>
          </a:prstGeom>
          <a:solidFill>
            <a:srgbClr val="808080"/>
          </a:solidFill>
          <a:ln w="12700">
            <a:solidFill>
              <a:schemeClr val="tx2"/>
            </a:solidFill>
            <a:miter lim="800000"/>
            <a:headEnd type="none" w="sm" len="sm"/>
            <a:tailEnd type="none" w="sm" len="sm"/>
          </a:ln>
        </p:spPr>
        <p:txBody>
          <a:bodyPr wrap="none" anchor="ctr"/>
          <a:lstStyle/>
          <a:p>
            <a:endParaRPr lang="en-US" sz="2400">
              <a:latin typeface="+mj-lt"/>
            </a:endParaRPr>
          </a:p>
        </p:txBody>
      </p:sp>
      <p:sp>
        <p:nvSpPr>
          <p:cNvPr id="10246" name="AutoShape 6"/>
          <p:cNvSpPr>
            <a:spLocks noChangeArrowheads="1"/>
          </p:cNvSpPr>
          <p:nvPr/>
        </p:nvSpPr>
        <p:spPr bwMode="auto">
          <a:xfrm>
            <a:off x="2908300" y="3009900"/>
            <a:ext cx="533400" cy="762000"/>
          </a:xfrm>
          <a:prstGeom prst="can">
            <a:avLst>
              <a:gd name="adj" fmla="val 35714"/>
            </a:avLst>
          </a:prstGeom>
          <a:solidFill>
            <a:srgbClr val="808080"/>
          </a:solidFill>
          <a:ln w="12700">
            <a:solidFill>
              <a:schemeClr val="tx2"/>
            </a:solidFill>
            <a:round/>
            <a:headEnd type="none" w="sm" len="sm"/>
            <a:tailEnd type="none" w="sm" len="sm"/>
          </a:ln>
        </p:spPr>
        <p:txBody>
          <a:bodyPr wrap="none" anchor="ctr"/>
          <a:lstStyle/>
          <a:p>
            <a:endParaRPr lang="en-US" sz="2400">
              <a:latin typeface="+mj-lt"/>
            </a:endParaRPr>
          </a:p>
        </p:txBody>
      </p:sp>
      <p:sp>
        <p:nvSpPr>
          <p:cNvPr id="10247" name="Text Box 7"/>
          <p:cNvSpPr txBox="1">
            <a:spLocks noChangeArrowheads="1"/>
          </p:cNvSpPr>
          <p:nvPr/>
        </p:nvSpPr>
        <p:spPr bwMode="auto">
          <a:xfrm>
            <a:off x="457200" y="2895600"/>
            <a:ext cx="2209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000" b="1">
                <a:latin typeface="+mj-lt"/>
                <a:cs typeface="Arial" pitchFamily="34" charset="0"/>
              </a:rPr>
              <a:t>Operational system</a:t>
            </a:r>
          </a:p>
        </p:txBody>
      </p:sp>
      <p:sp>
        <p:nvSpPr>
          <p:cNvPr id="10248" name="Text Box 8"/>
          <p:cNvSpPr txBox="1">
            <a:spLocks noChangeArrowheads="1"/>
          </p:cNvSpPr>
          <p:nvPr/>
        </p:nvSpPr>
        <p:spPr bwMode="auto">
          <a:xfrm>
            <a:off x="304800" y="4267200"/>
            <a:ext cx="1828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000" b="1">
                <a:latin typeface="+mj-lt"/>
                <a:cs typeface="Arial" pitchFamily="34" charset="0"/>
              </a:rPr>
              <a:t>Operational system</a:t>
            </a:r>
          </a:p>
        </p:txBody>
      </p:sp>
      <p:sp>
        <p:nvSpPr>
          <p:cNvPr id="10249" name="AutoShape 9"/>
          <p:cNvSpPr>
            <a:spLocks noChangeArrowheads="1"/>
          </p:cNvSpPr>
          <p:nvPr/>
        </p:nvSpPr>
        <p:spPr bwMode="auto">
          <a:xfrm>
            <a:off x="6600825" y="2984500"/>
            <a:ext cx="1524000" cy="939800"/>
          </a:xfrm>
          <a:prstGeom prst="can">
            <a:avLst>
              <a:gd name="adj" fmla="val 25000"/>
            </a:avLst>
          </a:prstGeom>
          <a:solidFill>
            <a:srgbClr val="808080"/>
          </a:solidFill>
          <a:ln w="12700">
            <a:solidFill>
              <a:schemeClr val="tx2"/>
            </a:solidFill>
            <a:round/>
            <a:headEnd type="none" w="sm" len="sm"/>
            <a:tailEnd type="none" w="sm" len="sm"/>
          </a:ln>
        </p:spPr>
        <p:txBody>
          <a:bodyPr wrap="none" anchor="ctr"/>
          <a:lstStyle/>
          <a:p>
            <a:endParaRPr lang="en-US" sz="2400">
              <a:solidFill>
                <a:schemeClr val="tx2"/>
              </a:solidFill>
              <a:latin typeface="+mj-lt"/>
            </a:endParaRPr>
          </a:p>
        </p:txBody>
      </p:sp>
      <p:sp>
        <p:nvSpPr>
          <p:cNvPr id="10250" name="AutoShape 10"/>
          <p:cNvSpPr>
            <a:spLocks noChangeArrowheads="1"/>
          </p:cNvSpPr>
          <p:nvPr/>
        </p:nvSpPr>
        <p:spPr bwMode="auto">
          <a:xfrm>
            <a:off x="7129884" y="2094875"/>
            <a:ext cx="533400" cy="762000"/>
          </a:xfrm>
          <a:prstGeom prst="can">
            <a:avLst>
              <a:gd name="adj" fmla="val 35714"/>
            </a:avLst>
          </a:prstGeom>
          <a:solidFill>
            <a:srgbClr val="808080"/>
          </a:solidFill>
          <a:ln w="12700">
            <a:solidFill>
              <a:schemeClr val="tx2"/>
            </a:solidFill>
            <a:round/>
            <a:headEnd type="none" w="sm" len="sm"/>
            <a:tailEnd type="none" w="sm" len="sm"/>
          </a:ln>
        </p:spPr>
        <p:txBody>
          <a:bodyPr wrap="none" anchor="ctr"/>
          <a:lstStyle/>
          <a:p>
            <a:endParaRPr lang="en-US" sz="2400">
              <a:latin typeface="+mj-lt"/>
            </a:endParaRPr>
          </a:p>
        </p:txBody>
      </p:sp>
      <p:sp>
        <p:nvSpPr>
          <p:cNvPr id="10251" name="AutoShape 11"/>
          <p:cNvSpPr>
            <a:spLocks noChangeArrowheads="1"/>
          </p:cNvSpPr>
          <p:nvPr/>
        </p:nvSpPr>
        <p:spPr bwMode="auto">
          <a:xfrm>
            <a:off x="7096125" y="4019309"/>
            <a:ext cx="533400" cy="762000"/>
          </a:xfrm>
          <a:prstGeom prst="can">
            <a:avLst>
              <a:gd name="adj" fmla="val 35714"/>
            </a:avLst>
          </a:prstGeom>
          <a:solidFill>
            <a:srgbClr val="808080"/>
          </a:solidFill>
          <a:ln w="12700">
            <a:solidFill>
              <a:schemeClr val="tx2"/>
            </a:solidFill>
            <a:round/>
            <a:headEnd type="none" w="sm" len="sm"/>
            <a:tailEnd type="none" w="sm" len="sm"/>
          </a:ln>
        </p:spPr>
        <p:txBody>
          <a:bodyPr wrap="none" anchor="ctr"/>
          <a:lstStyle/>
          <a:p>
            <a:endParaRPr lang="en-US" sz="2400">
              <a:latin typeface="+mj-lt"/>
            </a:endParaRPr>
          </a:p>
        </p:txBody>
      </p:sp>
      <p:sp>
        <p:nvSpPr>
          <p:cNvPr id="10252" name="AutoShape 12"/>
          <p:cNvSpPr>
            <a:spLocks noChangeArrowheads="1"/>
          </p:cNvSpPr>
          <p:nvPr/>
        </p:nvSpPr>
        <p:spPr bwMode="auto">
          <a:xfrm>
            <a:off x="7096125" y="4965700"/>
            <a:ext cx="533400" cy="762000"/>
          </a:xfrm>
          <a:prstGeom prst="can">
            <a:avLst>
              <a:gd name="adj" fmla="val 35714"/>
            </a:avLst>
          </a:prstGeom>
          <a:solidFill>
            <a:srgbClr val="808080"/>
          </a:solidFill>
          <a:ln w="12700">
            <a:solidFill>
              <a:schemeClr val="tx2"/>
            </a:solidFill>
            <a:round/>
            <a:headEnd type="none" w="sm" len="sm"/>
            <a:tailEnd type="none" w="sm" len="sm"/>
          </a:ln>
        </p:spPr>
        <p:txBody>
          <a:bodyPr wrap="none" anchor="ctr"/>
          <a:lstStyle/>
          <a:p>
            <a:endParaRPr lang="en-US" sz="2400">
              <a:latin typeface="+mj-lt"/>
            </a:endParaRPr>
          </a:p>
        </p:txBody>
      </p:sp>
      <p:sp>
        <p:nvSpPr>
          <p:cNvPr id="10253" name="Text Box 13"/>
          <p:cNvSpPr txBox="1">
            <a:spLocks noChangeArrowheads="1"/>
          </p:cNvSpPr>
          <p:nvPr/>
        </p:nvSpPr>
        <p:spPr bwMode="auto">
          <a:xfrm>
            <a:off x="7869599" y="2226148"/>
            <a:ext cx="8547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000" b="1" dirty="0">
                <a:latin typeface="+mj-lt"/>
                <a:cs typeface="Arial" pitchFamily="34" charset="0"/>
              </a:rPr>
              <a:t>Sales</a:t>
            </a:r>
          </a:p>
        </p:txBody>
      </p:sp>
      <p:sp>
        <p:nvSpPr>
          <p:cNvPr id="10254" name="Text Box 14"/>
          <p:cNvSpPr txBox="1">
            <a:spLocks noChangeArrowheads="1"/>
          </p:cNvSpPr>
          <p:nvPr/>
        </p:nvSpPr>
        <p:spPr bwMode="auto">
          <a:xfrm>
            <a:off x="7745061" y="4221162"/>
            <a:ext cx="11820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000" b="1" dirty="0">
                <a:latin typeface="+mj-lt"/>
                <a:cs typeface="Arial" pitchFamily="34" charset="0"/>
              </a:rPr>
              <a:t>Purchase</a:t>
            </a:r>
          </a:p>
        </p:txBody>
      </p:sp>
      <p:sp>
        <p:nvSpPr>
          <p:cNvPr id="10255" name="Text Box 15"/>
          <p:cNvSpPr txBox="1">
            <a:spLocks noChangeArrowheads="1"/>
          </p:cNvSpPr>
          <p:nvPr/>
        </p:nvSpPr>
        <p:spPr bwMode="auto">
          <a:xfrm>
            <a:off x="7745061" y="5148262"/>
            <a:ext cx="1346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000" b="1" dirty="0">
                <a:latin typeface="+mj-lt"/>
                <a:cs typeface="Arial" pitchFamily="34" charset="0"/>
              </a:rPr>
              <a:t>Inventory</a:t>
            </a:r>
          </a:p>
        </p:txBody>
      </p:sp>
      <p:sp>
        <p:nvSpPr>
          <p:cNvPr id="10256" name="Text Box 16"/>
          <p:cNvSpPr txBox="1">
            <a:spLocks noChangeArrowheads="1"/>
          </p:cNvSpPr>
          <p:nvPr/>
        </p:nvSpPr>
        <p:spPr bwMode="auto">
          <a:xfrm>
            <a:off x="304800" y="5791200"/>
            <a:ext cx="2133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000" b="1">
                <a:latin typeface="+mj-lt"/>
                <a:cs typeface="Arial" pitchFamily="34" charset="0"/>
              </a:rPr>
              <a:t>Operational system</a:t>
            </a:r>
          </a:p>
        </p:txBody>
      </p:sp>
      <p:sp>
        <p:nvSpPr>
          <p:cNvPr id="10257" name="Line 17"/>
          <p:cNvSpPr>
            <a:spLocks noChangeShapeType="1"/>
          </p:cNvSpPr>
          <p:nvPr/>
        </p:nvSpPr>
        <p:spPr bwMode="auto">
          <a:xfrm flipV="1">
            <a:off x="1651000" y="3454400"/>
            <a:ext cx="1244600" cy="381000"/>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latin typeface="+mj-lt"/>
            </a:endParaRPr>
          </a:p>
        </p:txBody>
      </p:sp>
      <p:sp>
        <p:nvSpPr>
          <p:cNvPr id="10258" name="Line 18"/>
          <p:cNvSpPr>
            <a:spLocks noChangeShapeType="1"/>
          </p:cNvSpPr>
          <p:nvPr/>
        </p:nvSpPr>
        <p:spPr bwMode="auto">
          <a:xfrm flipV="1">
            <a:off x="1790700" y="3721100"/>
            <a:ext cx="1104900" cy="1460500"/>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latin typeface="+mj-lt"/>
            </a:endParaRPr>
          </a:p>
        </p:txBody>
      </p:sp>
      <p:sp>
        <p:nvSpPr>
          <p:cNvPr id="10259" name="Line 19"/>
          <p:cNvSpPr>
            <a:spLocks noChangeShapeType="1"/>
          </p:cNvSpPr>
          <p:nvPr/>
        </p:nvSpPr>
        <p:spPr bwMode="auto">
          <a:xfrm flipV="1">
            <a:off x="3454399" y="2514600"/>
            <a:ext cx="3641725" cy="698500"/>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latin typeface="+mj-lt"/>
            </a:endParaRPr>
          </a:p>
        </p:txBody>
      </p:sp>
      <p:sp>
        <p:nvSpPr>
          <p:cNvPr id="10260" name="Line 20"/>
          <p:cNvSpPr>
            <a:spLocks noChangeShapeType="1"/>
          </p:cNvSpPr>
          <p:nvPr/>
        </p:nvSpPr>
        <p:spPr bwMode="auto">
          <a:xfrm>
            <a:off x="3467099" y="3479800"/>
            <a:ext cx="3133725" cy="12700"/>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latin typeface="+mj-lt"/>
            </a:endParaRPr>
          </a:p>
        </p:txBody>
      </p:sp>
      <p:sp>
        <p:nvSpPr>
          <p:cNvPr id="10264" name="Line 25"/>
          <p:cNvSpPr>
            <a:spLocks noChangeShapeType="1"/>
          </p:cNvSpPr>
          <p:nvPr/>
        </p:nvSpPr>
        <p:spPr bwMode="auto">
          <a:xfrm>
            <a:off x="1714500" y="2603500"/>
            <a:ext cx="1219200" cy="609600"/>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latin typeface="+mj-lt"/>
            </a:endParaRPr>
          </a:p>
        </p:txBody>
      </p:sp>
      <p:sp>
        <p:nvSpPr>
          <p:cNvPr id="10265" name="Text Box 27"/>
          <p:cNvSpPr txBox="1">
            <a:spLocks noChangeArrowheads="1"/>
          </p:cNvSpPr>
          <p:nvPr/>
        </p:nvSpPr>
        <p:spPr bwMode="auto">
          <a:xfrm>
            <a:off x="6476567" y="1048931"/>
            <a:ext cx="2786063"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type="none" w="lg" len="lg"/>
                <a:tailEnd type="none" w="lg" len="lg"/>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nSpc>
                <a:spcPct val="95000"/>
              </a:lnSpc>
              <a:spcBef>
                <a:spcPct val="35000"/>
              </a:spcBef>
              <a:spcAft>
                <a:spcPct val="10000"/>
              </a:spcAft>
              <a:buClr>
                <a:srgbClr val="00A1E4"/>
              </a:buClr>
              <a:buSzPct val="80000"/>
              <a:buFont typeface="Monotype Sorts" pitchFamily="2" charset="2"/>
              <a:buNone/>
            </a:pPr>
            <a:r>
              <a:rPr lang="en-US" sz="2000" b="1" dirty="0">
                <a:latin typeface="+mj-lt"/>
                <a:cs typeface="Arial" pitchFamily="34" charset="0"/>
              </a:rPr>
              <a:t>Data warehouse</a:t>
            </a:r>
          </a:p>
          <a:p>
            <a:pPr eaLnBrk="1" hangingPunct="1">
              <a:buClr>
                <a:srgbClr val="00A1E4"/>
              </a:buClr>
            </a:pPr>
            <a:endParaRPr lang="en-US" sz="2000" b="1" dirty="0">
              <a:latin typeface="+mj-lt"/>
              <a:cs typeface="Arial" pitchFamily="34" charset="0"/>
            </a:endParaRPr>
          </a:p>
        </p:txBody>
      </p:sp>
      <p:sp>
        <p:nvSpPr>
          <p:cNvPr id="10266" name="Line 20"/>
          <p:cNvSpPr>
            <a:spLocks noChangeShapeType="1"/>
          </p:cNvSpPr>
          <p:nvPr/>
        </p:nvSpPr>
        <p:spPr bwMode="auto">
          <a:xfrm>
            <a:off x="3352800" y="3733800"/>
            <a:ext cx="3743324" cy="723900"/>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latin typeface="+mj-lt"/>
            </a:endParaRPr>
          </a:p>
        </p:txBody>
      </p:sp>
      <p:sp>
        <p:nvSpPr>
          <p:cNvPr id="29" name="Line 20"/>
          <p:cNvSpPr>
            <a:spLocks noChangeShapeType="1"/>
          </p:cNvSpPr>
          <p:nvPr/>
        </p:nvSpPr>
        <p:spPr bwMode="auto">
          <a:xfrm>
            <a:off x="3220272" y="3788075"/>
            <a:ext cx="3875852" cy="1558623"/>
          </a:xfrm>
          <a:prstGeom prst="line">
            <a:avLst/>
          </a:prstGeom>
          <a:noFill/>
          <a:ln w="12700" cap="sq">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latin typeface="+mj-lt"/>
            </a:endParaRPr>
          </a:p>
        </p:txBody>
      </p:sp>
    </p:spTree>
    <p:extLst>
      <p:ext uri="{BB962C8B-B14F-4D97-AF65-F5344CB8AC3E}">
        <p14:creationId xmlns:p14="http://schemas.microsoft.com/office/powerpoint/2010/main" val="1814479845"/>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BB9BED16EB0048B4DF793E653FA3A1" ma:contentTypeVersion="3" ma:contentTypeDescription="Create a new document." ma:contentTypeScope="" ma:versionID="feef15e8976e736c962867b02017827d">
  <xsd:schema xmlns:xsd="http://www.w3.org/2001/XMLSchema" xmlns:xs="http://www.w3.org/2001/XMLSchema" xmlns:p="http://schemas.microsoft.com/office/2006/metadata/properties" xmlns:ns2="6ba37514-8ea7-4bb7-b1c0-6137f91cbe04" targetNamespace="http://schemas.microsoft.com/office/2006/metadata/properties" ma:root="true" ma:fieldsID="71f881230bfc323a1863133dc3453c38" ns2:_="">
    <xsd:import namespace="6ba37514-8ea7-4bb7-b1c0-6137f91cbe04"/>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a37514-8ea7-4bb7-b1c0-6137f91cbe04"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6ba37514-8ea7-4bb7-b1c0-6137f91cbe04">Demos</Material_x0020_Type>
    <Category xmlns="6ba37514-8ea7-4bb7-b1c0-6137f91cbe04">Module Artifact</Category>
    <Level xmlns="6ba37514-8ea7-4bb7-b1c0-6137f91cbe04">L1</Level>
  </documentManagement>
</p:properties>
</file>

<file path=customXml/itemProps1.xml><?xml version="1.0" encoding="utf-8"?>
<ds:datastoreItem xmlns:ds="http://schemas.openxmlformats.org/officeDocument/2006/customXml" ds:itemID="{3B57D803-E4DE-45EE-97C8-484B9CF957A5}"/>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
  <TotalTime>2910</TotalTime>
  <Words>1227</Words>
  <Application>Microsoft Office PowerPoint</Application>
  <PresentationFormat>On-screen Show (4:3)</PresentationFormat>
  <Paragraphs>137</Paragraphs>
  <Slides>14</Slides>
  <Notes>14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3" baseType="lpstr">
      <vt:lpstr>Arial</vt:lpstr>
      <vt:lpstr>Wingdings</vt:lpstr>
      <vt:lpstr>Candara</vt:lpstr>
      <vt:lpstr>ＭＳ Ｐゴシック</vt:lpstr>
      <vt:lpstr>Monotype Sorts</vt:lpstr>
      <vt:lpstr>Helvetica Light</vt:lpstr>
      <vt:lpstr>Calibri</vt:lpstr>
      <vt:lpstr>2_Corporate Presentation Template (4x3 - Normal)</vt:lpstr>
      <vt:lpstr>think-cell Slide</vt:lpstr>
      <vt:lpstr>ETL Basics</vt:lpstr>
      <vt:lpstr>Lesson Objectives</vt:lpstr>
      <vt:lpstr>Datawarehouse</vt:lpstr>
      <vt:lpstr>Datawarehousing Strategies</vt:lpstr>
      <vt:lpstr>Inmon methodology - Top Down approach</vt:lpstr>
      <vt:lpstr>Top Down Approach</vt:lpstr>
      <vt:lpstr>Kimball methodology – Bottom Up approach</vt:lpstr>
      <vt:lpstr>Bottom up Approach</vt:lpstr>
      <vt:lpstr>Hybrid Approach</vt:lpstr>
      <vt:lpstr>Data Warehouse Architecture Components</vt:lpstr>
      <vt:lpstr>What is ETL?</vt:lpstr>
      <vt:lpstr>Need for ETL</vt:lpstr>
      <vt:lpstr>Need for ETL </vt:lpstr>
      <vt:lpstr>Summary</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Rajita Dhumal</cp:lastModifiedBy>
  <cp:revision>144</cp:revision>
  <cp:lastPrinted>2016-08-10T10:29:36Z</cp:lastPrinted>
  <dcterms:created xsi:type="dcterms:W3CDTF">2012-05-18T02:59:15Z</dcterms:created>
  <dcterms:modified xsi:type="dcterms:W3CDTF">2016-11-09T06:04:17Z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0x010100EBBB9BED16EB0048B4DF793E653FA3A1</vt:lpwstr>
  </property>
  <property fmtid="{D5CDD505-2E9C-101B-9397-08002B2CF9AE}" pid="4" name="_SourceUrl">
    <vt:lpwstr/>
  </property>
</Properties>
</file>