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Lst>
  <p:notesMasterIdLst>
    <p:notesMasterId r:id="rId49"/>
  </p:notesMasterIdLst>
  <p:handoutMasterIdLst>
    <p:handoutMasterId r:id="rId50"/>
  </p:handoutMasterIdLst>
  <p:sldIdLst>
    <p:sldId id="256" r:id="rId5"/>
    <p:sldId id="257" r:id="rId6"/>
    <p:sldId id="258" r:id="rId7"/>
    <p:sldId id="264" r:id="rId8"/>
    <p:sldId id="295" r:id="rId9"/>
    <p:sldId id="294" r:id="rId10"/>
    <p:sldId id="259" r:id="rId11"/>
    <p:sldId id="260" r:id="rId12"/>
    <p:sldId id="261" r:id="rId13"/>
    <p:sldId id="263" r:id="rId14"/>
    <p:sldId id="266" r:id="rId15"/>
    <p:sldId id="296" r:id="rId16"/>
    <p:sldId id="297" r:id="rId17"/>
    <p:sldId id="301"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304" r:id="rId39"/>
    <p:sldId id="287" r:id="rId40"/>
    <p:sldId id="302" r:id="rId41"/>
    <p:sldId id="303" r:id="rId42"/>
    <p:sldId id="305" r:id="rId43"/>
    <p:sldId id="288" r:id="rId44"/>
    <p:sldId id="289" r:id="rId45"/>
    <p:sldId id="290" r:id="rId46"/>
    <p:sldId id="291" r:id="rId47"/>
    <p:sldId id="293" r:id="rId48"/>
  </p:sldIdLst>
  <p:sldSz cx="9144000" cy="6858000" type="screen4x3"/>
  <p:notesSz cx="5029200" cy="7772400"/>
  <p:embeddedFontLst>
    <p:embeddedFont>
      <p:font typeface="Candara" panose="020E0502030303020204" pitchFamily="34" charset="0"/>
      <p:regular r:id="rId51"/>
      <p:bold r:id="rId52"/>
      <p:italic r:id="rId53"/>
      <p:boldItalic r:id="rId54"/>
    </p:embeddedFont>
    <p:embeddedFont>
      <p:font typeface="MS PGothic" panose="020B0600070205080204" pitchFamily="34" charset="-128"/>
      <p:regular r:id="rId55"/>
    </p:embeddedFont>
    <p:embeddedFont>
      <p:font typeface="Calibri" panose="020F0502020204030204" pitchFamily="34" charset="0"/>
      <p:regular r:id="rId56"/>
      <p:bold r:id="rId57"/>
      <p:italic r:id="rId58"/>
      <p:boldItalic r:id="rId5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5553" autoAdjust="0"/>
  </p:normalViewPr>
  <p:slideViewPr>
    <p:cSldViewPr snapToGrid="0" showGuides="1">
      <p:cViewPr>
        <p:scale>
          <a:sx n="60" d="100"/>
          <a:sy n="60" d="100"/>
        </p:scale>
        <p:origin x="-1614" y="-1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92"/>
    </p:cViewPr>
  </p:sorterViewPr>
  <p:notesViewPr>
    <p:cSldViewPr snapToGrid="0">
      <p:cViewPr varScale="1">
        <p:scale>
          <a:sx n="66" d="100"/>
          <a:sy n="66" d="100"/>
        </p:scale>
        <p:origin x="-3000" y="-96"/>
      </p:cViewPr>
      <p:guideLst>
        <p:guide orient="horz" pos="2448"/>
        <p:guide pos="15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font" Target="fonts/font5.fntdata"/><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font" Target="fonts/font4.fntdata"/><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57" Type="http://schemas.openxmlformats.org/officeDocument/2006/relationships/font" Target="fonts/font7.fntdata"/><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2.fntdata"/><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6.fntdata"/><Relationship Id="rId8" Type="http://schemas.openxmlformats.org/officeDocument/2006/relationships/slide" Target="slides/slide4.xml"/><Relationship Id="rId51" Type="http://schemas.openxmlformats.org/officeDocument/2006/relationships/font" Target="fonts/font1.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9.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45" tIns="36573" rIns="73145" bIns="36573" rtlCol="0"/>
          <a:lstStyle>
            <a:lvl1pPr algn="l">
              <a:defRPr sz="1000"/>
            </a:lvl1pPr>
          </a:lstStyle>
          <a:p>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45" tIns="36573" rIns="73145" bIns="36573" rtlCol="0"/>
          <a:lstStyle>
            <a:lvl1pPr algn="r">
              <a:defRPr sz="1000"/>
            </a:lvl1pPr>
          </a:lstStyle>
          <a:p>
            <a:fld id="{DB228672-4337-41E0-A109-2BF6C0A0EED5}" type="datetimeFigureOut">
              <a:rPr lang="en-US" smtClean="0"/>
              <a:pPr/>
              <a:t>8/10/2016</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45" tIns="36573" rIns="73145" bIns="36573" rtlCol="0" anchor="b"/>
          <a:lstStyle>
            <a:lvl1pPr algn="l">
              <a:defRPr sz="1000"/>
            </a:lvl1pPr>
          </a:lstStyle>
          <a:p>
            <a:r>
              <a:rPr lang="en-US" smtClean="0"/>
              <a:t>Page XX-#</a:t>
            </a:r>
            <a:endParaRPr lang="en-US"/>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45" tIns="36573" rIns="73145" bIns="36573" rtlCol="0" anchor="b"/>
          <a:lstStyle>
            <a:lvl1pPr algn="r">
              <a:defRPr sz="10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85813" y="582613"/>
            <a:ext cx="3884612" cy="2914650"/>
          </a:xfrm>
          <a:prstGeom prst="rect">
            <a:avLst/>
          </a:prstGeom>
          <a:noFill/>
          <a:ln w="12700">
            <a:solidFill>
              <a:prstClr val="black"/>
            </a:solidFill>
          </a:ln>
        </p:spPr>
        <p:txBody>
          <a:bodyPr vert="horz" lIns="73145" tIns="36573" rIns="73145" bIns="36573" rtlCol="0" anchor="ctr"/>
          <a:lstStyle/>
          <a:p>
            <a:r>
              <a:rPr lang="en-US" dirty="0" smtClean="0"/>
              <a:t>text</a:t>
            </a:r>
            <a:endParaRPr lang="en-US" dirty="0"/>
          </a:p>
        </p:txBody>
      </p:sp>
      <p:sp>
        <p:nvSpPr>
          <p:cNvPr id="5" name="Notes Placeholder 4"/>
          <p:cNvSpPr>
            <a:spLocks noGrp="1"/>
          </p:cNvSpPr>
          <p:nvPr>
            <p:ph type="body" sz="quarter" idx="3"/>
          </p:nvPr>
        </p:nvSpPr>
        <p:spPr>
          <a:xfrm>
            <a:off x="868957" y="3600452"/>
            <a:ext cx="3785237" cy="3497580"/>
          </a:xfrm>
          <a:prstGeom prst="rect">
            <a:avLst/>
          </a:prstGeom>
        </p:spPr>
        <p:txBody>
          <a:bodyPr vert="horz" lIns="73145" tIns="36573" rIns="73145" bIns="3657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657272" y="388620"/>
            <a:ext cx="0" cy="6800850"/>
          </a:xfrm>
          <a:prstGeom prst="line">
            <a:avLst/>
          </a:prstGeom>
          <a:noFill/>
          <a:ln w="9525">
            <a:solidFill>
              <a:schemeClr val="tx1"/>
            </a:solidFill>
            <a:round/>
            <a:headEnd/>
            <a:tailEnd/>
          </a:ln>
          <a:effectLst/>
        </p:spPr>
        <p:txBody>
          <a:bodyPr lIns="73145" tIns="36573" rIns="73145" bIns="36573"/>
          <a:lstStyle/>
          <a:p>
            <a:endParaRPr lang="en-US"/>
          </a:p>
        </p:txBody>
      </p:sp>
      <p:sp>
        <p:nvSpPr>
          <p:cNvPr id="11" name="Rectangle 14"/>
          <p:cNvSpPr>
            <a:spLocks noChangeArrowheads="1"/>
          </p:cNvSpPr>
          <p:nvPr/>
        </p:nvSpPr>
        <p:spPr bwMode="auto">
          <a:xfrm>
            <a:off x="176955" y="129540"/>
            <a:ext cx="4767263" cy="263129"/>
          </a:xfrm>
          <a:prstGeom prst="rect">
            <a:avLst/>
          </a:prstGeom>
          <a:noFill/>
          <a:ln w="9525">
            <a:noFill/>
            <a:miter lim="800000"/>
            <a:headEnd/>
            <a:tailEnd/>
          </a:ln>
          <a:effectLst/>
        </p:spPr>
        <p:txBody>
          <a:bodyPr lIns="73950" tIns="36975" rIns="73950" bIns="36975"/>
          <a:lstStyle/>
          <a:p>
            <a:pPr marL="0" marR="0" indent="0" algn="l" defTabSz="731450" rtl="0" eaLnBrk="1" fontAlgn="auto" latinLnBrk="0" hangingPunct="1">
              <a:lnSpc>
                <a:spcPct val="100000"/>
              </a:lnSpc>
              <a:spcBef>
                <a:spcPts val="0"/>
              </a:spcBef>
              <a:spcAft>
                <a:spcPts val="0"/>
              </a:spcAft>
              <a:buClrTx/>
              <a:buSzTx/>
              <a:buFontTx/>
              <a:buNone/>
              <a:tabLst/>
              <a:defRPr/>
            </a:pPr>
            <a:r>
              <a:rPr lang="en-US" sz="1000" b="0" dirty="0" smtClean="0">
                <a:solidFill>
                  <a:srgbClr val="000000"/>
                </a:solidFill>
                <a:latin typeface="Arial" panose="020B0604020202020204" pitchFamily="34" charset="0"/>
                <a:ea typeface="ＭＳ Ｐゴシック" pitchFamily="34" charset="-128"/>
                <a:cs typeface="Arial" panose="020B0604020202020204" pitchFamily="34" charset="0"/>
              </a:rPr>
              <a:t>ETL Basics</a:t>
            </a:r>
            <a:r>
              <a:rPr lang="en-US" sz="1000" b="0" dirty="0" smtClean="0">
                <a:latin typeface="Arial" panose="020B0604020202020204" pitchFamily="34" charset="0"/>
                <a:cs typeface="Arial" panose="020B0604020202020204" pitchFamily="34" charset="0"/>
              </a:rPr>
              <a:t>		</a:t>
            </a:r>
            <a:r>
              <a:rPr lang="en-US" sz="1000" b="0" dirty="0" smtClean="0">
                <a:latin typeface="Arial" panose="020B0604020202020204" pitchFamily="34" charset="0"/>
                <a:ea typeface="ＭＳ Ｐゴシック" pitchFamily="34" charset="-128"/>
                <a:cs typeface="Arial" panose="020B0604020202020204" pitchFamily="34" charset="0"/>
              </a:rPr>
              <a:t>                                                        ETL Process </a:t>
            </a:r>
            <a:r>
              <a:rPr lang="en-US" sz="1000" b="0" dirty="0" smtClean="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2906049" y="7302400"/>
            <a:ext cx="2025855" cy="381000"/>
          </a:xfrm>
          <a:prstGeom prst="rect">
            <a:avLst/>
          </a:prstGeom>
          <a:noFill/>
          <a:ln w="9525">
            <a:noFill/>
            <a:miter lim="800000"/>
            <a:headEnd/>
            <a:tailEnd/>
          </a:ln>
          <a:effectLst/>
        </p:spPr>
        <p:txBody>
          <a:bodyPr lIns="73950" tIns="36975" rIns="73950" bIns="36975"/>
          <a:lstStyle/>
          <a:p>
            <a:pPr marL="0" marR="0" indent="0" algn="l" defTabSz="73145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	          Page 02-</a:t>
            </a:r>
            <a:fld id="{BD9FB300-F9DC-4669-88F4-967ABA23CC04}" type="slidenum">
              <a:rPr lang="en-US" sz="1000" smtClean="0">
                <a:latin typeface="Arial" panose="020B0604020202020204" pitchFamily="34" charset="0"/>
                <a:cs typeface="Arial" panose="020B0604020202020204" pitchFamily="34" charset="0"/>
              </a:rPr>
              <a:pPr marL="0" marR="0" indent="0" algn="l" defTabSz="731450" rtl="0" eaLnBrk="1" fontAlgn="auto" latinLnBrk="0" hangingPunct="1">
                <a:lnSpc>
                  <a:spcPct val="100000"/>
                </a:lnSpc>
                <a:spcBef>
                  <a:spcPts val="0"/>
                </a:spcBef>
                <a:spcAft>
                  <a:spcPts val="0"/>
                </a:spcAft>
                <a:buClrTx/>
                <a:buSzTx/>
                <a:buFontTx/>
                <a:buNone/>
                <a:tabLst/>
                <a:defRPr/>
              </a:pPr>
              <a:t>‹#›</a:t>
            </a:fld>
            <a:r>
              <a:rPr lang="en-US" sz="1000" dirty="0" smtClean="0">
                <a:latin typeface="Arial" panose="020B0604020202020204" pitchFamily="34" charset="0"/>
                <a:cs typeface="Arial" panose="020B0604020202020204" pitchFamily="34" charset="0"/>
              </a:rPr>
              <a:t> </a:t>
            </a:r>
          </a:p>
          <a:p>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9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9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9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9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785813" y="582613"/>
            <a:ext cx="3884612" cy="291465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3"/>
          <p:cNvSpPr>
            <a:spLocks noGrp="1" noChangeArrowheads="1"/>
          </p:cNvSpPr>
          <p:nvPr>
            <p:ph type="body" idx="1"/>
          </p:nvPr>
        </p:nvSpPr>
        <p:spPr/>
        <p:txBody>
          <a:bodyPr>
            <a:normAutofit/>
          </a:bodyPr>
          <a:lstStyle/>
          <a:p>
            <a:r>
              <a:rPr lang="en-US" smtClean="0"/>
              <a:t>Data staging is used in cleansing, transforming, and integrating the data.</a:t>
            </a:r>
            <a:endParaRPr lang="en-US" dirty="0"/>
          </a:p>
        </p:txBody>
      </p:sp>
      <p:sp>
        <p:nvSpPr>
          <p:cNvPr id="5" name="Slide Image Placeholder 4"/>
          <p:cNvSpPr>
            <a:spLocks noGrp="1" noRot="1" noChangeAspect="1"/>
          </p:cNvSpPr>
          <p:nvPr>
            <p:ph type="sldImg"/>
          </p:nvPr>
        </p:nvSpPr>
        <p:spPr>
          <a:xfrm>
            <a:off x="785813" y="582613"/>
            <a:ext cx="3884612" cy="291465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85813"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type="body" idx="1"/>
          </p:nvPr>
        </p:nvSpPr>
        <p:spPr/>
        <p:txBody>
          <a:bodyPr/>
          <a:lstStyle/>
          <a:p>
            <a:r>
              <a:rPr lang="en-US" smtClean="0"/>
              <a:t>Though the extraction process can be done in either of the methods i.e either by hand coded methods or by using the tools.  Tool based extraction have a well defined approach with a better documentation and it also makes the extraction process easier by a simple click, drag and drop features that are more user-friendly to the programmers.</a:t>
            </a:r>
            <a:endParaRPr 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Grp="1" noChangeArrowheads="1"/>
          </p:cNvSpPr>
          <p:nvPr>
            <p:ph type="body" idx="1"/>
          </p:nvPr>
        </p:nvSpPr>
        <p:spPr/>
        <p:txBody>
          <a:bodyPr/>
          <a:lstStyle/>
          <a:p>
            <a:r>
              <a:rPr lang="en-US" smtClean="0"/>
              <a:t>Bulk extraction needs the entire data warehouse to be refreshed periodically in which the entire data which is there in the data warehouse and the data to be loaded in to the warehouse are loaded once again in to the warehouse which uses heavy network traffic. But this mechanism is much easier to set up and maintain .</a:t>
            </a:r>
            <a:endParaRPr 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85813"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4" name="Rectangle 3"/>
          <p:cNvSpPr>
            <a:spLocks noGrp="1" noChangeArrowheads="1"/>
          </p:cNvSpPr>
          <p:nvPr>
            <p:ph type="body" idx="1"/>
          </p:nvPr>
        </p:nvSpPr>
        <p:spPr/>
        <p:txBody>
          <a:bodyPr>
            <a:normAutofit/>
          </a:bodyPr>
          <a:lstStyle/>
          <a:p>
            <a:r>
              <a:rPr lang="en-US" smtClean="0"/>
              <a:t>Aggregates, such as sales totals, are often precalculated and stored in the warehouse to speed queries that require summary totals.</a:t>
            </a:r>
            <a:endParaRPr lang="en-US" dirty="0"/>
          </a:p>
        </p:txBody>
      </p:sp>
      <p:sp>
        <p:nvSpPr>
          <p:cNvPr id="5" name="Slide Image Placeholder 4"/>
          <p:cNvSpPr>
            <a:spLocks noGrp="1" noRot="1" noChangeAspect="1"/>
          </p:cNvSpPr>
          <p:nvPr>
            <p:ph type="sldImg"/>
          </p:nvPr>
        </p:nvSpPr>
        <p:spPr>
          <a:xfrm>
            <a:off x="785813" y="582613"/>
            <a:ext cx="3884612" cy="29146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85813"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6" name="Rectangle 3"/>
          <p:cNvSpPr>
            <a:spLocks noGrp="1" noChangeArrowheads="1"/>
          </p:cNvSpPr>
          <p:nvPr>
            <p:ph type="body" idx="1"/>
          </p:nvPr>
        </p:nvSpPr>
        <p:spPr/>
        <p:txBody>
          <a:bodyPr>
            <a:normAutofit/>
          </a:bodyPr>
          <a:lstStyle/>
          <a:p>
            <a:r>
              <a:rPr lang="en-US" smtClean="0"/>
              <a:t>Data cleansing is critical to customer relationship management initiatives.</a:t>
            </a:r>
            <a:endParaRPr lang="en-US" dirty="0"/>
          </a:p>
        </p:txBody>
      </p:sp>
      <p:sp>
        <p:nvSpPr>
          <p:cNvPr id="5" name="Slide Image Placeholder 4"/>
          <p:cNvSpPr>
            <a:spLocks noGrp="1" noRot="1" noChangeAspect="1"/>
          </p:cNvSpPr>
          <p:nvPr>
            <p:ph type="sldImg"/>
          </p:nvPr>
        </p:nvSpPr>
        <p:spPr>
          <a:xfrm>
            <a:off x="785813" y="582613"/>
            <a:ext cx="3884612" cy="2914650"/>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4" name="Rectangle 3"/>
          <p:cNvSpPr>
            <a:spLocks noGrp="1" noChangeArrowheads="1"/>
          </p:cNvSpPr>
          <p:nvPr>
            <p:ph type="body" idx="1"/>
          </p:nvPr>
        </p:nvSpPr>
        <p:spPr/>
        <p:txBody>
          <a:bodyPr>
            <a:normAutofit/>
          </a:bodyPr>
          <a:lstStyle/>
          <a:p>
            <a:r>
              <a:rPr lang="en-US" smtClean="0"/>
              <a:t> A good example to use is cleansing customer data.  Most students can identify with receiving multiple copies of the same catalog because the company is not doing a good data cleansing job.</a:t>
            </a:r>
            <a:endParaRPr lang="en-US" dirty="0"/>
          </a:p>
        </p:txBody>
      </p:sp>
      <p:sp>
        <p:nvSpPr>
          <p:cNvPr id="5" name="Slide Image Placeholder 4"/>
          <p:cNvSpPr>
            <a:spLocks noGrp="1" noRot="1" noChangeAspect="1"/>
          </p:cNvSpPr>
          <p:nvPr>
            <p:ph type="sldImg"/>
          </p:nvPr>
        </p:nvSpPr>
        <p:spPr>
          <a:xfrm>
            <a:off x="785813" y="582613"/>
            <a:ext cx="3884612" cy="2914650"/>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3"/>
          <p:cNvSpPr>
            <a:spLocks noGrp="1" noChangeArrowheads="1"/>
          </p:cNvSpPr>
          <p:nvPr>
            <p:ph type="body" idx="1"/>
          </p:nvPr>
        </p:nvSpPr>
        <p:spPr/>
        <p:txBody>
          <a:bodyPr>
            <a:normAutofit/>
          </a:bodyPr>
          <a:lstStyle/>
          <a:p>
            <a:r>
              <a:rPr lang="en-US" smtClean="0"/>
              <a:t>The record is broken down into atomic data elements.</a:t>
            </a:r>
            <a:endParaRPr lang="en-US"/>
          </a:p>
        </p:txBody>
      </p:sp>
      <p:sp>
        <p:nvSpPr>
          <p:cNvPr id="5" name="Slide Image Placeholder 4"/>
          <p:cNvSpPr>
            <a:spLocks noGrp="1" noRot="1" noChangeAspect="1"/>
          </p:cNvSpPr>
          <p:nvPr>
            <p:ph type="sldImg"/>
          </p:nvPr>
        </p:nvSpPr>
        <p:spPr>
          <a:xfrm>
            <a:off x="785813" y="582613"/>
            <a:ext cx="3884612" cy="29146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785813" y="582613"/>
            <a:ext cx="3884612"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85813"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8" name="Rectangle 3"/>
          <p:cNvSpPr>
            <a:spLocks noGrp="1" noChangeArrowheads="1"/>
          </p:cNvSpPr>
          <p:nvPr>
            <p:ph type="body" idx="1"/>
          </p:nvPr>
        </p:nvSpPr>
        <p:spPr/>
        <p:txBody>
          <a:bodyPr>
            <a:normAutofit/>
          </a:bodyPr>
          <a:lstStyle/>
          <a:p>
            <a:r>
              <a:rPr lang="en-US" smtClean="0"/>
              <a:t>External data, such as census data, is often used in this process.</a:t>
            </a:r>
            <a:endParaRPr lang="en-US" dirty="0"/>
          </a:p>
        </p:txBody>
      </p:sp>
      <p:sp>
        <p:nvSpPr>
          <p:cNvPr id="5" name="Slide Image Placeholder 4"/>
          <p:cNvSpPr>
            <a:spLocks noGrp="1" noRot="1" noChangeAspect="1"/>
          </p:cNvSpPr>
          <p:nvPr>
            <p:ph type="sldImg"/>
          </p:nvPr>
        </p:nvSpPr>
        <p:spPr>
          <a:xfrm>
            <a:off x="785813" y="582613"/>
            <a:ext cx="3884612" cy="2914650"/>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85813"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0" name="Rectangle 3"/>
          <p:cNvSpPr>
            <a:spLocks noGrp="1" noChangeArrowheads="1"/>
          </p:cNvSpPr>
          <p:nvPr>
            <p:ph type="body" idx="1"/>
          </p:nvPr>
        </p:nvSpPr>
        <p:spPr/>
        <p:txBody>
          <a:bodyPr>
            <a:normAutofit/>
          </a:bodyPr>
          <a:lstStyle/>
          <a:p>
            <a:r>
              <a:rPr lang="en-US" smtClean="0"/>
              <a:t>Companies decide on the standards that they want to use.</a:t>
            </a:r>
            <a:endParaRPr lang="en-US" dirty="0"/>
          </a:p>
        </p:txBody>
      </p:sp>
      <p:sp>
        <p:nvSpPr>
          <p:cNvPr id="5" name="Slide Image Placeholder 4"/>
          <p:cNvSpPr>
            <a:spLocks noGrp="1" noRot="1" noChangeAspect="1"/>
          </p:cNvSpPr>
          <p:nvPr>
            <p:ph type="sldImg"/>
          </p:nvPr>
        </p:nvSpPr>
        <p:spPr>
          <a:xfrm>
            <a:off x="785813" y="582613"/>
            <a:ext cx="3884612" cy="2914650"/>
          </a:xfr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85813"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4" name="Rectangle 3"/>
          <p:cNvSpPr>
            <a:spLocks noGrp="1" noChangeArrowheads="1"/>
          </p:cNvSpPr>
          <p:nvPr>
            <p:ph type="body" idx="1"/>
          </p:nvPr>
        </p:nvSpPr>
        <p:spPr/>
        <p:txBody>
          <a:bodyPr>
            <a:normAutofit/>
          </a:bodyPr>
          <a:lstStyle/>
          <a:p>
            <a:r>
              <a:rPr lang="en-US" smtClean="0"/>
              <a:t>Commercial data cleansing software often uses AI techniques to match records.</a:t>
            </a:r>
            <a:endParaRPr lang="en-US" dirty="0"/>
          </a:p>
        </p:txBody>
      </p:sp>
      <p:sp>
        <p:nvSpPr>
          <p:cNvPr id="5" name="Slide Image Placeholder 4"/>
          <p:cNvSpPr>
            <a:spLocks noGrp="1" noRot="1" noChangeAspect="1"/>
          </p:cNvSpPr>
          <p:nvPr>
            <p:ph type="sldImg"/>
          </p:nvPr>
        </p:nvSpPr>
        <p:spPr>
          <a:xfrm>
            <a:off x="785813" y="582613"/>
            <a:ext cx="3884612" cy="2914650"/>
          </a:xfr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85813"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6" name="Rectangle 3"/>
          <p:cNvSpPr>
            <a:spLocks noGrp="1" noChangeArrowheads="1"/>
          </p:cNvSpPr>
          <p:nvPr>
            <p:ph type="body" idx="1"/>
          </p:nvPr>
        </p:nvSpPr>
        <p:spPr/>
        <p:txBody>
          <a:bodyPr>
            <a:normAutofit/>
          </a:bodyPr>
          <a:lstStyle/>
          <a:p>
            <a:r>
              <a:rPr lang="en-US" smtClean="0"/>
              <a:t>All of the data are now combined in a standard format.</a:t>
            </a:r>
            <a:endParaRPr lang="en-US" dirty="0"/>
          </a:p>
        </p:txBody>
      </p:sp>
      <p:sp>
        <p:nvSpPr>
          <p:cNvPr id="5" name="Slide Image Placeholder 4"/>
          <p:cNvSpPr>
            <a:spLocks noGrp="1" noRot="1" noChangeAspect="1"/>
          </p:cNvSpPr>
          <p:nvPr>
            <p:ph type="sldImg"/>
          </p:nvPr>
        </p:nvSpPr>
        <p:spPr>
          <a:xfrm>
            <a:off x="785813" y="582613"/>
            <a:ext cx="3884612" cy="2914650"/>
          </a:xfr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85813"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85813"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85813"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85813"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85813"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85813"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4" name="Rectangle 3"/>
          <p:cNvSpPr>
            <a:spLocks noGrp="1" noChangeArrowheads="1"/>
          </p:cNvSpPr>
          <p:nvPr>
            <p:ph type="body" idx="1"/>
          </p:nvPr>
        </p:nvSpPr>
        <p:spPr/>
        <p:txBody>
          <a:bodyPr>
            <a:normAutofit/>
          </a:bodyPr>
          <a:lstStyle/>
          <a:p>
            <a:r>
              <a:rPr lang="en-US" smtClean="0"/>
              <a:t>Most loads involve only change data rather than a bulk reloading of all of the data in the warehouse.</a:t>
            </a:r>
            <a:endParaRPr lang="en-US" dirty="0"/>
          </a:p>
        </p:txBody>
      </p:sp>
      <p:sp>
        <p:nvSpPr>
          <p:cNvPr id="5" name="Slide Image Placeholder 4"/>
          <p:cNvSpPr>
            <a:spLocks noGrp="1" noRot="1" noChangeAspect="1"/>
          </p:cNvSpPr>
          <p:nvPr>
            <p:ph type="sldImg"/>
          </p:nvPr>
        </p:nvSpPr>
        <p:spPr>
          <a:xfrm>
            <a:off x="785813" y="582613"/>
            <a:ext cx="3884612" cy="2914650"/>
          </a:xfr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85813"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852979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2" name="Rectangle 3"/>
          <p:cNvSpPr>
            <a:spLocks noGrp="1" noChangeArrowheads="1"/>
          </p:cNvSpPr>
          <p:nvPr>
            <p:ph type="body" idx="1"/>
          </p:nvPr>
        </p:nvSpPr>
        <p:spPr/>
        <p:txBody>
          <a:bodyPr>
            <a:normAutofit/>
          </a:bodyPr>
          <a:lstStyle/>
          <a:p>
            <a:r>
              <a:rPr lang="en-US" smtClean="0"/>
              <a:t>The importance of meta data is now realized, even though creating it is not glamorous work.</a:t>
            </a:r>
            <a:endParaRPr lang="en-US" dirty="0"/>
          </a:p>
        </p:txBody>
      </p:sp>
      <p:sp>
        <p:nvSpPr>
          <p:cNvPr id="5" name="Slide Image Placeholder 4"/>
          <p:cNvSpPr>
            <a:spLocks noGrp="1" noRot="1" noChangeAspect="1"/>
          </p:cNvSpPr>
          <p:nvPr>
            <p:ph type="sldImg"/>
          </p:nvPr>
        </p:nvSpPr>
        <p:spPr>
          <a:xfrm>
            <a:off x="785813" y="582613"/>
            <a:ext cx="3884612" cy="2914650"/>
          </a:xfr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p:cNvSpPr>
            <a:spLocks noGrp="1" noChangeArrowheads="1"/>
          </p:cNvSpPr>
          <p:nvPr>
            <p:ph type="body" idx="1"/>
          </p:nvPr>
        </p:nvSpPr>
        <p:spPr/>
        <p:txBody>
          <a:bodyPr/>
          <a:lstStyle/>
          <a:p>
            <a:r>
              <a:rPr lang="en-US" smtClean="0"/>
              <a:t>Metadata is the high level core internal document of the source code which runs as the lifeblood for a data  warehouse. </a:t>
            </a:r>
          </a:p>
          <a:p>
            <a:endParaRPr lang="en-US" smtClean="0"/>
          </a:p>
          <a:p>
            <a:r>
              <a:rPr lang="en-US" smtClean="0"/>
              <a:t>Metadata not only describe the format and name but it provides details about the context I,e what is the need of the data item and what are  the values that the data item can have, the relationship between the data elements ie whether the data element is found on other locations and how they are inter-linked to each other. Apart from the technical details It also holds the business rule. The origin of the data is so critical that the end user might like to trace back to the origin of the data which  end user  sees  through the OLAP tools.</a:t>
            </a:r>
          </a:p>
          <a:p>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Grp="1" noChangeArrowheads="1"/>
          </p:cNvSpPr>
          <p:nvPr>
            <p:ph type="body" idx="1"/>
          </p:nvPr>
        </p:nvSpPr>
        <p:spPr/>
        <p:txBody>
          <a:bodyPr>
            <a:normAutofit/>
          </a:bodyPr>
          <a:lstStyle/>
          <a:p>
            <a:r>
              <a:rPr lang="en-US" dirty="0"/>
              <a:t>Importance of Metadata</a:t>
            </a:r>
          </a:p>
          <a:p>
            <a:endParaRPr lang="en-US" dirty="0"/>
          </a:p>
          <a:p>
            <a:r>
              <a:rPr lang="en-US" dirty="0"/>
              <a:t>Metadata establish the context of the Warehouse data</a:t>
            </a:r>
          </a:p>
          <a:p>
            <a:r>
              <a:rPr lang="en-US" dirty="0"/>
              <a:t>Metadata helps data warehouse administrators and users locate and understand data items, both in the source systems and in the warehouse data structures.</a:t>
            </a:r>
          </a:p>
          <a:p>
            <a:endParaRPr lang="en-US" dirty="0"/>
          </a:p>
          <a:p>
            <a:r>
              <a:rPr lang="en-US" dirty="0"/>
              <a:t>E.g.: The date 02/05/2010 could mean either May 2, 2010 or February 5, 2010 depending on the date convention used. Metadata describing the format of this date field could help determine the definite and unambiguous meaning of the data item.</a:t>
            </a:r>
          </a:p>
          <a:p>
            <a:endParaRPr lang="en-US" dirty="0"/>
          </a:p>
          <a:p>
            <a:r>
              <a:rPr lang="en-US" dirty="0"/>
              <a:t>Metadata facilitate the Analysis Process</a:t>
            </a:r>
          </a:p>
          <a:p>
            <a:r>
              <a:rPr lang="en-US" dirty="0"/>
              <a:t>Metadata must provide data warehouse end-users with the information they need to easily perform the analysis steps. It should thus allow users to quickly locate data that are in the warehouse.</a:t>
            </a:r>
          </a:p>
          <a:p>
            <a:endParaRPr lang="en-US" dirty="0"/>
          </a:p>
          <a:p>
            <a:r>
              <a:rPr lang="en-US" dirty="0"/>
              <a:t>Metadata should allow analysts to interpret data correctly by providing information about data formats and data definitions.</a:t>
            </a:r>
          </a:p>
          <a:p>
            <a:endParaRPr 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868957" y="478972"/>
            <a:ext cx="3785237" cy="6619061"/>
          </a:xfrm>
        </p:spPr>
        <p:txBody>
          <a:bodyPr>
            <a:normAutofit/>
          </a:bodyPr>
          <a:lstStyle/>
          <a:p>
            <a:endParaRPr lang="en-US" dirty="0"/>
          </a:p>
          <a:p>
            <a:r>
              <a:rPr lang="en-US" dirty="0"/>
              <a:t>Metadata are a form of Audit Trail for Data Transformation</a:t>
            </a:r>
          </a:p>
          <a:p>
            <a:r>
              <a:rPr lang="en-US" dirty="0"/>
              <a:t>Metadata document the transformation of source data into warehouse data. Hence warehouse metadata must be capable of explaining how a particular piece of warehouse data was derived from the operational systems.</a:t>
            </a:r>
          </a:p>
          <a:p>
            <a:endParaRPr lang="en-US" dirty="0"/>
          </a:p>
          <a:p>
            <a:r>
              <a:rPr lang="en-US" dirty="0"/>
              <a:t>All business rules governing the transformation of data to new values or new formats are also documented as metadata.</a:t>
            </a:r>
          </a:p>
          <a:p>
            <a:endParaRPr lang="en-US" dirty="0"/>
          </a:p>
          <a:p>
            <a:r>
              <a:rPr lang="en-US" dirty="0"/>
              <a:t>Metadata Improve or Maintain Data Quality</a:t>
            </a:r>
          </a:p>
          <a:p>
            <a:r>
              <a:rPr lang="en-US" dirty="0"/>
              <a:t>Metadata can improve or maintain warehouse data quality through the definition of valid values for individual warehouse data items. Using a data quality tool prior to actual loading into the warehouse, the warehouse load images can be reviewed to check for compliance with valid values for key data items. Data errors are quickly highlighted for correction.</a:t>
            </a:r>
          </a:p>
          <a:p>
            <a:endParaRPr lang="en-US" dirty="0"/>
          </a:p>
          <a:p>
            <a:r>
              <a:rPr lang="en-US" dirty="0"/>
              <a:t>Metadata can be used as the basis for any error-correction processing that should be done if a data error is found. Error-correction rules are documented in the metadata repository and executed by program code on an as needed basis.</a:t>
            </a:r>
          </a:p>
          <a:p>
            <a:endParaRPr lang="en-US" dirty="0"/>
          </a:p>
          <a:p>
            <a:r>
              <a:rPr lang="en-US" dirty="0"/>
              <a:t>All business rules governing the transformation of data to new values or new formats are also documented as metadata.</a:t>
            </a:r>
          </a:p>
          <a:p>
            <a:endParaRPr lang="en-US" dirty="0"/>
          </a:p>
          <a:p>
            <a:r>
              <a:rPr lang="en-US" dirty="0"/>
              <a:t>Metadata Improve or Maintain Data Quality</a:t>
            </a:r>
          </a:p>
          <a:p>
            <a:r>
              <a:rPr lang="en-US" dirty="0"/>
              <a:t>Metadata can improve or maintain warehouse data quality through the definition of valid values for individual warehouse data items. Using a data quality tool prior to actual loading into the warehouse, the warehouse load images can be reviewed to check for compliance with valid values for key data items. Data errors are quickly highlighted for correction.</a:t>
            </a:r>
          </a:p>
          <a:p>
            <a:endParaRPr lang="en-US" dirty="0"/>
          </a:p>
          <a:p>
            <a:r>
              <a:rPr lang="en-US" dirty="0"/>
              <a:t>Metadata can be used as the basis for any error-correction processing that should be done if a data error is found. Error-correction rules are documented in the metadata repository and executed by program code on a need basis.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41374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85813"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85813"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85813"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85813"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85813"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p:txBody>
          <a:bodyPr>
            <a:normAutofit/>
          </a:bodyPr>
          <a:lstStyle/>
          <a:p>
            <a:r>
              <a:rPr lang="en-US" smtClean="0"/>
              <a:t>Add the notes here.</a:t>
            </a:r>
            <a:endParaRPr lang="en-US" dirty="0"/>
          </a:p>
        </p:txBody>
      </p:sp>
      <p:sp>
        <p:nvSpPr>
          <p:cNvPr id="8" name="Slide Image Placeholder 7"/>
          <p:cNvSpPr>
            <a:spLocks noGrp="1" noRot="1" noChangeAspect="1"/>
          </p:cNvSpPr>
          <p:nvPr>
            <p:ph type="sldImg"/>
          </p:nvPr>
        </p:nvSpPr>
        <p:spPr>
          <a:xfrm>
            <a:off x="785813" y="582613"/>
            <a:ext cx="3884612" cy="29146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p:cNvSpPr>
            <a:spLocks noGrp="1" noChangeArrowheads="1"/>
          </p:cNvSpPr>
          <p:nvPr>
            <p:ph type="body" idx="1"/>
          </p:nvPr>
        </p:nvSpPr>
        <p:spPr/>
        <p:txBody>
          <a:bodyPr/>
          <a:lstStyle/>
          <a:p>
            <a:r>
              <a:rPr lang="en-IN" smtClean="0"/>
              <a:t>Now Let’ s go through that how Transforming data will take place in the Data Warehousing environment</a:t>
            </a:r>
            <a:endParaRPr lang="en-IN"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181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85813"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85813"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785813" y="582613"/>
            <a:ext cx="3884612"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994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543107158"/>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99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0088310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301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474060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4041"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319024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501082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437432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506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425207458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500436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608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692336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096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900039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158997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14936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468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495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923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700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318587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8921"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71461684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2.wmf"/><Relationship Id="rId4"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3.wmf"/><Relationship Id="rId4"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ETL Basics</a:t>
            </a:r>
          </a:p>
        </p:txBody>
      </p:sp>
      <p:sp>
        <p:nvSpPr>
          <p:cNvPr id="4" name="Subtitle 3"/>
          <p:cNvSpPr>
            <a:spLocks noGrp="1"/>
          </p:cNvSpPr>
          <p:nvPr>
            <p:ph type="subTitle" idx="1"/>
          </p:nvPr>
        </p:nvSpPr>
        <p:spPr/>
        <p:txBody>
          <a:bodyPr/>
          <a:lstStyle/>
          <a:p>
            <a:r>
              <a:rPr lang="en-US" dirty="0"/>
              <a:t>Lesson 2: ETL Process</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a:t>
            </a:r>
            <a:r>
              <a:rPr lang="en-US" dirty="0" smtClean="0"/>
              <a:t>Staging</a:t>
            </a:r>
            <a:endParaRPr lang="en-US" dirty="0"/>
          </a:p>
        </p:txBody>
      </p:sp>
      <p:sp>
        <p:nvSpPr>
          <p:cNvPr id="4" name="Content Placeholder 3"/>
          <p:cNvSpPr>
            <a:spLocks noGrp="1"/>
          </p:cNvSpPr>
          <p:nvPr>
            <p:ph idx="1"/>
          </p:nvPr>
        </p:nvSpPr>
        <p:spPr/>
        <p:txBody>
          <a:bodyPr/>
          <a:lstStyle/>
          <a:p>
            <a:r>
              <a:rPr lang="en-US" dirty="0"/>
              <a:t>Often used as an interim step between data extraction and later steps</a:t>
            </a:r>
          </a:p>
          <a:p>
            <a:r>
              <a:rPr lang="en-US" dirty="0"/>
              <a:t>Accumulates data from asynchronous sources using native interfaces, flat files, FTP sessions, or other processes</a:t>
            </a:r>
          </a:p>
          <a:p>
            <a:r>
              <a:rPr lang="en-US" dirty="0"/>
              <a:t>At a predefined cutoff time, data in the staging file is transformed and loaded to the warehouse</a:t>
            </a:r>
          </a:p>
          <a:p>
            <a:r>
              <a:rPr lang="en-US" dirty="0"/>
              <a:t>There is usually no end user access to the staging file</a:t>
            </a:r>
          </a:p>
          <a:p>
            <a:r>
              <a:rPr lang="en-US" dirty="0"/>
              <a:t>An operational data store may be used for data staging</a:t>
            </a:r>
          </a:p>
          <a:p>
            <a:endParaRPr lang="en-US" dirty="0"/>
          </a:p>
        </p:txBody>
      </p:sp>
    </p:spTree>
    <p:extLst>
      <p:ext uri="{BB962C8B-B14F-4D97-AF65-F5344CB8AC3E}">
        <p14:creationId xmlns:p14="http://schemas.microsoft.com/office/powerpoint/2010/main" val="290518420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Reasons for “Dirty” </a:t>
            </a:r>
            <a:r>
              <a:rPr lang="en-US" dirty="0" smtClean="0"/>
              <a:t>Data</a:t>
            </a:r>
            <a:endParaRPr lang="en-US" dirty="0"/>
          </a:p>
        </p:txBody>
      </p:sp>
      <p:sp>
        <p:nvSpPr>
          <p:cNvPr id="4" name="Content Placeholder 3"/>
          <p:cNvSpPr>
            <a:spLocks noGrp="1"/>
          </p:cNvSpPr>
          <p:nvPr>
            <p:ph idx="1"/>
          </p:nvPr>
        </p:nvSpPr>
        <p:spPr/>
        <p:txBody>
          <a:bodyPr/>
          <a:lstStyle/>
          <a:p>
            <a:r>
              <a:rPr lang="en-US" dirty="0"/>
              <a:t>Dummy Values</a:t>
            </a:r>
          </a:p>
          <a:p>
            <a:r>
              <a:rPr lang="en-US" dirty="0"/>
              <a:t>Absence of Data</a:t>
            </a:r>
          </a:p>
          <a:p>
            <a:r>
              <a:rPr lang="en-US" dirty="0"/>
              <a:t>Multipurpose Fields</a:t>
            </a:r>
          </a:p>
          <a:p>
            <a:r>
              <a:rPr lang="en-US" dirty="0"/>
              <a:t>Cryptic Data</a:t>
            </a:r>
          </a:p>
          <a:p>
            <a:r>
              <a:rPr lang="en-US" dirty="0"/>
              <a:t>Contradicting Data</a:t>
            </a:r>
          </a:p>
          <a:p>
            <a:r>
              <a:rPr lang="en-US" dirty="0"/>
              <a:t>Inappropriate Use of Address Lines</a:t>
            </a:r>
          </a:p>
          <a:p>
            <a:r>
              <a:rPr lang="en-US" dirty="0"/>
              <a:t>Violation of Business Rules</a:t>
            </a:r>
          </a:p>
          <a:p>
            <a:r>
              <a:rPr lang="en-US" dirty="0"/>
              <a:t>Reused Primary Keys,</a:t>
            </a:r>
          </a:p>
          <a:p>
            <a:r>
              <a:rPr lang="en-US" dirty="0"/>
              <a:t>Non-Unique Identifiers</a:t>
            </a:r>
          </a:p>
          <a:p>
            <a:r>
              <a:rPr lang="en-US" dirty="0"/>
              <a:t>Data Integration Problems</a:t>
            </a:r>
          </a:p>
          <a:p>
            <a:endParaRPr lang="en-US" dirty="0"/>
          </a:p>
        </p:txBody>
      </p:sp>
    </p:spTree>
    <p:extLst>
      <p:ext uri="{BB962C8B-B14F-4D97-AF65-F5344CB8AC3E}">
        <p14:creationId xmlns:p14="http://schemas.microsoft.com/office/powerpoint/2010/main" val="310773668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5"/>
          <p:cNvSpPr>
            <a:spLocks noChangeArrowheads="1"/>
          </p:cNvSpPr>
          <p:nvPr/>
        </p:nvSpPr>
        <p:spPr bwMode="auto">
          <a:xfrm>
            <a:off x="609600" y="1143000"/>
            <a:ext cx="8077200" cy="1828800"/>
          </a:xfrm>
          <a:prstGeom prst="rect">
            <a:avLst/>
          </a:prstGeom>
          <a:noFill/>
          <a:ln w="9525">
            <a:noFill/>
            <a:miter lim="800000"/>
            <a:headEnd/>
            <a:tailEnd/>
          </a:ln>
        </p:spPr>
        <p:txBody>
          <a:bodyPr lIns="92075" tIns="46038" rIns="92075" bIns="46038"/>
          <a:lstStyle/>
          <a:p>
            <a:pPr>
              <a:lnSpc>
                <a:spcPct val="100000"/>
              </a:lnSpc>
            </a:pPr>
            <a:endParaRPr lang="en-US" sz="2400" dirty="0"/>
          </a:p>
        </p:txBody>
      </p:sp>
      <p:sp>
        <p:nvSpPr>
          <p:cNvPr id="5" name="Title 4"/>
          <p:cNvSpPr>
            <a:spLocks noGrp="1"/>
          </p:cNvSpPr>
          <p:nvPr>
            <p:ph type="title"/>
          </p:nvPr>
        </p:nvSpPr>
        <p:spPr/>
        <p:txBody>
          <a:bodyPr/>
          <a:lstStyle/>
          <a:p>
            <a:r>
              <a:rPr lang="en-US" dirty="0"/>
              <a:t>ETL – DATA Extraction</a:t>
            </a:r>
          </a:p>
        </p:txBody>
      </p:sp>
      <p:sp>
        <p:nvSpPr>
          <p:cNvPr id="6" name="Content Placeholder 5"/>
          <p:cNvSpPr>
            <a:spLocks noGrp="1"/>
          </p:cNvSpPr>
          <p:nvPr>
            <p:ph idx="1"/>
          </p:nvPr>
        </p:nvSpPr>
        <p:spPr/>
        <p:txBody>
          <a:bodyPr/>
          <a:lstStyle/>
          <a:p>
            <a:r>
              <a:rPr lang="en-US" dirty="0"/>
              <a:t>The extraction process can be done either by hand coded method or by using tools.</a:t>
            </a:r>
          </a:p>
          <a:p>
            <a:r>
              <a:rPr lang="en-US" dirty="0" smtClean="0"/>
              <a:t>Advantages </a:t>
            </a:r>
            <a:r>
              <a:rPr lang="en-US" dirty="0"/>
              <a:t>and disadvantages Of Custom-programmed )/Hand </a:t>
            </a:r>
            <a:r>
              <a:rPr lang="en-US" dirty="0" smtClean="0"/>
              <a:t>Coded </a:t>
            </a:r>
            <a:r>
              <a:rPr lang="en-US" dirty="0"/>
              <a:t>Extraction (PL SQL Scripts) and Tool based extraction.</a:t>
            </a:r>
          </a:p>
          <a:p>
            <a:r>
              <a:rPr lang="en-US" dirty="0" smtClean="0"/>
              <a:t>Tools </a:t>
            </a:r>
            <a:r>
              <a:rPr lang="en-US" dirty="0"/>
              <a:t>have Well Defined disciplined approach and Documentation.</a:t>
            </a:r>
          </a:p>
          <a:p>
            <a:r>
              <a:rPr lang="en-US" dirty="0" smtClean="0"/>
              <a:t>Tools </a:t>
            </a:r>
            <a:r>
              <a:rPr lang="en-US" dirty="0"/>
              <a:t>provide an easier way to perform the extraction method by providing click, drag and drop features.</a:t>
            </a:r>
          </a:p>
          <a:p>
            <a:r>
              <a:rPr lang="en-US" dirty="0" smtClean="0"/>
              <a:t>Hand </a:t>
            </a:r>
            <a:r>
              <a:rPr lang="en-US" dirty="0"/>
              <a:t>coded extraction techniques allow extraction  in cost effective manner since the PL/SQL construct are  available with the RDBMS.</a:t>
            </a:r>
          </a:p>
          <a:p>
            <a:r>
              <a:rPr lang="en-US" dirty="0" smtClean="0"/>
              <a:t>Hand </a:t>
            </a:r>
            <a:r>
              <a:rPr lang="en-US" dirty="0"/>
              <a:t>coded extraction are used when the extraction is to be taken place where the programmer has clear data structure known.</a:t>
            </a:r>
          </a:p>
          <a:p>
            <a:endParaRPr lang="en-US" dirty="0"/>
          </a:p>
        </p:txBody>
      </p:sp>
    </p:spTree>
    <p:extLst>
      <p:ext uri="{BB962C8B-B14F-4D97-AF65-F5344CB8AC3E}">
        <p14:creationId xmlns:p14="http://schemas.microsoft.com/office/powerpoint/2010/main" val="174452971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ETL - Extraction Techniques</a:t>
            </a:r>
          </a:p>
        </p:txBody>
      </p:sp>
      <p:sp>
        <p:nvSpPr>
          <p:cNvPr id="6" name="Content Placeholder 5"/>
          <p:cNvSpPr>
            <a:spLocks noGrp="1"/>
          </p:cNvSpPr>
          <p:nvPr>
            <p:ph idx="1"/>
          </p:nvPr>
        </p:nvSpPr>
        <p:spPr/>
        <p:txBody>
          <a:bodyPr/>
          <a:lstStyle/>
          <a:p>
            <a:r>
              <a:rPr lang="en-US" dirty="0"/>
              <a:t>Extraction </a:t>
            </a:r>
            <a:r>
              <a:rPr lang="en-US" dirty="0" smtClean="0"/>
              <a:t>Technique</a:t>
            </a:r>
          </a:p>
          <a:p>
            <a:endParaRPr lang="en-US" dirty="0"/>
          </a:p>
          <a:p>
            <a:r>
              <a:rPr lang="en-US" dirty="0"/>
              <a:t>Bulk Extraction-</a:t>
            </a:r>
          </a:p>
          <a:p>
            <a:endParaRPr lang="en-US" dirty="0"/>
          </a:p>
          <a:p>
            <a:pPr lvl="1"/>
            <a:r>
              <a:rPr lang="en-US" dirty="0"/>
              <a:t>The entire data warehouse is refreshed periodically by extraction's from the source systems. </a:t>
            </a:r>
          </a:p>
          <a:p>
            <a:pPr lvl="1"/>
            <a:endParaRPr lang="en-US" dirty="0"/>
          </a:p>
          <a:p>
            <a:pPr lvl="1"/>
            <a:r>
              <a:rPr lang="en-US" dirty="0"/>
              <a:t>All applicable data are extracted from the source systems for loading into the warehouse.</a:t>
            </a:r>
          </a:p>
          <a:p>
            <a:pPr lvl="1"/>
            <a:endParaRPr lang="en-US" dirty="0"/>
          </a:p>
          <a:p>
            <a:pPr lvl="1"/>
            <a:r>
              <a:rPr lang="en-US" dirty="0"/>
              <a:t>This approach heavily uses the network connection for loading data from source to target databases, but such mechanism is easy to  set up and maintain.</a:t>
            </a:r>
          </a:p>
          <a:p>
            <a:endParaRPr lang="en-US" dirty="0" smtClean="0"/>
          </a:p>
          <a:p>
            <a:endParaRPr lang="en-US" dirty="0"/>
          </a:p>
        </p:txBody>
      </p:sp>
    </p:spTree>
    <p:extLst>
      <p:ext uri="{BB962C8B-B14F-4D97-AF65-F5344CB8AC3E}">
        <p14:creationId xmlns:p14="http://schemas.microsoft.com/office/powerpoint/2010/main" val="54892303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a:t>
            </a:r>
            <a:r>
              <a:rPr lang="en-US" dirty="0" smtClean="0"/>
              <a:t>Extraction</a:t>
            </a:r>
            <a:endParaRPr lang="en-US" dirty="0"/>
          </a:p>
        </p:txBody>
      </p:sp>
      <p:sp>
        <p:nvSpPr>
          <p:cNvPr id="4" name="Content Placeholder 3"/>
          <p:cNvSpPr>
            <a:spLocks noGrp="1"/>
          </p:cNvSpPr>
          <p:nvPr>
            <p:ph idx="1"/>
          </p:nvPr>
        </p:nvSpPr>
        <p:spPr/>
        <p:txBody>
          <a:bodyPr/>
          <a:lstStyle/>
          <a:p>
            <a:r>
              <a:rPr lang="en-US" dirty="0"/>
              <a:t>Capture of data from Source Systems</a:t>
            </a:r>
          </a:p>
          <a:p>
            <a:r>
              <a:rPr lang="en-US" dirty="0"/>
              <a:t>Important to decide the frequency of Extraction</a:t>
            </a:r>
          </a:p>
          <a:p>
            <a:r>
              <a:rPr lang="en-US" dirty="0"/>
              <a:t>Sometimes source data is copied to the target database using the replication capabilities of standard RDBMS (not recommended because of “dirty data” in the source systems)</a:t>
            </a:r>
          </a:p>
          <a:p>
            <a:endParaRPr lang="en-US" dirty="0"/>
          </a:p>
        </p:txBody>
      </p:sp>
    </p:spTree>
    <p:extLst>
      <p:ext uri="{BB962C8B-B14F-4D97-AF65-F5344CB8AC3E}">
        <p14:creationId xmlns:p14="http://schemas.microsoft.com/office/powerpoint/2010/main" val="158547038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a:t>
            </a:r>
            <a:r>
              <a:rPr lang="en-US" dirty="0" smtClean="0"/>
              <a:t>Transformation</a:t>
            </a:r>
            <a:endParaRPr lang="en-US" dirty="0"/>
          </a:p>
        </p:txBody>
      </p:sp>
      <p:sp>
        <p:nvSpPr>
          <p:cNvPr id="4" name="Content Placeholder 3"/>
          <p:cNvSpPr>
            <a:spLocks noGrp="1"/>
          </p:cNvSpPr>
          <p:nvPr>
            <p:ph idx="1"/>
          </p:nvPr>
        </p:nvSpPr>
        <p:spPr/>
        <p:txBody>
          <a:bodyPr/>
          <a:lstStyle/>
          <a:p>
            <a:r>
              <a:rPr lang="en-US" dirty="0"/>
              <a:t>Transforms the data in accordance with the business rules and standards that have been </a:t>
            </a:r>
            <a:r>
              <a:rPr lang="en-US" dirty="0" smtClean="0"/>
              <a:t>established</a:t>
            </a:r>
          </a:p>
          <a:p>
            <a:endParaRPr lang="en-US" dirty="0"/>
          </a:p>
          <a:p>
            <a:r>
              <a:rPr lang="en-US" dirty="0"/>
              <a:t>Example include:  format changes, de-duplication, splitting up fields, replacement of codes, derived values, and aggregates</a:t>
            </a:r>
          </a:p>
          <a:p>
            <a:endParaRPr lang="en-US" dirty="0"/>
          </a:p>
        </p:txBody>
      </p:sp>
    </p:spTree>
    <p:extLst>
      <p:ext uri="{BB962C8B-B14F-4D97-AF65-F5344CB8AC3E}">
        <p14:creationId xmlns:p14="http://schemas.microsoft.com/office/powerpoint/2010/main" val="287501367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a:t>
            </a:r>
            <a:r>
              <a:rPr lang="en-US" dirty="0" smtClean="0"/>
              <a:t>Transformation</a:t>
            </a:r>
            <a:endParaRPr lang="en-US" dirty="0"/>
          </a:p>
        </p:txBody>
      </p:sp>
      <p:sp>
        <p:nvSpPr>
          <p:cNvPr id="4" name="Content Placeholder 3"/>
          <p:cNvSpPr>
            <a:spLocks noGrp="1"/>
          </p:cNvSpPr>
          <p:nvPr>
            <p:ph idx="1"/>
          </p:nvPr>
        </p:nvSpPr>
        <p:spPr/>
        <p:txBody>
          <a:bodyPr/>
          <a:lstStyle/>
          <a:p>
            <a:r>
              <a:rPr lang="en-US" dirty="0"/>
              <a:t>Validating</a:t>
            </a:r>
          </a:p>
          <a:p>
            <a:pPr lvl="1"/>
            <a:r>
              <a:rPr lang="en-US" dirty="0"/>
              <a:t>Process of ensuring that the data captured is accurate and transformation process is correct</a:t>
            </a:r>
          </a:p>
          <a:p>
            <a:pPr lvl="1"/>
            <a:r>
              <a:rPr lang="en-US" dirty="0"/>
              <a:t>E.g. Date of Birth of a Customer should not be more than today’s date </a:t>
            </a:r>
          </a:p>
          <a:p>
            <a:endParaRPr lang="en-US" dirty="0"/>
          </a:p>
        </p:txBody>
      </p:sp>
    </p:spTree>
    <p:extLst>
      <p:ext uri="{BB962C8B-B14F-4D97-AF65-F5344CB8AC3E}">
        <p14:creationId xmlns:p14="http://schemas.microsoft.com/office/powerpoint/2010/main" val="356765736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a:t>
            </a:r>
            <a:r>
              <a:rPr lang="en-US" dirty="0" smtClean="0"/>
              <a:t>Transformation</a:t>
            </a:r>
            <a:endParaRPr lang="en-US" dirty="0"/>
          </a:p>
        </p:txBody>
      </p:sp>
      <p:sp>
        <p:nvSpPr>
          <p:cNvPr id="4" name="Content Placeholder 3"/>
          <p:cNvSpPr>
            <a:spLocks noGrp="1"/>
          </p:cNvSpPr>
          <p:nvPr>
            <p:ph idx="1"/>
          </p:nvPr>
        </p:nvSpPr>
        <p:spPr/>
        <p:txBody>
          <a:bodyPr/>
          <a:lstStyle/>
          <a:p>
            <a:r>
              <a:rPr lang="en-US" dirty="0"/>
              <a:t>Data Cleansing</a:t>
            </a:r>
          </a:p>
          <a:p>
            <a:pPr lvl="1"/>
            <a:r>
              <a:rPr lang="en-US" dirty="0"/>
              <a:t>Source systems contain “dirty data” that must be cleansed</a:t>
            </a:r>
          </a:p>
          <a:p>
            <a:pPr lvl="1"/>
            <a:r>
              <a:rPr lang="en-US" dirty="0"/>
              <a:t>ETL software contains rudimentary data cleansing capabilities</a:t>
            </a:r>
          </a:p>
          <a:p>
            <a:pPr lvl="1"/>
            <a:r>
              <a:rPr lang="en-US" dirty="0"/>
              <a:t>Specialized data cleansing software is often used.  </a:t>
            </a:r>
          </a:p>
          <a:p>
            <a:pPr lvl="1"/>
            <a:r>
              <a:rPr lang="en-US" dirty="0"/>
              <a:t>Important for performing name and address correction and house holding functions</a:t>
            </a:r>
          </a:p>
          <a:p>
            <a:pPr lvl="1"/>
            <a:r>
              <a:rPr lang="en-US" dirty="0"/>
              <a:t>Leading data cleansing vendors include </a:t>
            </a:r>
            <a:r>
              <a:rPr lang="en-US" dirty="0" err="1"/>
              <a:t>Vality</a:t>
            </a:r>
            <a:r>
              <a:rPr lang="en-US" dirty="0"/>
              <a:t> (Integrity), Harte-Hanks (Trillium), and </a:t>
            </a:r>
            <a:r>
              <a:rPr lang="en-US" dirty="0" err="1"/>
              <a:t>Firstlogic</a:t>
            </a:r>
            <a:r>
              <a:rPr lang="en-US" dirty="0"/>
              <a:t> (</a:t>
            </a:r>
            <a:r>
              <a:rPr lang="en-US" dirty="0" err="1"/>
              <a:t>i.d.Centric</a:t>
            </a:r>
            <a:r>
              <a:rPr lang="en-US" dirty="0"/>
              <a:t>)</a:t>
            </a:r>
          </a:p>
          <a:p>
            <a:endParaRPr lang="en-US" dirty="0"/>
          </a:p>
        </p:txBody>
      </p:sp>
    </p:spTree>
    <p:extLst>
      <p:ext uri="{BB962C8B-B14F-4D97-AF65-F5344CB8AC3E}">
        <p14:creationId xmlns:p14="http://schemas.microsoft.com/office/powerpoint/2010/main" val="276113351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a:t>
            </a:r>
            <a:r>
              <a:rPr lang="en-US" dirty="0" smtClean="0"/>
              <a:t>Transformation</a:t>
            </a:r>
            <a:endParaRPr lang="en-US" dirty="0"/>
          </a:p>
        </p:txBody>
      </p:sp>
      <p:sp>
        <p:nvSpPr>
          <p:cNvPr id="4" name="Content Placeholder 3"/>
          <p:cNvSpPr>
            <a:spLocks noGrp="1"/>
          </p:cNvSpPr>
          <p:nvPr>
            <p:ph idx="1"/>
          </p:nvPr>
        </p:nvSpPr>
        <p:spPr/>
        <p:txBody>
          <a:bodyPr/>
          <a:lstStyle/>
          <a:p>
            <a:r>
              <a:rPr lang="en-US" dirty="0"/>
              <a:t>Steps in Data Cleansing</a:t>
            </a:r>
          </a:p>
          <a:p>
            <a:pPr lvl="1"/>
            <a:r>
              <a:rPr lang="en-US" dirty="0"/>
              <a:t>Parsing</a:t>
            </a:r>
          </a:p>
          <a:p>
            <a:pPr lvl="1"/>
            <a:r>
              <a:rPr lang="en-US" dirty="0"/>
              <a:t>Correcting</a:t>
            </a:r>
          </a:p>
          <a:p>
            <a:pPr lvl="1"/>
            <a:r>
              <a:rPr lang="en-US" dirty="0"/>
              <a:t>Standardizing</a:t>
            </a:r>
          </a:p>
          <a:p>
            <a:pPr lvl="1"/>
            <a:r>
              <a:rPr lang="en-US" dirty="0"/>
              <a:t>Matching</a:t>
            </a:r>
          </a:p>
          <a:p>
            <a:pPr lvl="1"/>
            <a:r>
              <a:rPr lang="en-US" dirty="0"/>
              <a:t>Consolidating</a:t>
            </a:r>
          </a:p>
          <a:p>
            <a:pPr lvl="1"/>
            <a:r>
              <a:rPr lang="en-US" dirty="0"/>
              <a:t>Conditioning</a:t>
            </a:r>
          </a:p>
          <a:p>
            <a:pPr lvl="1"/>
            <a:r>
              <a:rPr lang="en-US" dirty="0"/>
              <a:t>Enrichment</a:t>
            </a:r>
          </a:p>
          <a:p>
            <a:endParaRPr lang="en-US" dirty="0"/>
          </a:p>
        </p:txBody>
      </p:sp>
    </p:spTree>
    <p:extLst>
      <p:ext uri="{BB962C8B-B14F-4D97-AF65-F5344CB8AC3E}">
        <p14:creationId xmlns:p14="http://schemas.microsoft.com/office/powerpoint/2010/main" val="145626234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5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lnSpc>
                <a:spcPct val="80000"/>
              </a:lnSpc>
            </a:pPr>
            <a:endParaRPr lang="en-US" sz="2400" b="1">
              <a:solidFill>
                <a:srgbClr val="000000"/>
              </a:solidFill>
              <a:latin typeface="Candara"/>
              <a:ea typeface="ヒラギノ角ゴ Pro W3"/>
              <a:cs typeface="ヒラギノ角ゴ Pro W3"/>
            </a:endParaRPr>
          </a:p>
        </p:txBody>
      </p:sp>
      <p:sp>
        <p:nvSpPr>
          <p:cNvPr id="4" name="Title 3"/>
          <p:cNvSpPr>
            <a:spLocks noGrp="1"/>
          </p:cNvSpPr>
          <p:nvPr>
            <p:ph type="title"/>
          </p:nvPr>
        </p:nvSpPr>
        <p:spPr/>
        <p:txBody>
          <a:bodyPr/>
          <a:lstStyle/>
          <a:p>
            <a:r>
              <a:rPr lang="en-US" dirty="0"/>
              <a:t>Data Transformation</a:t>
            </a:r>
          </a:p>
        </p:txBody>
      </p:sp>
      <p:sp>
        <p:nvSpPr>
          <p:cNvPr id="5" name="Content Placeholder 4"/>
          <p:cNvSpPr>
            <a:spLocks noGrp="1"/>
          </p:cNvSpPr>
          <p:nvPr>
            <p:ph idx="1"/>
          </p:nvPr>
        </p:nvSpPr>
        <p:spPr/>
        <p:txBody>
          <a:bodyPr/>
          <a:lstStyle/>
          <a:p>
            <a:r>
              <a:rPr lang="en-US" dirty="0"/>
              <a:t>Parsing</a:t>
            </a:r>
          </a:p>
          <a:p>
            <a:pPr lvl="1"/>
            <a:r>
              <a:rPr lang="en-US" dirty="0"/>
              <a:t>Parsing locates and identifies individual data elements in the source files and then isolates these data elements in the target files</a:t>
            </a:r>
          </a:p>
          <a:p>
            <a:pPr lvl="1"/>
            <a:r>
              <a:rPr lang="en-US" dirty="0"/>
              <a:t>Examples include :</a:t>
            </a:r>
          </a:p>
          <a:p>
            <a:pPr lvl="2"/>
            <a:r>
              <a:rPr lang="en-US" dirty="0"/>
              <a:t>parsing the first, middle, and last name;</a:t>
            </a:r>
          </a:p>
          <a:p>
            <a:pPr lvl="2"/>
            <a:r>
              <a:rPr lang="en-US" dirty="0"/>
              <a:t>street number and street name; and city and state</a:t>
            </a:r>
          </a:p>
          <a:p>
            <a:endParaRPr lang="en-US" dirty="0"/>
          </a:p>
        </p:txBody>
      </p:sp>
    </p:spTree>
    <p:extLst>
      <p:ext uri="{BB962C8B-B14F-4D97-AF65-F5344CB8AC3E}">
        <p14:creationId xmlns:p14="http://schemas.microsoft.com/office/powerpoint/2010/main" val="225949250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Lesson </a:t>
            </a:r>
            <a:r>
              <a:rPr lang="en-US" dirty="0" smtClean="0"/>
              <a:t>Objectives</a:t>
            </a:r>
            <a:endParaRPr lang="en-US" dirty="0"/>
          </a:p>
        </p:txBody>
      </p:sp>
      <p:sp>
        <p:nvSpPr>
          <p:cNvPr id="7" name="Content Placeholder 6"/>
          <p:cNvSpPr>
            <a:spLocks noGrp="1"/>
          </p:cNvSpPr>
          <p:nvPr>
            <p:ph idx="1"/>
          </p:nvPr>
        </p:nvSpPr>
        <p:spPr/>
        <p:txBody>
          <a:bodyPr/>
          <a:lstStyle/>
          <a:p>
            <a:r>
              <a:rPr lang="en-US" dirty="0"/>
              <a:t>On completion of this lesson on Data Modeling, you will be able to understand:</a:t>
            </a:r>
          </a:p>
          <a:p>
            <a:pPr lvl="1"/>
            <a:r>
              <a:rPr lang="en-US" dirty="0"/>
              <a:t>The ETL process</a:t>
            </a:r>
          </a:p>
          <a:p>
            <a:pPr lvl="1"/>
            <a:r>
              <a:rPr lang="en-US" dirty="0"/>
              <a:t>The steps in Data Cleansing</a:t>
            </a:r>
          </a:p>
          <a:p>
            <a:endParaRPr lang="en-US" dirty="0"/>
          </a:p>
        </p:txBody>
      </p:sp>
    </p:spTree>
    <p:extLst>
      <p:ext uri="{BB962C8B-B14F-4D97-AF65-F5344CB8AC3E}">
        <p14:creationId xmlns:p14="http://schemas.microsoft.com/office/powerpoint/2010/main" val="3469140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Transformation </a:t>
            </a:r>
          </a:p>
        </p:txBody>
      </p:sp>
      <p:sp>
        <p:nvSpPr>
          <p:cNvPr id="4" name="Content Placeholder 3"/>
          <p:cNvSpPr>
            <a:spLocks noGrp="1"/>
          </p:cNvSpPr>
          <p:nvPr>
            <p:ph idx="1"/>
          </p:nvPr>
        </p:nvSpPr>
        <p:spPr/>
        <p:txBody>
          <a:bodyPr/>
          <a:lstStyle/>
          <a:p>
            <a:r>
              <a:rPr lang="en-US" dirty="0"/>
              <a:t>Parsing</a:t>
            </a:r>
          </a:p>
          <a:p>
            <a:endParaRPr lang="en-US" dirty="0"/>
          </a:p>
        </p:txBody>
      </p:sp>
      <p:graphicFrame>
        <p:nvGraphicFramePr>
          <p:cNvPr id="5" name="Object 4"/>
          <p:cNvGraphicFramePr>
            <a:graphicFrameLocks noGrp="1" noChangeAspect="1"/>
          </p:cNvGraphicFramePr>
          <p:nvPr>
            <p:extLst>
              <p:ext uri="{D42A27DB-BD31-4B8C-83A1-F6EECF244321}">
                <p14:modId xmlns:p14="http://schemas.microsoft.com/office/powerpoint/2010/main" val="2947930221"/>
              </p:ext>
            </p:extLst>
          </p:nvPr>
        </p:nvGraphicFramePr>
        <p:xfrm>
          <a:off x="1314450" y="2573338"/>
          <a:ext cx="6680200" cy="2492375"/>
        </p:xfrm>
        <a:graphic>
          <a:graphicData uri="http://schemas.openxmlformats.org/presentationml/2006/ole">
            <mc:AlternateContent xmlns:mc="http://schemas.openxmlformats.org/markup-compatibility/2006">
              <mc:Choice xmlns:v="urn:schemas-microsoft-com:vml" Requires="v">
                <p:oleObj spid="_x0000_s34842" name="Micrografx FlowCharter 7 Document" r:id="rId4" imgW="6680835" imgH="2491740" progId="">
                  <p:embed/>
                </p:oleObj>
              </mc:Choice>
              <mc:Fallback>
                <p:oleObj name="Micrografx FlowCharter 7 Document" r:id="rId4" imgW="6680835" imgH="2491740" progId="">
                  <p:embed/>
                  <p:pic>
                    <p:nvPicPr>
                      <p:cNvPr id="0" name="Object 1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450" y="2573338"/>
                        <a:ext cx="6680200" cy="2492375"/>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3286762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a:t>
            </a:r>
            <a:r>
              <a:rPr lang="en-US" dirty="0" smtClean="0"/>
              <a:t>Transformation</a:t>
            </a:r>
            <a:endParaRPr lang="en-US" dirty="0"/>
          </a:p>
        </p:txBody>
      </p:sp>
      <p:sp>
        <p:nvSpPr>
          <p:cNvPr id="4" name="Content Placeholder 3"/>
          <p:cNvSpPr>
            <a:spLocks noGrp="1"/>
          </p:cNvSpPr>
          <p:nvPr>
            <p:ph idx="1"/>
          </p:nvPr>
        </p:nvSpPr>
        <p:spPr/>
        <p:txBody>
          <a:bodyPr/>
          <a:lstStyle/>
          <a:p>
            <a:r>
              <a:rPr lang="en-US" dirty="0"/>
              <a:t>Correcting</a:t>
            </a:r>
          </a:p>
          <a:p>
            <a:pPr lvl="1"/>
            <a:r>
              <a:rPr lang="en-US" dirty="0"/>
              <a:t>Corrects parsed individual data components using sophisticated data algorithms and secondary data sources.</a:t>
            </a:r>
          </a:p>
          <a:p>
            <a:pPr lvl="1"/>
            <a:r>
              <a:rPr lang="en-US" dirty="0"/>
              <a:t>Example include replacing a vanity address and adding a zip code.</a:t>
            </a:r>
          </a:p>
          <a:p>
            <a:endParaRPr lang="en-US" dirty="0"/>
          </a:p>
        </p:txBody>
      </p:sp>
    </p:spTree>
    <p:extLst>
      <p:ext uri="{BB962C8B-B14F-4D97-AF65-F5344CB8AC3E}">
        <p14:creationId xmlns:p14="http://schemas.microsoft.com/office/powerpoint/2010/main" val="349360946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Transformation </a:t>
            </a:r>
          </a:p>
        </p:txBody>
      </p:sp>
      <p:sp>
        <p:nvSpPr>
          <p:cNvPr id="4" name="Content Placeholder 3"/>
          <p:cNvSpPr>
            <a:spLocks noGrp="1"/>
          </p:cNvSpPr>
          <p:nvPr>
            <p:ph idx="1"/>
          </p:nvPr>
        </p:nvSpPr>
        <p:spPr/>
        <p:txBody>
          <a:bodyPr/>
          <a:lstStyle/>
          <a:p>
            <a:r>
              <a:rPr lang="en-US" dirty="0"/>
              <a:t>Correcting</a:t>
            </a:r>
          </a:p>
          <a:p>
            <a:endParaRPr lang="en-US" dirty="0"/>
          </a:p>
        </p:txBody>
      </p:sp>
      <p:pic>
        <p:nvPicPr>
          <p:cNvPr id="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56447" y="2227536"/>
            <a:ext cx="7326312" cy="3328988"/>
          </a:xfrm>
          <a:prstGeom prst="rect">
            <a:avLst/>
          </a:prstGeom>
          <a:noFill/>
        </p:spPr>
      </p:pic>
    </p:spTree>
    <p:extLst>
      <p:ext uri="{BB962C8B-B14F-4D97-AF65-F5344CB8AC3E}">
        <p14:creationId xmlns:p14="http://schemas.microsoft.com/office/powerpoint/2010/main" val="161303281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Text Box 4"/>
          <p:cNvSpPr txBox="1">
            <a:spLocks noChangeArrowheads="1"/>
          </p:cNvSpPr>
          <p:nvPr/>
        </p:nvSpPr>
        <p:spPr bwMode="auto">
          <a:xfrm>
            <a:off x="2727325" y="9937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lg" len="lg"/>
                <a:tailEnd type="none" w="lg" len="lg"/>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just"/>
            <a:endParaRPr lang="en-US" sz="2400">
              <a:solidFill>
                <a:schemeClr val="tx2"/>
              </a:solidFill>
              <a:latin typeface="Candara"/>
            </a:endParaRPr>
          </a:p>
        </p:txBody>
      </p:sp>
      <p:sp>
        <p:nvSpPr>
          <p:cNvPr id="3" name="Title 2"/>
          <p:cNvSpPr>
            <a:spLocks noGrp="1"/>
          </p:cNvSpPr>
          <p:nvPr>
            <p:ph type="title"/>
          </p:nvPr>
        </p:nvSpPr>
        <p:spPr/>
        <p:txBody>
          <a:bodyPr/>
          <a:lstStyle/>
          <a:p>
            <a:r>
              <a:rPr lang="en-US" dirty="0"/>
              <a:t>Data Transformation </a:t>
            </a:r>
          </a:p>
        </p:txBody>
      </p:sp>
      <p:sp>
        <p:nvSpPr>
          <p:cNvPr id="4" name="Content Placeholder 3"/>
          <p:cNvSpPr>
            <a:spLocks noGrp="1"/>
          </p:cNvSpPr>
          <p:nvPr>
            <p:ph idx="1"/>
          </p:nvPr>
        </p:nvSpPr>
        <p:spPr/>
        <p:txBody>
          <a:bodyPr/>
          <a:lstStyle/>
          <a:p>
            <a:r>
              <a:rPr lang="en-US" dirty="0"/>
              <a:t>Standardizing</a:t>
            </a:r>
          </a:p>
          <a:p>
            <a:pPr lvl="1"/>
            <a:r>
              <a:rPr lang="en-US" dirty="0"/>
              <a:t>Standardizing applies conversion routines to transform data into its preferred (and consistent) format using both standard and custom business rules.</a:t>
            </a:r>
          </a:p>
          <a:p>
            <a:pPr lvl="1"/>
            <a:r>
              <a:rPr lang="en-US" dirty="0"/>
              <a:t>Examples include adding a pre name, replacing a nickname, and using a preferred street name. </a:t>
            </a:r>
          </a:p>
          <a:p>
            <a:endParaRPr lang="en-US" dirty="0"/>
          </a:p>
        </p:txBody>
      </p:sp>
    </p:spTree>
    <p:extLst>
      <p:ext uri="{BB962C8B-B14F-4D97-AF65-F5344CB8AC3E}">
        <p14:creationId xmlns:p14="http://schemas.microsoft.com/office/powerpoint/2010/main" val="153228725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5" name="Rectangle 5"/>
          <p:cNvSpPr>
            <a:spLocks noChangeArrowheads="1"/>
          </p:cNvSpPr>
          <p:nvPr/>
        </p:nvSpPr>
        <p:spPr bwMode="auto">
          <a:xfrm>
            <a:off x="-990600" y="2895600"/>
            <a:ext cx="2438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52609E"/>
              </a:buClr>
              <a:buFont typeface="Monotype Sorts" pitchFamily="2" charset="2"/>
              <a:buNone/>
            </a:pPr>
            <a:endParaRPr lang="en-US" i="1">
              <a:solidFill>
                <a:srgbClr val="000000"/>
              </a:solidFill>
              <a:latin typeface="Candara"/>
            </a:endParaRPr>
          </a:p>
        </p:txBody>
      </p:sp>
      <p:sp>
        <p:nvSpPr>
          <p:cNvPr id="3" name="Title 2"/>
          <p:cNvSpPr>
            <a:spLocks noGrp="1"/>
          </p:cNvSpPr>
          <p:nvPr>
            <p:ph type="title"/>
          </p:nvPr>
        </p:nvSpPr>
        <p:spPr/>
        <p:txBody>
          <a:bodyPr/>
          <a:lstStyle/>
          <a:p>
            <a:r>
              <a:rPr lang="en-US" dirty="0"/>
              <a:t>Data Transformation </a:t>
            </a:r>
          </a:p>
        </p:txBody>
      </p:sp>
      <p:sp>
        <p:nvSpPr>
          <p:cNvPr id="4" name="Content Placeholder 3"/>
          <p:cNvSpPr>
            <a:spLocks noGrp="1"/>
          </p:cNvSpPr>
          <p:nvPr>
            <p:ph idx="1"/>
          </p:nvPr>
        </p:nvSpPr>
        <p:spPr/>
        <p:txBody>
          <a:bodyPr/>
          <a:lstStyle/>
          <a:p>
            <a:r>
              <a:rPr lang="en-US" dirty="0"/>
              <a:t>Standardizing</a:t>
            </a:r>
          </a:p>
          <a:p>
            <a:endParaRPr lang="en-US" dirty="0"/>
          </a:p>
        </p:txBody>
      </p:sp>
      <p:graphicFrame>
        <p:nvGraphicFramePr>
          <p:cNvPr id="5" name="Object 4"/>
          <p:cNvGraphicFramePr>
            <a:graphicFrameLocks noGrp="1" noChangeAspect="1"/>
          </p:cNvGraphicFramePr>
          <p:nvPr>
            <p:extLst>
              <p:ext uri="{D42A27DB-BD31-4B8C-83A1-F6EECF244321}">
                <p14:modId xmlns:p14="http://schemas.microsoft.com/office/powerpoint/2010/main" val="2220053559"/>
              </p:ext>
            </p:extLst>
          </p:nvPr>
        </p:nvGraphicFramePr>
        <p:xfrm>
          <a:off x="368443" y="2076948"/>
          <a:ext cx="7406640" cy="3937286"/>
        </p:xfrm>
        <a:graphic>
          <a:graphicData uri="http://schemas.openxmlformats.org/presentationml/2006/ole">
            <mc:AlternateContent xmlns:mc="http://schemas.openxmlformats.org/markup-compatibility/2006">
              <mc:Choice xmlns:v="urn:schemas-microsoft-com:vml" Requires="v">
                <p:oleObj spid="_x0000_s35866" name="Micrografx FlowCharter 7 Document" r:id="rId4" imgW="6906578" imgH="3323273" progId="">
                  <p:embed/>
                </p:oleObj>
              </mc:Choice>
              <mc:Fallback>
                <p:oleObj name="Micrografx FlowCharter 7 Document" r:id="rId4" imgW="6906578" imgH="3323273" progId="">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443" y="2076948"/>
                        <a:ext cx="7406640" cy="393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7070793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Transformation </a:t>
            </a:r>
          </a:p>
        </p:txBody>
      </p:sp>
      <p:sp>
        <p:nvSpPr>
          <p:cNvPr id="6" name="Content Placeholder 5"/>
          <p:cNvSpPr>
            <a:spLocks noGrp="1"/>
          </p:cNvSpPr>
          <p:nvPr>
            <p:ph idx="1"/>
          </p:nvPr>
        </p:nvSpPr>
        <p:spPr/>
        <p:txBody>
          <a:bodyPr/>
          <a:lstStyle/>
          <a:p>
            <a:r>
              <a:rPr lang="en-US" dirty="0"/>
              <a:t>Matching</a:t>
            </a:r>
          </a:p>
          <a:p>
            <a:pPr lvl="1"/>
            <a:r>
              <a:rPr lang="en-US" dirty="0"/>
              <a:t>Searching and matching records within and across the parsed, corrected and standardized data based on predefined business rules to eliminate duplications.</a:t>
            </a:r>
          </a:p>
          <a:p>
            <a:pPr lvl="1"/>
            <a:r>
              <a:rPr lang="en-US" dirty="0"/>
              <a:t>Examples include identifying similar names and addresses.</a:t>
            </a:r>
          </a:p>
          <a:p>
            <a:endParaRPr lang="en-US" dirty="0"/>
          </a:p>
        </p:txBody>
      </p:sp>
    </p:spTree>
    <p:extLst>
      <p:ext uri="{BB962C8B-B14F-4D97-AF65-F5344CB8AC3E}">
        <p14:creationId xmlns:p14="http://schemas.microsoft.com/office/powerpoint/2010/main" val="84105482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Data Transformation </a:t>
            </a:r>
          </a:p>
        </p:txBody>
      </p:sp>
      <p:sp>
        <p:nvSpPr>
          <p:cNvPr id="7" name="Content Placeholder 6"/>
          <p:cNvSpPr>
            <a:spLocks noGrp="1"/>
          </p:cNvSpPr>
          <p:nvPr>
            <p:ph idx="1"/>
          </p:nvPr>
        </p:nvSpPr>
        <p:spPr/>
        <p:txBody>
          <a:bodyPr/>
          <a:lstStyle/>
          <a:p>
            <a:r>
              <a:rPr lang="en-US" dirty="0"/>
              <a:t>Matching</a:t>
            </a:r>
          </a:p>
          <a:p>
            <a:endParaRPr lang="en-US" dirty="0"/>
          </a:p>
        </p:txBody>
      </p:sp>
      <p:graphicFrame>
        <p:nvGraphicFramePr>
          <p:cNvPr id="8" name="Object 7"/>
          <p:cNvGraphicFramePr>
            <a:graphicFrameLocks noGrp="1" noChangeAspect="1"/>
          </p:cNvGraphicFramePr>
          <p:nvPr>
            <p:extLst>
              <p:ext uri="{D42A27DB-BD31-4B8C-83A1-F6EECF244321}">
                <p14:modId xmlns:p14="http://schemas.microsoft.com/office/powerpoint/2010/main" val="3961763978"/>
              </p:ext>
            </p:extLst>
          </p:nvPr>
        </p:nvGraphicFramePr>
        <p:xfrm>
          <a:off x="727852" y="2023082"/>
          <a:ext cx="7680960" cy="4086226"/>
        </p:xfrm>
        <a:graphic>
          <a:graphicData uri="http://schemas.openxmlformats.org/presentationml/2006/ole">
            <mc:AlternateContent xmlns:mc="http://schemas.openxmlformats.org/markup-compatibility/2006">
              <mc:Choice xmlns:v="urn:schemas-microsoft-com:vml" Requires="v">
                <p:oleObj spid="_x0000_s36890" name="Micrografx FlowCharter 7 Document" r:id="rId4" imgW="7020878" imgH="3734753" progId="">
                  <p:embed/>
                </p:oleObj>
              </mc:Choice>
              <mc:Fallback>
                <p:oleObj name="Micrografx FlowCharter 7 Document" r:id="rId4" imgW="7020878" imgH="3734753" progId="">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852" y="2023082"/>
                        <a:ext cx="7680960" cy="4086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032290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a:t>
            </a:r>
            <a:r>
              <a:rPr lang="en-US" dirty="0" smtClean="0"/>
              <a:t>Transformation</a:t>
            </a:r>
            <a:endParaRPr lang="en-US" dirty="0"/>
          </a:p>
        </p:txBody>
      </p:sp>
      <p:sp>
        <p:nvSpPr>
          <p:cNvPr id="4" name="Content Placeholder 3"/>
          <p:cNvSpPr>
            <a:spLocks noGrp="1"/>
          </p:cNvSpPr>
          <p:nvPr>
            <p:ph idx="1"/>
          </p:nvPr>
        </p:nvSpPr>
        <p:spPr/>
        <p:txBody>
          <a:bodyPr/>
          <a:lstStyle/>
          <a:p>
            <a:r>
              <a:rPr lang="en-US" dirty="0"/>
              <a:t>Consolidating</a:t>
            </a:r>
          </a:p>
          <a:p>
            <a:r>
              <a:rPr lang="en-US" dirty="0"/>
              <a:t>Analyzing and identifying relationships between matched records and consolidating/merging them into ONE representation.</a:t>
            </a:r>
          </a:p>
          <a:p>
            <a:endParaRPr lang="en-US" dirty="0"/>
          </a:p>
        </p:txBody>
      </p:sp>
    </p:spTree>
    <p:extLst>
      <p:ext uri="{BB962C8B-B14F-4D97-AF65-F5344CB8AC3E}">
        <p14:creationId xmlns:p14="http://schemas.microsoft.com/office/powerpoint/2010/main" val="151385071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a:t>
            </a:r>
            <a:r>
              <a:rPr lang="en-US" dirty="0" smtClean="0"/>
              <a:t>Transformation</a:t>
            </a:r>
            <a:endParaRPr lang="en-US" dirty="0"/>
          </a:p>
        </p:txBody>
      </p:sp>
      <p:sp>
        <p:nvSpPr>
          <p:cNvPr id="5" name="Content Placeholder 4"/>
          <p:cNvSpPr>
            <a:spLocks noGrp="1"/>
          </p:cNvSpPr>
          <p:nvPr>
            <p:ph idx="1"/>
          </p:nvPr>
        </p:nvSpPr>
        <p:spPr/>
        <p:txBody>
          <a:bodyPr/>
          <a:lstStyle/>
          <a:p>
            <a:r>
              <a:rPr lang="en-US" dirty="0"/>
              <a:t>Consolidating</a:t>
            </a:r>
          </a:p>
          <a:p>
            <a:endParaRPr lang="en-US"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2436030543"/>
              </p:ext>
            </p:extLst>
          </p:nvPr>
        </p:nvGraphicFramePr>
        <p:xfrm>
          <a:off x="441325" y="2649538"/>
          <a:ext cx="8267700" cy="2525712"/>
        </p:xfrm>
        <a:graphic>
          <a:graphicData uri="http://schemas.openxmlformats.org/presentationml/2006/ole">
            <mc:AlternateContent xmlns:mc="http://schemas.openxmlformats.org/markup-compatibility/2006">
              <mc:Choice xmlns:v="urn:schemas-microsoft-com:vml" Requires="v">
                <p:oleObj spid="_x0000_s37914" name="Micrografx FlowCharter 7 Document" r:id="rId4" imgW="7238048" imgH="2211705" progId="">
                  <p:embed/>
                </p:oleObj>
              </mc:Choice>
              <mc:Fallback>
                <p:oleObj name="Micrografx FlowCharter 7 Document" r:id="rId4" imgW="7238048" imgH="2211705" progId="">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325" y="2649538"/>
                        <a:ext cx="8267700" cy="2525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993749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30" name="Rectangle 6"/>
          <p:cNvSpPr>
            <a:spLocks noChangeArrowheads="1"/>
          </p:cNvSpPr>
          <p:nvPr/>
        </p:nvSpPr>
        <p:spPr bwMode="auto">
          <a:xfrm>
            <a:off x="442912" y="1458686"/>
            <a:ext cx="8077200" cy="4013200"/>
          </a:xfrm>
          <a:prstGeom prst="rect">
            <a:avLst/>
          </a:prstGeom>
          <a:noFill/>
          <a:ln w="9525">
            <a:noFill/>
            <a:miter lim="800000"/>
            <a:headEnd/>
            <a:tailEnd/>
          </a:ln>
          <a:effectLst/>
        </p:spPr>
        <p:txBody>
          <a:bodyPr/>
          <a:lstStyle/>
          <a:p>
            <a:pPr marL="804863" lvl="1" indent="-347663" eaLnBrk="0" hangingPunct="0">
              <a:spcBef>
                <a:spcPct val="10000"/>
              </a:spcBef>
              <a:spcAft>
                <a:spcPct val="10000"/>
              </a:spcAft>
              <a:buClr>
                <a:srgbClr val="00A1E4"/>
              </a:buClr>
              <a:buSzPct val="75000"/>
              <a:buFont typeface="Wingdings" pitchFamily="2" charset="2"/>
              <a:buChar char="u"/>
            </a:pPr>
            <a:endParaRPr lang="en-US" sz="1600">
              <a:solidFill>
                <a:srgbClr val="000000"/>
              </a:solidFill>
              <a:effectLst>
                <a:outerShdw blurRad="38100" dist="38100" dir="2700000" algn="tl">
                  <a:srgbClr val="C0C0C0"/>
                </a:outerShdw>
              </a:effectLst>
              <a:latin typeface="Candara"/>
              <a:cs typeface="Arial" pitchFamily="34" charset="0"/>
            </a:endParaRPr>
          </a:p>
        </p:txBody>
      </p:sp>
      <p:sp>
        <p:nvSpPr>
          <p:cNvPr id="3" name="Title 2"/>
          <p:cNvSpPr>
            <a:spLocks noGrp="1"/>
          </p:cNvSpPr>
          <p:nvPr>
            <p:ph type="title"/>
          </p:nvPr>
        </p:nvSpPr>
        <p:spPr/>
        <p:txBody>
          <a:bodyPr/>
          <a:lstStyle/>
          <a:p>
            <a:r>
              <a:rPr lang="en-US" dirty="0"/>
              <a:t>Data Transformation </a:t>
            </a:r>
          </a:p>
        </p:txBody>
      </p:sp>
      <p:sp>
        <p:nvSpPr>
          <p:cNvPr id="4" name="Content Placeholder 3"/>
          <p:cNvSpPr>
            <a:spLocks noGrp="1"/>
          </p:cNvSpPr>
          <p:nvPr>
            <p:ph idx="1"/>
          </p:nvPr>
        </p:nvSpPr>
        <p:spPr/>
        <p:txBody>
          <a:bodyPr/>
          <a:lstStyle/>
          <a:p>
            <a:r>
              <a:rPr lang="en-US" dirty="0"/>
              <a:t>Conditioning</a:t>
            </a:r>
          </a:p>
          <a:p>
            <a:pPr lvl="1"/>
            <a:r>
              <a:rPr lang="en-US" dirty="0"/>
              <a:t>The conversion of data types from the source to the target data store (warehouse) -- always a relational database</a:t>
            </a:r>
          </a:p>
          <a:p>
            <a:pPr lvl="1"/>
            <a:r>
              <a:rPr lang="en-US" dirty="0" err="1"/>
              <a:t>Eg</a:t>
            </a:r>
            <a:r>
              <a:rPr lang="en-US" dirty="0"/>
              <a:t>. OLTP Date stored as text (DDMMYY); DW format is Oracle Date type</a:t>
            </a:r>
          </a:p>
          <a:p>
            <a:endParaRPr lang="en-US" dirty="0"/>
          </a:p>
        </p:txBody>
      </p:sp>
    </p:spTree>
    <p:extLst>
      <p:ext uri="{BB962C8B-B14F-4D97-AF65-F5344CB8AC3E}">
        <p14:creationId xmlns:p14="http://schemas.microsoft.com/office/powerpoint/2010/main" val="240056585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AutoShape 3"/>
          <p:cNvSpPr>
            <a:spLocks noChangeArrowheads="1"/>
          </p:cNvSpPr>
          <p:nvPr/>
        </p:nvSpPr>
        <p:spPr bwMode="auto">
          <a:xfrm>
            <a:off x="762000" y="2514600"/>
            <a:ext cx="1066800" cy="990600"/>
          </a:xfrm>
          <a:prstGeom prst="can">
            <a:avLst>
              <a:gd name="adj" fmla="val 25000"/>
            </a:avLst>
          </a:prstGeom>
          <a:solidFill>
            <a:schemeClr val="bg2"/>
          </a:solidFill>
          <a:ln w="9525">
            <a:solidFill>
              <a:schemeClr val="tx2"/>
            </a:solidFill>
            <a:round/>
            <a:headEnd/>
            <a:tailEnd/>
          </a:ln>
        </p:spPr>
        <p:txBody>
          <a:bodyPr wrap="none" anchor="ctr"/>
          <a:lstStyle/>
          <a:p>
            <a:endParaRPr lang="en-US" sz="2400">
              <a:latin typeface="+mj-lt"/>
              <a:cs typeface="Arial" pitchFamily="34" charset="0"/>
            </a:endParaRPr>
          </a:p>
        </p:txBody>
      </p:sp>
      <p:sp>
        <p:nvSpPr>
          <p:cNvPr id="295940" name="AutoShape 4"/>
          <p:cNvSpPr>
            <a:spLocks noChangeArrowheads="1"/>
          </p:cNvSpPr>
          <p:nvPr/>
        </p:nvSpPr>
        <p:spPr bwMode="auto">
          <a:xfrm>
            <a:off x="762000" y="3733800"/>
            <a:ext cx="1066800" cy="990600"/>
          </a:xfrm>
          <a:prstGeom prst="can">
            <a:avLst>
              <a:gd name="adj" fmla="val 25000"/>
            </a:avLst>
          </a:prstGeom>
          <a:solidFill>
            <a:schemeClr val="bg2"/>
          </a:solidFill>
          <a:ln w="9525">
            <a:solidFill>
              <a:schemeClr val="tx2"/>
            </a:solidFill>
            <a:round/>
            <a:headEnd/>
            <a:tailEnd/>
          </a:ln>
        </p:spPr>
        <p:txBody>
          <a:bodyPr wrap="none" anchor="ctr"/>
          <a:lstStyle/>
          <a:p>
            <a:endParaRPr lang="en-US" sz="2400">
              <a:latin typeface="+mj-lt"/>
              <a:cs typeface="Arial" pitchFamily="34" charset="0"/>
            </a:endParaRPr>
          </a:p>
        </p:txBody>
      </p:sp>
      <p:sp>
        <p:nvSpPr>
          <p:cNvPr id="295941" name="AutoShape 5"/>
          <p:cNvSpPr>
            <a:spLocks noChangeArrowheads="1"/>
          </p:cNvSpPr>
          <p:nvPr/>
        </p:nvSpPr>
        <p:spPr bwMode="auto">
          <a:xfrm>
            <a:off x="762000" y="4953000"/>
            <a:ext cx="1066800" cy="990600"/>
          </a:xfrm>
          <a:prstGeom prst="can">
            <a:avLst>
              <a:gd name="adj" fmla="val 25000"/>
            </a:avLst>
          </a:prstGeom>
          <a:solidFill>
            <a:schemeClr val="bg2"/>
          </a:solidFill>
          <a:ln w="9525">
            <a:solidFill>
              <a:schemeClr val="tx2"/>
            </a:solidFill>
            <a:round/>
            <a:headEnd/>
            <a:tailEnd/>
          </a:ln>
        </p:spPr>
        <p:txBody>
          <a:bodyPr wrap="none" anchor="ctr"/>
          <a:lstStyle/>
          <a:p>
            <a:endParaRPr lang="en-US" sz="2400">
              <a:latin typeface="+mj-lt"/>
              <a:cs typeface="Arial" pitchFamily="34" charset="0"/>
            </a:endParaRPr>
          </a:p>
        </p:txBody>
      </p:sp>
      <p:sp>
        <p:nvSpPr>
          <p:cNvPr id="295942" name="Text Box 6"/>
          <p:cNvSpPr txBox="1">
            <a:spLocks noChangeArrowheads="1"/>
          </p:cNvSpPr>
          <p:nvPr/>
        </p:nvSpPr>
        <p:spPr bwMode="auto">
          <a:xfrm>
            <a:off x="575503" y="1724025"/>
            <a:ext cx="13099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sz="2000" b="1">
                <a:latin typeface="+mj-lt"/>
                <a:cs typeface="Arial" pitchFamily="34" charset="0"/>
              </a:rPr>
              <a:t>Source </a:t>
            </a:r>
          </a:p>
          <a:p>
            <a:pPr algn="ctr"/>
            <a:r>
              <a:rPr lang="en-US" sz="2000" b="1">
                <a:latin typeface="+mj-lt"/>
                <a:cs typeface="Arial" pitchFamily="34" charset="0"/>
              </a:rPr>
              <a:t> Systems</a:t>
            </a:r>
          </a:p>
        </p:txBody>
      </p:sp>
      <p:sp>
        <p:nvSpPr>
          <p:cNvPr id="295943" name="AutoShape 7"/>
          <p:cNvSpPr>
            <a:spLocks noChangeArrowheads="1"/>
          </p:cNvSpPr>
          <p:nvPr/>
        </p:nvSpPr>
        <p:spPr bwMode="auto">
          <a:xfrm>
            <a:off x="2133600" y="3124200"/>
            <a:ext cx="1371600" cy="2133600"/>
          </a:xfrm>
          <a:prstGeom prst="rightArrow">
            <a:avLst>
              <a:gd name="adj1" fmla="val 50000"/>
              <a:gd name="adj2" fmla="val 25000"/>
            </a:avLst>
          </a:prstGeom>
          <a:solidFill>
            <a:schemeClr val="accent1"/>
          </a:solidFill>
          <a:ln w="9525">
            <a:solidFill>
              <a:schemeClr val="tx2"/>
            </a:solidFill>
            <a:miter lim="800000"/>
            <a:headEnd/>
            <a:tailEnd/>
          </a:ln>
        </p:spPr>
        <p:txBody>
          <a:bodyPr wrap="none" anchor="ctr"/>
          <a:lstStyle/>
          <a:p>
            <a:pPr algn="ctr"/>
            <a:r>
              <a:rPr lang="en-US" sz="2400" b="1">
                <a:latin typeface="+mj-lt"/>
                <a:cs typeface="Arial" pitchFamily="34" charset="0"/>
              </a:rPr>
              <a:t>Extract</a:t>
            </a:r>
          </a:p>
        </p:txBody>
      </p:sp>
      <p:sp>
        <p:nvSpPr>
          <p:cNvPr id="295944" name="AutoShape 8"/>
          <p:cNvSpPr>
            <a:spLocks noChangeArrowheads="1"/>
          </p:cNvSpPr>
          <p:nvPr/>
        </p:nvSpPr>
        <p:spPr bwMode="auto">
          <a:xfrm>
            <a:off x="3733800" y="2743200"/>
            <a:ext cx="1752600" cy="2895600"/>
          </a:xfrm>
          <a:prstGeom prst="flowChartAlternateProcess">
            <a:avLst/>
          </a:prstGeom>
          <a:solidFill>
            <a:srgbClr val="FFCCCC"/>
          </a:solidFill>
          <a:ln w="9525">
            <a:solidFill>
              <a:schemeClr val="tx2"/>
            </a:solidFill>
            <a:miter lim="800000"/>
            <a:headEnd/>
            <a:tailEnd/>
          </a:ln>
        </p:spPr>
        <p:txBody>
          <a:bodyPr wrap="none" anchor="ctr"/>
          <a:lstStyle/>
          <a:p>
            <a:pPr algn="ctr"/>
            <a:r>
              <a:rPr lang="en-US" sz="2400" b="1">
                <a:latin typeface="+mj-lt"/>
                <a:cs typeface="Arial" pitchFamily="34" charset="0"/>
              </a:rPr>
              <a:t>Transform</a:t>
            </a:r>
          </a:p>
        </p:txBody>
      </p:sp>
      <p:sp>
        <p:nvSpPr>
          <p:cNvPr id="295945" name="Text Box 9"/>
          <p:cNvSpPr txBox="1">
            <a:spLocks noChangeArrowheads="1"/>
          </p:cNvSpPr>
          <p:nvPr/>
        </p:nvSpPr>
        <p:spPr bwMode="auto">
          <a:xfrm>
            <a:off x="3810244" y="1724025"/>
            <a:ext cx="119616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sz="2000" b="1">
                <a:latin typeface="+mj-lt"/>
                <a:cs typeface="Arial" pitchFamily="34" charset="0"/>
              </a:rPr>
              <a:t>Staging </a:t>
            </a:r>
          </a:p>
          <a:p>
            <a:pPr algn="ctr"/>
            <a:r>
              <a:rPr lang="en-US" sz="2000" b="1">
                <a:latin typeface="+mj-lt"/>
                <a:cs typeface="Arial" pitchFamily="34" charset="0"/>
              </a:rPr>
              <a:t>Area</a:t>
            </a:r>
          </a:p>
        </p:txBody>
      </p:sp>
      <p:sp>
        <p:nvSpPr>
          <p:cNvPr id="295946" name="AutoShape 10"/>
          <p:cNvSpPr>
            <a:spLocks noChangeArrowheads="1"/>
          </p:cNvSpPr>
          <p:nvPr/>
        </p:nvSpPr>
        <p:spPr bwMode="auto">
          <a:xfrm>
            <a:off x="7162800" y="3048000"/>
            <a:ext cx="1447800" cy="2362200"/>
          </a:xfrm>
          <a:prstGeom prst="flowChartMagneticDisk">
            <a:avLst/>
          </a:prstGeom>
          <a:solidFill>
            <a:srgbClr val="52609C"/>
          </a:solidFill>
          <a:ln w="9525">
            <a:solidFill>
              <a:schemeClr val="tx2"/>
            </a:solidFill>
            <a:round/>
            <a:headEnd/>
            <a:tailEnd/>
          </a:ln>
        </p:spPr>
        <p:txBody>
          <a:bodyPr wrap="none" anchor="ctr"/>
          <a:lstStyle/>
          <a:p>
            <a:endParaRPr lang="en-US" sz="2400">
              <a:latin typeface="+mj-lt"/>
              <a:cs typeface="Arial" pitchFamily="34" charset="0"/>
            </a:endParaRPr>
          </a:p>
        </p:txBody>
      </p:sp>
      <p:sp>
        <p:nvSpPr>
          <p:cNvPr id="295947" name="AutoShape 11"/>
          <p:cNvSpPr>
            <a:spLocks noChangeArrowheads="1"/>
          </p:cNvSpPr>
          <p:nvPr/>
        </p:nvSpPr>
        <p:spPr bwMode="auto">
          <a:xfrm>
            <a:off x="5638800" y="3124200"/>
            <a:ext cx="1371600" cy="2133600"/>
          </a:xfrm>
          <a:prstGeom prst="rightArrow">
            <a:avLst>
              <a:gd name="adj1" fmla="val 50000"/>
              <a:gd name="adj2" fmla="val 25000"/>
            </a:avLst>
          </a:prstGeom>
          <a:solidFill>
            <a:schemeClr val="accent1"/>
          </a:solidFill>
          <a:ln w="9525">
            <a:solidFill>
              <a:schemeClr val="tx2"/>
            </a:solidFill>
            <a:miter lim="800000"/>
            <a:headEnd/>
            <a:tailEnd/>
          </a:ln>
        </p:spPr>
        <p:txBody>
          <a:bodyPr wrap="none" anchor="ctr"/>
          <a:lstStyle/>
          <a:p>
            <a:pPr algn="ctr"/>
            <a:r>
              <a:rPr lang="en-US" sz="2400" b="1">
                <a:latin typeface="+mj-lt"/>
                <a:cs typeface="Arial" pitchFamily="34" charset="0"/>
              </a:rPr>
              <a:t>Load</a:t>
            </a:r>
          </a:p>
        </p:txBody>
      </p:sp>
      <p:sp>
        <p:nvSpPr>
          <p:cNvPr id="295948" name="Text Box 12"/>
          <p:cNvSpPr txBox="1">
            <a:spLocks noChangeArrowheads="1"/>
          </p:cNvSpPr>
          <p:nvPr/>
        </p:nvSpPr>
        <p:spPr bwMode="auto">
          <a:xfrm>
            <a:off x="6808908" y="1647825"/>
            <a:ext cx="17379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sz="2000" b="1">
                <a:latin typeface="+mj-lt"/>
                <a:cs typeface="Arial" pitchFamily="34" charset="0"/>
              </a:rPr>
              <a:t>Presentation</a:t>
            </a:r>
          </a:p>
          <a:p>
            <a:pPr algn="ctr"/>
            <a:r>
              <a:rPr lang="en-US" sz="2000" b="1">
                <a:latin typeface="+mj-lt"/>
                <a:cs typeface="Arial" pitchFamily="34" charset="0"/>
              </a:rPr>
              <a:t>System</a:t>
            </a:r>
          </a:p>
        </p:txBody>
      </p:sp>
      <p:sp>
        <p:nvSpPr>
          <p:cNvPr id="5" name="Title 4"/>
          <p:cNvSpPr>
            <a:spLocks noGrp="1"/>
          </p:cNvSpPr>
          <p:nvPr>
            <p:ph type="title"/>
          </p:nvPr>
        </p:nvSpPr>
        <p:spPr/>
        <p:txBody>
          <a:bodyPr/>
          <a:lstStyle/>
          <a:p>
            <a:r>
              <a:rPr lang="en-US" dirty="0"/>
              <a:t>The ETL </a:t>
            </a:r>
            <a:r>
              <a:rPr lang="en-US" dirty="0" smtClean="0"/>
              <a:t>Process</a:t>
            </a:r>
            <a:endParaRPr lang="en-US" dirty="0"/>
          </a:p>
        </p:txBody>
      </p:sp>
    </p:spTree>
    <p:extLst>
      <p:ext uri="{BB962C8B-B14F-4D97-AF65-F5344CB8AC3E}">
        <p14:creationId xmlns:p14="http://schemas.microsoft.com/office/powerpoint/2010/main" val="304878950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a:t>
            </a:r>
            <a:r>
              <a:rPr lang="en-US" dirty="0" smtClean="0"/>
              <a:t>Transformation</a:t>
            </a:r>
            <a:endParaRPr lang="en-US" dirty="0"/>
          </a:p>
        </p:txBody>
      </p:sp>
      <p:sp>
        <p:nvSpPr>
          <p:cNvPr id="4" name="Content Placeholder 3"/>
          <p:cNvSpPr>
            <a:spLocks noGrp="1"/>
          </p:cNvSpPr>
          <p:nvPr>
            <p:ph idx="1"/>
          </p:nvPr>
        </p:nvSpPr>
        <p:spPr/>
        <p:txBody>
          <a:bodyPr/>
          <a:lstStyle/>
          <a:p>
            <a:r>
              <a:rPr lang="en-US" dirty="0"/>
              <a:t>Conditioning</a:t>
            </a:r>
          </a:p>
          <a:p>
            <a:endParaRPr lang="en-US" dirty="0"/>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8126413"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875167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a:t>
            </a:r>
            <a:r>
              <a:rPr lang="en-US" dirty="0" smtClean="0"/>
              <a:t>Transformation</a:t>
            </a:r>
            <a:endParaRPr lang="en-US" dirty="0"/>
          </a:p>
        </p:txBody>
      </p:sp>
      <p:sp>
        <p:nvSpPr>
          <p:cNvPr id="4" name="Content Placeholder 3"/>
          <p:cNvSpPr>
            <a:spLocks noGrp="1"/>
          </p:cNvSpPr>
          <p:nvPr>
            <p:ph idx="1"/>
          </p:nvPr>
        </p:nvSpPr>
        <p:spPr/>
        <p:txBody>
          <a:bodyPr/>
          <a:lstStyle/>
          <a:p>
            <a:r>
              <a:rPr lang="en-US" dirty="0"/>
              <a:t>Enrichment</a:t>
            </a:r>
          </a:p>
          <a:p>
            <a:pPr lvl="1"/>
            <a:r>
              <a:rPr lang="en-US" dirty="0"/>
              <a:t>Adding/combining external data values, rules to enrich the information already existing in the data</a:t>
            </a:r>
          </a:p>
          <a:p>
            <a:pPr lvl="1"/>
            <a:r>
              <a:rPr lang="en-US" dirty="0"/>
              <a:t>E.g. If we can get a list that provides a relationship between Zip Code, City and State, then if a address field has Zip code 06905 it be safely assumed and address can be enriched by doing a lookup on this table to get Zip Code 06905 –&gt; City Stamford –&gt; State CT </a:t>
            </a:r>
          </a:p>
          <a:p>
            <a:pPr lvl="1"/>
            <a:endParaRPr lang="en-US" dirty="0"/>
          </a:p>
        </p:txBody>
      </p:sp>
    </p:spTree>
    <p:extLst>
      <p:ext uri="{BB962C8B-B14F-4D97-AF65-F5344CB8AC3E}">
        <p14:creationId xmlns:p14="http://schemas.microsoft.com/office/powerpoint/2010/main" val="395509337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Transformation </a:t>
            </a:r>
          </a:p>
        </p:txBody>
      </p:sp>
      <p:sp>
        <p:nvSpPr>
          <p:cNvPr id="5" name="Content Placeholder 4"/>
          <p:cNvSpPr>
            <a:spLocks noGrp="1"/>
          </p:cNvSpPr>
          <p:nvPr>
            <p:ph idx="1"/>
          </p:nvPr>
        </p:nvSpPr>
        <p:spPr/>
        <p:txBody>
          <a:bodyPr/>
          <a:lstStyle/>
          <a:p>
            <a:r>
              <a:rPr lang="en-US" dirty="0"/>
              <a:t>Enrichment</a:t>
            </a:r>
          </a:p>
          <a:p>
            <a:endParaRPr lang="en-US" dirty="0"/>
          </a:p>
        </p:txBody>
      </p:sp>
      <p:pic>
        <p:nvPicPr>
          <p:cNvPr id="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57200" y="1981200"/>
            <a:ext cx="7988300" cy="4348163"/>
          </a:xfrm>
          <a:prstGeom prst="rect">
            <a:avLst/>
          </a:prstGeom>
        </p:spPr>
      </p:pic>
    </p:spTree>
    <p:extLst>
      <p:ext uri="{BB962C8B-B14F-4D97-AF65-F5344CB8AC3E}">
        <p14:creationId xmlns:p14="http://schemas.microsoft.com/office/powerpoint/2010/main" val="4641067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a:t>
            </a:r>
            <a:r>
              <a:rPr lang="en-US" dirty="0" smtClean="0"/>
              <a:t>Loading</a:t>
            </a:r>
            <a:endParaRPr lang="en-US" dirty="0"/>
          </a:p>
        </p:txBody>
      </p:sp>
      <p:sp>
        <p:nvSpPr>
          <p:cNvPr id="4" name="Content Placeholder 3"/>
          <p:cNvSpPr>
            <a:spLocks noGrp="1"/>
          </p:cNvSpPr>
          <p:nvPr>
            <p:ph idx="1"/>
          </p:nvPr>
        </p:nvSpPr>
        <p:spPr/>
        <p:txBody>
          <a:bodyPr/>
          <a:lstStyle/>
          <a:p>
            <a:r>
              <a:rPr lang="en-US" dirty="0"/>
              <a:t>Data are physically moved to the data warehouse</a:t>
            </a:r>
          </a:p>
          <a:p>
            <a:r>
              <a:rPr lang="en-US" dirty="0"/>
              <a:t>The loading takes place within a “load window” </a:t>
            </a:r>
          </a:p>
          <a:p>
            <a:r>
              <a:rPr lang="en-US" dirty="0"/>
              <a:t>Loading the Extracted and Transformed data into the Staging Area or Data Warehouse.</a:t>
            </a:r>
          </a:p>
          <a:p>
            <a:endParaRPr lang="en-US" dirty="0"/>
          </a:p>
        </p:txBody>
      </p:sp>
    </p:spTree>
    <p:extLst>
      <p:ext uri="{BB962C8B-B14F-4D97-AF65-F5344CB8AC3E}">
        <p14:creationId xmlns:p14="http://schemas.microsoft.com/office/powerpoint/2010/main" val="163540963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a:t>
            </a:r>
            <a:r>
              <a:rPr lang="en-US" dirty="0" smtClean="0"/>
              <a:t>Loading</a:t>
            </a:r>
            <a:endParaRPr lang="en-US" dirty="0"/>
          </a:p>
        </p:txBody>
      </p:sp>
      <p:sp>
        <p:nvSpPr>
          <p:cNvPr id="6" name="Content Placeholder 5"/>
          <p:cNvSpPr>
            <a:spLocks noGrp="1"/>
          </p:cNvSpPr>
          <p:nvPr>
            <p:ph idx="1"/>
          </p:nvPr>
        </p:nvSpPr>
        <p:spPr/>
        <p:txBody>
          <a:bodyPr/>
          <a:lstStyle/>
          <a:p>
            <a:r>
              <a:rPr lang="en-US" dirty="0"/>
              <a:t>First time bulk load to get the historical data into the  Data Warehouse</a:t>
            </a:r>
          </a:p>
          <a:p>
            <a:r>
              <a:rPr lang="en-US" dirty="0"/>
              <a:t>Periodic Incremental loads to bring in modified data </a:t>
            </a:r>
          </a:p>
          <a:p>
            <a:r>
              <a:rPr lang="en-US" dirty="0"/>
              <a:t>Design load strategy to using appropriate Slowly Changing Dimension type .</a:t>
            </a:r>
          </a:p>
          <a:p>
            <a:r>
              <a:rPr lang="en-US" dirty="0"/>
              <a:t>The Loading window should be as small as possible</a:t>
            </a:r>
          </a:p>
          <a:p>
            <a:r>
              <a:rPr lang="en-US" dirty="0"/>
              <a:t>Should be clubbed with strong Error Management process to capture the failures or rejections in the Loading process</a:t>
            </a:r>
          </a:p>
          <a:p>
            <a:endParaRPr lang="en-US" dirty="0"/>
          </a:p>
        </p:txBody>
      </p:sp>
    </p:spTree>
    <p:extLst>
      <p:ext uri="{BB962C8B-B14F-4D97-AF65-F5344CB8AC3E}">
        <p14:creationId xmlns:p14="http://schemas.microsoft.com/office/powerpoint/2010/main" val="201726301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Slowly Changing Dimension Types</a:t>
            </a:r>
          </a:p>
        </p:txBody>
      </p:sp>
      <p:sp>
        <p:nvSpPr>
          <p:cNvPr id="6" name="Content Placeholder 5"/>
          <p:cNvSpPr>
            <a:spLocks noGrp="1"/>
          </p:cNvSpPr>
          <p:nvPr>
            <p:ph idx="1"/>
          </p:nvPr>
        </p:nvSpPr>
        <p:spPr/>
        <p:txBody>
          <a:bodyPr/>
          <a:lstStyle/>
          <a:p>
            <a:r>
              <a:rPr lang="en-US" dirty="0"/>
              <a:t>Three types of slowly changing dimensions</a:t>
            </a:r>
          </a:p>
          <a:p>
            <a:pPr lvl="1"/>
            <a:r>
              <a:rPr lang="en-US" dirty="0" smtClean="0"/>
              <a:t>Type </a:t>
            </a:r>
            <a:r>
              <a:rPr lang="en-US" dirty="0"/>
              <a:t>1</a:t>
            </a:r>
          </a:p>
          <a:p>
            <a:pPr lvl="2"/>
            <a:r>
              <a:rPr lang="en-US" dirty="0"/>
              <a:t>Updates existing record with modifications</a:t>
            </a:r>
          </a:p>
          <a:p>
            <a:pPr lvl="2"/>
            <a:r>
              <a:rPr lang="en-US" dirty="0"/>
              <a:t>Does not maintain history</a:t>
            </a:r>
          </a:p>
          <a:p>
            <a:pPr lvl="1"/>
            <a:r>
              <a:rPr lang="en-US" dirty="0"/>
              <a:t>Type 2	</a:t>
            </a:r>
          </a:p>
          <a:p>
            <a:pPr lvl="2"/>
            <a:r>
              <a:rPr lang="en-US" dirty="0"/>
              <a:t>Adds new record</a:t>
            </a:r>
          </a:p>
          <a:p>
            <a:pPr lvl="2"/>
            <a:r>
              <a:rPr lang="en-US" dirty="0"/>
              <a:t>Maintain history</a:t>
            </a:r>
          </a:p>
          <a:p>
            <a:pPr lvl="2"/>
            <a:r>
              <a:rPr lang="en-US" dirty="0"/>
              <a:t>Maintains old record</a:t>
            </a:r>
          </a:p>
          <a:p>
            <a:pPr lvl="1"/>
            <a:r>
              <a:rPr lang="en-US" dirty="0"/>
              <a:t>Type 3:  </a:t>
            </a:r>
          </a:p>
          <a:p>
            <a:pPr lvl="2"/>
            <a:r>
              <a:rPr lang="en-US" dirty="0"/>
              <a:t>Keep old and new values in the existing row</a:t>
            </a:r>
          </a:p>
          <a:p>
            <a:pPr lvl="2"/>
            <a:r>
              <a:rPr lang="en-US" dirty="0"/>
              <a:t>Requires a design change</a:t>
            </a:r>
          </a:p>
          <a:p>
            <a:endParaRPr lang="en-US" dirty="0"/>
          </a:p>
        </p:txBody>
      </p:sp>
    </p:spTree>
    <p:extLst>
      <p:ext uri="{BB962C8B-B14F-4D97-AF65-F5344CB8AC3E}">
        <p14:creationId xmlns:p14="http://schemas.microsoft.com/office/powerpoint/2010/main" val="403488294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Meta </a:t>
            </a:r>
            <a:r>
              <a:rPr lang="en-US" dirty="0" smtClean="0"/>
              <a:t>Data</a:t>
            </a:r>
            <a:endParaRPr lang="en-US" dirty="0"/>
          </a:p>
        </p:txBody>
      </p:sp>
      <p:sp>
        <p:nvSpPr>
          <p:cNvPr id="4" name="Content Placeholder 3"/>
          <p:cNvSpPr>
            <a:spLocks noGrp="1"/>
          </p:cNvSpPr>
          <p:nvPr>
            <p:ph idx="1"/>
          </p:nvPr>
        </p:nvSpPr>
        <p:spPr/>
        <p:txBody>
          <a:bodyPr/>
          <a:lstStyle/>
          <a:p>
            <a:r>
              <a:rPr lang="en-US" dirty="0"/>
              <a:t>Data about data</a:t>
            </a:r>
          </a:p>
          <a:p>
            <a:r>
              <a:rPr lang="en-US" dirty="0"/>
              <a:t>Needed by both information technology personnel and users</a:t>
            </a:r>
          </a:p>
          <a:p>
            <a:r>
              <a:rPr lang="en-US" dirty="0"/>
              <a:t>IT personnel need to know data sources and targets; database, table and column names; refresh schedules; data usage measures; etc. </a:t>
            </a:r>
          </a:p>
          <a:p>
            <a:r>
              <a:rPr lang="en-US" dirty="0"/>
              <a:t>Users need to know entity/attribute definitions; reports/query tools available; report distribution information; help desk contact information, etc. </a:t>
            </a:r>
          </a:p>
          <a:p>
            <a:endParaRPr lang="en-US" dirty="0"/>
          </a:p>
        </p:txBody>
      </p:sp>
    </p:spTree>
    <p:extLst>
      <p:ext uri="{BB962C8B-B14F-4D97-AF65-F5344CB8AC3E}">
        <p14:creationId xmlns:p14="http://schemas.microsoft.com/office/powerpoint/2010/main" val="354156978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Metadata</a:t>
            </a:r>
          </a:p>
        </p:txBody>
      </p:sp>
      <p:sp>
        <p:nvSpPr>
          <p:cNvPr id="6" name="Content Placeholder 5"/>
          <p:cNvSpPr>
            <a:spLocks noGrp="1"/>
          </p:cNvSpPr>
          <p:nvPr>
            <p:ph idx="1"/>
          </p:nvPr>
        </p:nvSpPr>
        <p:spPr/>
        <p:txBody>
          <a:bodyPr/>
          <a:lstStyle/>
          <a:p>
            <a:r>
              <a:rPr lang="en-US" dirty="0"/>
              <a:t>Metadata is more comprehensive and transcends the data.</a:t>
            </a:r>
          </a:p>
          <a:p>
            <a:endParaRPr lang="en-US" dirty="0"/>
          </a:p>
          <a:p>
            <a:pPr lvl="1"/>
            <a:r>
              <a:rPr lang="en-US" dirty="0"/>
              <a:t>Metadata provide the </a:t>
            </a:r>
            <a:r>
              <a:rPr lang="en-US" b="1" i="1" dirty="0">
                <a:solidFill>
                  <a:srgbClr val="FFC000"/>
                </a:solidFill>
              </a:rPr>
              <a:t>format and name </a:t>
            </a:r>
            <a:r>
              <a:rPr lang="en-US" dirty="0"/>
              <a:t>of data items</a:t>
            </a:r>
          </a:p>
          <a:p>
            <a:pPr lvl="1"/>
            <a:r>
              <a:rPr lang="en-US" dirty="0"/>
              <a:t>It actually provides the </a:t>
            </a:r>
            <a:r>
              <a:rPr lang="en-US" b="1" i="1" dirty="0">
                <a:solidFill>
                  <a:srgbClr val="FFC000"/>
                </a:solidFill>
              </a:rPr>
              <a:t>context</a:t>
            </a:r>
            <a:r>
              <a:rPr lang="en-US" dirty="0"/>
              <a:t> in which the data element exists.</a:t>
            </a:r>
          </a:p>
          <a:p>
            <a:pPr lvl="1"/>
            <a:r>
              <a:rPr lang="en-US" dirty="0"/>
              <a:t>provides information such as the </a:t>
            </a:r>
            <a:r>
              <a:rPr lang="en-US" b="1" i="1" dirty="0">
                <a:solidFill>
                  <a:srgbClr val="FFC000"/>
                </a:solidFill>
              </a:rPr>
              <a:t>domain</a:t>
            </a:r>
            <a:r>
              <a:rPr lang="en-US" dirty="0"/>
              <a:t> of possible values;</a:t>
            </a:r>
          </a:p>
          <a:p>
            <a:pPr lvl="1"/>
            <a:r>
              <a:rPr lang="en-US" dirty="0"/>
              <a:t>the </a:t>
            </a:r>
            <a:r>
              <a:rPr lang="en-US" b="1" i="1" dirty="0">
                <a:solidFill>
                  <a:srgbClr val="FFC000"/>
                </a:solidFill>
              </a:rPr>
              <a:t>relation</a:t>
            </a:r>
            <a:r>
              <a:rPr lang="en-US" dirty="0"/>
              <a:t> that data element has to others;</a:t>
            </a:r>
          </a:p>
          <a:p>
            <a:pPr lvl="1"/>
            <a:r>
              <a:rPr lang="en-US" dirty="0"/>
              <a:t>the data's </a:t>
            </a:r>
            <a:r>
              <a:rPr lang="en-US" b="1" i="1" dirty="0">
                <a:solidFill>
                  <a:srgbClr val="FFC000"/>
                </a:solidFill>
              </a:rPr>
              <a:t>business rules</a:t>
            </a:r>
            <a:r>
              <a:rPr lang="en-US" dirty="0"/>
              <a:t>,</a:t>
            </a:r>
          </a:p>
          <a:p>
            <a:pPr lvl="1"/>
            <a:r>
              <a:rPr lang="en-US" dirty="0"/>
              <a:t>and even the </a:t>
            </a:r>
            <a:r>
              <a:rPr lang="en-US" b="1" i="1" dirty="0">
                <a:solidFill>
                  <a:srgbClr val="FFC000"/>
                </a:solidFill>
              </a:rPr>
              <a:t>origin of the data</a:t>
            </a:r>
            <a:r>
              <a:rPr lang="en-US" dirty="0"/>
              <a:t>. </a:t>
            </a:r>
          </a:p>
          <a:p>
            <a:endParaRPr lang="en-US" dirty="0"/>
          </a:p>
        </p:txBody>
      </p:sp>
    </p:spTree>
    <p:extLst>
      <p:ext uri="{BB962C8B-B14F-4D97-AF65-F5344CB8AC3E}">
        <p14:creationId xmlns:p14="http://schemas.microsoft.com/office/powerpoint/2010/main" val="30956338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381000" y="1676400"/>
            <a:ext cx="8458200" cy="4038600"/>
          </a:xfrm>
          <a:prstGeom prst="rect">
            <a:avLst/>
          </a:prstGeom>
          <a:noFill/>
          <a:ln w="12700">
            <a:solidFill>
              <a:schemeClr val="bg1"/>
            </a:solidFill>
            <a:miter lim="800000"/>
            <a:headEnd type="none" w="sm" len="sm"/>
            <a:tailEnd type="none" w="sm" len="sm"/>
          </a:ln>
        </p:spPr>
        <p:txBody>
          <a:bodyPr wrap="none" anchor="ctr"/>
          <a:lstStyle/>
          <a:p>
            <a:endParaRPr lang="en-US"/>
          </a:p>
        </p:txBody>
      </p:sp>
      <p:sp>
        <p:nvSpPr>
          <p:cNvPr id="7" name="Title 6"/>
          <p:cNvSpPr>
            <a:spLocks noGrp="1"/>
          </p:cNvSpPr>
          <p:nvPr>
            <p:ph type="title"/>
          </p:nvPr>
        </p:nvSpPr>
        <p:spPr/>
        <p:txBody>
          <a:bodyPr/>
          <a:lstStyle/>
          <a:p>
            <a:r>
              <a:rPr lang="en-US" dirty="0"/>
              <a:t>Importance of Metadata</a:t>
            </a:r>
          </a:p>
        </p:txBody>
      </p:sp>
      <p:sp>
        <p:nvSpPr>
          <p:cNvPr id="8" name="Content Placeholder 7"/>
          <p:cNvSpPr>
            <a:spLocks noGrp="1"/>
          </p:cNvSpPr>
          <p:nvPr>
            <p:ph idx="1"/>
          </p:nvPr>
        </p:nvSpPr>
        <p:spPr/>
        <p:txBody>
          <a:bodyPr/>
          <a:lstStyle/>
          <a:p>
            <a:r>
              <a:rPr lang="en-US" dirty="0"/>
              <a:t>Metadata establish the context of the Warehouse data</a:t>
            </a:r>
          </a:p>
          <a:p>
            <a:endParaRPr lang="en-US" dirty="0"/>
          </a:p>
          <a:p>
            <a:r>
              <a:rPr lang="en-US" dirty="0"/>
              <a:t>Metadata facilitate the Analysis Process</a:t>
            </a:r>
          </a:p>
          <a:p>
            <a:endParaRPr lang="en-US" dirty="0"/>
          </a:p>
          <a:p>
            <a:r>
              <a:rPr lang="en-US" dirty="0"/>
              <a:t>Metadata are a form of Audit Trail for Data Transformation</a:t>
            </a:r>
          </a:p>
          <a:p>
            <a:endParaRPr lang="en-US" dirty="0"/>
          </a:p>
          <a:p>
            <a:r>
              <a:rPr lang="en-US" dirty="0"/>
              <a:t>Metadata Improve or Maintain Data Quality</a:t>
            </a:r>
          </a:p>
          <a:p>
            <a:endParaRPr lang="en-US" dirty="0"/>
          </a:p>
        </p:txBody>
      </p:sp>
    </p:spTree>
    <p:extLst>
      <p:ext uri="{BB962C8B-B14F-4D97-AF65-F5344CB8AC3E}">
        <p14:creationId xmlns:p14="http://schemas.microsoft.com/office/powerpoint/2010/main" val="17551814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5176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ETL </a:t>
            </a:r>
            <a:r>
              <a:rPr lang="en-US" dirty="0" smtClean="0"/>
              <a:t>Process</a:t>
            </a:r>
            <a:endParaRPr lang="en-US" dirty="0"/>
          </a:p>
        </p:txBody>
      </p:sp>
      <p:sp>
        <p:nvSpPr>
          <p:cNvPr id="6" name="Content Placeholder 5"/>
          <p:cNvSpPr>
            <a:spLocks noGrp="1"/>
          </p:cNvSpPr>
          <p:nvPr>
            <p:ph idx="1"/>
          </p:nvPr>
        </p:nvSpPr>
        <p:spPr/>
        <p:txBody>
          <a:bodyPr/>
          <a:lstStyle/>
          <a:p>
            <a:r>
              <a:rPr lang="en-US" dirty="0"/>
              <a:t>Extract</a:t>
            </a:r>
          </a:p>
          <a:p>
            <a:pPr lvl="1"/>
            <a:r>
              <a:rPr lang="en-US" dirty="0"/>
              <a:t>Extract relevant data</a:t>
            </a:r>
          </a:p>
          <a:p>
            <a:r>
              <a:rPr lang="en-US" dirty="0" smtClean="0"/>
              <a:t>Transform</a:t>
            </a:r>
            <a:endParaRPr lang="en-US" dirty="0"/>
          </a:p>
          <a:p>
            <a:pPr lvl="1"/>
            <a:r>
              <a:rPr lang="en-US" dirty="0" smtClean="0"/>
              <a:t>Transform </a:t>
            </a:r>
            <a:r>
              <a:rPr lang="en-US" dirty="0"/>
              <a:t>data to DW format</a:t>
            </a:r>
          </a:p>
          <a:p>
            <a:pPr lvl="1"/>
            <a:r>
              <a:rPr lang="en-US" dirty="0" smtClean="0"/>
              <a:t>Build </a:t>
            </a:r>
            <a:r>
              <a:rPr lang="en-US" dirty="0"/>
              <a:t>keys, etc.</a:t>
            </a:r>
          </a:p>
          <a:p>
            <a:pPr lvl="1"/>
            <a:r>
              <a:rPr lang="en-US" dirty="0" smtClean="0"/>
              <a:t>Cleansing </a:t>
            </a:r>
            <a:r>
              <a:rPr lang="en-US" dirty="0"/>
              <a:t>of data</a:t>
            </a:r>
          </a:p>
          <a:p>
            <a:r>
              <a:rPr lang="en-US" dirty="0" smtClean="0"/>
              <a:t>Load</a:t>
            </a:r>
            <a:endParaRPr lang="en-US" dirty="0"/>
          </a:p>
          <a:p>
            <a:pPr lvl="1"/>
            <a:r>
              <a:rPr lang="en-US" dirty="0" smtClean="0"/>
              <a:t>Load </a:t>
            </a:r>
            <a:r>
              <a:rPr lang="en-US" dirty="0"/>
              <a:t>data into DW</a:t>
            </a:r>
          </a:p>
          <a:p>
            <a:pPr lvl="1"/>
            <a:r>
              <a:rPr lang="en-US" dirty="0" smtClean="0"/>
              <a:t>Build </a:t>
            </a:r>
            <a:r>
              <a:rPr lang="en-US" dirty="0"/>
              <a:t>aggregates, </a:t>
            </a:r>
            <a:r>
              <a:rPr lang="en-US" dirty="0" err="1"/>
              <a:t>etc</a:t>
            </a:r>
            <a:endParaRPr lang="en-US" dirty="0"/>
          </a:p>
          <a:p>
            <a:endParaRPr lang="en-US" dirty="0"/>
          </a:p>
        </p:txBody>
      </p:sp>
    </p:spTree>
    <p:extLst>
      <p:ext uri="{BB962C8B-B14F-4D97-AF65-F5344CB8AC3E}">
        <p14:creationId xmlns:p14="http://schemas.microsoft.com/office/powerpoint/2010/main" val="307486000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Feature of ETL </a:t>
            </a:r>
            <a:r>
              <a:rPr lang="en-US" dirty="0" smtClean="0"/>
              <a:t>Tools</a:t>
            </a:r>
            <a:endParaRPr lang="en-US" dirty="0"/>
          </a:p>
        </p:txBody>
      </p:sp>
      <p:sp>
        <p:nvSpPr>
          <p:cNvPr id="4" name="Content Placeholder 3"/>
          <p:cNvSpPr>
            <a:spLocks noGrp="1"/>
          </p:cNvSpPr>
          <p:nvPr>
            <p:ph idx="1"/>
          </p:nvPr>
        </p:nvSpPr>
        <p:spPr/>
        <p:txBody>
          <a:bodyPr/>
          <a:lstStyle/>
          <a:p>
            <a:r>
              <a:rPr lang="en-US" dirty="0"/>
              <a:t>Support data extraction, cleansing, aggregation, reorganization, transformation, and load operations</a:t>
            </a:r>
          </a:p>
          <a:p>
            <a:r>
              <a:rPr lang="en-US" dirty="0"/>
              <a:t>Generate and maintain centralized metadata</a:t>
            </a:r>
          </a:p>
          <a:p>
            <a:r>
              <a:rPr lang="en-US" dirty="0"/>
              <a:t>Filter data, convert codes, calculate derived values, map source data fields to target data fields</a:t>
            </a:r>
          </a:p>
          <a:p>
            <a:r>
              <a:rPr lang="en-US" dirty="0"/>
              <a:t>Automatic generation of ETL programs</a:t>
            </a:r>
          </a:p>
          <a:p>
            <a:r>
              <a:rPr lang="en-US" dirty="0"/>
              <a:t>Closely integrated with RDBMS</a:t>
            </a:r>
          </a:p>
          <a:p>
            <a:r>
              <a:rPr lang="en-US" dirty="0"/>
              <a:t>High speed loading of target data warehouses using Engine-driven ETL Tools</a:t>
            </a:r>
          </a:p>
          <a:p>
            <a:endParaRPr lang="en-US" dirty="0"/>
          </a:p>
        </p:txBody>
      </p:sp>
    </p:spTree>
    <p:extLst>
      <p:ext uri="{BB962C8B-B14F-4D97-AF65-F5344CB8AC3E}">
        <p14:creationId xmlns:p14="http://schemas.microsoft.com/office/powerpoint/2010/main" val="400638505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Advantages of using ETL </a:t>
            </a:r>
            <a:r>
              <a:rPr lang="en-US" dirty="0" smtClean="0"/>
              <a:t>Tools</a:t>
            </a:r>
            <a:endParaRPr lang="en-US" dirty="0"/>
          </a:p>
        </p:txBody>
      </p:sp>
      <p:sp>
        <p:nvSpPr>
          <p:cNvPr id="4" name="Content Placeholder 3"/>
          <p:cNvSpPr>
            <a:spLocks noGrp="1"/>
          </p:cNvSpPr>
          <p:nvPr>
            <p:ph idx="1"/>
          </p:nvPr>
        </p:nvSpPr>
        <p:spPr/>
        <p:txBody>
          <a:bodyPr/>
          <a:lstStyle/>
          <a:p>
            <a:r>
              <a:rPr lang="en-US" dirty="0"/>
              <a:t>GUI based design of jobs – ease of development and maintenance</a:t>
            </a:r>
          </a:p>
          <a:p>
            <a:r>
              <a:rPr lang="en-US" dirty="0"/>
              <a:t>Generation of directly executable code </a:t>
            </a:r>
          </a:p>
          <a:p>
            <a:r>
              <a:rPr lang="en-US" dirty="0"/>
              <a:t>Engine driven technology is fast, efficient and multithreaded </a:t>
            </a:r>
          </a:p>
          <a:p>
            <a:r>
              <a:rPr lang="en-US" dirty="0"/>
              <a:t>In-memory data streaming for high-speed data processing</a:t>
            </a:r>
          </a:p>
          <a:p>
            <a:r>
              <a:rPr lang="en-US" dirty="0"/>
              <a:t>Products are easy to learn and require less training</a:t>
            </a:r>
          </a:p>
          <a:p>
            <a:endParaRPr lang="en-US" dirty="0"/>
          </a:p>
        </p:txBody>
      </p:sp>
    </p:spTree>
    <p:extLst>
      <p:ext uri="{BB962C8B-B14F-4D97-AF65-F5344CB8AC3E}">
        <p14:creationId xmlns:p14="http://schemas.microsoft.com/office/powerpoint/2010/main" val="356278343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Advantages of using ETL </a:t>
            </a:r>
            <a:r>
              <a:rPr lang="en-US" dirty="0" smtClean="0"/>
              <a:t>Tools</a:t>
            </a:r>
            <a:endParaRPr lang="en-US" dirty="0"/>
          </a:p>
        </p:txBody>
      </p:sp>
      <p:sp>
        <p:nvSpPr>
          <p:cNvPr id="4" name="Content Placeholder 3"/>
          <p:cNvSpPr>
            <a:spLocks noGrp="1"/>
          </p:cNvSpPr>
          <p:nvPr>
            <p:ph idx="1"/>
          </p:nvPr>
        </p:nvSpPr>
        <p:spPr/>
        <p:txBody>
          <a:bodyPr/>
          <a:lstStyle/>
          <a:p>
            <a:r>
              <a:rPr lang="en-US" dirty="0"/>
              <a:t>Automatic generation and maintenance of open, extensible metadata </a:t>
            </a:r>
          </a:p>
          <a:p>
            <a:r>
              <a:rPr lang="en-US" dirty="0"/>
              <a:t>Support for multiple data formats and platforms</a:t>
            </a:r>
          </a:p>
          <a:p>
            <a:r>
              <a:rPr lang="en-US" dirty="0"/>
              <a:t>Large number of vendor supplied data transformation objects </a:t>
            </a:r>
          </a:p>
          <a:p>
            <a:endParaRPr lang="en-US" dirty="0"/>
          </a:p>
        </p:txBody>
      </p:sp>
    </p:spTree>
    <p:extLst>
      <p:ext uri="{BB962C8B-B14F-4D97-AF65-F5344CB8AC3E}">
        <p14:creationId xmlns:p14="http://schemas.microsoft.com/office/powerpoint/2010/main" val="147999017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of ETL </a:t>
            </a:r>
            <a:r>
              <a:rPr lang="en-US" dirty="0" smtClean="0"/>
              <a:t>requirements</a:t>
            </a:r>
            <a:endParaRPr lang="en-US" dirty="0"/>
          </a:p>
        </p:txBody>
      </p:sp>
      <p:sp>
        <p:nvSpPr>
          <p:cNvPr id="4" name="Content Placeholder 3"/>
          <p:cNvSpPr>
            <a:spLocks noGrp="1"/>
          </p:cNvSpPr>
          <p:nvPr>
            <p:ph idx="1"/>
          </p:nvPr>
        </p:nvSpPr>
        <p:spPr/>
        <p:txBody>
          <a:bodyPr/>
          <a:lstStyle/>
          <a:p>
            <a:r>
              <a:rPr lang="en-US" dirty="0"/>
              <a:t>Integration of masters across different systems</a:t>
            </a:r>
          </a:p>
          <a:p>
            <a:pPr lvl="1"/>
            <a:r>
              <a:rPr lang="en-US" dirty="0"/>
              <a:t>E.g. State code AP could mean Andhra Pradesh in one system while it could mean Arunachal Pradesh in another</a:t>
            </a:r>
          </a:p>
          <a:p>
            <a:r>
              <a:rPr lang="en-US" dirty="0"/>
              <a:t>De-duplication of data from different systems</a:t>
            </a:r>
          </a:p>
          <a:p>
            <a:pPr lvl="1"/>
            <a:r>
              <a:rPr lang="en-US" dirty="0"/>
              <a:t>E.g. State Karnataka could be represented as KA in one system and KN in another system</a:t>
            </a:r>
          </a:p>
          <a:p>
            <a:r>
              <a:rPr lang="en-US" dirty="0"/>
              <a:t>Mapping of old codes to Data Warehouse codes</a:t>
            </a:r>
          </a:p>
          <a:p>
            <a:r>
              <a:rPr lang="en-US" dirty="0"/>
              <a:t>Data Cleansing - Changing to upper case, assigning defaults to unavailable data elements</a:t>
            </a:r>
          </a:p>
          <a:p>
            <a:endParaRPr lang="en-US" dirty="0"/>
          </a:p>
        </p:txBody>
      </p:sp>
    </p:spTree>
    <p:extLst>
      <p:ext uri="{BB962C8B-B14F-4D97-AF65-F5344CB8AC3E}">
        <p14:creationId xmlns:p14="http://schemas.microsoft.com/office/powerpoint/2010/main" val="270399356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r>
              <a:rPr lang="en-US" dirty="0"/>
              <a:t>In this module, you learned about the following:</a:t>
            </a:r>
          </a:p>
          <a:p>
            <a:pPr lvl="1"/>
            <a:r>
              <a:rPr lang="en-US" dirty="0"/>
              <a:t>ETL process</a:t>
            </a:r>
          </a:p>
          <a:p>
            <a:pPr lvl="1"/>
            <a:r>
              <a:rPr lang="en-US" dirty="0"/>
              <a:t>Cleansing steps</a:t>
            </a:r>
          </a:p>
          <a:p>
            <a:endParaRPr lang="en-US" dirty="0"/>
          </a:p>
        </p:txBody>
      </p:sp>
    </p:spTree>
    <p:extLst>
      <p:ext uri="{BB962C8B-B14F-4D97-AF65-F5344CB8AC3E}">
        <p14:creationId xmlns:p14="http://schemas.microsoft.com/office/powerpoint/2010/main" val="3923762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ChangeArrowheads="1"/>
          </p:cNvSpPr>
          <p:nvPr/>
        </p:nvSpPr>
        <p:spPr bwMode="auto">
          <a:xfrm>
            <a:off x="381000" y="1219200"/>
            <a:ext cx="8458200" cy="4800600"/>
          </a:xfrm>
          <a:prstGeom prst="rect">
            <a:avLst/>
          </a:prstGeom>
          <a:noFill/>
          <a:ln w="12700">
            <a:solidFill>
              <a:schemeClr val="bg1"/>
            </a:solidFill>
            <a:miter lim="800000"/>
            <a:headEnd type="none" w="sm" len="sm"/>
            <a:tailEnd type="none" w="sm" len="sm"/>
          </a:ln>
        </p:spPr>
        <p:txBody>
          <a:bodyPr wrap="none" anchor="ctr"/>
          <a:lstStyle/>
          <a:p>
            <a:endParaRPr lang="en-US"/>
          </a:p>
        </p:txBody>
      </p:sp>
      <p:sp>
        <p:nvSpPr>
          <p:cNvPr id="3" name="Title 2"/>
          <p:cNvSpPr>
            <a:spLocks noGrp="1"/>
          </p:cNvSpPr>
          <p:nvPr>
            <p:ph type="title"/>
          </p:nvPr>
        </p:nvSpPr>
        <p:spPr/>
        <p:txBody>
          <a:bodyPr/>
          <a:lstStyle/>
          <a:p>
            <a:endParaRPr lang="en-US"/>
          </a:p>
        </p:txBody>
      </p:sp>
      <p:sp>
        <p:nvSpPr>
          <p:cNvPr id="74756" name="Rectangle 3"/>
          <p:cNvSpPr>
            <a:spLocks noGrp="1" noChangeArrowheads="1"/>
          </p:cNvSpPr>
          <p:nvPr>
            <p:ph idx="1"/>
          </p:nvPr>
        </p:nvSpPr>
        <p:spPr>
          <a:noFill/>
        </p:spPr>
        <p:txBody>
          <a:bodyPr lIns="90488" tIns="46038" rIns="90488" bIns="46038"/>
          <a:lstStyle/>
          <a:p>
            <a:pPr algn="ctr">
              <a:buClr>
                <a:schemeClr val="tx2"/>
              </a:buClr>
              <a:buSzPct val="150000"/>
              <a:buFontTx/>
              <a:buNone/>
            </a:pPr>
            <a:r>
              <a:rPr lang="en-US" sz="2400" b="1" dirty="0" smtClean="0">
                <a:solidFill>
                  <a:srgbClr val="2E2E2E"/>
                </a:solidFill>
              </a:rPr>
              <a:t>EXTRACTION PHASE</a:t>
            </a:r>
          </a:p>
        </p:txBody>
      </p:sp>
    </p:spTree>
    <p:extLst>
      <p:ext uri="{BB962C8B-B14F-4D97-AF65-F5344CB8AC3E}">
        <p14:creationId xmlns:p14="http://schemas.microsoft.com/office/powerpoint/2010/main" val="3845161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14_08"/>
          <p:cNvPicPr>
            <a:picLocks noChangeAspect="1" noChangeArrowheads="1"/>
          </p:cNvPicPr>
          <p:nvPr/>
        </p:nvPicPr>
        <p:blipFill>
          <a:blip r:embed="rId3" cstate="print"/>
          <a:srcRect/>
          <a:stretch>
            <a:fillRect/>
          </a:stretch>
        </p:blipFill>
        <p:spPr bwMode="auto">
          <a:xfrm>
            <a:off x="672789" y="1082039"/>
            <a:ext cx="7772400" cy="3810000"/>
          </a:xfrm>
          <a:prstGeom prst="rect">
            <a:avLst/>
          </a:prstGeom>
          <a:noFill/>
          <a:ln w="9525">
            <a:noFill/>
            <a:miter lim="800000"/>
            <a:headEnd/>
            <a:tailEnd/>
          </a:ln>
        </p:spPr>
      </p:pic>
      <p:sp>
        <p:nvSpPr>
          <p:cNvPr id="6" name="Rectangle 4"/>
          <p:cNvSpPr>
            <a:spLocks noChangeArrowheads="1"/>
          </p:cNvSpPr>
          <p:nvPr/>
        </p:nvSpPr>
        <p:spPr bwMode="auto">
          <a:xfrm>
            <a:off x="1358589" y="2533503"/>
            <a:ext cx="990600" cy="457200"/>
          </a:xfrm>
          <a:prstGeom prst="rect">
            <a:avLst/>
          </a:prstGeom>
          <a:noFill/>
          <a:ln w="25400">
            <a:solidFill>
              <a:schemeClr val="hlink"/>
            </a:solidFill>
            <a:miter lim="800000"/>
            <a:headEnd/>
            <a:tailEnd/>
          </a:ln>
        </p:spPr>
        <p:txBody>
          <a:bodyPr wrap="none" anchor="ctr"/>
          <a:lstStyle/>
          <a:p>
            <a:endParaRPr lang="en-US"/>
          </a:p>
        </p:txBody>
      </p:sp>
      <p:sp>
        <p:nvSpPr>
          <p:cNvPr id="7" name="Text Box 5"/>
          <p:cNvSpPr txBox="1">
            <a:spLocks noChangeArrowheads="1"/>
          </p:cNvSpPr>
          <p:nvPr/>
        </p:nvSpPr>
        <p:spPr bwMode="auto">
          <a:xfrm>
            <a:off x="367989" y="5026074"/>
            <a:ext cx="3962400" cy="923330"/>
          </a:xfrm>
          <a:prstGeom prst="rect">
            <a:avLst/>
          </a:prstGeom>
          <a:noFill/>
          <a:ln w="9525">
            <a:noFill/>
            <a:miter lim="800000"/>
            <a:headEnd/>
            <a:tailEnd/>
          </a:ln>
          <a:effectLst/>
        </p:spPr>
        <p:txBody>
          <a:bodyPr>
            <a:spAutoFit/>
          </a:bodyPr>
          <a:lstStyle/>
          <a:p>
            <a:pPr>
              <a:defRPr/>
            </a:pPr>
            <a:r>
              <a:rPr lang="en-US" b="1" dirty="0">
                <a:latin typeface="Arial" charset="0"/>
              </a:rPr>
              <a:t>Static extract </a:t>
            </a:r>
            <a:r>
              <a:rPr lang="en-US" dirty="0">
                <a:latin typeface="Arial" charset="0"/>
              </a:rPr>
              <a:t>= capturing a snapshot of the source data at a point in time</a:t>
            </a:r>
          </a:p>
        </p:txBody>
      </p:sp>
      <p:sp>
        <p:nvSpPr>
          <p:cNvPr id="8" name="Text Box 6"/>
          <p:cNvSpPr txBox="1">
            <a:spLocks noChangeArrowheads="1"/>
          </p:cNvSpPr>
          <p:nvPr/>
        </p:nvSpPr>
        <p:spPr bwMode="auto">
          <a:xfrm>
            <a:off x="4635189" y="5026073"/>
            <a:ext cx="3962400" cy="923330"/>
          </a:xfrm>
          <a:prstGeom prst="rect">
            <a:avLst/>
          </a:prstGeom>
          <a:noFill/>
          <a:ln w="9525">
            <a:noFill/>
            <a:miter lim="800000"/>
            <a:headEnd/>
            <a:tailEnd/>
          </a:ln>
          <a:effectLst/>
        </p:spPr>
        <p:txBody>
          <a:bodyPr>
            <a:spAutoFit/>
          </a:bodyPr>
          <a:lstStyle/>
          <a:p>
            <a:pPr>
              <a:defRPr/>
            </a:pPr>
            <a:r>
              <a:rPr lang="en-US" b="1" dirty="0"/>
              <a:t>Incremental extract </a:t>
            </a:r>
            <a:r>
              <a:rPr lang="en-US" dirty="0">
                <a:latin typeface="Arial" charset="0"/>
              </a:rPr>
              <a:t>= capturing changes that have occurred since the last static extract</a:t>
            </a:r>
          </a:p>
        </p:txBody>
      </p:sp>
      <p:sp>
        <p:nvSpPr>
          <p:cNvPr id="9" name="Text Box 7"/>
          <p:cNvSpPr txBox="1">
            <a:spLocks noChangeArrowheads="1"/>
          </p:cNvSpPr>
          <p:nvPr/>
        </p:nvSpPr>
        <p:spPr bwMode="auto">
          <a:xfrm>
            <a:off x="2461846" y="3810000"/>
            <a:ext cx="4501662" cy="923330"/>
          </a:xfrm>
          <a:prstGeom prst="rect">
            <a:avLst/>
          </a:prstGeom>
          <a:noFill/>
          <a:ln w="9525">
            <a:noFill/>
            <a:miter lim="800000"/>
            <a:headEnd/>
            <a:tailEnd/>
          </a:ln>
        </p:spPr>
        <p:txBody>
          <a:bodyPr wrap="square">
            <a:spAutoFit/>
          </a:bodyPr>
          <a:lstStyle/>
          <a:p>
            <a:r>
              <a:rPr lang="en-US" dirty="0">
                <a:solidFill>
                  <a:schemeClr val="hlink"/>
                </a:solidFill>
              </a:rPr>
              <a:t>Capture = extract…obtaining a snapshot of a chosen subset of the source data for loading into the data warehouse</a:t>
            </a:r>
          </a:p>
        </p:txBody>
      </p:sp>
      <p:sp>
        <p:nvSpPr>
          <p:cNvPr id="11" name="Title 10"/>
          <p:cNvSpPr>
            <a:spLocks noGrp="1"/>
          </p:cNvSpPr>
          <p:nvPr>
            <p:ph type="title"/>
          </p:nvPr>
        </p:nvSpPr>
        <p:spPr/>
        <p:txBody>
          <a:bodyPr/>
          <a:lstStyle/>
          <a:p>
            <a:r>
              <a:rPr lang="en-US" dirty="0"/>
              <a:t>ETL – DATA </a:t>
            </a:r>
            <a:r>
              <a:rPr lang="en-US" dirty="0" smtClean="0"/>
              <a:t>CAPTURE</a:t>
            </a:r>
            <a:endParaRPr lang="en-US" dirty="0"/>
          </a:p>
        </p:txBody>
      </p:sp>
    </p:spTree>
    <p:extLst>
      <p:ext uri="{BB962C8B-B14F-4D97-AF65-F5344CB8AC3E}">
        <p14:creationId xmlns:p14="http://schemas.microsoft.com/office/powerpoint/2010/main" val="388339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 Data </a:t>
            </a:r>
            <a:r>
              <a:rPr lang="en-US" dirty="0" smtClean="0"/>
              <a:t>Capture</a:t>
            </a:r>
            <a:endParaRPr lang="en-US" dirty="0"/>
          </a:p>
        </p:txBody>
      </p:sp>
      <p:sp>
        <p:nvSpPr>
          <p:cNvPr id="4" name="Content Placeholder 3"/>
          <p:cNvSpPr>
            <a:spLocks noGrp="1"/>
          </p:cNvSpPr>
          <p:nvPr>
            <p:ph idx="1"/>
          </p:nvPr>
        </p:nvSpPr>
        <p:spPr/>
        <p:txBody>
          <a:bodyPr/>
          <a:lstStyle/>
          <a:p>
            <a:r>
              <a:rPr lang="en-US" dirty="0"/>
              <a:t>Data warehousing involves the extraction and transportation of data from one or more databases into a target system or systems for analysis. </a:t>
            </a:r>
          </a:p>
          <a:p>
            <a:r>
              <a:rPr lang="en-US" dirty="0"/>
              <a:t>But this involves the extraction and transportation of huge volumes of data and is very expensive in both resources and time.</a:t>
            </a:r>
          </a:p>
          <a:p>
            <a:r>
              <a:rPr lang="en-US" dirty="0"/>
              <a:t> The ability to capture only the changed source data and to move it from a source to a target system(s) in real time is known as Change Data Capture (CDC). </a:t>
            </a:r>
          </a:p>
          <a:p>
            <a:endParaRPr lang="en-US" dirty="0"/>
          </a:p>
        </p:txBody>
      </p:sp>
    </p:spTree>
    <p:extLst>
      <p:ext uri="{BB962C8B-B14F-4D97-AF65-F5344CB8AC3E}">
        <p14:creationId xmlns:p14="http://schemas.microsoft.com/office/powerpoint/2010/main" val="40101825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 Data </a:t>
            </a:r>
            <a:r>
              <a:rPr lang="en-US" dirty="0" smtClean="0"/>
              <a:t>Capture</a:t>
            </a:r>
            <a:endParaRPr lang="en-US" dirty="0"/>
          </a:p>
        </p:txBody>
      </p:sp>
      <p:sp>
        <p:nvSpPr>
          <p:cNvPr id="5" name="Content Placeholder 4"/>
          <p:cNvSpPr>
            <a:spLocks noGrp="1"/>
          </p:cNvSpPr>
          <p:nvPr>
            <p:ph idx="1"/>
          </p:nvPr>
        </p:nvSpPr>
        <p:spPr/>
        <p:txBody>
          <a:bodyPr/>
          <a:lstStyle/>
          <a:p>
            <a:r>
              <a:rPr lang="en-US" dirty="0"/>
              <a:t>CDC helps identify the data in the source system that has changed since the last extraction. </a:t>
            </a:r>
            <a:endParaRPr lang="en-US" dirty="0" smtClean="0"/>
          </a:p>
          <a:p>
            <a:endParaRPr lang="en-US" dirty="0"/>
          </a:p>
          <a:p>
            <a:r>
              <a:rPr lang="en-US" dirty="0"/>
              <a:t>Set of software design patterns used to determine the data that has changed in a database.</a:t>
            </a:r>
          </a:p>
          <a:p>
            <a:endParaRPr lang="en-US" dirty="0"/>
          </a:p>
        </p:txBody>
      </p:sp>
    </p:spTree>
    <p:extLst>
      <p:ext uri="{BB962C8B-B14F-4D97-AF65-F5344CB8AC3E}">
        <p14:creationId xmlns:p14="http://schemas.microsoft.com/office/powerpoint/2010/main" val="1354765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 Data </a:t>
            </a:r>
            <a:r>
              <a:rPr lang="en-US" dirty="0" smtClean="0"/>
              <a:t>Capture</a:t>
            </a:r>
            <a:endParaRPr lang="en-US" dirty="0"/>
          </a:p>
        </p:txBody>
      </p:sp>
      <p:sp>
        <p:nvSpPr>
          <p:cNvPr id="4" name="Content Placeholder 3"/>
          <p:cNvSpPr>
            <a:spLocks noGrp="1"/>
          </p:cNvSpPr>
          <p:nvPr>
            <p:ph idx="1"/>
          </p:nvPr>
        </p:nvSpPr>
        <p:spPr/>
        <p:txBody>
          <a:bodyPr/>
          <a:lstStyle/>
          <a:p>
            <a:r>
              <a:rPr lang="en-US" dirty="0"/>
              <a:t>Based on the Publisher/Subscriber model. </a:t>
            </a:r>
          </a:p>
          <a:p>
            <a:r>
              <a:rPr lang="en-US" dirty="0"/>
              <a:t>Publisher </a:t>
            </a:r>
          </a:p>
          <a:p>
            <a:pPr lvl="1"/>
            <a:r>
              <a:rPr lang="en-US" dirty="0"/>
              <a:t>Identifies the source tables from which the change data needs to be captured</a:t>
            </a:r>
          </a:p>
          <a:p>
            <a:pPr lvl="1"/>
            <a:r>
              <a:rPr lang="en-US" dirty="0"/>
              <a:t>Captures the change data and stores it in specially created change tables</a:t>
            </a:r>
          </a:p>
          <a:p>
            <a:pPr lvl="1"/>
            <a:r>
              <a:rPr lang="en-US" dirty="0"/>
              <a:t>Allows the subscribers controlled access to the change data</a:t>
            </a:r>
          </a:p>
          <a:p>
            <a:r>
              <a:rPr lang="en-US" dirty="0"/>
              <a:t>Subscriber </a:t>
            </a:r>
          </a:p>
          <a:p>
            <a:pPr lvl="1"/>
            <a:r>
              <a:rPr lang="en-US" dirty="0"/>
              <a:t>Subscriber needs to know what change data it is interested in</a:t>
            </a:r>
          </a:p>
          <a:p>
            <a:pPr lvl="1"/>
            <a:r>
              <a:rPr lang="en-US" dirty="0"/>
              <a:t>It creates a subscriber view to access the change data to which it has been granted access by the publisher</a:t>
            </a:r>
          </a:p>
          <a:p>
            <a:pPr lvl="1"/>
            <a:endParaRPr lang="en-US" dirty="0"/>
          </a:p>
        </p:txBody>
      </p:sp>
    </p:spTree>
    <p:extLst>
      <p:ext uri="{BB962C8B-B14F-4D97-AF65-F5344CB8AC3E}">
        <p14:creationId xmlns:p14="http://schemas.microsoft.com/office/powerpoint/2010/main" val="1452164049"/>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6ba37514-8ea7-4bb7-b1c0-6137f91cbe04">Demos</Material_x0020_Type>
    <Category xmlns="6ba37514-8ea7-4bb7-b1c0-6137f91cbe04">Module Artifact</Category>
    <Level xmlns="6ba37514-8ea7-4bb7-b1c0-6137f91cbe04">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3ACC7F-5515-43D6-B159-0400733B266C}"/>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3043</TotalTime>
  <Words>2480</Words>
  <Application>Microsoft Office PowerPoint</Application>
  <PresentationFormat>On-screen Show (4:3)</PresentationFormat>
  <Paragraphs>274</Paragraphs>
  <Slides>44</Slides>
  <Notes>44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5" baseType="lpstr">
      <vt:lpstr>Arial</vt:lpstr>
      <vt:lpstr>ヒラギノ角ゴ Pro W3</vt:lpstr>
      <vt:lpstr>Wingdings</vt:lpstr>
      <vt:lpstr>Helvetica Light</vt:lpstr>
      <vt:lpstr>Candara</vt:lpstr>
      <vt:lpstr>MS PGothic</vt:lpstr>
      <vt:lpstr>Monotype Sorts</vt:lpstr>
      <vt:lpstr>Calibri</vt:lpstr>
      <vt:lpstr>2_Corporate Presentation Template (4x3 - Normal)</vt:lpstr>
      <vt:lpstr>think-cell Slide</vt:lpstr>
      <vt:lpstr>Micrografx FlowCharter 7 Document</vt:lpstr>
      <vt:lpstr>ETL Basics</vt:lpstr>
      <vt:lpstr>Lesson Objectives</vt:lpstr>
      <vt:lpstr>The ETL Process</vt:lpstr>
      <vt:lpstr>The ETL Process</vt:lpstr>
      <vt:lpstr>PowerPoint Presentation</vt:lpstr>
      <vt:lpstr>ETL – DATA CAPTURE</vt:lpstr>
      <vt:lpstr>Change Data Capture</vt:lpstr>
      <vt:lpstr>Change Data Capture</vt:lpstr>
      <vt:lpstr>Change Data Capture</vt:lpstr>
      <vt:lpstr>Data Staging</vt:lpstr>
      <vt:lpstr>Reasons for “Dirty” Data</vt:lpstr>
      <vt:lpstr>ETL – DATA Extraction</vt:lpstr>
      <vt:lpstr>ETL - Extraction Techniques</vt:lpstr>
      <vt:lpstr>Data Extraction</vt:lpstr>
      <vt:lpstr>Data Transformation</vt:lpstr>
      <vt:lpstr>Data Transformation</vt:lpstr>
      <vt:lpstr>Data Transformation</vt:lpstr>
      <vt:lpstr>Data Transformation</vt:lpstr>
      <vt:lpstr>Data Transformation</vt:lpstr>
      <vt:lpstr>Data Transformation </vt:lpstr>
      <vt:lpstr>Data Transformation</vt:lpstr>
      <vt:lpstr>Data Transformation </vt:lpstr>
      <vt:lpstr>Data Transformation </vt:lpstr>
      <vt:lpstr>Data Transformation </vt:lpstr>
      <vt:lpstr>Data Transformation </vt:lpstr>
      <vt:lpstr>Data Transformation </vt:lpstr>
      <vt:lpstr>Data Transformation</vt:lpstr>
      <vt:lpstr>Data Transformation</vt:lpstr>
      <vt:lpstr>Data Transformation </vt:lpstr>
      <vt:lpstr>Data Transformation</vt:lpstr>
      <vt:lpstr>Data Transformation</vt:lpstr>
      <vt:lpstr>Data Transformation </vt:lpstr>
      <vt:lpstr>Data Loading</vt:lpstr>
      <vt:lpstr>Data Loading</vt:lpstr>
      <vt:lpstr>Slowly Changing Dimension Types</vt:lpstr>
      <vt:lpstr>Meta Data</vt:lpstr>
      <vt:lpstr>Metadata</vt:lpstr>
      <vt:lpstr>Importance of Metadata</vt:lpstr>
      <vt:lpstr>PowerPoint Presentation</vt:lpstr>
      <vt:lpstr>Feature of ETL Tools</vt:lpstr>
      <vt:lpstr>Advantages of using ETL Tools</vt:lpstr>
      <vt:lpstr>Advantages of using ETL Tools</vt:lpstr>
      <vt:lpstr>Example of ETL requirements</vt:lpstr>
      <vt:lpstr>Summary</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152</cp:revision>
  <cp:lastPrinted>2016-08-10T10:32:46Z</cp:lastPrinted>
  <dcterms:created xsi:type="dcterms:W3CDTF">2012-05-18T02:59:15Z</dcterms:created>
  <dcterms:modified xsi:type="dcterms:W3CDTF">2016-08-10T10:33:28Z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0x010100EBBB9BED16EB0048B4DF793E653FA3A1</vt:lpwstr>
  </property>
  <property fmtid="{D5CDD505-2E9C-101B-9397-08002B2CF9AE}" pid="4" name="_SourceUrl">
    <vt:lpwstr/>
  </property>
</Properties>
</file>