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28"/>
  </p:notesMasterIdLst>
  <p:handoutMasterIdLst>
    <p:handoutMasterId r:id="rId2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9" r:id="rId20"/>
    <p:sldId id="272" r:id="rId21"/>
    <p:sldId id="273" r:id="rId22"/>
    <p:sldId id="274" r:id="rId23"/>
    <p:sldId id="275" r:id="rId24"/>
    <p:sldId id="276" r:id="rId25"/>
    <p:sldId id="277" r:id="rId26"/>
    <p:sldId id="278" r:id="rId27"/>
  </p:sldIdLst>
  <p:sldSz cx="9144000" cy="6858000" type="screen4x3"/>
  <p:notesSz cx="5029200" cy="7772400"/>
  <p:embeddedFontLst>
    <p:embeddedFont>
      <p:font typeface="Candara" panose="020E0502030303020204" pitchFamily="34" charset="0"/>
      <p:regular r:id="rId30"/>
      <p:bold r:id="rId31"/>
      <p:italic r:id="rId32"/>
      <p:boldItalic r:id="rId33"/>
    </p:embeddedFont>
    <p:embeddedFont>
      <p:font typeface="ＭＳ Ｐゴシック" panose="020B0600070205080204" pitchFamily="34" charset="-128"/>
      <p:regular r:id="rId34"/>
    </p:embeddedFont>
    <p:embeddedFont>
      <p:font typeface="Calibri" panose="020F050202020403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2058" y="-38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3084" y="-228"/>
      </p:cViewPr>
      <p:guideLst>
        <p:guide orient="horz" pos="2448"/>
        <p:guide pos="15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45" tIns="36573" rIns="73145" bIns="36573" rtlCol="0"/>
          <a:lstStyle>
            <a:lvl1pPr algn="l">
              <a:defRPr sz="1000"/>
            </a:lvl1pPr>
          </a:lstStyle>
          <a:p>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45" tIns="36573" rIns="73145" bIns="36573" rtlCol="0"/>
          <a:lstStyle>
            <a:lvl1pPr algn="r">
              <a:defRPr sz="1000"/>
            </a:lvl1pPr>
          </a:lstStyle>
          <a:p>
            <a:fld id="{DB228672-4337-41E0-A109-2BF6C0A0EED5}" type="datetimeFigureOut">
              <a:rPr lang="en-US" smtClean="0"/>
              <a:pPr/>
              <a:t>11/9/2016</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45" tIns="36573" rIns="73145" bIns="36573" rtlCol="0" anchor="b"/>
          <a:lstStyle>
            <a:lvl1pPr algn="l">
              <a:defRPr sz="1000"/>
            </a:lvl1pPr>
          </a:lstStyle>
          <a:p>
            <a:r>
              <a:rPr lang="en-US" smtClean="0"/>
              <a:t>Page XX-#</a:t>
            </a:r>
            <a:endParaRPr lang="en-US"/>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45" tIns="36573" rIns="73145" bIns="36573" rtlCol="0" anchor="b"/>
          <a:lstStyle>
            <a:lvl1pPr algn="r">
              <a:defRPr sz="10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95338" y="582613"/>
            <a:ext cx="3884612" cy="2914650"/>
          </a:xfrm>
          <a:prstGeom prst="rect">
            <a:avLst/>
          </a:prstGeom>
          <a:noFill/>
          <a:ln w="12700">
            <a:solidFill>
              <a:prstClr val="black"/>
            </a:solidFill>
          </a:ln>
        </p:spPr>
        <p:txBody>
          <a:bodyPr vert="horz" lIns="73145" tIns="36573" rIns="73145" bIns="36573" rtlCol="0" anchor="ctr"/>
          <a:lstStyle/>
          <a:p>
            <a:r>
              <a:rPr lang="en-US" dirty="0" smtClean="0"/>
              <a:t>text</a:t>
            </a:r>
            <a:endParaRPr lang="en-US" dirty="0"/>
          </a:p>
        </p:txBody>
      </p:sp>
      <p:sp>
        <p:nvSpPr>
          <p:cNvPr id="5" name="Notes Placeholder 4"/>
          <p:cNvSpPr>
            <a:spLocks noGrp="1"/>
          </p:cNvSpPr>
          <p:nvPr>
            <p:ph type="body" sz="quarter" idx="3"/>
          </p:nvPr>
        </p:nvSpPr>
        <p:spPr>
          <a:xfrm>
            <a:off x="827860" y="3600452"/>
            <a:ext cx="3867430" cy="3497580"/>
          </a:xfrm>
          <a:prstGeom prst="rect">
            <a:avLst/>
          </a:prstGeom>
        </p:spPr>
        <p:txBody>
          <a:bodyPr vert="horz" lIns="73145" tIns="36573" rIns="73145" bIns="3657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657272" y="388620"/>
            <a:ext cx="0" cy="6800850"/>
          </a:xfrm>
          <a:prstGeom prst="line">
            <a:avLst/>
          </a:prstGeom>
          <a:noFill/>
          <a:ln w="9525">
            <a:solidFill>
              <a:schemeClr val="tx1"/>
            </a:solidFill>
            <a:round/>
            <a:headEnd/>
            <a:tailEnd/>
          </a:ln>
          <a:effectLst/>
        </p:spPr>
        <p:txBody>
          <a:bodyPr lIns="73145" tIns="36573" rIns="73145" bIns="36573"/>
          <a:lstStyle/>
          <a:p>
            <a:endParaRPr lang="en-US"/>
          </a:p>
        </p:txBody>
      </p:sp>
      <p:sp>
        <p:nvSpPr>
          <p:cNvPr id="11" name="Rectangle 14"/>
          <p:cNvSpPr>
            <a:spLocks noChangeArrowheads="1"/>
          </p:cNvSpPr>
          <p:nvPr/>
        </p:nvSpPr>
        <p:spPr bwMode="auto">
          <a:xfrm>
            <a:off x="176955" y="129540"/>
            <a:ext cx="4767263" cy="263129"/>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1000" b="0" dirty="0" smtClean="0">
                <a:solidFill>
                  <a:srgbClr val="000000"/>
                </a:solidFill>
                <a:latin typeface="Arial" panose="020B0604020202020204" pitchFamily="34" charset="0"/>
                <a:ea typeface="ＭＳ Ｐゴシック" pitchFamily="34" charset="-128"/>
                <a:cs typeface="Arial" panose="020B0604020202020204" pitchFamily="34" charset="0"/>
              </a:rPr>
              <a:t>ETL Basics</a:t>
            </a:r>
            <a:r>
              <a:rPr lang="en-US" sz="1000" b="0" dirty="0" smtClean="0">
                <a:latin typeface="Arial" panose="020B0604020202020204" pitchFamily="34" charset="0"/>
                <a:cs typeface="Arial" panose="020B0604020202020204" pitchFamily="34" charset="0"/>
              </a:rPr>
              <a:t>			</a:t>
            </a:r>
            <a:r>
              <a:rPr lang="en-US" sz="1000" b="0" dirty="0" smtClean="0">
                <a:latin typeface="Arial" panose="020B0604020202020204" pitchFamily="34" charset="0"/>
                <a:ea typeface="ＭＳ Ｐゴシック" pitchFamily="34" charset="-128"/>
                <a:cs typeface="Arial" panose="020B0604020202020204" pitchFamily="34" charset="0"/>
              </a:rPr>
              <a:t>                     Operational Considerations </a:t>
            </a:r>
            <a:r>
              <a:rPr lang="en-US" sz="1000" b="0" dirty="0" smtClean="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906049" y="7302400"/>
            <a:ext cx="2025855" cy="381000"/>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Page 03-</a:t>
            </a:r>
            <a:fld id="{BD9FB300-F9DC-4669-88F4-967ABA23CC04}" type="slidenum">
              <a:rPr lang="en-US" sz="1000" smtClean="0">
                <a:latin typeface="Arial" panose="020B0604020202020204" pitchFamily="34" charset="0"/>
                <a:cs typeface="Arial" panose="020B0604020202020204" pitchFamily="34" charset="0"/>
              </a:rPr>
              <a:pPr marL="0" marR="0" indent="0" algn="l" defTabSz="73145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a:p>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9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9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9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795338" y="582613"/>
            <a:ext cx="3884612" cy="291465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795338" y="582613"/>
            <a:ext cx="3884612"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normAutofit/>
          </a:bodyPr>
          <a:lstStyle/>
          <a:p>
            <a:r>
              <a:rPr lang="en-US" smtClean="0"/>
              <a:t>Add the notes here.</a:t>
            </a:r>
            <a:endParaRPr lang="en-US"/>
          </a:p>
        </p:txBody>
      </p:sp>
      <p:sp>
        <p:nvSpPr>
          <p:cNvPr id="8" name="Slide Image Placeholder 7"/>
          <p:cNvSpPr>
            <a:spLocks noGrp="1" noRot="1" noChangeAspect="1"/>
          </p:cNvSpPr>
          <p:nvPr>
            <p:ph type="sldImg"/>
          </p:nvPr>
        </p:nvSpPr>
        <p:spPr>
          <a:xfrm>
            <a:off x="795338" y="582613"/>
            <a:ext cx="3884612" cy="29146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95338"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930092167"/>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6219490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233386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457952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19236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01958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97700806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46579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334787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014469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6601429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69329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8609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27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392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0313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6860971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2"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425017760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ETL Basics</a:t>
            </a:r>
          </a:p>
        </p:txBody>
      </p:sp>
      <p:sp>
        <p:nvSpPr>
          <p:cNvPr id="4" name="Subtitle 3"/>
          <p:cNvSpPr>
            <a:spLocks noGrp="1"/>
          </p:cNvSpPr>
          <p:nvPr>
            <p:ph type="subTitle" idx="1"/>
          </p:nvPr>
        </p:nvSpPr>
        <p:spPr/>
        <p:txBody>
          <a:bodyPr/>
          <a:lstStyle/>
          <a:p>
            <a:r>
              <a:rPr lang="en-US" dirty="0"/>
              <a:t>Lesson 3: Operational Considerations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Recovery &amp; </a:t>
            </a:r>
            <a:r>
              <a:rPr lang="en-US" dirty="0" err="1" smtClean="0"/>
              <a:t>Restartability</a:t>
            </a:r>
            <a:endParaRPr lang="en-US" dirty="0"/>
          </a:p>
        </p:txBody>
      </p:sp>
      <p:sp>
        <p:nvSpPr>
          <p:cNvPr id="4" name="Content Placeholder 3"/>
          <p:cNvSpPr>
            <a:spLocks noGrp="1"/>
          </p:cNvSpPr>
          <p:nvPr>
            <p:ph idx="1"/>
          </p:nvPr>
        </p:nvSpPr>
        <p:spPr/>
        <p:txBody>
          <a:bodyPr/>
          <a:lstStyle/>
          <a:p>
            <a:r>
              <a:rPr lang="en-US" dirty="0"/>
              <a:t>Design of Rollback and Recovery Procedures</a:t>
            </a:r>
          </a:p>
          <a:p>
            <a:pPr lvl="1"/>
            <a:r>
              <a:rPr lang="en-US" dirty="0"/>
              <a:t>Rollback and Recovery Procedures define the strategy for handling load failures. </a:t>
            </a:r>
          </a:p>
          <a:p>
            <a:pPr lvl="1"/>
            <a:r>
              <a:rPr lang="en-US" dirty="0"/>
              <a:t>This includes recommendations on whether milestone points and staging are required for restarts.</a:t>
            </a:r>
          </a:p>
          <a:p>
            <a:pPr lvl="1"/>
            <a:r>
              <a:rPr lang="en-US" dirty="0"/>
              <a:t>The concept of rollback and recovery of ETL processes needs to be considered during the preliminary design stage as it affects all ETL jobs. </a:t>
            </a:r>
          </a:p>
          <a:p>
            <a:pPr lvl="1"/>
            <a:r>
              <a:rPr lang="en-US" dirty="0"/>
              <a:t>For long ETL processing blocks such as a data warehouse load the end to end process may take hours or even days to run.</a:t>
            </a:r>
          </a:p>
          <a:p>
            <a:pPr lvl="1"/>
            <a:r>
              <a:rPr lang="en-US" dirty="0"/>
              <a:t> It is important to have built in </a:t>
            </a:r>
            <a:r>
              <a:rPr lang="en-US" dirty="0" err="1"/>
              <a:t>restartability</a:t>
            </a:r>
            <a:r>
              <a:rPr lang="en-US" dirty="0"/>
              <a:t> to recover from fatal errors during the processing cycle. </a:t>
            </a:r>
          </a:p>
          <a:p>
            <a:endParaRPr lang="en-US" dirty="0"/>
          </a:p>
        </p:txBody>
      </p:sp>
    </p:spTree>
    <p:extLst>
      <p:ext uri="{BB962C8B-B14F-4D97-AF65-F5344CB8AC3E}">
        <p14:creationId xmlns:p14="http://schemas.microsoft.com/office/powerpoint/2010/main" val="2376338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Recovery &amp; </a:t>
            </a:r>
            <a:r>
              <a:rPr lang="en-US" dirty="0" err="1" smtClean="0"/>
              <a:t>Restartability</a:t>
            </a:r>
            <a:endParaRPr lang="en-US" dirty="0"/>
          </a:p>
        </p:txBody>
      </p:sp>
      <p:sp>
        <p:nvSpPr>
          <p:cNvPr id="4" name="Content Placeholder 3"/>
          <p:cNvSpPr>
            <a:spLocks noGrp="1"/>
          </p:cNvSpPr>
          <p:nvPr>
            <p:ph idx="1"/>
          </p:nvPr>
        </p:nvSpPr>
        <p:spPr/>
        <p:txBody>
          <a:bodyPr/>
          <a:lstStyle/>
          <a:p>
            <a:r>
              <a:rPr lang="en-US" dirty="0"/>
              <a:t>Milestone Recovery </a:t>
            </a:r>
          </a:p>
          <a:p>
            <a:pPr lvl="1"/>
            <a:r>
              <a:rPr lang="en-US" dirty="0"/>
              <a:t>The simplest form of recovery is to introduce vertical bands into the ETL processing cycle. </a:t>
            </a:r>
          </a:p>
          <a:p>
            <a:pPr lvl="1"/>
            <a:r>
              <a:rPr lang="en-US" dirty="0"/>
              <a:t>A vertical band is a set of jobs that run together and when complete they arrive at a milestone point.</a:t>
            </a:r>
          </a:p>
          <a:p>
            <a:pPr lvl="1"/>
            <a:r>
              <a:rPr lang="en-US" dirty="0"/>
              <a:t> If the following block of jobs fail it can be restarted from this milestone.</a:t>
            </a:r>
          </a:p>
          <a:p>
            <a:pPr lvl="1"/>
            <a:r>
              <a:rPr lang="en-US" dirty="0"/>
              <a:t> A milestone point requires some type of data staging, with the data being placed in temporary files or tables where they can be extracted by the next block. </a:t>
            </a:r>
          </a:p>
          <a:p>
            <a:endParaRPr lang="en-US" dirty="0"/>
          </a:p>
        </p:txBody>
      </p:sp>
    </p:spTree>
    <p:extLst>
      <p:ext uri="{BB962C8B-B14F-4D97-AF65-F5344CB8AC3E}">
        <p14:creationId xmlns:p14="http://schemas.microsoft.com/office/powerpoint/2010/main" val="1865368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Recovery &amp; </a:t>
            </a:r>
            <a:r>
              <a:rPr lang="en-US" dirty="0" err="1" smtClean="0"/>
              <a:t>Restartability</a:t>
            </a:r>
            <a:endParaRPr lang="en-US" dirty="0"/>
          </a:p>
        </p:txBody>
      </p:sp>
      <p:sp>
        <p:nvSpPr>
          <p:cNvPr id="4" name="Content Placeholder 3"/>
          <p:cNvSpPr>
            <a:spLocks noGrp="1"/>
          </p:cNvSpPr>
          <p:nvPr>
            <p:ph idx="1"/>
          </p:nvPr>
        </p:nvSpPr>
        <p:spPr/>
        <p:txBody>
          <a:bodyPr/>
          <a:lstStyle/>
          <a:p>
            <a:r>
              <a:rPr lang="en-US" dirty="0"/>
              <a:t>The best practice for complex data loads is to have 3 vertical bands: Data Sourcing, Data Mediation &amp; Quality/Transformation and Data Load. </a:t>
            </a:r>
          </a:p>
          <a:p>
            <a:pPr lvl="1"/>
            <a:r>
              <a:rPr lang="en-US" dirty="0"/>
              <a:t>Data Sourcing involves retrieving the data from sources and delivering it to files or tables with some type of time stamping to allow for time based processing.</a:t>
            </a:r>
          </a:p>
          <a:p>
            <a:pPr lvl="1"/>
            <a:r>
              <a:rPr lang="en-US" dirty="0"/>
              <a:t> This data undergoes as little transformation as possible and once delivered it is stable.</a:t>
            </a:r>
          </a:p>
          <a:p>
            <a:pPr lvl="1"/>
            <a:r>
              <a:rPr lang="en-US" dirty="0"/>
              <a:t> This milestone point means the Data Transformation block can be started and restarted without having the source data affected by user transactions. </a:t>
            </a:r>
          </a:p>
          <a:p>
            <a:endParaRPr lang="en-US" dirty="0"/>
          </a:p>
        </p:txBody>
      </p:sp>
    </p:spTree>
    <p:extLst>
      <p:ext uri="{BB962C8B-B14F-4D97-AF65-F5344CB8AC3E}">
        <p14:creationId xmlns:p14="http://schemas.microsoft.com/office/powerpoint/2010/main" val="3227712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Recovery &amp; </a:t>
            </a:r>
            <a:r>
              <a:rPr lang="en-US" dirty="0" err="1" smtClean="0"/>
              <a:t>Restartability</a:t>
            </a:r>
            <a:endParaRPr lang="en-US" dirty="0"/>
          </a:p>
        </p:txBody>
      </p:sp>
      <p:sp>
        <p:nvSpPr>
          <p:cNvPr id="4" name="Content Placeholder 3"/>
          <p:cNvSpPr>
            <a:spLocks noGrp="1"/>
          </p:cNvSpPr>
          <p:nvPr>
            <p:ph idx="1"/>
          </p:nvPr>
        </p:nvSpPr>
        <p:spPr/>
        <p:txBody>
          <a:bodyPr/>
          <a:lstStyle/>
          <a:p>
            <a:r>
              <a:rPr lang="en-US" dirty="0"/>
              <a:t>Data Mediation &amp; Quality/Transformation covers a large area of data conversion, cleansing, enrichment, aggregation, etc</a:t>
            </a:r>
            <a:r>
              <a:rPr lang="en-US" dirty="0" smtClean="0"/>
              <a:t>.</a:t>
            </a:r>
          </a:p>
          <a:p>
            <a:pPr marL="0" indent="0">
              <a:buNone/>
            </a:pPr>
            <a:r>
              <a:rPr lang="en-US" dirty="0" smtClean="0"/>
              <a:t> </a:t>
            </a:r>
            <a:endParaRPr lang="en-US" dirty="0"/>
          </a:p>
          <a:p>
            <a:r>
              <a:rPr lang="en-US" dirty="0"/>
              <a:t>This step benefits from having ETL patterns that describe common transformations as shown in the sections below. </a:t>
            </a:r>
          </a:p>
          <a:p>
            <a:endParaRPr lang="en-US" dirty="0"/>
          </a:p>
        </p:txBody>
      </p:sp>
    </p:spTree>
    <p:extLst>
      <p:ext uri="{BB962C8B-B14F-4D97-AF65-F5344CB8AC3E}">
        <p14:creationId xmlns:p14="http://schemas.microsoft.com/office/powerpoint/2010/main" val="2053216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Recovery &amp; </a:t>
            </a:r>
            <a:r>
              <a:rPr lang="en-US" dirty="0" err="1" smtClean="0"/>
              <a:t>Restartability</a:t>
            </a:r>
            <a:endParaRPr lang="en-US" dirty="0"/>
          </a:p>
        </p:txBody>
      </p:sp>
      <p:sp>
        <p:nvSpPr>
          <p:cNvPr id="4" name="Content Placeholder 3"/>
          <p:cNvSpPr>
            <a:spLocks noGrp="1"/>
          </p:cNvSpPr>
          <p:nvPr>
            <p:ph idx="1"/>
          </p:nvPr>
        </p:nvSpPr>
        <p:spPr/>
        <p:txBody>
          <a:bodyPr/>
          <a:lstStyle/>
          <a:p>
            <a:r>
              <a:rPr lang="en-US" dirty="0"/>
              <a:t>Data Load involves delivering the final data to the target database. </a:t>
            </a:r>
          </a:p>
          <a:p>
            <a:pPr lvl="1"/>
            <a:r>
              <a:rPr lang="en-US" dirty="0"/>
              <a:t>This band holds as little of the transformation logic as possible.</a:t>
            </a:r>
          </a:p>
          <a:p>
            <a:pPr lvl="1"/>
            <a:r>
              <a:rPr lang="en-US" dirty="0" smtClean="0"/>
              <a:t>It </a:t>
            </a:r>
            <a:r>
              <a:rPr lang="en-US" dirty="0"/>
              <a:t>is focused on achieving a robust database update by controlling transaction sizing and trapping database rejects.</a:t>
            </a:r>
          </a:p>
          <a:p>
            <a:pPr lvl="1"/>
            <a:r>
              <a:rPr lang="en-US" dirty="0" smtClean="0"/>
              <a:t>Database </a:t>
            </a:r>
            <a:r>
              <a:rPr lang="en-US" dirty="0"/>
              <a:t>updates are the most volatile part of the process due to the complexity of RDBMS communications and the difficulty most ETL engines have with correctly rolling back and restarting a failed update. </a:t>
            </a:r>
          </a:p>
        </p:txBody>
      </p:sp>
    </p:spTree>
    <p:extLst>
      <p:ext uri="{BB962C8B-B14F-4D97-AF65-F5344CB8AC3E}">
        <p14:creationId xmlns:p14="http://schemas.microsoft.com/office/powerpoint/2010/main" val="3294656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Recovery &amp; </a:t>
            </a:r>
            <a:r>
              <a:rPr lang="en-US" dirty="0" err="1" smtClean="0"/>
              <a:t>Restartability</a:t>
            </a:r>
            <a:endParaRPr lang="en-US" dirty="0"/>
          </a:p>
        </p:txBody>
      </p:sp>
      <p:sp>
        <p:nvSpPr>
          <p:cNvPr id="4" name="Content Placeholder 3"/>
          <p:cNvSpPr>
            <a:spLocks noGrp="1"/>
          </p:cNvSpPr>
          <p:nvPr>
            <p:ph idx="1"/>
          </p:nvPr>
        </p:nvSpPr>
        <p:spPr/>
        <p:txBody>
          <a:bodyPr/>
          <a:lstStyle/>
          <a:p>
            <a:r>
              <a:rPr lang="en-US" dirty="0"/>
              <a:t>Individual Job Recovery</a:t>
            </a:r>
          </a:p>
          <a:p>
            <a:pPr lvl="1"/>
            <a:r>
              <a:rPr lang="en-US" dirty="0"/>
              <a:t>In many instances it is possible to recover from a fatal error by restarting the job that failed and continuing the ETL cycle from that point. </a:t>
            </a:r>
          </a:p>
          <a:p>
            <a:pPr lvl="1"/>
            <a:r>
              <a:rPr lang="en-US" dirty="0" smtClean="0"/>
              <a:t>Many </a:t>
            </a:r>
            <a:r>
              <a:rPr lang="en-US" dirty="0"/>
              <a:t>ETL and scheduling tools provide the functionality to automate this process.</a:t>
            </a:r>
          </a:p>
          <a:p>
            <a:pPr lvl="1"/>
            <a:r>
              <a:rPr lang="en-US" dirty="0" smtClean="0"/>
              <a:t>It </a:t>
            </a:r>
            <a:r>
              <a:rPr lang="en-US" dirty="0"/>
              <a:t>may be necessary for production support to first investigate the problem and fix it before the automated recovery begins. </a:t>
            </a:r>
          </a:p>
          <a:p>
            <a:pPr lvl="1"/>
            <a:r>
              <a:rPr lang="en-US" dirty="0" smtClean="0"/>
              <a:t>This </a:t>
            </a:r>
            <a:r>
              <a:rPr lang="en-US" dirty="0"/>
              <a:t>is a short cut to restarting from previous milestone points. </a:t>
            </a:r>
          </a:p>
          <a:p>
            <a:pPr lvl="1"/>
            <a:endParaRPr lang="en-US" dirty="0"/>
          </a:p>
        </p:txBody>
      </p:sp>
    </p:spTree>
    <p:extLst>
      <p:ext uri="{BB962C8B-B14F-4D97-AF65-F5344CB8AC3E}">
        <p14:creationId xmlns:p14="http://schemas.microsoft.com/office/powerpoint/2010/main" val="756865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Recovery &amp; </a:t>
            </a:r>
            <a:r>
              <a:rPr lang="en-US" dirty="0" err="1" smtClean="0"/>
              <a:t>Restartability</a:t>
            </a:r>
            <a:endParaRPr lang="en-US" dirty="0"/>
          </a:p>
        </p:txBody>
      </p:sp>
      <p:sp>
        <p:nvSpPr>
          <p:cNvPr id="4" name="Content Placeholder 3"/>
          <p:cNvSpPr>
            <a:spLocks noGrp="1"/>
          </p:cNvSpPr>
          <p:nvPr>
            <p:ph idx="1"/>
          </p:nvPr>
        </p:nvSpPr>
        <p:spPr/>
        <p:txBody>
          <a:bodyPr/>
          <a:lstStyle/>
          <a:p>
            <a:r>
              <a:rPr lang="en-US" dirty="0"/>
              <a:t>Individual Job Recovery</a:t>
            </a:r>
          </a:p>
          <a:p>
            <a:pPr lvl="1"/>
            <a:r>
              <a:rPr lang="en-US" dirty="0"/>
              <a:t>It is usually easy to do job recovery on the Sourcing and Transformation bands as these typically stage the data to temporary files or tables.</a:t>
            </a:r>
          </a:p>
          <a:p>
            <a:pPr lvl="1"/>
            <a:r>
              <a:rPr lang="en-US" dirty="0"/>
              <a:t> Restarting an individual job recreates the target output of these jobs without rollback problems. </a:t>
            </a:r>
          </a:p>
          <a:p>
            <a:pPr lvl="1"/>
            <a:r>
              <a:rPr lang="en-US" dirty="0"/>
              <a:t> In these cases the ETL scheduling tool can be used to      restart the sequence from the correct point. </a:t>
            </a:r>
          </a:p>
          <a:p>
            <a:endParaRPr lang="en-US" dirty="0"/>
          </a:p>
        </p:txBody>
      </p:sp>
    </p:spTree>
    <p:extLst>
      <p:ext uri="{BB962C8B-B14F-4D97-AF65-F5344CB8AC3E}">
        <p14:creationId xmlns:p14="http://schemas.microsoft.com/office/powerpoint/2010/main" val="3807680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Recovery &amp; </a:t>
            </a:r>
            <a:r>
              <a:rPr lang="en-US" dirty="0" err="1" smtClean="0"/>
              <a:t>Restartability</a:t>
            </a:r>
            <a:endParaRPr lang="en-US" dirty="0"/>
          </a:p>
        </p:txBody>
      </p:sp>
      <p:sp>
        <p:nvSpPr>
          <p:cNvPr id="4" name="Content Placeholder 3"/>
          <p:cNvSpPr>
            <a:spLocks noGrp="1"/>
          </p:cNvSpPr>
          <p:nvPr>
            <p:ph idx="1"/>
          </p:nvPr>
        </p:nvSpPr>
        <p:spPr/>
        <p:txBody>
          <a:bodyPr/>
          <a:lstStyle/>
          <a:p>
            <a:r>
              <a:rPr lang="en-US" dirty="0"/>
              <a:t>Individual Job Recovery</a:t>
            </a:r>
          </a:p>
          <a:p>
            <a:pPr lvl="1"/>
            <a:r>
              <a:rPr lang="en-US" dirty="0"/>
              <a:t>The Data Load band is the most difficult for rollback and recovery as a job may fail in the process of updating a database. </a:t>
            </a:r>
          </a:p>
          <a:p>
            <a:pPr lvl="1"/>
            <a:r>
              <a:rPr lang="en-US" dirty="0"/>
              <a:t>If the update is an insert, or an update to an aggregated table then it is difficult to determine how many rows of stage data have already been processed. </a:t>
            </a:r>
          </a:p>
          <a:p>
            <a:pPr lvl="1"/>
            <a:r>
              <a:rPr lang="en-US" dirty="0"/>
              <a:t>A simple job restart may result in duplicate rows or duplicate increases to aggregate results. </a:t>
            </a:r>
          </a:p>
          <a:p>
            <a:pPr lvl="1"/>
            <a:r>
              <a:rPr lang="en-US" dirty="0"/>
              <a:t>For a Data Load job it may be possible to restart the job or it may be necessary to build full table rollback into a job restart. </a:t>
            </a:r>
          </a:p>
          <a:p>
            <a:pPr lvl="1"/>
            <a:r>
              <a:rPr lang="en-US" dirty="0"/>
              <a:t>It is worth considering enhancing the design to assist with rollback – for example, a batch number could be added to transaction tables to facilitate deletion of partial or erroneous insertions. </a:t>
            </a:r>
          </a:p>
          <a:p>
            <a:endParaRPr lang="en-US" dirty="0"/>
          </a:p>
        </p:txBody>
      </p:sp>
    </p:spTree>
    <p:extLst>
      <p:ext uri="{BB962C8B-B14F-4D97-AF65-F5344CB8AC3E}">
        <p14:creationId xmlns:p14="http://schemas.microsoft.com/office/powerpoint/2010/main" val="1944653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Restartability</a:t>
            </a:r>
            <a:r>
              <a:rPr lang="en-US" dirty="0"/>
              <a:t> </a:t>
            </a:r>
            <a:r>
              <a:rPr lang="en-US" dirty="0" smtClean="0"/>
              <a:t>Matrix</a:t>
            </a:r>
            <a:endParaRPr lang="en-US" dirty="0"/>
          </a:p>
        </p:txBody>
      </p:sp>
      <p:sp>
        <p:nvSpPr>
          <p:cNvPr id="4" name="Content Placeholder 3"/>
          <p:cNvSpPr>
            <a:spLocks noGrp="1"/>
          </p:cNvSpPr>
          <p:nvPr>
            <p:ph idx="1"/>
          </p:nvPr>
        </p:nvSpPr>
        <p:spPr/>
        <p:txBody>
          <a:bodyPr/>
          <a:lstStyle/>
          <a:p>
            <a:endParaRPr lang="en-US"/>
          </a:p>
        </p:txBody>
      </p:sp>
      <p:pic>
        <p:nvPicPr>
          <p:cNvPr id="7" name="Picture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81125"/>
            <a:ext cx="8723313" cy="4562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262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ETL Job </a:t>
            </a:r>
            <a:r>
              <a:rPr lang="en-US" dirty="0" smtClean="0"/>
              <a:t>Scheduling</a:t>
            </a:r>
            <a:endParaRPr lang="en-US" dirty="0"/>
          </a:p>
        </p:txBody>
      </p:sp>
      <p:sp>
        <p:nvSpPr>
          <p:cNvPr id="4" name="Content Placeholder 3"/>
          <p:cNvSpPr>
            <a:spLocks noGrp="1"/>
          </p:cNvSpPr>
          <p:nvPr>
            <p:ph idx="1"/>
          </p:nvPr>
        </p:nvSpPr>
        <p:spPr/>
        <p:txBody>
          <a:bodyPr/>
          <a:lstStyle/>
          <a:p>
            <a:r>
              <a:rPr lang="en-US" dirty="0"/>
              <a:t>ETL Job Scheduling is an operational process which is required to determine the sequence and time of execution of the various data flows (Jobs/Mappings). </a:t>
            </a:r>
          </a:p>
          <a:p>
            <a:r>
              <a:rPr lang="en-US" dirty="0"/>
              <a:t>ETL schedule is dependent on the following </a:t>
            </a:r>
          </a:p>
          <a:p>
            <a:pPr lvl="1"/>
            <a:r>
              <a:rPr lang="en-US" dirty="0"/>
              <a:t>Load Order </a:t>
            </a:r>
          </a:p>
          <a:p>
            <a:pPr lvl="2"/>
            <a:r>
              <a:rPr lang="en-US" dirty="0"/>
              <a:t>Order in which target data will be populated.</a:t>
            </a:r>
          </a:p>
          <a:p>
            <a:pPr lvl="1"/>
            <a:r>
              <a:rPr lang="en-US" dirty="0"/>
              <a:t>External Dependencies like </a:t>
            </a:r>
          </a:p>
          <a:p>
            <a:pPr lvl="2"/>
            <a:r>
              <a:rPr lang="en-US" dirty="0"/>
              <a:t>Timeframe of the source data availability. </a:t>
            </a:r>
          </a:p>
          <a:p>
            <a:pPr lvl="2"/>
            <a:r>
              <a:rPr lang="en-US" dirty="0"/>
              <a:t>Warehouse/Mart database Maintenance, like database backup time. </a:t>
            </a:r>
          </a:p>
          <a:p>
            <a:pPr lvl="2"/>
            <a:r>
              <a:rPr lang="en-US" dirty="0"/>
              <a:t>Operating System Maintenance, like file system backup time. </a:t>
            </a:r>
          </a:p>
          <a:p>
            <a:pPr lvl="1"/>
            <a:r>
              <a:rPr lang="en-US" dirty="0"/>
              <a:t>ETL's inter process flow dependencies like conformed dimensions ETL before the subject area specific dimension ETL, Dimension table ETL  before  the Fact Table ETL etc.</a:t>
            </a:r>
          </a:p>
          <a:p>
            <a:endParaRPr lang="en-US" dirty="0"/>
          </a:p>
        </p:txBody>
      </p:sp>
    </p:spTree>
    <p:extLst>
      <p:ext uri="{BB962C8B-B14F-4D97-AF65-F5344CB8AC3E}">
        <p14:creationId xmlns:p14="http://schemas.microsoft.com/office/powerpoint/2010/main" val="10772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Lesson </a:t>
            </a:r>
            <a:r>
              <a:rPr lang="en-US" dirty="0" smtClean="0"/>
              <a:t>Objectives</a:t>
            </a:r>
            <a:endParaRPr lang="en-US" dirty="0"/>
          </a:p>
        </p:txBody>
      </p:sp>
      <p:sp>
        <p:nvSpPr>
          <p:cNvPr id="7" name="Content Placeholder 6"/>
          <p:cNvSpPr>
            <a:spLocks noGrp="1"/>
          </p:cNvSpPr>
          <p:nvPr>
            <p:ph idx="1"/>
          </p:nvPr>
        </p:nvSpPr>
        <p:spPr/>
        <p:txBody>
          <a:bodyPr/>
          <a:lstStyle/>
          <a:p>
            <a:r>
              <a:rPr lang="en-US" dirty="0"/>
              <a:t>On completion of this lesson on ETL basics, you will be able to understand:</a:t>
            </a:r>
          </a:p>
          <a:p>
            <a:pPr lvl="1"/>
            <a:r>
              <a:rPr lang="en-US" dirty="0"/>
              <a:t>Handling  Exceptions in ETL</a:t>
            </a:r>
          </a:p>
          <a:p>
            <a:pPr lvl="1"/>
            <a:r>
              <a:rPr lang="en-US" dirty="0"/>
              <a:t>Notifications and Alerts in ETL</a:t>
            </a:r>
          </a:p>
          <a:p>
            <a:pPr lvl="1"/>
            <a:r>
              <a:rPr lang="en-US" dirty="0"/>
              <a:t>Recovery and </a:t>
            </a:r>
            <a:r>
              <a:rPr lang="en-US" dirty="0" err="1"/>
              <a:t>Restartability</a:t>
            </a:r>
            <a:endParaRPr lang="en-US" dirty="0"/>
          </a:p>
          <a:p>
            <a:endParaRPr lang="en-US" dirty="0"/>
          </a:p>
        </p:txBody>
      </p:sp>
    </p:spTree>
    <p:extLst>
      <p:ext uri="{BB962C8B-B14F-4D97-AF65-F5344CB8AC3E}">
        <p14:creationId xmlns:p14="http://schemas.microsoft.com/office/powerpoint/2010/main" val="3629939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ETL Job </a:t>
            </a:r>
            <a:r>
              <a:rPr lang="en-US" dirty="0" smtClean="0"/>
              <a:t>Scheduling</a:t>
            </a:r>
            <a:endParaRPr lang="en-US" dirty="0"/>
          </a:p>
        </p:txBody>
      </p:sp>
      <p:sp>
        <p:nvSpPr>
          <p:cNvPr id="4" name="Content Placeholder 3"/>
          <p:cNvSpPr>
            <a:spLocks noGrp="1"/>
          </p:cNvSpPr>
          <p:nvPr>
            <p:ph idx="1"/>
          </p:nvPr>
        </p:nvSpPr>
        <p:spPr/>
        <p:txBody>
          <a:bodyPr/>
          <a:lstStyle/>
          <a:p>
            <a:r>
              <a:rPr lang="en-US" dirty="0"/>
              <a:t>Load Window</a:t>
            </a:r>
          </a:p>
          <a:p>
            <a:pPr lvl="1"/>
            <a:r>
              <a:rPr lang="en-US" dirty="0"/>
              <a:t>Time frame in which target should be populated.</a:t>
            </a:r>
          </a:p>
          <a:p>
            <a:r>
              <a:rPr lang="en-US" dirty="0"/>
              <a:t>Scheduling Tools</a:t>
            </a:r>
          </a:p>
          <a:p>
            <a:pPr lvl="1"/>
            <a:r>
              <a:rPr lang="en-US" dirty="0"/>
              <a:t>Scheduling the workflow / ETL jobs</a:t>
            </a:r>
          </a:p>
          <a:p>
            <a:r>
              <a:rPr lang="en-US" dirty="0" smtClean="0"/>
              <a:t>Job </a:t>
            </a:r>
            <a:r>
              <a:rPr lang="en-US" dirty="0"/>
              <a:t>Triggering</a:t>
            </a:r>
          </a:p>
          <a:p>
            <a:pPr lvl="1"/>
            <a:r>
              <a:rPr lang="en-US" dirty="0"/>
              <a:t>Event based / Time based</a:t>
            </a:r>
          </a:p>
          <a:p>
            <a:endParaRPr lang="en-US" dirty="0"/>
          </a:p>
        </p:txBody>
      </p:sp>
    </p:spTree>
    <p:extLst>
      <p:ext uri="{BB962C8B-B14F-4D97-AF65-F5344CB8AC3E}">
        <p14:creationId xmlns:p14="http://schemas.microsoft.com/office/powerpoint/2010/main" val="2789039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ETL Job </a:t>
            </a:r>
            <a:r>
              <a:rPr lang="en-US" dirty="0" smtClean="0"/>
              <a:t>Monitoring</a:t>
            </a:r>
            <a:endParaRPr lang="en-US" dirty="0"/>
          </a:p>
        </p:txBody>
      </p:sp>
      <p:sp>
        <p:nvSpPr>
          <p:cNvPr id="4" name="Content Placeholder 3"/>
          <p:cNvSpPr>
            <a:spLocks noGrp="1"/>
          </p:cNvSpPr>
          <p:nvPr>
            <p:ph idx="1"/>
          </p:nvPr>
        </p:nvSpPr>
        <p:spPr/>
        <p:txBody>
          <a:bodyPr/>
          <a:lstStyle/>
          <a:p>
            <a:r>
              <a:rPr lang="en-US" dirty="0"/>
              <a:t>Monitoring in ETL System</a:t>
            </a:r>
          </a:p>
          <a:p>
            <a:pPr lvl="1"/>
            <a:r>
              <a:rPr lang="en-US" dirty="0" smtClean="0"/>
              <a:t>ETL monitoring takes many aspects of the process into consideration. </a:t>
            </a:r>
          </a:p>
          <a:p>
            <a:pPr lvl="1"/>
            <a:r>
              <a:rPr lang="en-US" dirty="0" smtClean="0"/>
              <a:t>Resources outside the scope of the ETL system such as hardware and infrastructure administration and usage, as well as the source and target environments, play crucial parts in the overall efficiency of the ETL system.</a:t>
            </a:r>
          </a:p>
          <a:p>
            <a:endParaRPr lang="en-US" dirty="0"/>
          </a:p>
        </p:txBody>
      </p:sp>
    </p:spTree>
    <p:extLst>
      <p:ext uri="{BB962C8B-B14F-4D97-AF65-F5344CB8AC3E}">
        <p14:creationId xmlns:p14="http://schemas.microsoft.com/office/powerpoint/2010/main" val="2481740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ETL Job </a:t>
            </a:r>
            <a:r>
              <a:rPr lang="en-US" dirty="0" smtClean="0"/>
              <a:t>Monitoring</a:t>
            </a:r>
            <a:endParaRPr lang="en-US" dirty="0"/>
          </a:p>
        </p:txBody>
      </p:sp>
      <p:sp>
        <p:nvSpPr>
          <p:cNvPr id="4" name="Content Placeholder 3"/>
          <p:cNvSpPr>
            <a:spLocks noGrp="1"/>
          </p:cNvSpPr>
          <p:nvPr>
            <p:ph idx="1"/>
          </p:nvPr>
        </p:nvSpPr>
        <p:spPr/>
        <p:txBody>
          <a:bodyPr/>
          <a:lstStyle/>
          <a:p>
            <a:r>
              <a:rPr lang="en-US" dirty="0"/>
              <a:t>Measuring ETL Specific Performance Indicators</a:t>
            </a:r>
          </a:p>
          <a:p>
            <a:pPr lvl="1"/>
            <a:r>
              <a:rPr lang="en-US" dirty="0"/>
              <a:t>Duration in seconds. </a:t>
            </a:r>
          </a:p>
          <a:p>
            <a:pPr lvl="1"/>
            <a:r>
              <a:rPr lang="en-US" dirty="0" smtClean="0"/>
              <a:t>Rows </a:t>
            </a:r>
            <a:r>
              <a:rPr lang="en-US" dirty="0"/>
              <a:t>processed per second. </a:t>
            </a:r>
          </a:p>
          <a:p>
            <a:pPr lvl="1"/>
            <a:r>
              <a:rPr lang="en-US" dirty="0" smtClean="0"/>
              <a:t>Rows </a:t>
            </a:r>
            <a:r>
              <a:rPr lang="en-US" dirty="0"/>
              <a:t>read per second. </a:t>
            </a:r>
          </a:p>
          <a:p>
            <a:pPr lvl="1"/>
            <a:r>
              <a:rPr lang="en-US" dirty="0" smtClean="0"/>
              <a:t>Rows </a:t>
            </a:r>
            <a:r>
              <a:rPr lang="en-US" dirty="0"/>
              <a:t>written per second. </a:t>
            </a:r>
          </a:p>
          <a:p>
            <a:pPr lvl="1"/>
            <a:r>
              <a:rPr lang="en-US" dirty="0" smtClean="0"/>
              <a:t>Throughput</a:t>
            </a:r>
            <a:r>
              <a:rPr lang="en-US" dirty="0"/>
              <a:t>. </a:t>
            </a:r>
          </a:p>
          <a:p>
            <a:endParaRPr lang="en-US" dirty="0"/>
          </a:p>
        </p:txBody>
      </p:sp>
    </p:spTree>
    <p:extLst>
      <p:ext uri="{BB962C8B-B14F-4D97-AF65-F5344CB8AC3E}">
        <p14:creationId xmlns:p14="http://schemas.microsoft.com/office/powerpoint/2010/main" val="1639302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a:t>In this module, you learned about the following:</a:t>
            </a:r>
          </a:p>
          <a:p>
            <a:pPr lvl="1"/>
            <a:r>
              <a:rPr lang="en-US" dirty="0"/>
              <a:t>Exception handling</a:t>
            </a:r>
          </a:p>
          <a:p>
            <a:pPr lvl="1"/>
            <a:r>
              <a:rPr lang="en-US" dirty="0"/>
              <a:t>Alerts and Notifications</a:t>
            </a:r>
          </a:p>
          <a:p>
            <a:pPr lvl="1"/>
            <a:r>
              <a:rPr lang="en-US" dirty="0"/>
              <a:t>Process restart-ability</a:t>
            </a:r>
          </a:p>
          <a:p>
            <a:pPr lvl="1"/>
            <a:r>
              <a:rPr lang="en-US" dirty="0"/>
              <a:t>Job scheduling and Monitoring</a:t>
            </a:r>
          </a:p>
          <a:p>
            <a:endParaRPr lang="en-US" dirty="0"/>
          </a:p>
        </p:txBody>
      </p:sp>
    </p:spTree>
    <p:extLst>
      <p:ext uri="{BB962C8B-B14F-4D97-AF65-F5344CB8AC3E}">
        <p14:creationId xmlns:p14="http://schemas.microsoft.com/office/powerpoint/2010/main" val="1383845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ETL Testing </a:t>
            </a:r>
            <a:r>
              <a:rPr lang="en-US" dirty="0" smtClean="0"/>
              <a:t>Considerations</a:t>
            </a:r>
            <a:endParaRPr lang="en-US" dirty="0"/>
          </a:p>
        </p:txBody>
      </p:sp>
      <p:sp>
        <p:nvSpPr>
          <p:cNvPr id="5" name="Content Placeholder 4"/>
          <p:cNvSpPr>
            <a:spLocks noGrp="1"/>
          </p:cNvSpPr>
          <p:nvPr>
            <p:ph idx="1"/>
          </p:nvPr>
        </p:nvSpPr>
        <p:spPr>
          <a:xfrm>
            <a:off x="298516" y="1407682"/>
            <a:ext cx="8845484" cy="4643751"/>
          </a:xfrm>
        </p:spPr>
        <p:txBody>
          <a:bodyPr/>
          <a:lstStyle/>
          <a:p>
            <a:r>
              <a:rPr lang="en-US" dirty="0"/>
              <a:t>UNIT Testing (ensures that each component within the system successfully performs its individual responsibility when executed individually. )</a:t>
            </a:r>
          </a:p>
          <a:p>
            <a:pPr lvl="1"/>
            <a:r>
              <a:rPr lang="en-US" dirty="0"/>
              <a:t>Checking extraction rules</a:t>
            </a:r>
          </a:p>
          <a:p>
            <a:pPr lvl="1"/>
            <a:r>
              <a:rPr lang="en-US" dirty="0"/>
              <a:t>Transformation validation </a:t>
            </a:r>
          </a:p>
          <a:p>
            <a:pPr lvl="1"/>
            <a:r>
              <a:rPr lang="en-US" dirty="0"/>
              <a:t>Target system data integrity</a:t>
            </a:r>
          </a:p>
          <a:p>
            <a:pPr lvl="1"/>
            <a:r>
              <a:rPr lang="en-US" dirty="0"/>
              <a:t>Checking input data validation</a:t>
            </a:r>
          </a:p>
          <a:p>
            <a:pPr lvl="1"/>
            <a:r>
              <a:rPr lang="en-US" dirty="0"/>
              <a:t>Test the error-handling logic</a:t>
            </a:r>
          </a:p>
          <a:p>
            <a:pPr lvl="1"/>
            <a:r>
              <a:rPr lang="en-US" dirty="0"/>
              <a:t>Test slowly changing dimension implementation by checking the integrity of surrogate keys </a:t>
            </a:r>
          </a:p>
          <a:p>
            <a:pPr lvl="1"/>
            <a:r>
              <a:rPr lang="en-US" dirty="0"/>
              <a:t>Test Notifications/Warnings/Error messages </a:t>
            </a:r>
          </a:p>
          <a:p>
            <a:r>
              <a:rPr lang="en-US" dirty="0"/>
              <a:t>Integration Testing (ensure seamless run of the entire process within an application, or a specific stage with an eye on the details of each of the steps/modules, capturing the responses as the data moves across the system.)</a:t>
            </a:r>
          </a:p>
          <a:p>
            <a:endParaRPr lang="en-US" dirty="0"/>
          </a:p>
        </p:txBody>
      </p:sp>
    </p:spTree>
    <p:extLst>
      <p:ext uri="{BB962C8B-B14F-4D97-AF65-F5344CB8AC3E}">
        <p14:creationId xmlns:p14="http://schemas.microsoft.com/office/powerpoint/2010/main" val="4248261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ETL Testing Considerations (contd</a:t>
            </a:r>
            <a:r>
              <a:rPr lang="en-US" dirty="0" smtClean="0"/>
              <a:t>..)</a:t>
            </a:r>
            <a:endParaRPr lang="en-US" dirty="0"/>
          </a:p>
        </p:txBody>
      </p:sp>
      <p:sp>
        <p:nvSpPr>
          <p:cNvPr id="4" name="Content Placeholder 3"/>
          <p:cNvSpPr>
            <a:spLocks noGrp="1"/>
          </p:cNvSpPr>
          <p:nvPr>
            <p:ph idx="1"/>
          </p:nvPr>
        </p:nvSpPr>
        <p:spPr>
          <a:xfrm>
            <a:off x="298516" y="1436710"/>
            <a:ext cx="8845484" cy="4643751"/>
          </a:xfrm>
        </p:spPr>
        <p:txBody>
          <a:bodyPr/>
          <a:lstStyle/>
          <a:p>
            <a:pPr lvl="1"/>
            <a:r>
              <a:rPr lang="en-US" dirty="0"/>
              <a:t>Successful extraction of data </a:t>
            </a:r>
          </a:p>
          <a:p>
            <a:pPr lvl="1"/>
            <a:r>
              <a:rPr lang="en-US" dirty="0"/>
              <a:t>Order of Extraction</a:t>
            </a:r>
          </a:p>
          <a:p>
            <a:pPr lvl="1"/>
            <a:r>
              <a:rPr lang="en-US" dirty="0"/>
              <a:t>Application and validation of transformation logic</a:t>
            </a:r>
          </a:p>
          <a:p>
            <a:pPr lvl="1"/>
            <a:r>
              <a:rPr lang="en-US" dirty="0"/>
              <a:t>Order of precedence in which various algorithms are applied (phasing of ETL streams)</a:t>
            </a:r>
          </a:p>
          <a:p>
            <a:pPr lvl="1"/>
            <a:r>
              <a:rPr lang="en-US" dirty="0"/>
              <a:t>Rejects based on applied algorithms</a:t>
            </a:r>
          </a:p>
          <a:p>
            <a:pPr lvl="1"/>
            <a:r>
              <a:rPr lang="en-US" dirty="0"/>
              <a:t>Recovery and Restart</a:t>
            </a:r>
          </a:p>
          <a:p>
            <a:pPr lvl="1"/>
            <a:r>
              <a:rPr lang="en-US" dirty="0"/>
              <a:t>Proper generation of the code</a:t>
            </a:r>
          </a:p>
          <a:p>
            <a:pPr lvl="1"/>
            <a:r>
              <a:rPr lang="en-US" dirty="0"/>
              <a:t>Proper generation of surrogated keys in conjunction with processing the order of precedence</a:t>
            </a:r>
          </a:p>
          <a:p>
            <a:pPr lvl="1"/>
            <a:r>
              <a:rPr lang="en-US" dirty="0"/>
              <a:t>Error handling	</a:t>
            </a:r>
          </a:p>
          <a:p>
            <a:pPr lvl="1"/>
            <a:r>
              <a:rPr lang="en-US" dirty="0"/>
              <a:t>Scheduling</a:t>
            </a:r>
          </a:p>
          <a:p>
            <a:pPr lvl="1"/>
            <a:r>
              <a:rPr lang="en-US" dirty="0"/>
              <a:t>Job triggers</a:t>
            </a:r>
          </a:p>
          <a:p>
            <a:pPr lvl="1"/>
            <a:r>
              <a:rPr lang="en-US" dirty="0"/>
              <a:t>Job dependencies</a:t>
            </a:r>
          </a:p>
          <a:p>
            <a:pPr lvl="1"/>
            <a:r>
              <a:rPr lang="en-US" dirty="0"/>
              <a:t>Alerts and notification</a:t>
            </a:r>
          </a:p>
          <a:p>
            <a:endParaRPr lang="en-US" dirty="0"/>
          </a:p>
        </p:txBody>
      </p:sp>
    </p:spTree>
    <p:extLst>
      <p:ext uri="{BB962C8B-B14F-4D97-AF65-F5344CB8AC3E}">
        <p14:creationId xmlns:p14="http://schemas.microsoft.com/office/powerpoint/2010/main" val="508261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ETL Testing </a:t>
            </a:r>
            <a:r>
              <a:rPr lang="en-US" dirty="0" smtClean="0"/>
              <a:t>Considerations</a:t>
            </a:r>
            <a:endParaRPr lang="en-US" dirty="0"/>
          </a:p>
        </p:txBody>
      </p:sp>
      <p:sp>
        <p:nvSpPr>
          <p:cNvPr id="4" name="Content Placeholder 3"/>
          <p:cNvSpPr>
            <a:spLocks noGrp="1"/>
          </p:cNvSpPr>
          <p:nvPr>
            <p:ph idx="1"/>
          </p:nvPr>
        </p:nvSpPr>
        <p:spPr/>
        <p:txBody>
          <a:bodyPr/>
          <a:lstStyle/>
          <a:p>
            <a:r>
              <a:rPr lang="en-US" dirty="0"/>
              <a:t>Integration Testing (</a:t>
            </a:r>
            <a:r>
              <a:rPr lang="en-US" dirty="0" err="1"/>
              <a:t>Cont</a:t>
            </a:r>
            <a:r>
              <a:rPr lang="en-US" dirty="0"/>
              <a:t>/-)</a:t>
            </a:r>
          </a:p>
          <a:p>
            <a:pPr lvl="1"/>
            <a:r>
              <a:rPr lang="en-US" dirty="0"/>
              <a:t>Warnings and check point validations</a:t>
            </a:r>
          </a:p>
          <a:p>
            <a:pPr lvl="1"/>
            <a:r>
              <a:rPr lang="en-US" dirty="0"/>
              <a:t>Data Auditing/Logs</a:t>
            </a:r>
          </a:p>
          <a:p>
            <a:pPr lvl="1"/>
            <a:r>
              <a:rPr lang="en-US" dirty="0"/>
              <a:t>Metadata recording/deliver to internal/external repositories</a:t>
            </a:r>
          </a:p>
          <a:p>
            <a:pPr lvl="1"/>
            <a:r>
              <a:rPr lang="en-US" dirty="0"/>
              <a:t>Perform delivery of the data, including format and layout</a:t>
            </a:r>
          </a:p>
          <a:p>
            <a:pPr lvl="1"/>
            <a:r>
              <a:rPr lang="en-US" dirty="0"/>
              <a:t>Bulk load performance Checking extraction rules</a:t>
            </a:r>
          </a:p>
          <a:p>
            <a:pPr lvl="1"/>
            <a:r>
              <a:rPr lang="en-US" dirty="0"/>
              <a:t>Transformation validation </a:t>
            </a:r>
          </a:p>
          <a:p>
            <a:r>
              <a:rPr lang="en-US" dirty="0"/>
              <a:t>User Acceptance Testing (This testing should be for specific BI functions, including data transformation rules, and data correctness )</a:t>
            </a:r>
          </a:p>
          <a:p>
            <a:pPr lvl="1"/>
            <a:r>
              <a:rPr lang="en-US" dirty="0"/>
              <a:t>Information Accuracy</a:t>
            </a:r>
          </a:p>
          <a:p>
            <a:pPr lvl="1"/>
            <a:r>
              <a:rPr lang="en-US" dirty="0"/>
              <a:t>Source Data Rejections</a:t>
            </a:r>
          </a:p>
          <a:p>
            <a:pPr lvl="1"/>
            <a:r>
              <a:rPr lang="en-US" dirty="0"/>
              <a:t>Data Transformation/Aggregation Rules</a:t>
            </a:r>
          </a:p>
          <a:p>
            <a:pPr lvl="1"/>
            <a:r>
              <a:rPr lang="en-US" dirty="0"/>
              <a:t>Key performance metrics/reports</a:t>
            </a:r>
          </a:p>
          <a:p>
            <a:endParaRPr lang="en-US" dirty="0"/>
          </a:p>
        </p:txBody>
      </p:sp>
    </p:spTree>
    <p:extLst>
      <p:ext uri="{BB962C8B-B14F-4D97-AF65-F5344CB8AC3E}">
        <p14:creationId xmlns:p14="http://schemas.microsoft.com/office/powerpoint/2010/main" val="1056012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Exception </a:t>
            </a:r>
            <a:r>
              <a:rPr lang="en-US" dirty="0" smtClean="0"/>
              <a:t>Handling</a:t>
            </a:r>
            <a:endParaRPr lang="en-US" dirty="0"/>
          </a:p>
        </p:txBody>
      </p:sp>
      <p:sp>
        <p:nvSpPr>
          <p:cNvPr id="4" name="Content Placeholder 3"/>
          <p:cNvSpPr>
            <a:spLocks noGrp="1"/>
          </p:cNvSpPr>
          <p:nvPr>
            <p:ph idx="1"/>
          </p:nvPr>
        </p:nvSpPr>
        <p:spPr/>
        <p:txBody>
          <a:bodyPr/>
          <a:lstStyle/>
          <a:p>
            <a:r>
              <a:rPr lang="en-US" dirty="0"/>
              <a:t>Exception Handling deals with any abnormal termination, unacceptable event or incorrect data that can impact the data flow or accuracy of data in the warehouse/mart.</a:t>
            </a:r>
          </a:p>
          <a:p>
            <a:r>
              <a:rPr lang="en-US" dirty="0"/>
              <a:t>Exceptions in ETL could be classified as Data Related Exceptions and Infrastructure Related Exceptions.</a:t>
            </a:r>
          </a:p>
          <a:p>
            <a:r>
              <a:rPr lang="en-US" dirty="0"/>
              <a:t>The process of recovering or gracefully exiting when an exception occurs is called exception handling.</a:t>
            </a:r>
          </a:p>
          <a:p>
            <a:r>
              <a:rPr lang="en-US" dirty="0"/>
              <a:t>Data related exceptions are caused because of incorrect data format, incorrect value, incomplete data from the source system. This leads to Data validation exceptions and Data Rejects. </a:t>
            </a:r>
          </a:p>
          <a:p>
            <a:r>
              <a:rPr lang="en-US" dirty="0"/>
              <a:t>The process of handling the Data Rejects is called Data Reprocessing.</a:t>
            </a:r>
          </a:p>
          <a:p>
            <a:endParaRPr lang="en-US" dirty="0"/>
          </a:p>
        </p:txBody>
      </p:sp>
    </p:spTree>
    <p:extLst>
      <p:ext uri="{BB962C8B-B14F-4D97-AF65-F5344CB8AC3E}">
        <p14:creationId xmlns:p14="http://schemas.microsoft.com/office/powerpoint/2010/main" val="316393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Exception </a:t>
            </a:r>
            <a:r>
              <a:rPr lang="en-US" dirty="0" smtClean="0"/>
              <a:t>Handling</a:t>
            </a:r>
            <a:endParaRPr lang="en-US" dirty="0"/>
          </a:p>
        </p:txBody>
      </p:sp>
      <p:sp>
        <p:nvSpPr>
          <p:cNvPr id="4" name="Content Placeholder 3"/>
          <p:cNvSpPr>
            <a:spLocks noGrp="1"/>
          </p:cNvSpPr>
          <p:nvPr>
            <p:ph idx="1"/>
          </p:nvPr>
        </p:nvSpPr>
        <p:spPr/>
        <p:txBody>
          <a:bodyPr/>
          <a:lstStyle/>
          <a:p>
            <a:r>
              <a:rPr lang="en-US" dirty="0"/>
              <a:t>Infrastructure related exceptions are caused because of issues in the Network , the Database and the Operating System. </a:t>
            </a:r>
          </a:p>
          <a:p>
            <a:r>
              <a:rPr lang="en-US" dirty="0"/>
              <a:t>Common Infrastructure exceptions are FTP failure, Database connectivity failure, File system full etc.</a:t>
            </a:r>
          </a:p>
          <a:p>
            <a:r>
              <a:rPr lang="en-US" dirty="0"/>
              <a:t>The data related exceptions are usually documented in the requirements, if not they must be because if the data related exceptions are not handled they lead to inaccurate data in the warehouse/mart. </a:t>
            </a:r>
          </a:p>
          <a:p>
            <a:r>
              <a:rPr lang="en-US" dirty="0"/>
              <a:t>We also keep a threshold of maximum number of validation or reject failures allowed per load. </a:t>
            </a:r>
          </a:p>
          <a:p>
            <a:r>
              <a:rPr lang="en-US" dirty="0"/>
              <a:t>Any value above the threshold would mean the data would be too inaccurate due to too many rejections.</a:t>
            </a:r>
            <a:br>
              <a:rPr lang="en-US" dirty="0"/>
            </a:br>
            <a:endParaRPr lang="en-US" dirty="0"/>
          </a:p>
          <a:p>
            <a:endParaRPr lang="en-US" dirty="0"/>
          </a:p>
        </p:txBody>
      </p:sp>
    </p:spTree>
    <p:extLst>
      <p:ext uri="{BB962C8B-B14F-4D97-AF65-F5344CB8AC3E}">
        <p14:creationId xmlns:p14="http://schemas.microsoft.com/office/powerpoint/2010/main" val="1461362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Exception </a:t>
            </a:r>
            <a:r>
              <a:rPr lang="en-US" dirty="0" smtClean="0"/>
              <a:t>Handling</a:t>
            </a:r>
            <a:endParaRPr lang="en-US" dirty="0"/>
          </a:p>
        </p:txBody>
      </p:sp>
      <p:sp>
        <p:nvSpPr>
          <p:cNvPr id="4" name="Content Placeholder 3"/>
          <p:cNvSpPr>
            <a:spLocks noGrp="1"/>
          </p:cNvSpPr>
          <p:nvPr>
            <p:ph idx="1"/>
          </p:nvPr>
        </p:nvSpPr>
        <p:spPr/>
        <p:txBody>
          <a:bodyPr/>
          <a:lstStyle/>
          <a:p>
            <a:r>
              <a:rPr lang="en-US" dirty="0"/>
              <a:t>There is one more exception which is the presence of inaccurate or incorrect data in the warehouse. This could happen due to</a:t>
            </a:r>
          </a:p>
          <a:p>
            <a:pPr lvl="1"/>
            <a:r>
              <a:rPr lang="en-US" dirty="0"/>
              <a:t>Incorrect requirement or missed, leading to incorrect ETL. </a:t>
            </a:r>
          </a:p>
          <a:p>
            <a:pPr lvl="1"/>
            <a:r>
              <a:rPr lang="en-US" dirty="0"/>
              <a:t>Incorrect interpretation of requirements leading to incorrect ETL. </a:t>
            </a:r>
          </a:p>
          <a:p>
            <a:pPr lvl="1"/>
            <a:r>
              <a:rPr lang="en-US" dirty="0"/>
              <a:t>Uncaught coding defects. </a:t>
            </a:r>
          </a:p>
          <a:p>
            <a:pPr lvl="1"/>
            <a:r>
              <a:rPr lang="en-US" dirty="0"/>
              <a:t>Incorrect data from source. </a:t>
            </a:r>
            <a:endParaRPr lang="en-US" dirty="0" smtClean="0"/>
          </a:p>
          <a:p>
            <a:pPr lvl="1"/>
            <a:endParaRPr lang="en-US" dirty="0"/>
          </a:p>
          <a:p>
            <a:r>
              <a:rPr lang="en-US" dirty="0"/>
              <a:t>The process of Correction of the data already loaded in the warehouse involves fixing the data already loaded and also preventing the inaccuracy to persist in the future. </a:t>
            </a:r>
          </a:p>
          <a:p>
            <a:endParaRPr lang="en-US" dirty="0"/>
          </a:p>
        </p:txBody>
      </p:sp>
    </p:spTree>
    <p:extLst>
      <p:ext uri="{BB962C8B-B14F-4D97-AF65-F5344CB8AC3E}">
        <p14:creationId xmlns:p14="http://schemas.microsoft.com/office/powerpoint/2010/main" val="3969234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Notification</a:t>
            </a:r>
          </a:p>
        </p:txBody>
      </p:sp>
      <p:sp>
        <p:nvSpPr>
          <p:cNvPr id="4" name="Content Placeholder 3"/>
          <p:cNvSpPr>
            <a:spLocks noGrp="1"/>
          </p:cNvSpPr>
          <p:nvPr>
            <p:ph idx="1"/>
          </p:nvPr>
        </p:nvSpPr>
        <p:spPr/>
        <p:txBody>
          <a:bodyPr/>
          <a:lstStyle/>
          <a:p>
            <a:r>
              <a:rPr lang="en-US" dirty="0"/>
              <a:t>Methods of Notification</a:t>
            </a:r>
          </a:p>
          <a:p>
            <a:pPr lvl="1"/>
            <a:r>
              <a:rPr lang="en-US" dirty="0"/>
              <a:t>Email</a:t>
            </a:r>
          </a:p>
          <a:p>
            <a:pPr lvl="1"/>
            <a:r>
              <a:rPr lang="en-US" dirty="0"/>
              <a:t>Pager</a:t>
            </a:r>
          </a:p>
          <a:p>
            <a:pPr lvl="1"/>
            <a:r>
              <a:rPr lang="en-US" dirty="0"/>
              <a:t>Front-End</a:t>
            </a:r>
          </a:p>
          <a:p>
            <a:r>
              <a:rPr lang="en-US" dirty="0"/>
              <a:t>Phases of Notification</a:t>
            </a:r>
          </a:p>
          <a:p>
            <a:pPr lvl="1"/>
            <a:r>
              <a:rPr lang="en-US" dirty="0"/>
              <a:t>Extraction – Start /End</a:t>
            </a:r>
          </a:p>
          <a:p>
            <a:pPr lvl="1"/>
            <a:r>
              <a:rPr lang="en-US" dirty="0"/>
              <a:t>Transformation – Start / End</a:t>
            </a:r>
          </a:p>
          <a:p>
            <a:pPr lvl="1"/>
            <a:r>
              <a:rPr lang="en-US" dirty="0"/>
              <a:t>Load – Start / End</a:t>
            </a:r>
          </a:p>
          <a:p>
            <a:pPr lvl="1"/>
            <a:r>
              <a:rPr lang="en-US" dirty="0"/>
              <a:t>Error Messages</a:t>
            </a:r>
          </a:p>
          <a:p>
            <a:pPr lvl="1"/>
            <a:r>
              <a:rPr lang="en-US" dirty="0"/>
              <a:t>Aborts</a:t>
            </a:r>
          </a:p>
          <a:p>
            <a:r>
              <a:rPr lang="en-US" dirty="0"/>
              <a:t>Whom to Notify</a:t>
            </a:r>
          </a:p>
          <a:p>
            <a:pPr lvl="1"/>
            <a:r>
              <a:rPr lang="en-US" dirty="0"/>
              <a:t>System Administrator,</a:t>
            </a:r>
          </a:p>
          <a:p>
            <a:pPr lvl="1"/>
            <a:r>
              <a:rPr lang="en-US" dirty="0"/>
              <a:t>Business Users </a:t>
            </a:r>
          </a:p>
          <a:p>
            <a:endParaRPr lang="en-US" dirty="0"/>
          </a:p>
        </p:txBody>
      </p:sp>
    </p:spTree>
    <p:extLst>
      <p:ext uri="{BB962C8B-B14F-4D97-AF65-F5344CB8AC3E}">
        <p14:creationId xmlns:p14="http://schemas.microsoft.com/office/powerpoint/2010/main" val="37361268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6ba37514-8ea7-4bb7-b1c0-6137f91cbe04">Demos</Material_x0020_Type>
    <Category xmlns="6ba37514-8ea7-4bb7-b1c0-6137f91cbe04">Module Artifact</Category>
    <Level xmlns="6ba37514-8ea7-4bb7-b1c0-6137f91cbe04">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3B0184A1-541A-4DDD-8EDD-C23DE3F5B8E1}"/>
</file>

<file path=docProps/app.xml><?xml version="1.0" encoding="utf-8"?>
<Properties xmlns="http://schemas.openxmlformats.org/officeDocument/2006/extended-properties" xmlns:vt="http://schemas.openxmlformats.org/officeDocument/2006/docPropsVTypes">
  <Template/>
  <TotalTime>2974</TotalTime>
  <Words>1536</Words>
  <Application>Microsoft Office PowerPoint</Application>
  <PresentationFormat>On-screen Show (4:3)</PresentationFormat>
  <Paragraphs>159</Paragraphs>
  <Slides>23</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Arial</vt:lpstr>
      <vt:lpstr>Wingdings</vt:lpstr>
      <vt:lpstr>Helvetica Light</vt:lpstr>
      <vt:lpstr>Candara</vt:lpstr>
      <vt:lpstr>ＭＳ Ｐゴシック</vt:lpstr>
      <vt:lpstr>Calibri</vt:lpstr>
      <vt:lpstr>2_Corporate Presentation Template (4x3 - Normal)</vt:lpstr>
      <vt:lpstr>think-cell Slide</vt:lpstr>
      <vt:lpstr>ETL Basics</vt:lpstr>
      <vt:lpstr>Lesson Objectives</vt:lpstr>
      <vt:lpstr>ETL Testing Considerations</vt:lpstr>
      <vt:lpstr>ETL Testing Considerations (contd..)</vt:lpstr>
      <vt:lpstr>ETL Testing Considerations</vt:lpstr>
      <vt:lpstr>Exception Handling</vt:lpstr>
      <vt:lpstr>Exception Handling</vt:lpstr>
      <vt:lpstr>Exception Handling</vt:lpstr>
      <vt:lpstr>Notification</vt:lpstr>
      <vt:lpstr>Recovery &amp; Restartability</vt:lpstr>
      <vt:lpstr>Recovery &amp; Restartability</vt:lpstr>
      <vt:lpstr>Recovery &amp; Restartability</vt:lpstr>
      <vt:lpstr>Recovery &amp; Restartability</vt:lpstr>
      <vt:lpstr>Recovery &amp; Restartability</vt:lpstr>
      <vt:lpstr>Recovery &amp; Restartability</vt:lpstr>
      <vt:lpstr>Recovery &amp; Restartability</vt:lpstr>
      <vt:lpstr>Recovery &amp; Restartability</vt:lpstr>
      <vt:lpstr>Restartability Matrix</vt:lpstr>
      <vt:lpstr>ETL Job Scheduling</vt:lpstr>
      <vt:lpstr>ETL Job Scheduling</vt:lpstr>
      <vt:lpstr>ETL Job Monitoring</vt:lpstr>
      <vt:lpstr>ETL Job Monitoring</vt:lpstr>
      <vt:lpstr>Summary</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Rajita Dhumal</cp:lastModifiedBy>
  <cp:revision>140</cp:revision>
  <cp:lastPrinted>2016-08-10T10:34:20Z</cp:lastPrinted>
  <dcterms:created xsi:type="dcterms:W3CDTF">2012-05-18T02:59:15Z</dcterms:created>
  <dcterms:modified xsi:type="dcterms:W3CDTF">2016-11-09T06:22:28Z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0x010100EBBB9BED16EB0048B4DF793E653FA3A1</vt:lpwstr>
  </property>
  <property fmtid="{D5CDD505-2E9C-101B-9397-08002B2CF9AE}" pid="4" name="_SourceUrl">
    <vt:lpwstr/>
  </property>
</Properties>
</file>