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9" r:id="rId7"/>
    <p:sldId id="281" r:id="rId8"/>
    <p:sldId id="280" r:id="rId9"/>
    <p:sldId id="285" r:id="rId10"/>
    <p:sldId id="282" r:id="rId11"/>
    <p:sldId id="283" r:id="rId12"/>
    <p:sldId id="284" r:id="rId13"/>
    <p:sldId id="278" r:id="rId14"/>
  </p:sldIdLst>
  <p:sldSz cx="9144000" cy="6858000" type="screen4x3"/>
  <p:notesSz cx="5029200" cy="7772400"/>
  <p:embeddedFontLst>
    <p:embeddedFont>
      <p:font typeface="Candara" panose="020E0502030303020204" pitchFamily="34" charset="0"/>
      <p:regular r:id="rId17"/>
      <p:bold r:id="rId18"/>
      <p:italic r:id="rId19"/>
      <p:boldItalic r:id="rId20"/>
    </p:embeddedFont>
    <p:embeddedFont>
      <p:font typeface="ＭＳ Ｐゴシック" panose="020B0600070205080204" pitchFamily="34" charset="-128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5027" autoAdjust="0"/>
  </p:normalViewPr>
  <p:slideViewPr>
    <p:cSldViewPr snapToGrid="0" showGuides="1">
      <p:cViewPr>
        <p:scale>
          <a:sx n="60" d="100"/>
          <a:sy n="60" d="100"/>
        </p:scale>
        <p:origin x="-2208" y="-678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000" y="-96"/>
      </p:cViewPr>
      <p:guideLst>
        <p:guide orient="horz" pos="2448"/>
        <p:guide pos="15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r">
              <a:defRPr sz="1000"/>
            </a:lvl1pPr>
          </a:lstStyle>
          <a:p>
            <a:fld id="{DB228672-4337-41E0-A109-2BF6C0A0EED5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l">
              <a:defRPr sz="10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r">
              <a:defRPr sz="10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5338" y="582613"/>
            <a:ext cx="3884612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5" tIns="36573" rIns="73145" bIns="36573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860" y="3600452"/>
            <a:ext cx="3867430" cy="3497580"/>
          </a:xfrm>
          <a:prstGeom prst="rect">
            <a:avLst/>
          </a:prstGeom>
        </p:spPr>
        <p:txBody>
          <a:bodyPr vert="horz" lIns="73145" tIns="36573" rIns="73145" bIns="3657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57272" y="388620"/>
            <a:ext cx="0" cy="680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3145" tIns="36573" rIns="73145" bIns="36573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76955" y="129540"/>
            <a:ext cx="4767263" cy="26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/>
          <a:lstStyle/>
          <a:p>
            <a:pPr marL="0" marR="0" indent="0" algn="l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ETL Basics</a:t>
            </a: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0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                       Operational Considerations </a:t>
            </a: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906049" y="7302400"/>
            <a:ext cx="20258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/>
          <a:lstStyle/>
          <a:p>
            <a:pPr marL="0" marR="0" indent="0" algn="l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Page 03-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7314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795338" y="582613"/>
            <a:ext cx="3884612" cy="29146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the notes here.</a:t>
            </a:r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795338" y="582613"/>
            <a:ext cx="3884612" cy="291465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795338" y="582613"/>
            <a:ext cx="3884612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85813" y="582613"/>
            <a:ext cx="3884612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Various tools are available for extraction process. Selecting a suitable tools becomes an important criteria for the success of the warehouse implementation. </a:t>
            </a:r>
          </a:p>
          <a:p>
            <a:endParaRPr lang="en-US" smtClean="0"/>
          </a:p>
          <a:p>
            <a:r>
              <a:rPr lang="en-US" smtClean="0"/>
              <a:t>The tools should be capable of selecting the data from various sources without user interface. Connectors are available for extracting data from various sources from various computing platforms.</a:t>
            </a:r>
          </a:p>
          <a:p>
            <a:endParaRPr lang="en-US" smtClean="0"/>
          </a:p>
          <a:p>
            <a:r>
              <a:rPr lang="en-US" smtClean="0"/>
              <a:t>Some of the tools have built-in extraction which reduces the manual coding activity.</a:t>
            </a:r>
            <a:endParaRPr lang="en-US" dirty="0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7860" y="595086"/>
            <a:ext cx="3867430" cy="6502946"/>
          </a:xfrm>
        </p:spPr>
        <p:txBody>
          <a:bodyPr/>
          <a:lstStyle/>
          <a:p>
            <a:r>
              <a:rPr lang="en-US" dirty="0"/>
              <a:t>These are the some of the Industry standard tools which are used for extracting data from either single or multiple sources.</a:t>
            </a:r>
          </a:p>
          <a:p>
            <a:endParaRPr lang="en-US" dirty="0"/>
          </a:p>
          <a:p>
            <a:r>
              <a:rPr lang="en-US" dirty="0"/>
              <a:t>Carleton, Passport </a:t>
            </a:r>
          </a:p>
          <a:p>
            <a:r>
              <a:rPr lang="en-US" dirty="0"/>
              <a:t>Users enter extraction and transformation parameters, and Data is filtered against domains and ranges of legal values. </a:t>
            </a:r>
          </a:p>
          <a:p>
            <a:endParaRPr lang="en-US" dirty="0"/>
          </a:p>
          <a:p>
            <a:r>
              <a:rPr lang="en-US" dirty="0"/>
              <a:t>Evolutionary Technology (ETI), EXTRACT </a:t>
            </a:r>
          </a:p>
          <a:p>
            <a:r>
              <a:rPr lang="en-US" dirty="0"/>
              <a:t>Users write transformation rules. Data is filtered against domains and ranges of legal values and compared to other data structures</a:t>
            </a:r>
          </a:p>
          <a:p>
            <a:endParaRPr lang="en-US" dirty="0"/>
          </a:p>
          <a:p>
            <a:r>
              <a:rPr lang="en-US" dirty="0"/>
              <a:t>Platinum, </a:t>
            </a:r>
            <a:r>
              <a:rPr lang="en-US" dirty="0" err="1"/>
              <a:t>InfoPump</a:t>
            </a:r>
            <a:r>
              <a:rPr lang="en-US" dirty="0"/>
              <a:t> </a:t>
            </a:r>
          </a:p>
          <a:p>
            <a:r>
              <a:rPr lang="en-US" dirty="0"/>
              <a:t>A data pump product designed to extract data from several mainframe and client server platforms, perform some filtering and transformation, and distribute and load to another mainframe platform database. Requires </a:t>
            </a:r>
            <a:r>
              <a:rPr lang="en-US" dirty="0" err="1"/>
              <a:t>InfoHub</a:t>
            </a:r>
            <a:r>
              <a:rPr lang="en-US" dirty="0"/>
              <a:t> for most services. </a:t>
            </a:r>
          </a:p>
          <a:p>
            <a:endParaRPr lang="en-US" dirty="0"/>
          </a:p>
          <a:p>
            <a:r>
              <a:rPr lang="en-US" dirty="0"/>
              <a:t>The extraction uses custom code modules. This is a client/server based tool.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addition there some more tools available in the market such as </a:t>
            </a:r>
          </a:p>
          <a:p>
            <a:r>
              <a:rPr lang="en-US" dirty="0"/>
              <a:t>- Information Discovery </a:t>
            </a:r>
            <a:r>
              <a:rPr lang="en-US" dirty="0" err="1"/>
              <a:t>ie</a:t>
            </a:r>
            <a:r>
              <a:rPr lang="en-US" dirty="0"/>
              <a:t>., IDI </a:t>
            </a:r>
          </a:p>
          <a:p>
            <a:r>
              <a:rPr lang="en-US" dirty="0"/>
              <a:t>    Low-end rule discovery</a:t>
            </a:r>
          </a:p>
          <a:p>
            <a:endParaRPr lang="en-US" dirty="0"/>
          </a:p>
          <a:p>
            <a:r>
              <a:rPr lang="en-US" dirty="0"/>
              <a:t>Oracle, Symmetric Replicator </a:t>
            </a:r>
          </a:p>
          <a:p>
            <a:r>
              <a:rPr lang="en-US" dirty="0"/>
              <a:t>A data replication product designed to extract data from several platforms, perform some filtering and transformation, and distributes and loads data in to one or more database or databases.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 addition there  are some more tools available in the market such as </a:t>
            </a:r>
          </a:p>
          <a:p>
            <a:r>
              <a:rPr lang="en-US" dirty="0"/>
              <a:t>- Information Discovery, IDI </a:t>
            </a:r>
          </a:p>
          <a:p>
            <a:r>
              <a:rPr lang="en-US" dirty="0"/>
              <a:t>    Low-end rule discovery</a:t>
            </a:r>
          </a:p>
          <a:p>
            <a:endParaRPr lang="en-US" dirty="0"/>
          </a:p>
          <a:p>
            <a:r>
              <a:rPr lang="en-US" dirty="0"/>
              <a:t>Oracle, Symmetric Replicator </a:t>
            </a:r>
          </a:p>
          <a:p>
            <a:r>
              <a:rPr lang="en-US" dirty="0"/>
              <a:t>A data replication product designed to extract data from several platforms, perform some filtering and transformation, and distributes and loads data in to one or more database or databases.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9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might go to the vendors’ web sites to find a good demo to show your students.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785813" y="582613"/>
            <a:ext cx="3884612" cy="2914650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might go to the vendors’ web sites to find a good demo to show your students.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785813" y="582613"/>
            <a:ext cx="3884612" cy="2914650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might go to the vendors’ web sites to find a good demo to show your students.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785813" y="582613"/>
            <a:ext cx="3884612" cy="291465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6117451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46498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9707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4626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6597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40205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6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48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1468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1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0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80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5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66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5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94892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60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 Basics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4: ETL Tools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module, you learned about the following:</a:t>
            </a:r>
          </a:p>
          <a:p>
            <a:pPr lvl="1"/>
            <a:r>
              <a:rPr lang="en-US" dirty="0"/>
              <a:t>Consideration for selecting ETL tool </a:t>
            </a:r>
          </a:p>
          <a:p>
            <a:pPr lvl="1"/>
            <a:r>
              <a:rPr lang="en-US" dirty="0"/>
              <a:t>Different ETL tools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completion of this lesson on ETL basics, you will be able to understand:</a:t>
            </a:r>
          </a:p>
          <a:p>
            <a:pPr lvl="1"/>
            <a:r>
              <a:rPr lang="en-US" dirty="0"/>
              <a:t>Consideration of ETL tool </a:t>
            </a:r>
          </a:p>
          <a:p>
            <a:pPr lvl="1"/>
            <a:r>
              <a:rPr lang="en-US" dirty="0"/>
              <a:t>Different ETL tools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ETL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  <a:p>
            <a:pPr lvl="1"/>
            <a:r>
              <a:rPr lang="en-US" dirty="0"/>
              <a:t>Extract relevant data</a:t>
            </a:r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Transform data to DW format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keys, etc.</a:t>
            </a:r>
          </a:p>
          <a:p>
            <a:pPr lvl="1"/>
            <a:r>
              <a:rPr lang="en-US" dirty="0" smtClean="0"/>
              <a:t>Cleansing </a:t>
            </a:r>
            <a:r>
              <a:rPr lang="en-US" dirty="0"/>
              <a:t>of data</a:t>
            </a:r>
          </a:p>
          <a:p>
            <a:r>
              <a:rPr lang="en-US" dirty="0"/>
              <a:t>Load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data into DW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aggregates,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98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tool identification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for Identifying </a:t>
            </a:r>
            <a:r>
              <a:rPr lang="en-US" dirty="0" smtClean="0"/>
              <a:t>Tools</a:t>
            </a:r>
          </a:p>
          <a:p>
            <a:endParaRPr lang="en-US" dirty="0"/>
          </a:p>
          <a:p>
            <a:r>
              <a:rPr lang="en-US" dirty="0"/>
              <a:t>The Source System Platform and Database.</a:t>
            </a:r>
          </a:p>
          <a:p>
            <a:pPr lvl="1"/>
            <a:r>
              <a:rPr lang="en-US" dirty="0" smtClean="0"/>
              <a:t>- </a:t>
            </a:r>
            <a:r>
              <a:rPr lang="en-US" dirty="0"/>
              <a:t>Tools cannot access all types of data source on all types of Computing </a:t>
            </a:r>
            <a:r>
              <a:rPr lang="en-US" dirty="0" smtClean="0"/>
              <a:t>platforms</a:t>
            </a:r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Data Size</a:t>
            </a:r>
          </a:p>
          <a:p>
            <a:pPr lvl="1"/>
            <a:r>
              <a:rPr lang="en-US" dirty="0"/>
              <a:t>- Tools  need to handle desired  volume and type of data.  E.g. Structured and unstructured data.</a:t>
            </a:r>
          </a:p>
          <a:p>
            <a:endParaRPr lang="en-US" dirty="0"/>
          </a:p>
          <a:p>
            <a:r>
              <a:rPr lang="en-US" dirty="0"/>
              <a:t> Functionality required </a:t>
            </a:r>
          </a:p>
          <a:p>
            <a:pPr lvl="1"/>
            <a:r>
              <a:rPr lang="en-US" dirty="0" smtClean="0"/>
              <a:t>- </a:t>
            </a:r>
            <a:r>
              <a:rPr lang="en-US" dirty="0"/>
              <a:t>Tools have build in </a:t>
            </a:r>
            <a:r>
              <a:rPr lang="en-US" dirty="0" smtClean="0"/>
              <a:t>functionalities</a:t>
            </a:r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Cost of the tool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41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Extraction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Tools include</a:t>
            </a:r>
          </a:p>
          <a:p>
            <a:endParaRPr lang="en-US" dirty="0"/>
          </a:p>
          <a:p>
            <a:r>
              <a:rPr lang="en-US" dirty="0" err="1"/>
              <a:t>Apertus</a:t>
            </a:r>
            <a:r>
              <a:rPr lang="en-US" dirty="0"/>
              <a:t> Carleton. Passport</a:t>
            </a:r>
          </a:p>
          <a:p>
            <a:endParaRPr lang="en-US" dirty="0"/>
          </a:p>
          <a:p>
            <a:r>
              <a:rPr lang="en-US" dirty="0"/>
              <a:t>Evolutionary Technologies. ETL Extract.</a:t>
            </a:r>
          </a:p>
          <a:p>
            <a:endParaRPr lang="en-US" dirty="0"/>
          </a:p>
          <a:p>
            <a:r>
              <a:rPr lang="en-US" dirty="0"/>
              <a:t>Platinum. </a:t>
            </a:r>
            <a:r>
              <a:rPr lang="en-US" dirty="0" err="1"/>
              <a:t>InfoPump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ETL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Teradata Warehouse Builder from Teradata</a:t>
            </a:r>
          </a:p>
          <a:p>
            <a:r>
              <a:rPr lang="en-US" dirty="0" err="1"/>
              <a:t>DataStage</a:t>
            </a:r>
            <a:r>
              <a:rPr lang="en-US" dirty="0"/>
              <a:t> from IBM </a:t>
            </a:r>
          </a:p>
          <a:p>
            <a:r>
              <a:rPr lang="en-US" dirty="0"/>
              <a:t>SAS System from SAS Institute</a:t>
            </a:r>
          </a:p>
          <a:p>
            <a:r>
              <a:rPr lang="en-US" dirty="0"/>
              <a:t>Power Mart / Power Center from Informatica</a:t>
            </a:r>
          </a:p>
          <a:p>
            <a:r>
              <a:rPr lang="en-US" dirty="0" err="1"/>
              <a:t>Sagent</a:t>
            </a:r>
            <a:r>
              <a:rPr lang="en-US" dirty="0"/>
              <a:t> Solution from </a:t>
            </a:r>
            <a:r>
              <a:rPr lang="en-US" dirty="0" err="1"/>
              <a:t>Sagent</a:t>
            </a:r>
            <a:r>
              <a:rPr lang="en-US" dirty="0"/>
              <a:t> Software</a:t>
            </a:r>
          </a:p>
          <a:p>
            <a:r>
              <a:rPr lang="en-US" dirty="0"/>
              <a:t>Hummingbird </a:t>
            </a:r>
            <a:r>
              <a:rPr lang="en-US" dirty="0" err="1"/>
              <a:t>Genio</a:t>
            </a:r>
            <a:r>
              <a:rPr lang="en-US" dirty="0"/>
              <a:t> Suite from Hummingbird Communication</a:t>
            </a:r>
          </a:p>
          <a:p>
            <a:r>
              <a:rPr lang="en-US" dirty="0" err="1"/>
              <a:t>Abinitio</a:t>
            </a:r>
            <a:endParaRPr lang="en-US" dirty="0"/>
          </a:p>
          <a:p>
            <a:r>
              <a:rPr lang="en-US" dirty="0"/>
              <a:t>Oracle Warehouse Builder</a:t>
            </a:r>
          </a:p>
          <a:p>
            <a:r>
              <a:rPr lang="en-US" dirty="0" err="1"/>
              <a:t>Talend</a:t>
            </a:r>
            <a:endParaRPr lang="en-US" dirty="0"/>
          </a:p>
          <a:p>
            <a:r>
              <a:rPr lang="en-US" dirty="0" err="1"/>
              <a:t>Pentaho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8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Scheduling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AutoSys</a:t>
            </a:r>
            <a:endParaRPr lang="en-US" dirty="0"/>
          </a:p>
          <a:p>
            <a:r>
              <a:rPr lang="en-US" dirty="0"/>
              <a:t>Control-M</a:t>
            </a:r>
          </a:p>
          <a:p>
            <a:r>
              <a:rPr lang="en-US" dirty="0"/>
              <a:t>Flux</a:t>
            </a:r>
          </a:p>
          <a:p>
            <a:r>
              <a:rPr lang="en-US" dirty="0"/>
              <a:t>IBM Workload Scheduler ( TWS)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9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Reporting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SAP- Business Object </a:t>
            </a:r>
          </a:p>
          <a:p>
            <a:r>
              <a:rPr lang="en-US" dirty="0"/>
              <a:t>IBM- Cognos</a:t>
            </a:r>
          </a:p>
          <a:p>
            <a:r>
              <a:rPr lang="en-US" dirty="0"/>
              <a:t>Microsoft SQL Server Reporting Services -SSRS</a:t>
            </a:r>
          </a:p>
          <a:p>
            <a:r>
              <a:rPr lang="en-US" dirty="0" err="1"/>
              <a:t>Microstrategy</a:t>
            </a:r>
            <a:endParaRPr lang="en-US" dirty="0"/>
          </a:p>
          <a:p>
            <a:r>
              <a:rPr lang="en-US" dirty="0"/>
              <a:t>Oracle Business Intelligence Enterprise Edition</a:t>
            </a:r>
          </a:p>
        </p:txBody>
      </p:sp>
    </p:spTree>
    <p:extLst>
      <p:ext uri="{BB962C8B-B14F-4D97-AF65-F5344CB8AC3E}">
        <p14:creationId xmlns:p14="http://schemas.microsoft.com/office/powerpoint/2010/main" val="204622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6ba37514-8ea7-4bb7-b1c0-6137f91cbe04">Demos</Material_x0020_Type>
    <Category xmlns="6ba37514-8ea7-4bb7-b1c0-6137f91cbe04">Module Artifact</Category>
    <Level xmlns="6ba37514-8ea7-4bb7-b1c0-6137f91cbe04">L1</Level>
  </documentManagement>
</p:properties>
</file>

<file path=customXml/itemProps1.xml><?xml version="1.0" encoding="utf-8"?>
<ds:datastoreItem xmlns:ds="http://schemas.openxmlformats.org/officeDocument/2006/customXml" ds:itemID="{B78D1F16-74D0-4E5C-819A-10FEB41970B2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495</Words>
  <Application>Microsoft Office PowerPoint</Application>
  <PresentationFormat>On-screen Show (4:3)</PresentationFormat>
  <Paragraphs>97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Wingdings</vt:lpstr>
      <vt:lpstr>Helvetica Light</vt:lpstr>
      <vt:lpstr>Candara</vt:lpstr>
      <vt:lpstr>ＭＳ Ｐゴシック</vt:lpstr>
      <vt:lpstr>Calibri</vt:lpstr>
      <vt:lpstr>2_Corporate Presentation Template (4x3 - Normal)</vt:lpstr>
      <vt:lpstr>think-cell Slide</vt:lpstr>
      <vt:lpstr>ETL Basics</vt:lpstr>
      <vt:lpstr>Lesson Objectives</vt:lpstr>
      <vt:lpstr>The ETL Process</vt:lpstr>
      <vt:lpstr>Criteria for tool identification</vt:lpstr>
      <vt:lpstr>SAMPLE Extraction Tools</vt:lpstr>
      <vt:lpstr>PowerPoint Presentation</vt:lpstr>
      <vt:lpstr>Sample ETL Tools</vt:lpstr>
      <vt:lpstr>Sample Scheduling Tools</vt:lpstr>
      <vt:lpstr>Sample Reporting Tools</vt:lpstr>
      <vt:lpstr>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Rajita Dhumal</cp:lastModifiedBy>
  <cp:revision>146</cp:revision>
  <cp:lastPrinted>2016-08-10T10:35:45Z</cp:lastPrinted>
  <dcterms:created xsi:type="dcterms:W3CDTF">2012-05-18T02:59:15Z</dcterms:created>
  <dcterms:modified xsi:type="dcterms:W3CDTF">2016-11-09T06:41:21Z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0x010100EBBB9BED16EB0048B4DF793E653FA3A1</vt:lpwstr>
  </property>
  <property fmtid="{D5CDD505-2E9C-101B-9397-08002B2CF9AE}" pid="4" name="_SourceUrl">
    <vt:lpwstr/>
  </property>
</Properties>
</file>