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193145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314352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313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321860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7608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4217380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408084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375218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304138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D30FE-D4FD-479E-BF8A-3484B6BDBC6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1292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D30FE-D4FD-479E-BF8A-3484B6BDBC60}"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2070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D30FE-D4FD-479E-BF8A-3484B6BDBC60}"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32709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D30FE-D4FD-479E-BF8A-3484B6BDBC60}"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182147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D30FE-D4FD-479E-BF8A-3484B6BDBC60}"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53890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D30FE-D4FD-479E-BF8A-3484B6BDBC60}"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40047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D30FE-D4FD-479E-BF8A-3484B6BDBC60}"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985CE-663A-443E-8E38-E9874390737C}" type="slidenum">
              <a:rPr lang="en-US" smtClean="0"/>
              <a:t>‹#›</a:t>
            </a:fld>
            <a:endParaRPr lang="en-US"/>
          </a:p>
        </p:txBody>
      </p:sp>
    </p:spTree>
    <p:extLst>
      <p:ext uri="{BB962C8B-B14F-4D97-AF65-F5344CB8AC3E}">
        <p14:creationId xmlns:p14="http://schemas.microsoft.com/office/powerpoint/2010/main" val="404669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7D30FE-D4FD-479E-BF8A-3484B6BDBC60}" type="datetimeFigureOut">
              <a:rPr lang="en-US" smtClean="0"/>
              <a:t>4/6/2023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F985CE-663A-443E-8E38-E9874390737C}" type="slidenum">
              <a:rPr lang="en-US" smtClean="0"/>
              <a:t>‹#›</a:t>
            </a:fld>
            <a:endParaRPr lang="en-US"/>
          </a:p>
        </p:txBody>
      </p:sp>
    </p:spTree>
    <p:extLst>
      <p:ext uri="{BB962C8B-B14F-4D97-AF65-F5344CB8AC3E}">
        <p14:creationId xmlns:p14="http://schemas.microsoft.com/office/powerpoint/2010/main" val="63853676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EA44-E956-8298-AA4A-7F1A5895D0BB}"/>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236120A9-CE63-B56A-079A-4ABA9D3505D5}"/>
              </a:ext>
            </a:extLst>
          </p:cNvPr>
          <p:cNvSpPr>
            <a:spLocks noGrp="1"/>
          </p:cNvSpPr>
          <p:nvPr>
            <p:ph type="subTitle" idx="1"/>
          </p:nvPr>
        </p:nvSpPr>
        <p:spPr/>
        <p:txBody>
          <a:bodyPr/>
          <a:lstStyle/>
          <a:p>
            <a:r>
              <a:rPr lang="en-US" dirty="0"/>
              <a:t>Welcome to the presentation on Neural Style Transfer.</a:t>
            </a:r>
          </a:p>
          <a:p>
            <a:r>
              <a:rPr lang="en-US" dirty="0"/>
              <a:t>This presentation will provide an overview of what Neural Style Transfer is and how it works.</a:t>
            </a:r>
          </a:p>
          <a:p>
            <a:endParaRPr lang="en-US" dirty="0"/>
          </a:p>
        </p:txBody>
      </p:sp>
    </p:spTree>
    <p:extLst>
      <p:ext uri="{BB962C8B-B14F-4D97-AF65-F5344CB8AC3E}">
        <p14:creationId xmlns:p14="http://schemas.microsoft.com/office/powerpoint/2010/main" val="166854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A74E-9844-4145-E44D-366C9777596E}"/>
              </a:ext>
            </a:extLst>
          </p:cNvPr>
          <p:cNvSpPr>
            <a:spLocks noGrp="1"/>
          </p:cNvSpPr>
          <p:nvPr>
            <p:ph type="ctrTitle"/>
          </p:nvPr>
        </p:nvSpPr>
        <p:spPr>
          <a:xfrm>
            <a:off x="1337912" y="1963554"/>
            <a:ext cx="7936091" cy="1638484"/>
          </a:xfrm>
        </p:spPr>
        <p:txBody>
          <a:bodyPr/>
          <a:lstStyle/>
          <a:p>
            <a:r>
              <a:rPr lang="en-US" b="0" i="0" dirty="0">
                <a:solidFill>
                  <a:srgbClr val="374151"/>
                </a:solidFill>
                <a:effectLst/>
                <a:latin typeface="Söhne"/>
              </a:rPr>
              <a:t>Total Variation Loss</a:t>
            </a:r>
            <a:endParaRPr lang="en-US" dirty="0"/>
          </a:p>
        </p:txBody>
      </p:sp>
      <p:sp>
        <p:nvSpPr>
          <p:cNvPr id="3" name="Subtitle 2">
            <a:extLst>
              <a:ext uri="{FF2B5EF4-FFF2-40B4-BE49-F238E27FC236}">
                <a16:creationId xmlns:a16="http://schemas.microsoft.com/office/drawing/2014/main" id="{5090F821-9C49-1D76-2D5C-7CF60370BCB5}"/>
              </a:ext>
            </a:extLst>
          </p:cNvPr>
          <p:cNvSpPr>
            <a:spLocks noGrp="1"/>
          </p:cNvSpPr>
          <p:nvPr>
            <p:ph type="subTitle" idx="1"/>
          </p:nvPr>
        </p:nvSpPr>
        <p:spPr>
          <a:xfrm>
            <a:off x="1524000" y="3602038"/>
            <a:ext cx="9144000" cy="1855486"/>
          </a:xfrm>
        </p:spPr>
        <p:txBody>
          <a:bodyPr/>
          <a:lstStyle/>
          <a:p>
            <a:pPr algn="l">
              <a:buFont typeface="Arial" panose="020B0604020202020204" pitchFamily="34" charset="0"/>
              <a:buChar char="•"/>
            </a:pPr>
            <a:r>
              <a:rPr lang="en-US" b="0" i="0" dirty="0">
                <a:solidFill>
                  <a:srgbClr val="374151"/>
                </a:solidFill>
                <a:effectLst/>
                <a:latin typeface="Söhne"/>
              </a:rPr>
              <a:t>Total variation loss is used to reduce the high-frequency noise in the generated image.</a:t>
            </a:r>
          </a:p>
          <a:p>
            <a:pPr algn="l">
              <a:buFont typeface="Arial" panose="020B0604020202020204" pitchFamily="34" charset="0"/>
              <a:buChar char="•"/>
            </a:pPr>
            <a:r>
              <a:rPr lang="en-US" b="0" i="0" dirty="0">
                <a:solidFill>
                  <a:srgbClr val="374151"/>
                </a:solidFill>
                <a:effectLst/>
                <a:latin typeface="Söhne"/>
              </a:rPr>
              <a:t>It is calculated as the sum of the absolute differences between the neighboring pixels in the generated image.</a:t>
            </a:r>
          </a:p>
          <a:p>
            <a:endParaRPr lang="en-US" dirty="0"/>
          </a:p>
        </p:txBody>
      </p:sp>
    </p:spTree>
    <p:extLst>
      <p:ext uri="{BB962C8B-B14F-4D97-AF65-F5344CB8AC3E}">
        <p14:creationId xmlns:p14="http://schemas.microsoft.com/office/powerpoint/2010/main" val="16192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A44-72CF-3819-6453-054F1B4EFC08}"/>
              </a:ext>
            </a:extLst>
          </p:cNvPr>
          <p:cNvSpPr>
            <a:spLocks noGrp="1"/>
          </p:cNvSpPr>
          <p:nvPr>
            <p:ph type="title"/>
          </p:nvPr>
        </p:nvSpPr>
        <p:spPr>
          <a:xfrm>
            <a:off x="0" y="1761423"/>
            <a:ext cx="9033369" cy="897556"/>
          </a:xfrm>
        </p:spPr>
        <p:txBody>
          <a:bodyPr/>
          <a:lstStyle/>
          <a:p>
            <a:r>
              <a:rPr lang="en-US" b="0" i="0" dirty="0">
                <a:solidFill>
                  <a:srgbClr val="343541"/>
                </a:solidFill>
                <a:effectLst/>
                <a:latin typeface="Söhne"/>
              </a:rPr>
              <a:t>Examples of Neural Style Transfer</a:t>
            </a:r>
            <a:endParaRPr lang="en-US" dirty="0"/>
          </a:p>
        </p:txBody>
      </p:sp>
      <p:pic>
        <p:nvPicPr>
          <p:cNvPr id="6" name="Picture Placeholder 5">
            <a:extLst>
              <a:ext uri="{FF2B5EF4-FFF2-40B4-BE49-F238E27FC236}">
                <a16:creationId xmlns:a16="http://schemas.microsoft.com/office/drawing/2014/main" id="{1958AF16-65FF-3E54-1003-8DCF2CB057C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105" b="22105"/>
          <a:stretch>
            <a:fillRect/>
          </a:stretch>
        </p:blipFill>
        <p:spPr>
          <a:xfrm>
            <a:off x="5052075" y="193307"/>
            <a:ext cx="4221926" cy="2884371"/>
          </a:xfrm>
        </p:spPr>
      </p:pic>
      <p:sp>
        <p:nvSpPr>
          <p:cNvPr id="4" name="Text Placeholder 3">
            <a:extLst>
              <a:ext uri="{FF2B5EF4-FFF2-40B4-BE49-F238E27FC236}">
                <a16:creationId xmlns:a16="http://schemas.microsoft.com/office/drawing/2014/main" id="{3FFACC49-6E6E-ED4F-39EC-0EE071521937}"/>
              </a:ext>
            </a:extLst>
          </p:cNvPr>
          <p:cNvSpPr>
            <a:spLocks noGrp="1"/>
          </p:cNvSpPr>
          <p:nvPr>
            <p:ph type="body" sz="half" idx="2"/>
          </p:nvPr>
        </p:nvSpPr>
        <p:spPr>
          <a:xfrm>
            <a:off x="0" y="2743200"/>
            <a:ext cx="9274001" cy="4114800"/>
          </a:xfrm>
        </p:spPr>
        <p:txBody>
          <a:bodyPr>
            <a:normAutofit/>
          </a:bodyPr>
          <a:lstStyle/>
          <a:p>
            <a:r>
              <a:rPr lang="en-US" sz="2000" b="0" i="0" dirty="0">
                <a:solidFill>
                  <a:srgbClr val="374151"/>
                </a:solidFill>
                <a:effectLst/>
                <a:latin typeface="Söhne"/>
              </a:rPr>
              <a:t>Van Gogh's Starry Night Style:</a:t>
            </a:r>
          </a:p>
          <a:p>
            <a:r>
              <a:rPr lang="en-US" sz="2400" b="0" i="0" dirty="0">
                <a:solidFill>
                  <a:srgbClr val="374151"/>
                </a:solidFill>
                <a:effectLst/>
                <a:latin typeface="Söhne"/>
              </a:rPr>
              <a:t>This example of Neural Style Transfer applies the iconic swirling style of Vincent van Gogh's "Starry Night" painting to a photograph of a cityscape. The algorithm analyzes the content of the photograph and extracts its features, such as buildings, streets, and sky, while also capturing the color and texture of Van Gogh's painting. The result is a unique and artistic image that combines the content of the original photograph with the recognizable style of the famous painting.</a:t>
            </a:r>
            <a:endParaRPr lang="en-US" sz="2000" dirty="0"/>
          </a:p>
        </p:txBody>
      </p:sp>
    </p:spTree>
    <p:extLst>
      <p:ext uri="{BB962C8B-B14F-4D97-AF65-F5344CB8AC3E}">
        <p14:creationId xmlns:p14="http://schemas.microsoft.com/office/powerpoint/2010/main" val="366216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7033-07CF-3B96-91BB-3A9460589AAA}"/>
              </a:ext>
            </a:extLst>
          </p:cNvPr>
          <p:cNvSpPr>
            <a:spLocks noGrp="1"/>
          </p:cNvSpPr>
          <p:nvPr>
            <p:ph type="title"/>
          </p:nvPr>
        </p:nvSpPr>
        <p:spPr>
          <a:xfrm>
            <a:off x="609957" y="1925052"/>
            <a:ext cx="3854528" cy="962527"/>
          </a:xfrm>
        </p:spPr>
        <p:txBody>
          <a:bodyPr>
            <a:normAutofit/>
          </a:bodyPr>
          <a:lstStyle/>
          <a:p>
            <a:r>
              <a:rPr lang="en-US" sz="2400" b="0" i="0" dirty="0">
                <a:solidFill>
                  <a:srgbClr val="343541"/>
                </a:solidFill>
                <a:effectLst/>
                <a:latin typeface="Söhne"/>
              </a:rPr>
              <a:t>Examples of Neural Style Transfer</a:t>
            </a:r>
            <a:endParaRPr lang="en-US" sz="2400" dirty="0"/>
          </a:p>
        </p:txBody>
      </p:sp>
      <p:pic>
        <p:nvPicPr>
          <p:cNvPr id="6" name="Content Placeholder 5">
            <a:extLst>
              <a:ext uri="{FF2B5EF4-FFF2-40B4-BE49-F238E27FC236}">
                <a16:creationId xmlns:a16="http://schemas.microsoft.com/office/drawing/2014/main" id="{531808E4-46A8-B855-89E0-C2A9710A8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7331" y="1206500"/>
            <a:ext cx="3400425" cy="4143375"/>
          </a:xfrm>
        </p:spPr>
      </p:pic>
      <p:sp>
        <p:nvSpPr>
          <p:cNvPr id="4" name="Text Placeholder 3">
            <a:extLst>
              <a:ext uri="{FF2B5EF4-FFF2-40B4-BE49-F238E27FC236}">
                <a16:creationId xmlns:a16="http://schemas.microsoft.com/office/drawing/2014/main" id="{E7F75989-7649-ECE3-0EB6-0DAFE358040C}"/>
              </a:ext>
            </a:extLst>
          </p:cNvPr>
          <p:cNvSpPr>
            <a:spLocks noGrp="1"/>
          </p:cNvSpPr>
          <p:nvPr>
            <p:ph type="body" sz="half" idx="2"/>
          </p:nvPr>
        </p:nvSpPr>
        <p:spPr>
          <a:xfrm>
            <a:off x="763962" y="3027326"/>
            <a:ext cx="3854528" cy="3517853"/>
          </a:xfrm>
        </p:spPr>
        <p:txBody>
          <a:bodyPr>
            <a:normAutofit/>
          </a:bodyPr>
          <a:lstStyle/>
          <a:p>
            <a:r>
              <a:rPr lang="en-US" sz="2400" b="0" i="0" dirty="0">
                <a:solidFill>
                  <a:srgbClr val="374151"/>
                </a:solidFill>
                <a:effectLst/>
                <a:latin typeface="Söhne"/>
              </a:rPr>
              <a:t>Picasso's Cubism Style:</a:t>
            </a:r>
          </a:p>
          <a:p>
            <a:r>
              <a:rPr lang="en-US" b="0" i="0" dirty="0">
                <a:solidFill>
                  <a:srgbClr val="374151"/>
                </a:solidFill>
                <a:effectLst/>
                <a:latin typeface="Söhne"/>
              </a:rPr>
              <a:t>Cubism is an artistic style pioneered by Pablo Picasso and Georges Braque in the early 20th century. It emphasizes the use of geometric shapes and fragmented forms to depict objects from multiple viewpoints. This example of Neural Style Transfer applies the cubist style to a portrait photograph, resulting in an abstract and fragmented image that still retains the original content of the photograph. The algorithm extracts the features of the photograph, such as the face, hair, and background, and transforms them into a cubist style that resembles the artwork of Picasso and Braque</a:t>
            </a:r>
            <a:endParaRPr lang="en-US" dirty="0"/>
          </a:p>
        </p:txBody>
      </p:sp>
    </p:spTree>
    <p:extLst>
      <p:ext uri="{BB962C8B-B14F-4D97-AF65-F5344CB8AC3E}">
        <p14:creationId xmlns:p14="http://schemas.microsoft.com/office/powerpoint/2010/main" val="141883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CD8D-912C-E113-F8E6-6EC0D50C52F9}"/>
              </a:ext>
            </a:extLst>
          </p:cNvPr>
          <p:cNvSpPr>
            <a:spLocks noGrp="1"/>
          </p:cNvSpPr>
          <p:nvPr>
            <p:ph type="title"/>
          </p:nvPr>
        </p:nvSpPr>
        <p:spPr>
          <a:xfrm>
            <a:off x="86627" y="1498604"/>
            <a:ext cx="4445235" cy="1562230"/>
          </a:xfrm>
        </p:spPr>
        <p:txBody>
          <a:bodyPr>
            <a:normAutofit/>
          </a:bodyPr>
          <a:lstStyle/>
          <a:p>
            <a:r>
              <a:rPr lang="en-US" sz="2400" b="0" i="0" dirty="0">
                <a:solidFill>
                  <a:srgbClr val="343541"/>
                </a:solidFill>
                <a:effectLst/>
                <a:latin typeface="Söhne"/>
              </a:rPr>
              <a:t>Examples of Neural Style Transfer</a:t>
            </a:r>
            <a:endParaRPr lang="en-US" sz="2400" dirty="0"/>
          </a:p>
        </p:txBody>
      </p:sp>
      <p:pic>
        <p:nvPicPr>
          <p:cNvPr id="6" name="Content Placeholder 5">
            <a:extLst>
              <a:ext uri="{FF2B5EF4-FFF2-40B4-BE49-F238E27FC236}">
                <a16:creationId xmlns:a16="http://schemas.microsoft.com/office/drawing/2014/main" id="{D22474CC-23A4-5FB8-0FC5-7341DED3D3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228" y="1896191"/>
            <a:ext cx="4513262" cy="4381037"/>
          </a:xfrm>
        </p:spPr>
      </p:pic>
      <p:sp>
        <p:nvSpPr>
          <p:cNvPr id="4" name="Text Placeholder 3">
            <a:extLst>
              <a:ext uri="{FF2B5EF4-FFF2-40B4-BE49-F238E27FC236}">
                <a16:creationId xmlns:a16="http://schemas.microsoft.com/office/drawing/2014/main" id="{CC172EBD-1600-EF86-CAAB-C702458D586B}"/>
              </a:ext>
            </a:extLst>
          </p:cNvPr>
          <p:cNvSpPr>
            <a:spLocks noGrp="1"/>
          </p:cNvSpPr>
          <p:nvPr>
            <p:ph type="body" sz="half" idx="2"/>
          </p:nvPr>
        </p:nvSpPr>
        <p:spPr>
          <a:xfrm>
            <a:off x="182880" y="3157086"/>
            <a:ext cx="4513263" cy="3465094"/>
          </a:xfrm>
        </p:spPr>
        <p:txBody>
          <a:bodyPr/>
          <a:lstStyle/>
          <a:p>
            <a:r>
              <a:rPr lang="en-US" sz="2400" b="0" i="0" dirty="0">
                <a:solidFill>
                  <a:srgbClr val="374151"/>
                </a:solidFill>
                <a:effectLst/>
                <a:latin typeface="Söhne"/>
              </a:rPr>
              <a:t>Anime Style:</a:t>
            </a:r>
          </a:p>
          <a:p>
            <a:r>
              <a:rPr lang="en-US" sz="1600" b="0" i="0" dirty="0">
                <a:solidFill>
                  <a:srgbClr val="374151"/>
                </a:solidFill>
                <a:effectLst/>
                <a:latin typeface="Söhne"/>
              </a:rPr>
              <a:t>Anime is a popular style of Japanese animation that is known for its distinct visual features, such as large eyes, colorful hair, and exaggerated expressions. This example of Neural Style Transfer applies an anime-style to a photograph of a person, resulting in a cartoon-like image that resembles an anime character. The algorithm analyzes the features of the photograph, such as the face, hair, and clothes, and transforms them into a style that resembles the artwork of popular anime series</a:t>
            </a:r>
            <a:endParaRPr lang="en-US" sz="1600" dirty="0"/>
          </a:p>
        </p:txBody>
      </p:sp>
    </p:spTree>
    <p:extLst>
      <p:ext uri="{BB962C8B-B14F-4D97-AF65-F5344CB8AC3E}">
        <p14:creationId xmlns:p14="http://schemas.microsoft.com/office/powerpoint/2010/main" val="52493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5BCB-A4CA-68C3-4542-C4266AFB7E4B}"/>
              </a:ext>
            </a:extLst>
          </p:cNvPr>
          <p:cNvSpPr>
            <a:spLocks noGrp="1"/>
          </p:cNvSpPr>
          <p:nvPr>
            <p:ph type="ctrTitle"/>
          </p:nvPr>
        </p:nvSpPr>
        <p:spPr/>
        <p:txBody>
          <a:bodyPr/>
          <a:lstStyle/>
          <a:p>
            <a:r>
              <a:rPr lang="en-US" b="0" i="0" dirty="0">
                <a:solidFill>
                  <a:srgbClr val="374151"/>
                </a:solidFill>
                <a:effectLst/>
                <a:latin typeface="Söhne"/>
              </a:rPr>
              <a:t>What is Neural Style Transfer?</a:t>
            </a:r>
            <a:endParaRPr lang="en-US" dirty="0"/>
          </a:p>
        </p:txBody>
      </p:sp>
      <p:sp>
        <p:nvSpPr>
          <p:cNvPr id="3" name="Subtitle 2">
            <a:extLst>
              <a:ext uri="{FF2B5EF4-FFF2-40B4-BE49-F238E27FC236}">
                <a16:creationId xmlns:a16="http://schemas.microsoft.com/office/drawing/2014/main" id="{910516A8-D413-D468-F35B-9DEF9C1F5A0E}"/>
              </a:ext>
            </a:extLst>
          </p:cNvPr>
          <p:cNvSpPr>
            <a:spLocks noGrp="1"/>
          </p:cNvSpPr>
          <p:nvPr>
            <p:ph type="subTitle" idx="1"/>
          </p:nvPr>
        </p:nvSpPr>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Söhne"/>
              </a:rPr>
              <a:t>Neural Style Transfer is a technique used in computer vision and deep learning to transfer the style of one image to another image while preserving its content.</a:t>
            </a:r>
          </a:p>
          <a:p>
            <a:pPr algn="l">
              <a:buFont typeface="Arial" panose="020B0604020202020204" pitchFamily="34" charset="0"/>
              <a:buChar char="•"/>
            </a:pPr>
            <a:r>
              <a:rPr lang="en-US" b="0" i="0" dirty="0">
                <a:solidFill>
                  <a:srgbClr val="374151"/>
                </a:solidFill>
                <a:effectLst/>
                <a:latin typeface="Söhne"/>
              </a:rPr>
              <a:t>In other words, Neural Style Transfer allows you to take the style of a famous painting, for example, and apply it to your own photograph, creating a unique artistic image</a:t>
            </a:r>
          </a:p>
          <a:p>
            <a:endParaRPr lang="en-US" dirty="0"/>
          </a:p>
        </p:txBody>
      </p:sp>
    </p:spTree>
    <p:extLst>
      <p:ext uri="{BB962C8B-B14F-4D97-AF65-F5344CB8AC3E}">
        <p14:creationId xmlns:p14="http://schemas.microsoft.com/office/powerpoint/2010/main" val="287238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6354-48D5-02D5-BE9F-F83C2F05B5CE}"/>
              </a:ext>
            </a:extLst>
          </p:cNvPr>
          <p:cNvSpPr>
            <a:spLocks noGrp="1"/>
          </p:cNvSpPr>
          <p:nvPr>
            <p:ph type="title"/>
          </p:nvPr>
        </p:nvSpPr>
        <p:spPr>
          <a:xfrm>
            <a:off x="2371380" y="705852"/>
            <a:ext cx="8596668" cy="1320800"/>
          </a:xfrm>
        </p:spPr>
        <p:txBody>
          <a:bodyPr/>
          <a:lstStyle/>
          <a:p>
            <a:r>
              <a:rPr lang="en-US" b="0" i="0" dirty="0">
                <a:solidFill>
                  <a:srgbClr val="374151"/>
                </a:solidFill>
                <a:effectLst/>
                <a:latin typeface="Söhne"/>
              </a:rPr>
              <a:t>How does Neural Style Transfer work?</a:t>
            </a:r>
            <a:endParaRPr lang="en-US" dirty="0"/>
          </a:p>
        </p:txBody>
      </p:sp>
      <p:sp>
        <p:nvSpPr>
          <p:cNvPr id="3" name="Content Placeholder 2">
            <a:extLst>
              <a:ext uri="{FF2B5EF4-FFF2-40B4-BE49-F238E27FC236}">
                <a16:creationId xmlns:a16="http://schemas.microsoft.com/office/drawing/2014/main" id="{7053EE84-C297-71BC-C6A9-4B9F3F18BDDB}"/>
              </a:ext>
            </a:extLst>
          </p:cNvPr>
          <p:cNvSpPr>
            <a:spLocks noGrp="1"/>
          </p:cNvSpPr>
          <p:nvPr>
            <p:ph idx="1"/>
          </p:nvPr>
        </p:nvSpPr>
        <p:spPr>
          <a:xfrm>
            <a:off x="838200" y="1825625"/>
            <a:ext cx="10515600" cy="3304640"/>
          </a:xfrm>
        </p:spPr>
        <p:txBody>
          <a:bodyPr/>
          <a:lstStyle/>
          <a:p>
            <a:pPr algn="l">
              <a:buFont typeface="Arial" panose="020B0604020202020204" pitchFamily="34" charset="0"/>
              <a:buChar char="•"/>
            </a:pPr>
            <a:r>
              <a:rPr lang="en-US" b="0" i="0" dirty="0">
                <a:solidFill>
                  <a:srgbClr val="374151"/>
                </a:solidFill>
                <a:effectLst/>
                <a:latin typeface="Söhne"/>
              </a:rPr>
              <a:t>Neural Style Transfer works by using a deep neural network to extract the content and style information from two different images.</a:t>
            </a:r>
          </a:p>
          <a:p>
            <a:pPr algn="l">
              <a:buFont typeface="Arial" panose="020B0604020202020204" pitchFamily="34" charset="0"/>
              <a:buChar char="•"/>
            </a:pPr>
            <a:r>
              <a:rPr lang="en-US" b="0" i="0" dirty="0">
                <a:solidFill>
                  <a:srgbClr val="374151"/>
                </a:solidFill>
                <a:effectLst/>
                <a:latin typeface="Söhne"/>
              </a:rPr>
              <a:t>The content information is extracted from the content image, while the style information is extracted from the style image.</a:t>
            </a:r>
          </a:p>
          <a:p>
            <a:pPr algn="l">
              <a:buFont typeface="Arial" panose="020B0604020202020204" pitchFamily="34" charset="0"/>
              <a:buChar char="•"/>
            </a:pPr>
            <a:r>
              <a:rPr lang="en-US" b="0" i="0" dirty="0">
                <a:solidFill>
                  <a:srgbClr val="374151"/>
                </a:solidFill>
                <a:effectLst/>
                <a:latin typeface="Söhne"/>
              </a:rPr>
              <a:t>Then, the content and style information are combined to create a new image that has the same content as the content image but with the style of the style image.</a:t>
            </a:r>
          </a:p>
          <a:p>
            <a:endParaRPr lang="en-US" dirty="0"/>
          </a:p>
        </p:txBody>
      </p:sp>
    </p:spTree>
    <p:extLst>
      <p:ext uri="{BB962C8B-B14F-4D97-AF65-F5344CB8AC3E}">
        <p14:creationId xmlns:p14="http://schemas.microsoft.com/office/powerpoint/2010/main" val="142548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558D-BCED-8329-3CF1-B819FB5DBDC7}"/>
              </a:ext>
            </a:extLst>
          </p:cNvPr>
          <p:cNvSpPr>
            <a:spLocks noGrp="1"/>
          </p:cNvSpPr>
          <p:nvPr>
            <p:ph type="ctrTitle"/>
          </p:nvPr>
        </p:nvSpPr>
        <p:spPr>
          <a:xfrm>
            <a:off x="1728448" y="662361"/>
            <a:ext cx="7766936" cy="1646302"/>
          </a:xfrm>
        </p:spPr>
        <p:txBody>
          <a:bodyPr/>
          <a:lstStyle/>
          <a:p>
            <a:r>
              <a:rPr lang="en-US" b="0" i="0" dirty="0">
                <a:solidFill>
                  <a:srgbClr val="374151"/>
                </a:solidFill>
                <a:effectLst/>
                <a:latin typeface="Söhne"/>
              </a:rPr>
              <a:t>What is a Neural Network?</a:t>
            </a:r>
            <a:endParaRPr lang="en-US" dirty="0"/>
          </a:p>
        </p:txBody>
      </p:sp>
      <p:sp>
        <p:nvSpPr>
          <p:cNvPr id="3" name="Subtitle 2">
            <a:extLst>
              <a:ext uri="{FF2B5EF4-FFF2-40B4-BE49-F238E27FC236}">
                <a16:creationId xmlns:a16="http://schemas.microsoft.com/office/drawing/2014/main" id="{C7ED01B4-DF8D-6931-A57B-B7CD50B654B2}"/>
              </a:ext>
            </a:extLst>
          </p:cNvPr>
          <p:cNvSpPr>
            <a:spLocks noGrp="1"/>
          </p:cNvSpPr>
          <p:nvPr>
            <p:ph type="subTitle" idx="1"/>
          </p:nvPr>
        </p:nvSpPr>
        <p:spPr>
          <a:xfrm>
            <a:off x="1728448" y="2761048"/>
            <a:ext cx="7766936" cy="1570320"/>
          </a:xfrm>
        </p:spPr>
        <p:txBody>
          <a:bodyPr>
            <a:normAutofit/>
          </a:bodyPr>
          <a:lstStyle/>
          <a:p>
            <a:pPr algn="l">
              <a:buFont typeface="Arial" panose="020B0604020202020204" pitchFamily="34" charset="0"/>
              <a:buChar char="•"/>
            </a:pPr>
            <a:r>
              <a:rPr lang="en-US" b="0" i="0" dirty="0">
                <a:solidFill>
                  <a:srgbClr val="374151"/>
                </a:solidFill>
                <a:effectLst/>
                <a:latin typeface="Söhne"/>
              </a:rPr>
              <a:t>A Neural Network is a type of machine learning algorithm that is inspired by the structure and function of the human brain.</a:t>
            </a:r>
          </a:p>
          <a:p>
            <a:pPr algn="l">
              <a:buFont typeface="Arial" panose="020B0604020202020204" pitchFamily="34" charset="0"/>
              <a:buChar char="•"/>
            </a:pPr>
            <a:r>
              <a:rPr lang="en-US" b="0" i="0" dirty="0">
                <a:solidFill>
                  <a:srgbClr val="374151"/>
                </a:solidFill>
                <a:effectLst/>
                <a:latin typeface="Söhne"/>
              </a:rPr>
              <a:t>It consists of layers of interconnected nodes that learn to recognize patterns in data and make predictions based on those patterns</a:t>
            </a:r>
          </a:p>
          <a:p>
            <a:endParaRPr lang="en-US" dirty="0"/>
          </a:p>
        </p:txBody>
      </p:sp>
    </p:spTree>
    <p:extLst>
      <p:ext uri="{BB962C8B-B14F-4D97-AF65-F5344CB8AC3E}">
        <p14:creationId xmlns:p14="http://schemas.microsoft.com/office/powerpoint/2010/main" val="332250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97AD-BB6C-1667-48C6-E740AA888D55}"/>
              </a:ext>
            </a:extLst>
          </p:cNvPr>
          <p:cNvSpPr>
            <a:spLocks noGrp="1"/>
          </p:cNvSpPr>
          <p:nvPr>
            <p:ph type="ctrTitle"/>
          </p:nvPr>
        </p:nvSpPr>
        <p:spPr>
          <a:xfrm>
            <a:off x="1025804" y="2086900"/>
            <a:ext cx="7766936" cy="1646302"/>
          </a:xfrm>
        </p:spPr>
        <p:txBody>
          <a:bodyPr/>
          <a:lstStyle/>
          <a:p>
            <a:r>
              <a:rPr lang="en-US" b="0" i="0" dirty="0">
                <a:solidFill>
                  <a:srgbClr val="374151"/>
                </a:solidFill>
                <a:effectLst/>
                <a:latin typeface="Söhne"/>
              </a:rPr>
              <a:t>What is a Convolutional Neural Network (CNN)?</a:t>
            </a:r>
            <a:endParaRPr lang="en-US" dirty="0"/>
          </a:p>
        </p:txBody>
      </p:sp>
      <p:sp>
        <p:nvSpPr>
          <p:cNvPr id="3" name="Subtitle 2">
            <a:extLst>
              <a:ext uri="{FF2B5EF4-FFF2-40B4-BE49-F238E27FC236}">
                <a16:creationId xmlns:a16="http://schemas.microsoft.com/office/drawing/2014/main" id="{56CCBF88-D1FA-5CBE-E423-90D1C5DEEA08}"/>
              </a:ext>
            </a:extLst>
          </p:cNvPr>
          <p:cNvSpPr>
            <a:spLocks noGrp="1"/>
          </p:cNvSpPr>
          <p:nvPr>
            <p:ph type="subTitle" idx="1"/>
          </p:nvPr>
        </p:nvSpPr>
        <p:spPr>
          <a:xfrm>
            <a:off x="1507067" y="4050833"/>
            <a:ext cx="7766936" cy="1397066"/>
          </a:xfrm>
        </p:spPr>
        <p:txBody>
          <a:bodyPr>
            <a:normAutofit fontScale="92500"/>
          </a:bodyPr>
          <a:lstStyle/>
          <a:p>
            <a:pPr algn="l">
              <a:buFont typeface="Arial" panose="020B0604020202020204" pitchFamily="34" charset="0"/>
              <a:buChar char="•"/>
            </a:pPr>
            <a:r>
              <a:rPr lang="en-US" b="0" i="0" dirty="0">
                <a:solidFill>
                  <a:srgbClr val="374151"/>
                </a:solidFill>
                <a:effectLst/>
                <a:latin typeface="Söhne"/>
              </a:rPr>
              <a:t>A Convolutional Neural Network (CNN) is a type of neural network that is commonly used in computer vision tasks such as image recognition and classification.</a:t>
            </a:r>
          </a:p>
          <a:p>
            <a:pPr algn="l">
              <a:buFont typeface="Arial" panose="020B0604020202020204" pitchFamily="34" charset="0"/>
              <a:buChar char="•"/>
            </a:pPr>
            <a:r>
              <a:rPr lang="en-US" b="0" i="0" dirty="0">
                <a:solidFill>
                  <a:srgbClr val="374151"/>
                </a:solidFill>
                <a:effectLst/>
                <a:latin typeface="Söhne"/>
              </a:rPr>
              <a:t>It works by applying a series of convolutional filters to the input image to extract features and identify patterns in the data</a:t>
            </a:r>
          </a:p>
          <a:p>
            <a:endParaRPr lang="en-US" dirty="0"/>
          </a:p>
        </p:txBody>
      </p:sp>
    </p:spTree>
    <p:extLst>
      <p:ext uri="{BB962C8B-B14F-4D97-AF65-F5344CB8AC3E}">
        <p14:creationId xmlns:p14="http://schemas.microsoft.com/office/powerpoint/2010/main" val="421889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6707-845A-84D4-CB0A-99C0E3C0FB5A}"/>
              </a:ext>
            </a:extLst>
          </p:cNvPr>
          <p:cNvSpPr>
            <a:spLocks noGrp="1"/>
          </p:cNvSpPr>
          <p:nvPr>
            <p:ph type="ctrTitle"/>
          </p:nvPr>
        </p:nvSpPr>
        <p:spPr>
          <a:xfrm>
            <a:off x="1122057" y="1634513"/>
            <a:ext cx="7766936" cy="1646302"/>
          </a:xfrm>
        </p:spPr>
        <p:txBody>
          <a:bodyPr/>
          <a:lstStyle/>
          <a:p>
            <a:r>
              <a:rPr lang="en-US" b="0" i="0" dirty="0">
                <a:solidFill>
                  <a:srgbClr val="374151"/>
                </a:solidFill>
                <a:effectLst/>
                <a:latin typeface="Söhne"/>
              </a:rPr>
              <a:t>How Neural Style Transfer implemented using CNN?</a:t>
            </a:r>
            <a:endParaRPr lang="en-US" dirty="0"/>
          </a:p>
        </p:txBody>
      </p:sp>
      <p:sp>
        <p:nvSpPr>
          <p:cNvPr id="3" name="Subtitle 2">
            <a:extLst>
              <a:ext uri="{FF2B5EF4-FFF2-40B4-BE49-F238E27FC236}">
                <a16:creationId xmlns:a16="http://schemas.microsoft.com/office/drawing/2014/main" id="{5869469F-74C9-A9DC-976F-5FCE5BACE6D1}"/>
              </a:ext>
            </a:extLst>
          </p:cNvPr>
          <p:cNvSpPr>
            <a:spLocks noGrp="1"/>
          </p:cNvSpPr>
          <p:nvPr>
            <p:ph type="subTitle" idx="1"/>
          </p:nvPr>
        </p:nvSpPr>
        <p:spPr>
          <a:xfrm>
            <a:off x="455596" y="3429000"/>
            <a:ext cx="9506552" cy="2721760"/>
          </a:xfrm>
        </p:spPr>
        <p:txBody>
          <a:bodyPr>
            <a:normAutofit/>
          </a:bodyPr>
          <a:lstStyle/>
          <a:p>
            <a:pPr algn="l">
              <a:buFont typeface="Arial" panose="020B0604020202020204" pitchFamily="34" charset="0"/>
              <a:buChar char="•"/>
            </a:pPr>
            <a:r>
              <a:rPr lang="en-US" b="0" i="0" dirty="0">
                <a:solidFill>
                  <a:srgbClr val="374151"/>
                </a:solidFill>
                <a:effectLst/>
                <a:latin typeface="Söhne"/>
              </a:rPr>
              <a:t>Neural Style Transfer is implemented using a CNN that has been pre-trained on a large dataset of images, such as ImageNet.</a:t>
            </a:r>
          </a:p>
          <a:p>
            <a:pPr algn="l">
              <a:buFont typeface="Arial" panose="020B0604020202020204" pitchFamily="34" charset="0"/>
              <a:buChar char="•"/>
            </a:pPr>
            <a:r>
              <a:rPr lang="en-US" b="0" i="0" dirty="0">
                <a:solidFill>
                  <a:srgbClr val="374151"/>
                </a:solidFill>
                <a:effectLst/>
                <a:latin typeface="Söhne"/>
              </a:rPr>
              <a:t>The pre-trained CNN is used to extract the content and style information from the content and style images, respectively.</a:t>
            </a:r>
          </a:p>
          <a:p>
            <a:pPr algn="l">
              <a:buFont typeface="Arial" panose="020B0604020202020204" pitchFamily="34" charset="0"/>
              <a:buChar char="•"/>
            </a:pPr>
            <a:r>
              <a:rPr lang="en-US" b="0" i="0" dirty="0">
                <a:solidFill>
                  <a:srgbClr val="374151"/>
                </a:solidFill>
                <a:effectLst/>
                <a:latin typeface="Söhne"/>
              </a:rPr>
              <a:t>Then, the content and style information are combined using a loss function that minimizes the difference between the content and style features in the generated image and the content and style features in the original images.</a:t>
            </a:r>
          </a:p>
          <a:p>
            <a:endParaRPr lang="en-US" dirty="0"/>
          </a:p>
        </p:txBody>
      </p:sp>
      <p:sp>
        <p:nvSpPr>
          <p:cNvPr id="5" name="TextBox 4">
            <a:extLst>
              <a:ext uri="{FF2B5EF4-FFF2-40B4-BE49-F238E27FC236}">
                <a16:creationId xmlns:a16="http://schemas.microsoft.com/office/drawing/2014/main" id="{946D351C-EB64-9AD9-1D9C-9A4098CB748B}"/>
              </a:ext>
            </a:extLst>
          </p:cNvPr>
          <p:cNvSpPr txBox="1"/>
          <p:nvPr/>
        </p:nvSpPr>
        <p:spPr>
          <a:xfrm>
            <a:off x="3048802" y="3246740"/>
            <a:ext cx="6097604" cy="369332"/>
          </a:xfrm>
          <a:prstGeom prst="rect">
            <a:avLst/>
          </a:prstGeom>
          <a:noFill/>
        </p:spPr>
        <p:txBody>
          <a:bodyPr wrap="square">
            <a:spAutoFit/>
          </a:bodyPr>
          <a:lstStyle/>
          <a:p>
            <a:r>
              <a:rPr lang="en-US" b="0" i="0" dirty="0">
                <a:solidFill>
                  <a:srgbClr val="374151"/>
                </a:solidFill>
                <a:effectLst/>
                <a:latin typeface="Söhne"/>
              </a:rPr>
              <a:t> </a:t>
            </a:r>
            <a:endParaRPr lang="en-US" dirty="0"/>
          </a:p>
        </p:txBody>
      </p:sp>
    </p:spTree>
    <p:extLst>
      <p:ext uri="{BB962C8B-B14F-4D97-AF65-F5344CB8AC3E}">
        <p14:creationId xmlns:p14="http://schemas.microsoft.com/office/powerpoint/2010/main" val="292173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8B97-2A6B-B41A-3AC8-2E0ADE64EE82}"/>
              </a:ext>
            </a:extLst>
          </p:cNvPr>
          <p:cNvSpPr>
            <a:spLocks noGrp="1"/>
          </p:cNvSpPr>
          <p:nvPr>
            <p:ph type="ctrTitle"/>
          </p:nvPr>
        </p:nvSpPr>
        <p:spPr>
          <a:xfrm>
            <a:off x="-90727" y="1756011"/>
            <a:ext cx="7766936" cy="1646302"/>
          </a:xfrm>
        </p:spPr>
        <p:txBody>
          <a:bodyPr/>
          <a:lstStyle/>
          <a:p>
            <a:r>
              <a:rPr lang="en-US" b="0" i="0" dirty="0">
                <a:solidFill>
                  <a:srgbClr val="374151"/>
                </a:solidFill>
                <a:effectLst/>
                <a:latin typeface="Söhne"/>
              </a:rPr>
              <a:t>Loss Functions</a:t>
            </a:r>
            <a:endParaRPr lang="en-US" dirty="0"/>
          </a:p>
        </p:txBody>
      </p:sp>
      <p:sp>
        <p:nvSpPr>
          <p:cNvPr id="3" name="Subtitle 2">
            <a:extLst>
              <a:ext uri="{FF2B5EF4-FFF2-40B4-BE49-F238E27FC236}">
                <a16:creationId xmlns:a16="http://schemas.microsoft.com/office/drawing/2014/main" id="{DC12213D-62B3-56BA-E4DA-71332DFB0A28}"/>
              </a:ext>
            </a:extLst>
          </p:cNvPr>
          <p:cNvSpPr>
            <a:spLocks noGrp="1"/>
          </p:cNvSpPr>
          <p:nvPr>
            <p:ph type="subTitle" idx="1"/>
          </p:nvPr>
        </p:nvSpPr>
        <p:spPr>
          <a:xfrm>
            <a:off x="1524000" y="3602037"/>
            <a:ext cx="9583554" cy="2250123"/>
          </a:xfrm>
        </p:spPr>
        <p:txBody>
          <a:bodyPr>
            <a:normAutofit/>
          </a:bodyPr>
          <a:lstStyle/>
          <a:p>
            <a:pPr algn="l">
              <a:buFont typeface="Arial" panose="020B0604020202020204" pitchFamily="34" charset="0"/>
              <a:buChar char="•"/>
            </a:pPr>
            <a:r>
              <a:rPr lang="en-US" b="0" i="0" dirty="0">
                <a:solidFill>
                  <a:srgbClr val="374151"/>
                </a:solidFill>
                <a:effectLst/>
                <a:latin typeface="Söhne"/>
              </a:rPr>
              <a:t>A loss function is a mathematical function that measures the difference between the predicted output and the actual output.</a:t>
            </a:r>
          </a:p>
          <a:p>
            <a:pPr algn="l">
              <a:buFont typeface="Arial" panose="020B0604020202020204" pitchFamily="34" charset="0"/>
              <a:buChar char="•"/>
            </a:pPr>
            <a:r>
              <a:rPr lang="en-US" b="0" i="0" dirty="0">
                <a:solidFill>
                  <a:srgbClr val="374151"/>
                </a:solidFill>
                <a:effectLst/>
                <a:latin typeface="Söhne"/>
              </a:rPr>
              <a:t>In Neural Style Transfer, the loss function is used to minimize the difference between the content and style features in the generated image and the content and style features in the original images.</a:t>
            </a:r>
          </a:p>
          <a:p>
            <a:pPr algn="l">
              <a:buFont typeface="Arial" panose="020B0604020202020204" pitchFamily="34" charset="0"/>
              <a:buChar char="•"/>
            </a:pPr>
            <a:r>
              <a:rPr lang="en-US" b="0" i="0" dirty="0">
                <a:solidFill>
                  <a:srgbClr val="374151"/>
                </a:solidFill>
                <a:effectLst/>
                <a:latin typeface="Söhne"/>
              </a:rPr>
              <a:t>The loss function used in Neural Style Transfer consists of three components: content loss, style loss, and total variation loss</a:t>
            </a:r>
          </a:p>
          <a:p>
            <a:endParaRPr lang="en-US" dirty="0"/>
          </a:p>
        </p:txBody>
      </p:sp>
    </p:spTree>
    <p:extLst>
      <p:ext uri="{BB962C8B-B14F-4D97-AF65-F5344CB8AC3E}">
        <p14:creationId xmlns:p14="http://schemas.microsoft.com/office/powerpoint/2010/main" val="408192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9644-6D37-D05A-C059-1E7D78A08DAE}"/>
              </a:ext>
            </a:extLst>
          </p:cNvPr>
          <p:cNvSpPr>
            <a:spLocks noGrp="1"/>
          </p:cNvSpPr>
          <p:nvPr>
            <p:ph type="title"/>
          </p:nvPr>
        </p:nvSpPr>
        <p:spPr>
          <a:xfrm>
            <a:off x="677334" y="2117558"/>
            <a:ext cx="8596668" cy="885524"/>
          </a:xfrm>
        </p:spPr>
        <p:txBody>
          <a:bodyPr/>
          <a:lstStyle/>
          <a:p>
            <a:r>
              <a:rPr lang="en-US" b="0" i="0" dirty="0">
                <a:solidFill>
                  <a:srgbClr val="374151"/>
                </a:solidFill>
                <a:effectLst/>
                <a:latin typeface="Söhne"/>
              </a:rPr>
              <a:t>                   Content Loss</a:t>
            </a:r>
            <a:endParaRPr lang="en-US" dirty="0"/>
          </a:p>
        </p:txBody>
      </p:sp>
      <p:sp>
        <p:nvSpPr>
          <p:cNvPr id="3" name="Content Placeholder 2">
            <a:extLst>
              <a:ext uri="{FF2B5EF4-FFF2-40B4-BE49-F238E27FC236}">
                <a16:creationId xmlns:a16="http://schemas.microsoft.com/office/drawing/2014/main" id="{7CDA3477-8F7C-560B-D711-15A11234CFDD}"/>
              </a:ext>
            </a:extLst>
          </p:cNvPr>
          <p:cNvSpPr>
            <a:spLocks noGrp="1"/>
          </p:cNvSpPr>
          <p:nvPr>
            <p:ph idx="1"/>
          </p:nvPr>
        </p:nvSpPr>
        <p:spPr>
          <a:xfrm>
            <a:off x="453189" y="3176338"/>
            <a:ext cx="10515600" cy="1559291"/>
          </a:xfrm>
        </p:spPr>
        <p:txBody>
          <a:bodyPr/>
          <a:lstStyle/>
          <a:p>
            <a:pPr algn="l">
              <a:buFont typeface="Arial" panose="020B0604020202020204" pitchFamily="34" charset="0"/>
              <a:buChar char="•"/>
            </a:pPr>
            <a:r>
              <a:rPr lang="en-US" b="0" i="0" dirty="0">
                <a:solidFill>
                  <a:srgbClr val="374151"/>
                </a:solidFill>
                <a:effectLst/>
                <a:latin typeface="Söhne"/>
              </a:rPr>
              <a:t>Content loss measures the difference between the content features in the generated image and the content features in the content image.</a:t>
            </a:r>
          </a:p>
          <a:p>
            <a:pPr algn="l">
              <a:buFont typeface="Arial" panose="020B0604020202020204" pitchFamily="34" charset="0"/>
              <a:buChar char="•"/>
            </a:pPr>
            <a:r>
              <a:rPr lang="en-US" b="0" i="0" dirty="0">
                <a:solidFill>
                  <a:srgbClr val="374151"/>
                </a:solidFill>
                <a:effectLst/>
                <a:latin typeface="Söhne"/>
              </a:rPr>
              <a:t>It is calculated as the mean squared error between the feature maps of the generated image and the content image</a:t>
            </a:r>
          </a:p>
          <a:p>
            <a:endParaRPr lang="en-US" dirty="0"/>
          </a:p>
        </p:txBody>
      </p:sp>
    </p:spTree>
    <p:extLst>
      <p:ext uri="{BB962C8B-B14F-4D97-AF65-F5344CB8AC3E}">
        <p14:creationId xmlns:p14="http://schemas.microsoft.com/office/powerpoint/2010/main" val="333110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7D40-A62D-9E59-CDE7-AFB95384501C}"/>
              </a:ext>
            </a:extLst>
          </p:cNvPr>
          <p:cNvSpPr>
            <a:spLocks noGrp="1"/>
          </p:cNvSpPr>
          <p:nvPr>
            <p:ph type="ctrTitle"/>
          </p:nvPr>
        </p:nvSpPr>
        <p:spPr>
          <a:xfrm>
            <a:off x="-1159131" y="1829590"/>
            <a:ext cx="7766936" cy="1855486"/>
          </a:xfrm>
        </p:spPr>
        <p:txBody>
          <a:bodyPr/>
          <a:lstStyle/>
          <a:p>
            <a:r>
              <a:rPr lang="en-US" b="0" i="0" dirty="0">
                <a:solidFill>
                  <a:srgbClr val="374151"/>
                </a:solidFill>
                <a:effectLst/>
                <a:latin typeface="Söhne"/>
              </a:rPr>
              <a:t>Style Loss</a:t>
            </a:r>
            <a:endParaRPr lang="en-US" dirty="0"/>
          </a:p>
        </p:txBody>
      </p:sp>
      <p:sp>
        <p:nvSpPr>
          <p:cNvPr id="3" name="Subtitle 2">
            <a:extLst>
              <a:ext uri="{FF2B5EF4-FFF2-40B4-BE49-F238E27FC236}">
                <a16:creationId xmlns:a16="http://schemas.microsoft.com/office/drawing/2014/main" id="{990B37A6-72FD-F212-F245-74992DEFDD12}"/>
              </a:ext>
            </a:extLst>
          </p:cNvPr>
          <p:cNvSpPr>
            <a:spLocks noGrp="1"/>
          </p:cNvSpPr>
          <p:nvPr>
            <p:ph type="subTitle" idx="1"/>
          </p:nvPr>
        </p:nvSpPr>
        <p:spPr>
          <a:xfrm>
            <a:off x="907983" y="3900422"/>
            <a:ext cx="9144000" cy="1855486"/>
          </a:xfrm>
        </p:spPr>
        <p:txBody>
          <a:bodyPr/>
          <a:lstStyle/>
          <a:p>
            <a:pPr algn="l">
              <a:buFont typeface="Arial" panose="020B0604020202020204" pitchFamily="34" charset="0"/>
              <a:buChar char="•"/>
            </a:pPr>
            <a:r>
              <a:rPr lang="en-US" b="0" i="0" dirty="0">
                <a:solidFill>
                  <a:srgbClr val="374151"/>
                </a:solidFill>
                <a:effectLst/>
                <a:latin typeface="Söhne"/>
              </a:rPr>
              <a:t>Style loss measures the difference between the style features in the generated image and the style features in the style image.</a:t>
            </a:r>
          </a:p>
          <a:p>
            <a:pPr algn="l">
              <a:buFont typeface="Arial" panose="020B0604020202020204" pitchFamily="34" charset="0"/>
              <a:buChar char="•"/>
            </a:pPr>
            <a:r>
              <a:rPr lang="en-US" b="0" i="0" dirty="0">
                <a:solidFill>
                  <a:srgbClr val="374151"/>
                </a:solidFill>
                <a:effectLst/>
                <a:latin typeface="Söhne"/>
              </a:rPr>
              <a:t>It is calculated as the mean squared error between the Gram matrices of the feature maps of the generated image and the style image.</a:t>
            </a:r>
          </a:p>
          <a:p>
            <a:endParaRPr lang="en-US" dirty="0"/>
          </a:p>
        </p:txBody>
      </p:sp>
    </p:spTree>
    <p:extLst>
      <p:ext uri="{BB962C8B-B14F-4D97-AF65-F5344CB8AC3E}">
        <p14:creationId xmlns:p14="http://schemas.microsoft.com/office/powerpoint/2010/main" val="8204211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83</TotalTime>
  <Words>892</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Söhne</vt:lpstr>
      <vt:lpstr>Trebuchet MS</vt:lpstr>
      <vt:lpstr>Wingdings 3</vt:lpstr>
      <vt:lpstr>Facet</vt:lpstr>
      <vt:lpstr>Introduction</vt:lpstr>
      <vt:lpstr>What is Neural Style Transfer?</vt:lpstr>
      <vt:lpstr>How does Neural Style Transfer work?</vt:lpstr>
      <vt:lpstr>What is a Neural Network?</vt:lpstr>
      <vt:lpstr>What is a Convolutional Neural Network (CNN)?</vt:lpstr>
      <vt:lpstr>How Neural Style Transfer implemented using CNN?</vt:lpstr>
      <vt:lpstr>Loss Functions</vt:lpstr>
      <vt:lpstr>                   Content Loss</vt:lpstr>
      <vt:lpstr>Style Loss</vt:lpstr>
      <vt:lpstr>Total Variation Loss</vt:lpstr>
      <vt:lpstr>Examples of Neural Style Transfer</vt:lpstr>
      <vt:lpstr>Examples of Neural Style Transfer</vt:lpstr>
      <vt:lpstr>Examples of Neural Style Transfer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Priya Jain</dc:creator>
  <cp:lastModifiedBy>Priya Jain</cp:lastModifiedBy>
  <cp:revision>2</cp:revision>
  <dcterms:created xsi:type="dcterms:W3CDTF">2023-04-06T09:01:20Z</dcterms:created>
  <dcterms:modified xsi:type="dcterms:W3CDTF">2023-04-06T10:34:17Z</dcterms:modified>
</cp:coreProperties>
</file>