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2" r:id="rId5"/>
    <p:sldId id="263" r:id="rId6"/>
    <p:sldId id="266" r:id="rId7"/>
    <p:sldId id="265" r:id="rId8"/>
    <p:sldId id="267" r:id="rId9"/>
    <p:sldId id="268" r:id="rId10"/>
    <p:sldId id="269" r:id="rId11"/>
    <p:sldId id="274" r:id="rId12"/>
    <p:sldId id="270" r:id="rId13"/>
    <p:sldId id="271" r:id="rId14"/>
    <p:sldId id="275" r:id="rId15"/>
    <p:sldId id="276" r:id="rId16"/>
    <p:sldId id="277"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3D687A-7CDD-46EC-85AE-A558D1D79D5B}"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CC361-2BEC-4416-B1CE-88276F9A909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2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D687A-7CDD-46EC-85AE-A558D1D79D5B}"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CC361-2BEC-4416-B1CE-88276F9A9093}" type="slidenum">
              <a:rPr lang="en-IN" smtClean="0"/>
              <a:t>‹#›</a:t>
            </a:fld>
            <a:endParaRPr lang="en-IN"/>
          </a:p>
        </p:txBody>
      </p:sp>
    </p:spTree>
    <p:extLst>
      <p:ext uri="{BB962C8B-B14F-4D97-AF65-F5344CB8AC3E}">
        <p14:creationId xmlns:p14="http://schemas.microsoft.com/office/powerpoint/2010/main" val="67922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D687A-7CDD-46EC-85AE-A558D1D79D5B}"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CC361-2BEC-4416-B1CE-88276F9A9093}" type="slidenum">
              <a:rPr lang="en-IN" smtClean="0"/>
              <a:t>‹#›</a:t>
            </a:fld>
            <a:endParaRPr lang="en-IN"/>
          </a:p>
        </p:txBody>
      </p:sp>
    </p:spTree>
    <p:extLst>
      <p:ext uri="{BB962C8B-B14F-4D97-AF65-F5344CB8AC3E}">
        <p14:creationId xmlns:p14="http://schemas.microsoft.com/office/powerpoint/2010/main" val="2930270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D687A-7CDD-46EC-85AE-A558D1D79D5B}"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CC361-2BEC-4416-B1CE-88276F9A9093}" type="slidenum">
              <a:rPr lang="en-IN" smtClean="0"/>
              <a:t>‹#›</a:t>
            </a:fld>
            <a:endParaRPr lang="en-IN"/>
          </a:p>
        </p:txBody>
      </p:sp>
    </p:spTree>
    <p:extLst>
      <p:ext uri="{BB962C8B-B14F-4D97-AF65-F5344CB8AC3E}">
        <p14:creationId xmlns:p14="http://schemas.microsoft.com/office/powerpoint/2010/main" val="208175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3D687A-7CDD-46EC-85AE-A558D1D79D5B}" type="datetimeFigureOut">
              <a:rPr lang="en-IN" smtClean="0"/>
              <a:t>17-01-2022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CCC361-2BEC-4416-B1CE-88276F9A909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28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3D687A-7CDD-46EC-85AE-A558D1D79D5B}"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CCC361-2BEC-4416-B1CE-88276F9A9093}" type="slidenum">
              <a:rPr lang="en-IN" smtClean="0"/>
              <a:t>‹#›</a:t>
            </a:fld>
            <a:endParaRPr lang="en-IN"/>
          </a:p>
        </p:txBody>
      </p:sp>
    </p:spTree>
    <p:extLst>
      <p:ext uri="{BB962C8B-B14F-4D97-AF65-F5344CB8AC3E}">
        <p14:creationId xmlns:p14="http://schemas.microsoft.com/office/powerpoint/2010/main" val="116463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3D687A-7CDD-46EC-85AE-A558D1D79D5B}" type="datetimeFigureOut">
              <a:rPr lang="en-IN" smtClean="0"/>
              <a:t>17-01-2022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CCC361-2BEC-4416-B1CE-88276F9A9093}" type="slidenum">
              <a:rPr lang="en-IN" smtClean="0"/>
              <a:t>‹#›</a:t>
            </a:fld>
            <a:endParaRPr lang="en-IN"/>
          </a:p>
        </p:txBody>
      </p:sp>
    </p:spTree>
    <p:extLst>
      <p:ext uri="{BB962C8B-B14F-4D97-AF65-F5344CB8AC3E}">
        <p14:creationId xmlns:p14="http://schemas.microsoft.com/office/powerpoint/2010/main" val="199269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3D687A-7CDD-46EC-85AE-A558D1D79D5B}" type="datetimeFigureOut">
              <a:rPr lang="en-IN" smtClean="0"/>
              <a:t>17-01-2022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CCC361-2BEC-4416-B1CE-88276F9A9093}" type="slidenum">
              <a:rPr lang="en-IN" smtClean="0"/>
              <a:t>‹#›</a:t>
            </a:fld>
            <a:endParaRPr lang="en-IN"/>
          </a:p>
        </p:txBody>
      </p:sp>
    </p:spTree>
    <p:extLst>
      <p:ext uri="{BB962C8B-B14F-4D97-AF65-F5344CB8AC3E}">
        <p14:creationId xmlns:p14="http://schemas.microsoft.com/office/powerpoint/2010/main" val="86626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53D687A-7CDD-46EC-85AE-A558D1D79D5B}" type="datetimeFigureOut">
              <a:rPr lang="en-IN" smtClean="0"/>
              <a:t>17-01-2022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2CCC361-2BEC-4416-B1CE-88276F9A9093}" type="slidenum">
              <a:rPr lang="en-IN" smtClean="0"/>
              <a:t>‹#›</a:t>
            </a:fld>
            <a:endParaRPr lang="en-IN"/>
          </a:p>
        </p:txBody>
      </p:sp>
    </p:spTree>
    <p:extLst>
      <p:ext uri="{BB962C8B-B14F-4D97-AF65-F5344CB8AC3E}">
        <p14:creationId xmlns:p14="http://schemas.microsoft.com/office/powerpoint/2010/main" val="228089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53D687A-7CDD-46EC-85AE-A558D1D79D5B}" type="datetimeFigureOut">
              <a:rPr lang="en-IN" smtClean="0"/>
              <a:t>17-01-2022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2CCC361-2BEC-4416-B1CE-88276F9A9093}" type="slidenum">
              <a:rPr lang="en-IN" smtClean="0"/>
              <a:t>‹#›</a:t>
            </a:fld>
            <a:endParaRPr lang="en-IN"/>
          </a:p>
        </p:txBody>
      </p:sp>
    </p:spTree>
    <p:extLst>
      <p:ext uri="{BB962C8B-B14F-4D97-AF65-F5344CB8AC3E}">
        <p14:creationId xmlns:p14="http://schemas.microsoft.com/office/powerpoint/2010/main" val="343201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3D687A-7CDD-46EC-85AE-A558D1D79D5B}" type="datetimeFigureOut">
              <a:rPr lang="en-IN" smtClean="0"/>
              <a:t>17-01-2022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CCC361-2BEC-4416-B1CE-88276F9A9093}" type="slidenum">
              <a:rPr lang="en-IN" smtClean="0"/>
              <a:t>‹#›</a:t>
            </a:fld>
            <a:endParaRPr lang="en-IN"/>
          </a:p>
        </p:txBody>
      </p:sp>
    </p:spTree>
    <p:extLst>
      <p:ext uri="{BB962C8B-B14F-4D97-AF65-F5344CB8AC3E}">
        <p14:creationId xmlns:p14="http://schemas.microsoft.com/office/powerpoint/2010/main" val="114853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3D687A-7CDD-46EC-85AE-A558D1D79D5B}" type="datetimeFigureOut">
              <a:rPr lang="en-IN" smtClean="0"/>
              <a:t>17-01-2022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2CCC361-2BEC-4416-B1CE-88276F9A909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5234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ustinshenk/fer/tree/master/src/fer/data" TargetMode="External"/><Relationship Id="rId2" Type="http://schemas.openxmlformats.org/officeDocument/2006/relationships/hyperlink" Target="https://en.wikipedia.org/wiki/Emoti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LIBRARY INTELLIGENT BOOK RECOMMENDATION </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SYSTEM </a:t>
            </a:r>
            <a:r>
              <a:rPr lang="en-US" sz="2800" dirty="0">
                <a:latin typeface="Times New Roman" panose="02020603050405020304" pitchFamily="18" charset="0"/>
                <a:cs typeface="Times New Roman" panose="02020603050405020304" pitchFamily="18" charset="0"/>
              </a:rPr>
              <a:t>USING FACIAL </a:t>
            </a:r>
            <a:r>
              <a:rPr lang="en-US" sz="2800" dirty="0" smtClean="0">
                <a:latin typeface="Times New Roman" panose="02020603050405020304" pitchFamily="18" charset="0"/>
                <a:cs typeface="Times New Roman" panose="02020603050405020304" pitchFamily="18" charset="0"/>
              </a:rPr>
              <a:t>EXPRESSION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RECOGNITION</a:t>
            </a:r>
            <a:endParaRPr lang="en-IN"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97279" y="4686356"/>
            <a:ext cx="10507909" cy="1534981"/>
          </a:xfrm>
        </p:spPr>
        <p:txBody>
          <a:bodyPr>
            <a:normAutofit fontScale="47500" lnSpcReduction="20000"/>
          </a:bodyPr>
          <a:lstStyle/>
          <a:p>
            <a:endParaRPr lang="en-IN" dirty="0" smtClean="0"/>
          </a:p>
          <a:p>
            <a:endParaRPr lang="en-IN" dirty="0"/>
          </a:p>
          <a:p>
            <a:r>
              <a:rPr lang="en-IN" dirty="0" smtClean="0"/>
              <a:t>                                                                                        </a:t>
            </a:r>
            <a:r>
              <a:rPr lang="en-IN" sz="2500" dirty="0" smtClean="0">
                <a:latin typeface="Arial Rounded MT Bold" panose="020F0704030504030204" pitchFamily="34" charset="0"/>
              </a:rPr>
              <a:t>         DEVIKA.PS</a:t>
            </a:r>
          </a:p>
          <a:p>
            <a:r>
              <a:rPr lang="en-IN" sz="2500" dirty="0">
                <a:latin typeface="Arial Rounded MT Bold" panose="020F0704030504030204" pitchFamily="34" charset="0"/>
              </a:rPr>
              <a:t> </a:t>
            </a:r>
            <a:r>
              <a:rPr lang="en-IN" sz="2500" dirty="0" smtClean="0">
                <a:latin typeface="Arial Rounded MT Bold" panose="020F0704030504030204" pitchFamily="34" charset="0"/>
              </a:rPr>
              <a:t>                                                                                        MES20MCA-2016</a:t>
            </a:r>
          </a:p>
          <a:p>
            <a:r>
              <a:rPr lang="en-IN" sz="2500" dirty="0" smtClean="0">
                <a:latin typeface="Arial Rounded MT Bold" panose="020F0704030504030204" pitchFamily="34" charset="0"/>
              </a:rPr>
              <a:t>                                                                                         Product </a:t>
            </a:r>
            <a:r>
              <a:rPr lang="en-IN" sz="2500" dirty="0" err="1" smtClean="0">
                <a:latin typeface="Arial Rounded MT Bold" panose="020F0704030504030204" pitchFamily="34" charset="0"/>
              </a:rPr>
              <a:t>Owner:MR.GEEVER</a:t>
            </a:r>
            <a:r>
              <a:rPr lang="en-IN" sz="2500" dirty="0" smtClean="0">
                <a:latin typeface="Arial Rounded MT Bold" panose="020F0704030504030204" pitchFamily="34" charset="0"/>
              </a:rPr>
              <a:t> C.ZACHARIAS                                                                                                                                                                                        </a:t>
            </a:r>
            <a:endParaRPr lang="en-IN" sz="2500" dirty="0">
              <a:latin typeface="Arial Rounded MT Bold" panose="020F0704030504030204" pitchFamily="34" charset="0"/>
            </a:endParaRPr>
          </a:p>
        </p:txBody>
      </p:sp>
    </p:spTree>
    <p:extLst>
      <p:ext uri="{BB962C8B-B14F-4D97-AF65-F5344CB8AC3E}">
        <p14:creationId xmlns:p14="http://schemas.microsoft.com/office/powerpoint/2010/main" val="78193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187" y="1380456"/>
            <a:ext cx="7705725" cy="4524375"/>
          </a:xfrm>
          <a:prstGeom prst="rect">
            <a:avLst/>
          </a:prstGeom>
        </p:spPr>
      </p:pic>
      <p:sp>
        <p:nvSpPr>
          <p:cNvPr id="5" name="TextBox 4"/>
          <p:cNvSpPr txBox="1"/>
          <p:nvPr/>
        </p:nvSpPr>
        <p:spPr>
          <a:xfrm>
            <a:off x="478564" y="282011"/>
            <a:ext cx="1213503" cy="369332"/>
          </a:xfrm>
          <a:prstGeom prst="rect">
            <a:avLst/>
          </a:prstGeom>
          <a:noFill/>
        </p:spPr>
        <p:txBody>
          <a:bodyPr wrap="square" rtlCol="0">
            <a:spAutoFit/>
          </a:bodyPr>
          <a:lstStyle/>
          <a:p>
            <a:r>
              <a:rPr lang="en-US" dirty="0" smtClean="0"/>
              <a:t>Level 1.2</a:t>
            </a:r>
            <a:endParaRPr lang="en-IN" dirty="0"/>
          </a:p>
        </p:txBody>
      </p:sp>
    </p:spTree>
    <p:extLst>
      <p:ext uri="{BB962C8B-B14F-4D97-AF65-F5344CB8AC3E}">
        <p14:creationId xmlns:p14="http://schemas.microsoft.com/office/powerpoint/2010/main" val="94222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188" y="975440"/>
            <a:ext cx="9495343" cy="136406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57" y="2461340"/>
            <a:ext cx="7108731" cy="167632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454" y="4069080"/>
            <a:ext cx="8973006" cy="2101726"/>
          </a:xfrm>
          <a:prstGeom prst="rect">
            <a:avLst/>
          </a:prstGeom>
        </p:spPr>
      </p:pic>
      <p:sp>
        <p:nvSpPr>
          <p:cNvPr id="5" name="TextBox 4"/>
          <p:cNvSpPr txBox="1"/>
          <p:nvPr/>
        </p:nvSpPr>
        <p:spPr>
          <a:xfrm>
            <a:off x="3604260" y="121920"/>
            <a:ext cx="4587240"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Table Design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43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33530557"/>
              </p:ext>
            </p:extLst>
          </p:nvPr>
        </p:nvGraphicFramePr>
        <p:xfrm>
          <a:off x="1350234" y="846037"/>
          <a:ext cx="8127051" cy="4623270"/>
        </p:xfrm>
        <a:graphic>
          <a:graphicData uri="http://schemas.openxmlformats.org/drawingml/2006/table">
            <a:tbl>
              <a:tblPr firstRow="1" firstCol="1" bandRow="1"/>
              <a:tblGrid>
                <a:gridCol w="728816"/>
                <a:gridCol w="1602635"/>
                <a:gridCol w="828268"/>
                <a:gridCol w="760701"/>
                <a:gridCol w="1624651"/>
                <a:gridCol w="838896"/>
                <a:gridCol w="1743084"/>
              </a:tblGrid>
              <a:tr h="1193154">
                <a:tc>
                  <a:txBody>
                    <a:bodyPr/>
                    <a:lstStyle/>
                    <a:p>
                      <a:pPr algn="ctr">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User Story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Priority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&lt;High/Medium/Low&gt;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(Hours)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Sprint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&lt;#&gt;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&lt;Planned/In progress/Completed&gt;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Release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Release Goal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900">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Medium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Table design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900">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Form design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900">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Completed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Basic coding</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1643">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Planned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Preprocessing of image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715">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Medium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Planned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Facial detection from preprocessed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900">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Planned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Training the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900">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medium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Planned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Modeling the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1643">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Medium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Planned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Testing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0615">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High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Planned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Output generation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flipH="1">
            <a:off x="4805726" y="5751320"/>
            <a:ext cx="2184734" cy="400110"/>
          </a:xfrm>
          <a:prstGeom prst="rect">
            <a:avLst/>
          </a:prstGeom>
          <a:noFill/>
        </p:spPr>
        <p:txBody>
          <a:bodyPr wrap="square" rtlCol="0">
            <a:spAutoFit/>
          </a:bodyPr>
          <a:lstStyle/>
          <a:p>
            <a:r>
              <a:rPr lang="en-US" sz="2000" b="1" i="1" dirty="0" smtClean="0">
                <a:latin typeface="Times New Roman" panose="02020603050405020304" pitchFamily="18" charset="0"/>
                <a:cs typeface="Times New Roman" panose="02020603050405020304" pitchFamily="18" charset="0"/>
              </a:rPr>
              <a:t>Product</a:t>
            </a:r>
            <a:r>
              <a:rPr lang="en-US" sz="2000" b="1" dirty="0" smtClean="0">
                <a:latin typeface="Times New Roman" panose="02020603050405020304" pitchFamily="18" charset="0"/>
                <a:cs typeface="Times New Roman" panose="02020603050405020304" pitchFamily="18" charset="0"/>
              </a:rPr>
              <a:t> backlog</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836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74497719"/>
              </p:ext>
            </p:extLst>
          </p:nvPr>
        </p:nvGraphicFramePr>
        <p:xfrm>
          <a:off x="1666429" y="512745"/>
          <a:ext cx="8938901" cy="3452505"/>
        </p:xfrm>
        <a:graphic>
          <a:graphicData uri="http://schemas.openxmlformats.org/drawingml/2006/table">
            <a:tbl>
              <a:tblPr/>
              <a:tblGrid>
                <a:gridCol w="1436804"/>
                <a:gridCol w="1922100"/>
                <a:gridCol w="2735471"/>
                <a:gridCol w="2844526"/>
              </a:tblGrid>
              <a:tr h="493217">
                <a:tc>
                  <a:txBody>
                    <a:bodyPr/>
                    <a:lstStyle/>
                    <a:p>
                      <a:pPr algn="just">
                        <a:lnSpc>
                          <a:spcPct val="107000"/>
                        </a:lnSpc>
                        <a:spcAft>
                          <a:spcPts val="0"/>
                        </a:spcAft>
                      </a:pPr>
                      <a:r>
                        <a:rPr lang="en-IN" sz="1100" dirty="0" err="1">
                          <a:effectLst/>
                          <a:latin typeface="Calibri" panose="020F0502020204030204" pitchFamily="34" charset="0"/>
                          <a:ea typeface="Calibri" panose="020F0502020204030204" pitchFamily="34" charset="0"/>
                          <a:cs typeface="Calibri" panose="020F0502020204030204" pitchFamily="34" charset="0"/>
                        </a:rPr>
                        <a:t>UserStoryID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100" dirty="0">
                          <a:effectLst/>
                          <a:latin typeface="Calibri" panose="020F0502020204030204" pitchFamily="34" charset="0"/>
                          <a:ea typeface="Calibri" panose="020F0502020204030204" pitchFamily="34" charset="0"/>
                          <a:cs typeface="Calibri" panose="020F0502020204030204" pitchFamily="34" charset="0"/>
                        </a:rPr>
                        <a:t>As a &lt;type of user&gt;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100">
                          <a:effectLst/>
                          <a:latin typeface="Calibri" panose="020F0502020204030204" pitchFamily="34" charset="0"/>
                          <a:ea typeface="Calibri" panose="020F0502020204030204" pitchFamily="34" charset="0"/>
                          <a:cs typeface="Calibri" panose="020F0502020204030204" pitchFamily="34" charset="0"/>
                        </a:rPr>
                        <a:t>I want to</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100">
                          <a:effectLst/>
                          <a:latin typeface="Calibri" panose="020F0502020204030204" pitchFamily="34" charset="0"/>
                          <a:ea typeface="Calibri" panose="020F0502020204030204" pitchFamily="34" charset="0"/>
                          <a:cs typeface="Calibri" panose="020F0502020204030204" pitchFamily="34" charset="0"/>
                        </a:rPr>
                        <a:t>So that I can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986427">
                <a:tc>
                  <a:txBody>
                    <a:bodyPr/>
                    <a:lstStyle/>
                    <a:p>
                      <a:pPr algn="just">
                        <a:lnSpc>
                          <a:spcPct val="107000"/>
                        </a:lnSpc>
                        <a:spcAft>
                          <a:spcPts val="0"/>
                        </a:spcAft>
                      </a:pPr>
                      <a:r>
                        <a:rPr lang="en-IN" sz="1100">
                          <a:effectLst/>
                          <a:latin typeface="Calibri" panose="020F0502020204030204" pitchFamily="34" charset="0"/>
                          <a:ea typeface="Calibri" panose="020F0502020204030204" pitchFamily="34" charset="0"/>
                          <a:cs typeface="Calibri" panose="020F0502020204030204" pitchFamily="34" charset="0"/>
                        </a:rPr>
                        <a:t>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100" dirty="0">
                          <a:effectLst/>
                          <a:latin typeface="Calibri" panose="020F0502020204030204" pitchFamily="34" charset="0"/>
                          <a:ea typeface="Calibri" panose="020F0502020204030204" pitchFamily="34" charset="0"/>
                          <a:cs typeface="Calibri" panose="020F0502020204030204" pitchFamily="34" charset="0"/>
                        </a:rPr>
                        <a:t>Admin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100">
                          <a:effectLst/>
                          <a:latin typeface="Calibri" panose="020F0502020204030204" pitchFamily="34" charset="0"/>
                          <a:ea typeface="Calibri" panose="020F0502020204030204" pitchFamily="34" charset="0"/>
                          <a:cs typeface="Calibri" panose="020F0502020204030204" pitchFamily="34" charset="0"/>
                        </a:rPr>
                        <a:t>login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100">
                          <a:effectLst/>
                          <a:latin typeface="Calibri" panose="020F0502020204030204" pitchFamily="34" charset="0"/>
                          <a:ea typeface="Calibri" panose="020F0502020204030204" pitchFamily="34" charset="0"/>
                          <a:cs typeface="Calibri" panose="020F0502020204030204" pitchFamily="34" charset="0"/>
                        </a:rPr>
                        <a:t>login successful with correct username and password</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93217">
                <a:tc>
                  <a:txBody>
                    <a:bodyPr/>
                    <a:lstStyle/>
                    <a:p>
                      <a:pPr algn="just">
                        <a:lnSpc>
                          <a:spcPct val="107000"/>
                        </a:lnSpc>
                        <a:spcAft>
                          <a:spcPts val="0"/>
                        </a:spcAft>
                      </a:pPr>
                      <a:r>
                        <a:rPr lang="en-IN" sz="1100">
                          <a:effectLst/>
                          <a:latin typeface="Calibri" panose="020F0502020204030204" pitchFamily="34" charset="0"/>
                          <a:ea typeface="Calibri" panose="020F0502020204030204" pitchFamily="34" charset="0"/>
                          <a:cs typeface="Calibri" panose="020F0502020204030204" pitchFamily="34" charset="0"/>
                        </a:rPr>
                        <a:t>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100" dirty="0">
                          <a:effectLst/>
                          <a:latin typeface="Calibri" panose="020F0502020204030204" pitchFamily="34" charset="0"/>
                          <a:ea typeface="Calibri" panose="020F0502020204030204" pitchFamily="34" charset="0"/>
                          <a:cs typeface="Calibri" panose="020F0502020204030204" pitchFamily="34" charset="0"/>
                        </a:rPr>
                        <a:t>Admin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100">
                          <a:effectLst/>
                          <a:latin typeface="Calibri" panose="020F0502020204030204" pitchFamily="34" charset="0"/>
                          <a:ea typeface="Calibri" panose="020F0502020204030204" pitchFamily="34" charset="0"/>
                          <a:cs typeface="Calibri" panose="020F0502020204030204" pitchFamily="34" charset="0"/>
                        </a:rPr>
                        <a:t>Add &amp; Manage Books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100">
                          <a:effectLst/>
                          <a:latin typeface="Calibri" panose="020F0502020204030204" pitchFamily="34" charset="0"/>
                          <a:ea typeface="Calibri" panose="020F0502020204030204" pitchFamily="34" charset="0"/>
                          <a:cs typeface="Calibri" panose="020F0502020204030204" pitchFamily="34" charset="0"/>
                        </a:rPr>
                        <a:t>can insert,view&amp; delete books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479644">
                <a:tc>
                  <a:txBody>
                    <a:bodyPr/>
                    <a:lstStyle/>
                    <a:p>
                      <a:pPr algn="just">
                        <a:lnSpc>
                          <a:spcPct val="107000"/>
                        </a:lnSpc>
                        <a:spcAft>
                          <a:spcPts val="0"/>
                        </a:spcAft>
                      </a:pPr>
                      <a:r>
                        <a:rPr lang="en-IN" sz="1100" dirty="0">
                          <a:effectLst/>
                          <a:latin typeface="Calibri" panose="020F0502020204030204" pitchFamily="34" charset="0"/>
                          <a:ea typeface="Calibri" panose="020F0502020204030204" pitchFamily="34" charset="0"/>
                          <a:cs typeface="Calibri" panose="020F0502020204030204" pitchFamily="34" charset="0"/>
                        </a:rPr>
                        <a:t>3</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100" dirty="0">
                          <a:effectLst/>
                          <a:latin typeface="Calibri" panose="020F0502020204030204" pitchFamily="34" charset="0"/>
                          <a:ea typeface="Calibri" panose="020F0502020204030204" pitchFamily="34" charset="0"/>
                          <a:cs typeface="Calibri" panose="020F0502020204030204" pitchFamily="34" charset="0"/>
                        </a:rPr>
                        <a:t>Admin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100">
                          <a:effectLst/>
                          <a:latin typeface="Calibri" panose="020F0502020204030204" pitchFamily="34" charset="0"/>
                          <a:ea typeface="Calibri" panose="020F0502020204030204" pitchFamily="34" charset="0"/>
                          <a:cs typeface="Calibri" panose="020F0502020204030204" pitchFamily="34" charset="0"/>
                        </a:rPr>
                        <a:t>Approve users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07000"/>
                        </a:lnSpc>
                        <a:spcAft>
                          <a:spcPts val="0"/>
                        </a:spcAft>
                      </a:pPr>
                      <a:r>
                        <a:rPr lang="en-IN" sz="1100" dirty="0">
                          <a:effectLst/>
                          <a:latin typeface="Calibri" panose="020F0502020204030204" pitchFamily="34" charset="0"/>
                          <a:ea typeface="Calibri" panose="020F0502020204030204" pitchFamily="34" charset="0"/>
                          <a:cs typeface="Calibri" panose="020F0502020204030204" pitchFamily="34" charset="0"/>
                        </a:rPr>
                        <a:t>registered users must be approved by admin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0"/>
                        </a:spcAft>
                      </a:pPr>
                      <a:r>
                        <a:rPr lang="en-IN" sz="1100" dirty="0">
                          <a:effectLst/>
                          <a:latin typeface="Calibri" panose="020F0502020204030204" pitchFamily="34" charset="0"/>
                          <a:ea typeface="Calibri" panose="020F0502020204030204" pitchFamily="34" charset="0"/>
                          <a:cs typeface="Calibri" panose="020F0502020204030204" pitchFamily="34"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3" name="TextBox 2"/>
          <p:cNvSpPr txBox="1"/>
          <p:nvPr/>
        </p:nvSpPr>
        <p:spPr>
          <a:xfrm>
            <a:off x="5015060" y="5179104"/>
            <a:ext cx="1682199" cy="461665"/>
          </a:xfrm>
          <a:prstGeom prst="rect">
            <a:avLst/>
          </a:prstGeom>
          <a:noFill/>
        </p:spPr>
        <p:txBody>
          <a:bodyPr wrap="square" rtlCol="0">
            <a:spAutoFit/>
          </a:bodyPr>
          <a:lstStyle/>
          <a:p>
            <a:r>
              <a:rPr lang="en-US" sz="2400" b="1" i="1" dirty="0" smtClean="0">
                <a:latin typeface="Times New Roman" panose="02020603050405020304" pitchFamily="18" charset="0"/>
                <a:cs typeface="Times New Roman" panose="02020603050405020304" pitchFamily="18" charset="0"/>
              </a:rPr>
              <a:t>User</a:t>
            </a:r>
            <a:r>
              <a:rPr lang="en-US" sz="2400" b="1" dirty="0" smtClean="0">
                <a:latin typeface="Times New Roman" panose="02020603050405020304" pitchFamily="18" charset="0"/>
                <a:cs typeface="Times New Roman" panose="02020603050405020304" pitchFamily="18" charset="0"/>
              </a:rPr>
              <a:t> Story</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4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7360075"/>
              </p:ext>
            </p:extLst>
          </p:nvPr>
        </p:nvGraphicFramePr>
        <p:xfrm>
          <a:off x="1280778" y="335687"/>
          <a:ext cx="8213599" cy="4304493"/>
        </p:xfrm>
        <a:graphic>
          <a:graphicData uri="http://schemas.openxmlformats.org/drawingml/2006/table">
            <a:tbl>
              <a:tblPr firstRow="1" firstCol="1" bandRow="1"/>
              <a:tblGrid>
                <a:gridCol w="635413"/>
                <a:gridCol w="1387186"/>
                <a:gridCol w="2084201"/>
                <a:gridCol w="1368933"/>
                <a:gridCol w="1368933"/>
                <a:gridCol w="1368933"/>
              </a:tblGrid>
              <a:tr h="1433924">
                <a:tc>
                  <a:txBody>
                    <a:bodyPr/>
                    <a:lstStyle/>
                    <a:p>
                      <a:pPr>
                        <a:lnSpc>
                          <a:spcPct val="115000"/>
                        </a:lnSpc>
                        <a:spcAft>
                          <a:spcPts val="0"/>
                        </a:spcAft>
                      </a:pPr>
                      <a:r>
                        <a:rPr lang="en-IN" sz="1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a:t>
                      </a:r>
                      <a:r>
                        <a:rPr lang="en-IN" sz="1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Stor</a:t>
                      </a:r>
                      <a:r>
                        <a:rPr lang="en-IN" sz="1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ID</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360">
                        <a:lnSpc>
                          <a:spcPct val="115000"/>
                        </a:lnSpc>
                        <a:spcAft>
                          <a:spcPts val="0"/>
                        </a:spcAft>
                      </a:pPr>
                      <a:r>
                        <a:rPr lang="en-IN" sz="17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Task Name</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Start Date</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5895">
                        <a:lnSpc>
                          <a:spcPct val="115000"/>
                        </a:lnSpc>
                        <a:spcAft>
                          <a:spcPts val="0"/>
                        </a:spcAft>
                      </a:pPr>
                      <a:r>
                        <a:rPr lang="en-IN" sz="17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 Date</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Days</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7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Status</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70">
                <a:tc>
                  <a:txBody>
                    <a:bodyPr/>
                    <a:lstStyle/>
                    <a:p>
                      <a:pP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 1</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27-12-2021</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27-12-2021</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a:lnSpc>
                          <a:spcPct val="115000"/>
                        </a:lnSpc>
                        <a:spcAft>
                          <a:spcPts val="0"/>
                        </a:spcAft>
                      </a:pPr>
                      <a:r>
                        <a:rPr lang="en-IN"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Completed</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226">
                <a:tc>
                  <a:txBody>
                    <a:bodyPr/>
                    <a:lstStyle/>
                    <a:p>
                      <a:pP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68580">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28-12-2021</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28-12-2021</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72390">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Completed</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70">
                <a:tc>
                  <a:txBody>
                    <a:bodyPr/>
                    <a:lstStyle/>
                    <a:p>
                      <a:pP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 2</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29-12-2021</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29-12-2021</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Planned</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6915">
                <a:tc>
                  <a:txBody>
                    <a:bodyPr/>
                    <a:lstStyle/>
                    <a:p>
                      <a:pP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125730">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15-01-2022</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16-01-2022</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72390">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Planned</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70">
                <a:tc>
                  <a:txBody>
                    <a:bodyPr/>
                    <a:lstStyle/>
                    <a:p>
                      <a:pP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 3</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905">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22-01-2022</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22-01-2022</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Planned</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226">
                <a:tc>
                  <a:txBody>
                    <a:bodyPr/>
                    <a:lstStyle/>
                    <a:p>
                      <a:pP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1905">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23-01-2022</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23-01-2022</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72390">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Planned</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570">
                <a:tc>
                  <a:txBody>
                    <a:bodyPr/>
                    <a:lstStyle/>
                    <a:p>
                      <a:pPr>
                        <a:lnSpc>
                          <a:spcPct val="115000"/>
                        </a:lnSpc>
                        <a:spcAft>
                          <a:spcPts val="0"/>
                        </a:spcAft>
                      </a:pPr>
                      <a:r>
                        <a:rPr lang="en-IN"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Sprint 4</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05-02-2022</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06-02-2022</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en-IN"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Planned</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226">
                <a:tc>
                  <a:txBody>
                    <a:bodyPr/>
                    <a:lstStyle/>
                    <a:p>
                      <a:pPr>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68580">
                        <a:lnSpc>
                          <a:spcPct val="115000"/>
                        </a:lnSpc>
                        <a:spcAft>
                          <a:spcPts val="0"/>
                        </a:spcAft>
                      </a:pPr>
                      <a:r>
                        <a:rPr lang="en-IN"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12-02-2022</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lnSpc>
                          <a:spcPct val="115000"/>
                        </a:lnSpc>
                        <a:spcAft>
                          <a:spcPts val="0"/>
                        </a:spcAft>
                      </a:pPr>
                      <a:r>
                        <a:rPr lang="en-IN" sz="17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12-02-2022</a:t>
                      </a:r>
                      <a:endParaRPr lang="en-IN"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IN"/>
                    </a:p>
                  </a:txBody>
                  <a:tcPr/>
                </a:tc>
                <a:tc>
                  <a:txBody>
                    <a:bodyPr/>
                    <a:lstStyle/>
                    <a:p>
                      <a:pPr marL="72390">
                        <a:lnSpc>
                          <a:spcPct val="115000"/>
                        </a:lnSpc>
                        <a:spcAft>
                          <a:spcPts val="0"/>
                        </a:spcAft>
                      </a:pPr>
                      <a:r>
                        <a:rPr lang="en-IN"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Planned</a:t>
                      </a:r>
                      <a:endParaRPr lang="en-IN"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6401" marR="58965" marT="32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4435268" y="5247118"/>
            <a:ext cx="2785929" cy="461665"/>
          </a:xfrm>
          <a:prstGeom prst="rect">
            <a:avLst/>
          </a:prstGeom>
          <a:noFill/>
        </p:spPr>
        <p:txBody>
          <a:bodyPr wrap="square" rtlCol="0">
            <a:spAutoFit/>
          </a:bodyPr>
          <a:lstStyle/>
          <a:p>
            <a:r>
              <a:rPr lang="en-IN" sz="2400" i="1" dirty="0" smtClean="0"/>
              <a:t>Project Plan</a:t>
            </a:r>
            <a:endParaRPr lang="en-IN" sz="2400" i="1" dirty="0"/>
          </a:p>
        </p:txBody>
      </p:sp>
    </p:spTree>
    <p:extLst>
      <p:ext uri="{BB962C8B-B14F-4D97-AF65-F5344CB8AC3E}">
        <p14:creationId xmlns:p14="http://schemas.microsoft.com/office/powerpoint/2010/main" val="2060341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5505" y="289396"/>
            <a:ext cx="8768173" cy="4521886"/>
          </a:xfrm>
          <a:prstGeom prst="rect">
            <a:avLst/>
          </a:prstGeom>
        </p:spPr>
      </p:pic>
      <p:sp>
        <p:nvSpPr>
          <p:cNvPr id="3" name="TextBox 2"/>
          <p:cNvSpPr txBox="1"/>
          <p:nvPr/>
        </p:nvSpPr>
        <p:spPr>
          <a:xfrm>
            <a:off x="4811282" y="5648770"/>
            <a:ext cx="2204815" cy="461665"/>
          </a:xfrm>
          <a:prstGeom prst="rect">
            <a:avLst/>
          </a:prstGeom>
          <a:noFill/>
        </p:spPr>
        <p:txBody>
          <a:bodyPr wrap="square" rtlCol="0">
            <a:spAutoFit/>
          </a:bodyPr>
          <a:lstStyle/>
          <a:p>
            <a:r>
              <a:rPr lang="en-IN" sz="2400" i="1" dirty="0" smtClean="0"/>
              <a:t>Sprint Plan</a:t>
            </a:r>
            <a:endParaRPr lang="en-IN" sz="2400" i="1" dirty="0"/>
          </a:p>
        </p:txBody>
      </p:sp>
    </p:spTree>
    <p:extLst>
      <p:ext uri="{BB962C8B-B14F-4D97-AF65-F5344CB8AC3E}">
        <p14:creationId xmlns:p14="http://schemas.microsoft.com/office/powerpoint/2010/main" val="2049428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79273348"/>
              </p:ext>
            </p:extLst>
          </p:nvPr>
        </p:nvGraphicFramePr>
        <p:xfrm>
          <a:off x="1230595" y="247831"/>
          <a:ext cx="9520013" cy="5109154"/>
        </p:xfrm>
        <a:graphic>
          <a:graphicData uri="http://schemas.openxmlformats.org/drawingml/2006/table">
            <a:tbl>
              <a:tblPr firstRow="1" firstCol="1" bandRow="1"/>
              <a:tblGrid>
                <a:gridCol w="1155859"/>
                <a:gridCol w="1014128"/>
                <a:gridCol w="948080"/>
                <a:gridCol w="542841"/>
                <a:gridCol w="568984"/>
                <a:gridCol w="528393"/>
                <a:gridCol w="491929"/>
                <a:gridCol w="573801"/>
                <a:gridCol w="491929"/>
                <a:gridCol w="514632"/>
                <a:gridCol w="487800"/>
                <a:gridCol w="466471"/>
                <a:gridCol w="521513"/>
                <a:gridCol w="521513"/>
                <a:gridCol w="692140"/>
              </a:tblGrid>
              <a:tr h="602400">
                <a:tc>
                  <a:txBody>
                    <a:bodyPr/>
                    <a:lstStyle/>
                    <a:p>
                      <a:pPr>
                        <a:lnSpc>
                          <a:spcPct val="115000"/>
                        </a:lnSpc>
                        <a:spcAft>
                          <a:spcPts val="0"/>
                        </a:spcAft>
                      </a:pPr>
                      <a:r>
                        <a:rPr lang="en-IN" sz="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Backlog item</a:t>
                      </a:r>
                      <a:endParaRPr lang="en-IN"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a:lnSpc>
                          <a:spcPct val="115000"/>
                        </a:lnSpc>
                        <a:spcAft>
                          <a:spcPts val="0"/>
                        </a:spcAft>
                      </a:pPr>
                      <a:r>
                        <a:rPr lang="en-IN" sz="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Status &amp; Completion date</a:t>
                      </a:r>
                      <a:endParaRPr lang="en-IN"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70" marR="8890">
                        <a:lnSpc>
                          <a:spcPct val="115000"/>
                        </a:lnSpc>
                        <a:spcAft>
                          <a:spcPts val="0"/>
                        </a:spcAft>
                      </a:pPr>
                      <a:r>
                        <a:rPr lang="en-IN"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Original Estimate in hours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215" marR="89535" indent="-666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 1</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215" marR="113665" indent="-666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 2</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75565" indent="-666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 3</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41275" indent="-666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 4</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marR="116840" indent="-666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 5</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marR="40640" indent="-67310">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 6</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marR="61595" indent="-666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 7</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marR="35560" indent="-666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 8</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16510" indent="-666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 9</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indent="-666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 10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2390" indent="-666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 11</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025" marR="156845" indent="-666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Day 12</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3400">
                <a:tc>
                  <a:txBody>
                    <a:bodyPr/>
                    <a:lstStyle/>
                    <a:p>
                      <a:pPr>
                        <a:lnSpc>
                          <a:spcPct val="115000"/>
                        </a:lnSpc>
                        <a:spcAft>
                          <a:spcPts val="0"/>
                        </a:spcAft>
                      </a:pPr>
                      <a:r>
                        <a:rPr lang="en-IN"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a:t>
                      </a: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Story#1,2</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Hours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Hours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Hours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Hours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Hours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810">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Hours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4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Hours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4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Hours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
                        <a:lnSpc>
                          <a:spcPct val="115000"/>
                        </a:lnSpc>
                        <a:spcAft>
                          <a:spcPts val="285"/>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Hour</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5080">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1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Hours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1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Hours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Hours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4795">
                <a:tc>
                  <a:txBody>
                    <a:bodyPr/>
                    <a:lstStyle/>
                    <a:p>
                      <a:pPr>
                        <a:lnSpc>
                          <a:spcPct val="115000"/>
                        </a:lnSpc>
                        <a:spcAft>
                          <a:spcPts val="0"/>
                        </a:spcAft>
                      </a:pPr>
                      <a:r>
                        <a:rPr lang="en-IN" sz="9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 design</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27/12/2021</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7790">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636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842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69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827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254">
                <a:tc>
                  <a:txBody>
                    <a:bodyPr/>
                    <a:lstStyle/>
                    <a:p>
                      <a:pPr marL="285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Form design</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29210">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28/12/2021</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83254">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97790">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14479">
                <a:tc>
                  <a:txBody>
                    <a:bodyPr/>
                    <a:lstStyle/>
                    <a:p>
                      <a:pPr marL="285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story #3,4</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254">
                <a:tc>
                  <a:txBody>
                    <a:bodyPr/>
                    <a:lstStyle/>
                    <a:p>
                      <a:pPr marL="285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Basic coding &amp; </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51538">
                <a:tc>
                  <a:txBody>
                    <a:bodyPr/>
                    <a:lstStyle/>
                    <a:p>
                      <a:pPr>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Facial recognition</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63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23/01/2022</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14479">
                <a:tc>
                  <a:txBody>
                    <a:bodyPr/>
                    <a:lstStyle/>
                    <a:p>
                      <a:pPr marL="285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story #5,6</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3076">
                <a:tc>
                  <a:txBody>
                    <a:bodyPr/>
                    <a:lstStyle/>
                    <a:p>
                      <a:pPr>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Emotion recognition &amp; Sentiment analysis</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9210">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29/01/2022</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4479">
                <a:tc>
                  <a:txBody>
                    <a:bodyPr/>
                    <a:lstStyle/>
                    <a:p>
                      <a:pPr marL="285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story #7,8</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538">
                <a:tc>
                  <a:txBody>
                    <a:bodyPr/>
                    <a:lstStyle/>
                    <a:p>
                      <a:pPr indent="285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 &amp; Output</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9210">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12/02/2022</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9208">
                <a:tc>
                  <a:txBody>
                    <a:bodyPr/>
                    <a:lstStyle/>
                    <a:p>
                      <a:pPr marL="28575">
                        <a:lnSpc>
                          <a:spcPct val="115000"/>
                        </a:lnSpc>
                        <a:spcAft>
                          <a:spcPts val="0"/>
                        </a:spcAft>
                      </a:pPr>
                      <a:r>
                        <a:rPr lang="en-IN" sz="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984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6365">
                        <a:lnSpc>
                          <a:spcPct val="115000"/>
                        </a:lnSpc>
                        <a:spcAft>
                          <a:spcPts val="0"/>
                        </a:spcAft>
                      </a:pPr>
                      <a:r>
                        <a:rPr lang="en-IN" sz="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52482" marR="5537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4563454" y="5691499"/>
            <a:ext cx="2238998" cy="461665"/>
          </a:xfrm>
          <a:prstGeom prst="rect">
            <a:avLst/>
          </a:prstGeom>
          <a:noFill/>
        </p:spPr>
        <p:txBody>
          <a:bodyPr wrap="square" rtlCol="0">
            <a:spAutoFit/>
          </a:bodyPr>
          <a:lstStyle/>
          <a:p>
            <a:r>
              <a:rPr lang="en-IN" sz="2400" i="1" dirty="0" smtClean="0"/>
              <a:t>Sprint Actua</a:t>
            </a:r>
            <a:r>
              <a:rPr lang="en-IN" sz="2400" i="1" dirty="0"/>
              <a:t>l</a:t>
            </a:r>
          </a:p>
        </p:txBody>
      </p:sp>
    </p:spTree>
    <p:extLst>
      <p:ext uri="{BB962C8B-B14F-4D97-AF65-F5344CB8AC3E}">
        <p14:creationId xmlns:p14="http://schemas.microsoft.com/office/powerpoint/2010/main" val="801026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600" dirty="0" smtClean="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2643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rPr>
              <a:t>Table of contents</a:t>
            </a:r>
            <a:endParaRPr lang="en-IN" sz="36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78466" y="2777383"/>
            <a:ext cx="8391970" cy="3323987"/>
          </a:xfrm>
          <a:prstGeom prst="rect">
            <a:avLst/>
          </a:prstGeom>
          <a:noFill/>
        </p:spPr>
        <p:txBody>
          <a:bodyPr wrap="square" rtlCol="0">
            <a:spAutoFit/>
          </a:bodyPr>
          <a:lstStyle/>
          <a:p>
            <a:pPr marL="342900" indent="-342900">
              <a:buFont typeface="+mj-lt"/>
              <a:buAutoNum type="arabicPeriod"/>
            </a:pPr>
            <a:r>
              <a:rPr lang="en-US" sz="2400" dirty="0" smtClean="0">
                <a:latin typeface="Times New Roman" panose="02020603050405020304" pitchFamily="18" charset="0"/>
                <a:cs typeface="Times New Roman" panose="02020603050405020304" pitchFamily="18" charset="0"/>
              </a:rPr>
              <a:t>Abstract</a:t>
            </a:r>
          </a:p>
          <a:p>
            <a:pPr marL="342900" indent="-342900">
              <a:buFont typeface="+mj-lt"/>
              <a:buAutoNum type="arabicPeriod"/>
            </a:pPr>
            <a:r>
              <a:rPr lang="en-US" sz="2400" dirty="0" smtClean="0">
                <a:latin typeface="Times New Roman" panose="02020603050405020304" pitchFamily="18" charset="0"/>
                <a:cs typeface="Times New Roman" panose="02020603050405020304" pitchFamily="18" charset="0"/>
              </a:rPr>
              <a:t>Modules</a:t>
            </a:r>
          </a:p>
          <a:p>
            <a:pPr marL="342900" indent="-342900">
              <a:buFont typeface="+mj-lt"/>
              <a:buAutoNum type="arabicPeriod"/>
            </a:pPr>
            <a:r>
              <a:rPr lang="en-US" sz="2400" dirty="0" smtClean="0">
                <a:latin typeface="Times New Roman" panose="02020603050405020304" pitchFamily="18" charset="0"/>
                <a:cs typeface="Times New Roman" panose="02020603050405020304" pitchFamily="18" charset="0"/>
              </a:rPr>
              <a:t>Developing Environment</a:t>
            </a:r>
          </a:p>
          <a:p>
            <a:pPr marL="342900" indent="-342900">
              <a:buFont typeface="+mj-lt"/>
              <a:buAutoNum type="arabicPeriod"/>
            </a:pPr>
            <a:r>
              <a:rPr lang="en-US" sz="2400" dirty="0" smtClean="0">
                <a:latin typeface="Times New Roman" panose="02020603050405020304" pitchFamily="18" charset="0"/>
                <a:cs typeface="Times New Roman" panose="02020603050405020304" pitchFamily="18" charset="0"/>
              </a:rPr>
              <a:t>Data Flow Diagram</a:t>
            </a:r>
          </a:p>
          <a:p>
            <a:pPr marL="342900" indent="-342900">
              <a:buFont typeface="+mj-lt"/>
              <a:buAutoNum type="arabicPeriod"/>
            </a:pPr>
            <a:r>
              <a:rPr lang="en-US" sz="2400" dirty="0" smtClean="0">
                <a:latin typeface="Times New Roman" panose="02020603050405020304" pitchFamily="18" charset="0"/>
                <a:cs typeface="Times New Roman" panose="02020603050405020304" pitchFamily="18" charset="0"/>
              </a:rPr>
              <a:t>Product Backlog</a:t>
            </a:r>
          </a:p>
          <a:p>
            <a:pPr marL="342900" indent="-342900">
              <a:buFont typeface="+mj-lt"/>
              <a:buAutoNum type="arabicPeriod"/>
            </a:pPr>
            <a:r>
              <a:rPr lang="en-US" sz="2400" dirty="0" smtClean="0">
                <a:latin typeface="Times New Roman" panose="02020603050405020304" pitchFamily="18" charset="0"/>
                <a:cs typeface="Times New Roman" panose="02020603050405020304" pitchFamily="18" charset="0"/>
              </a:rPr>
              <a:t>User Story</a:t>
            </a:r>
          </a:p>
          <a:p>
            <a:pPr marL="342900" indent="-342900">
              <a:buFont typeface="+mj-lt"/>
              <a:buAutoNum type="arabicPeriod"/>
            </a:pPr>
            <a:r>
              <a:rPr lang="en-US" sz="2400" dirty="0" smtClean="0">
                <a:latin typeface="Times New Roman" panose="02020603050405020304" pitchFamily="18" charset="0"/>
                <a:cs typeface="Times New Roman" panose="02020603050405020304" pitchFamily="18" charset="0"/>
              </a:rPr>
              <a:t>Project Plan</a:t>
            </a:r>
          </a:p>
          <a:p>
            <a:pPr marL="342900" indent="-342900">
              <a:buFont typeface="+mj-lt"/>
              <a:buAutoNum type="arabicPeriod"/>
            </a:pPr>
            <a:r>
              <a:rPr lang="en-US" sz="2400" dirty="0" smtClean="0">
                <a:latin typeface="Times New Roman" panose="02020603050405020304" pitchFamily="18" charset="0"/>
                <a:cs typeface="Times New Roman" panose="02020603050405020304" pitchFamily="18" charset="0"/>
              </a:rPr>
              <a:t>Sprint Plan</a:t>
            </a:r>
          </a:p>
          <a:p>
            <a:pPr marL="342900" indent="-342900">
              <a:buFont typeface="+mj-lt"/>
              <a:buAutoNum type="arabicPeriod"/>
            </a:pPr>
            <a:endParaRPr lang="en-IN" dirty="0"/>
          </a:p>
        </p:txBody>
      </p:sp>
    </p:spTree>
    <p:extLst>
      <p:ext uri="{BB962C8B-B14F-4D97-AF65-F5344CB8AC3E}">
        <p14:creationId xmlns:p14="http://schemas.microsoft.com/office/powerpoint/2010/main" val="88136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anose="02020603050405020304" pitchFamily="18" charset="0"/>
                <a:ea typeface="Times New Roman" panose="02020603050405020304" pitchFamily="18" charset="0"/>
              </a:rPr>
              <a:t>                                    Abstract</a:t>
            </a:r>
            <a:endParaRPr lang="en-IN" dirty="0"/>
          </a:p>
        </p:txBody>
      </p:sp>
      <p:sp>
        <p:nvSpPr>
          <p:cNvPr id="3" name="Rectangle 2"/>
          <p:cNvSpPr/>
          <p:nvPr/>
        </p:nvSpPr>
        <p:spPr>
          <a:xfrm>
            <a:off x="256373" y="1905712"/>
            <a:ext cx="10899307" cy="2831544"/>
          </a:xfrm>
          <a:prstGeom prst="rect">
            <a:avLst/>
          </a:prstGeom>
        </p:spPr>
        <p:txBody>
          <a:bodyPr wrap="square">
            <a:spAutoFit/>
          </a:bodyPr>
          <a:lstStyle/>
          <a:p>
            <a:pPr>
              <a:spcBef>
                <a:spcPts val="450"/>
              </a:spcBef>
              <a:spcAft>
                <a:spcPts val="0"/>
              </a:spcAft>
            </a:pPr>
            <a:endParaRPr lang="en-IN" sz="1600" dirty="0" smtClean="0">
              <a:effectLst/>
              <a:latin typeface="Times New Roman" panose="02020603050405020304" pitchFamily="18" charset="0"/>
              <a:ea typeface="Times New Roman" panose="02020603050405020304" pitchFamily="18" charset="0"/>
            </a:endParaRPr>
          </a:p>
          <a:p>
            <a:pPr algn="just"/>
            <a:r>
              <a:rPr lang="en-US" dirty="0" smtClean="0">
                <a:effectLst/>
                <a:latin typeface="Times New Roman" panose="02020603050405020304" pitchFamily="18" charset="0"/>
                <a:ea typeface="Times New Roman" panose="02020603050405020304" pitchFamily="18" charset="0"/>
              </a:rPr>
              <a:t>This  system recommends books based on user preferences. Before performing user facial expression recognition, standardized pre-processing of the acquired facial image data is required. Pre-processing includes image cropping, gray-scale processing, normalization </a:t>
            </a:r>
            <a:r>
              <a:rPr lang="en-US" dirty="0" err="1" smtClean="0">
                <a:effectLst/>
                <a:latin typeface="Times New Roman" panose="02020603050405020304" pitchFamily="18" charset="0"/>
                <a:ea typeface="Times New Roman" panose="02020603050405020304" pitchFamily="18" charset="0"/>
              </a:rPr>
              <a:t>processing,equalization</a:t>
            </a:r>
            <a:r>
              <a:rPr lang="en-US" dirty="0" smtClean="0">
                <a:effectLst/>
                <a:latin typeface="Times New Roman" panose="02020603050405020304" pitchFamily="18" charset="0"/>
                <a:ea typeface="Times New Roman" panose="02020603050405020304" pitchFamily="18" charset="0"/>
              </a:rPr>
              <a:t> </a:t>
            </a:r>
            <a:r>
              <a:rPr lang="en-US" dirty="0" err="1" smtClean="0">
                <a:effectLst/>
                <a:latin typeface="Times New Roman" panose="02020603050405020304" pitchFamily="18" charset="0"/>
                <a:ea typeface="Times New Roman" panose="02020603050405020304" pitchFamily="18" charset="0"/>
              </a:rPr>
              <a:t>processing,etc.Face</a:t>
            </a:r>
            <a:r>
              <a:rPr lang="en-US" dirty="0" smtClean="0">
                <a:effectLst/>
                <a:latin typeface="Times New Roman" panose="02020603050405020304" pitchFamily="18" charset="0"/>
                <a:ea typeface="Times New Roman" panose="02020603050405020304" pitchFamily="18" charset="0"/>
              </a:rPr>
              <a:t> detection is performed on the input image through the </a:t>
            </a:r>
            <a:r>
              <a:rPr lang="en-US" dirty="0" err="1" smtClean="0">
                <a:effectLst/>
                <a:latin typeface="Times New Roman" panose="02020603050405020304" pitchFamily="18" charset="0"/>
                <a:ea typeface="Times New Roman" panose="02020603050405020304" pitchFamily="18" charset="0"/>
              </a:rPr>
              <a:t>OpenCV</a:t>
            </a:r>
            <a:r>
              <a:rPr lang="en-US" dirty="0" smtClean="0">
                <a:effectLst/>
                <a:latin typeface="Times New Roman" panose="02020603050405020304" pitchFamily="18" charset="0"/>
                <a:ea typeface="Times New Roman" panose="02020603050405020304" pitchFamily="18" charset="0"/>
              </a:rPr>
              <a:t> built-in algorithm. Convolutional neural networks can quickly locate and segment facial </a:t>
            </a:r>
            <a:r>
              <a:rPr lang="en-US" dirty="0" err="1" smtClean="0">
                <a:effectLst/>
                <a:latin typeface="Times New Roman" panose="02020603050405020304" pitchFamily="18" charset="0"/>
                <a:ea typeface="Times New Roman" panose="02020603050405020304" pitchFamily="18" charset="0"/>
              </a:rPr>
              <a:t>images,and</a:t>
            </a:r>
            <a:r>
              <a:rPr lang="en-US" dirty="0" smtClean="0">
                <a:effectLst/>
                <a:latin typeface="Times New Roman" panose="02020603050405020304" pitchFamily="18" charset="0"/>
                <a:ea typeface="Times New Roman" panose="02020603050405020304" pitchFamily="18" charset="0"/>
              </a:rPr>
              <a:t> then learn and sample facial expression features in facial images. The neural network model classifies facial expressions of the input face image based on the learned </a:t>
            </a:r>
            <a:r>
              <a:rPr lang="en-US" dirty="0" err="1" smtClean="0">
                <a:effectLst/>
                <a:latin typeface="Times New Roman" panose="02020603050405020304" pitchFamily="18" charset="0"/>
                <a:ea typeface="Times New Roman" panose="02020603050405020304" pitchFamily="18" charset="0"/>
              </a:rPr>
              <a:t>features.The</a:t>
            </a:r>
            <a:r>
              <a:rPr lang="en-US" dirty="0" smtClean="0">
                <a:effectLst/>
                <a:latin typeface="Times New Roman" panose="02020603050405020304" pitchFamily="18" charset="0"/>
                <a:ea typeface="Times New Roman" panose="02020603050405020304" pitchFamily="18" charset="0"/>
              </a:rPr>
              <a:t> system selects the maximum probability value among different expressions as the output value. When the output value is "happy" or "</a:t>
            </a:r>
            <a:r>
              <a:rPr lang="en-US" dirty="0" err="1" smtClean="0">
                <a:effectLst/>
                <a:latin typeface="Times New Roman" panose="02020603050405020304" pitchFamily="18" charset="0"/>
                <a:ea typeface="Times New Roman" panose="02020603050405020304" pitchFamily="18" charset="0"/>
              </a:rPr>
              <a:t>surprised",it</a:t>
            </a:r>
            <a:r>
              <a:rPr lang="en-US" dirty="0" smtClean="0">
                <a:effectLst/>
                <a:latin typeface="Times New Roman" panose="02020603050405020304" pitchFamily="18" charset="0"/>
                <a:ea typeface="Times New Roman" panose="02020603050405020304" pitchFamily="18" charset="0"/>
              </a:rPr>
              <a:t> is judged that the user has a good impression of the type of book currently being browsed. Finally, recommendations are made based on the type of book the user likes.</a:t>
            </a:r>
            <a:endParaRPr lang="en-IN" dirty="0"/>
          </a:p>
        </p:txBody>
      </p:sp>
    </p:spTree>
    <p:extLst>
      <p:ext uri="{BB962C8B-B14F-4D97-AF65-F5344CB8AC3E}">
        <p14:creationId xmlns:p14="http://schemas.microsoft.com/office/powerpoint/2010/main" val="390308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anose="02020603050405020304" pitchFamily="18" charset="0"/>
                <a:cs typeface="Times New Roman" panose="02020603050405020304" pitchFamily="18" charset="0"/>
              </a:rPr>
              <a:t>                                    </a:t>
            </a:r>
            <a:r>
              <a:rPr lang="en-IN" sz="3600" b="1" dirty="0" smtClean="0">
                <a:latin typeface="Times New Roman" panose="02020603050405020304" pitchFamily="18" charset="0"/>
                <a:cs typeface="Times New Roman" panose="02020603050405020304" pitchFamily="18" charset="0"/>
              </a:rPr>
              <a:t>Modules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3305" y="1845734"/>
            <a:ext cx="10352375" cy="4023360"/>
          </a:xfrm>
        </p:spPr>
        <p:txBody>
          <a:bodyPr>
            <a:noAutofit/>
          </a:bodyPr>
          <a:lstStyle/>
          <a:p>
            <a:r>
              <a:rPr lang="en-US" sz="1800" b="1" u="sng" dirty="0"/>
              <a:t>Librarian</a:t>
            </a:r>
            <a:endParaRPr lang="en-IN" sz="1800" dirty="0"/>
          </a:p>
          <a:p>
            <a:r>
              <a:rPr lang="en-US" sz="1800" dirty="0"/>
              <a:t>Librarian can login the app using his/her unique username and password. They can view rules and notification. The Librarian has the ability to add books and also he/she can view and manage the book .list. They can add the summary list of each book uploaded</a:t>
            </a:r>
            <a:endParaRPr lang="en-IN" sz="1800" dirty="0"/>
          </a:p>
          <a:p>
            <a:pPr lvl="0">
              <a:buFont typeface="Arial" panose="020B0604020202020204" pitchFamily="34" charset="0"/>
              <a:buChar char="•"/>
            </a:pPr>
            <a:r>
              <a:rPr lang="en-US" sz="1800" dirty="0" smtClean="0"/>
              <a:t>Login</a:t>
            </a:r>
            <a:endParaRPr lang="en-IN" sz="1800" dirty="0"/>
          </a:p>
          <a:p>
            <a:pPr lvl="0">
              <a:buFont typeface="Arial" panose="020B0604020202020204" pitchFamily="34" charset="0"/>
              <a:buChar char="•"/>
            </a:pPr>
            <a:r>
              <a:rPr lang="en-US" sz="1800" dirty="0"/>
              <a:t>Add and manage books</a:t>
            </a:r>
            <a:endParaRPr lang="en-IN" sz="1800" dirty="0"/>
          </a:p>
          <a:p>
            <a:pPr lvl="0">
              <a:buFont typeface="Arial" panose="020B0604020202020204" pitchFamily="34" charset="0"/>
              <a:buChar char="•"/>
            </a:pPr>
            <a:r>
              <a:rPr lang="en-US" sz="1800" dirty="0"/>
              <a:t>Approve users</a:t>
            </a:r>
            <a:endParaRPr lang="en-IN" sz="1800" dirty="0"/>
          </a:p>
          <a:p>
            <a:pPr lvl="0">
              <a:buFont typeface="Arial" panose="020B0604020202020204" pitchFamily="34" charset="0"/>
              <a:buChar char="•"/>
            </a:pPr>
            <a:r>
              <a:rPr lang="en-US" sz="1800" dirty="0"/>
              <a:t>View book reservation</a:t>
            </a:r>
            <a:endParaRPr lang="en-IN" sz="1800" dirty="0"/>
          </a:p>
          <a:p>
            <a:pPr lvl="0">
              <a:buFont typeface="Arial" panose="020B0604020202020204" pitchFamily="34" charset="0"/>
              <a:buChar char="•"/>
            </a:pPr>
            <a:r>
              <a:rPr lang="en-US" sz="1800" dirty="0"/>
              <a:t>Issue book</a:t>
            </a:r>
            <a:endParaRPr lang="en-IN" sz="1800" dirty="0"/>
          </a:p>
          <a:p>
            <a:pPr lvl="0">
              <a:buFont typeface="Arial" panose="020B0604020202020204" pitchFamily="34" charset="0"/>
              <a:buChar char="•"/>
            </a:pPr>
            <a:r>
              <a:rPr lang="en-US" sz="1800" dirty="0"/>
              <a:t>Return </a:t>
            </a:r>
            <a:r>
              <a:rPr lang="en-US" sz="1800" dirty="0" smtClean="0"/>
              <a:t>book</a:t>
            </a:r>
            <a:endParaRPr lang="en-IN" sz="1800" dirty="0"/>
          </a:p>
        </p:txBody>
      </p:sp>
    </p:spTree>
    <p:extLst>
      <p:ext uri="{BB962C8B-B14F-4D97-AF65-F5344CB8AC3E}">
        <p14:creationId xmlns:p14="http://schemas.microsoft.com/office/powerpoint/2010/main" val="79904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546926" y="94004"/>
            <a:ext cx="11451367" cy="6740307"/>
          </a:xfrm>
          <a:prstGeom prst="rect">
            <a:avLst/>
          </a:prstGeom>
          <a:noFill/>
        </p:spPr>
        <p:txBody>
          <a:bodyPr wrap="square" rtlCol="0">
            <a:spAutoFit/>
          </a:bodyPr>
          <a:lstStyle/>
          <a:p>
            <a:r>
              <a:rPr lang="en-US" b="1" u="sng" dirty="0" smtClean="0"/>
              <a:t>User</a:t>
            </a:r>
            <a:endParaRPr lang="en-IN" dirty="0"/>
          </a:p>
          <a:p>
            <a:r>
              <a:rPr lang="en-US" dirty="0"/>
              <a:t> </a:t>
            </a:r>
            <a:r>
              <a:rPr lang="en-US" dirty="0" smtClean="0"/>
              <a:t>User </a:t>
            </a:r>
            <a:r>
              <a:rPr lang="en-US" dirty="0"/>
              <a:t>must register before login. User can login the app using his/her unique username and password. User can view books and buy it.</a:t>
            </a:r>
            <a:endParaRPr lang="en-IN" dirty="0"/>
          </a:p>
          <a:p>
            <a:pPr marL="285750" indent="-285750">
              <a:buFont typeface="Arial" panose="020B0604020202020204" pitchFamily="34" charset="0"/>
              <a:buChar char="•"/>
            </a:pPr>
            <a:r>
              <a:rPr lang="en-US" dirty="0"/>
              <a:t> </a:t>
            </a:r>
            <a:r>
              <a:rPr lang="en-US" dirty="0" smtClean="0"/>
              <a:t>Registration</a:t>
            </a:r>
            <a:endParaRPr lang="en-IN" dirty="0"/>
          </a:p>
          <a:p>
            <a:pPr marL="285750" lvl="0" indent="-285750">
              <a:buFont typeface="Arial" panose="020B0604020202020204" pitchFamily="34" charset="0"/>
              <a:buChar char="•"/>
            </a:pPr>
            <a:r>
              <a:rPr lang="en-US" dirty="0"/>
              <a:t>View Books</a:t>
            </a:r>
            <a:endParaRPr lang="en-IN" dirty="0"/>
          </a:p>
          <a:p>
            <a:pPr marL="285750" lvl="0" indent="-285750">
              <a:buFont typeface="Arial" panose="020B0604020202020204" pitchFamily="34" charset="0"/>
              <a:buChar char="•"/>
            </a:pPr>
            <a:r>
              <a:rPr lang="en-US" dirty="0"/>
              <a:t>Reserve a book</a:t>
            </a:r>
            <a:endParaRPr lang="en-IN" dirty="0"/>
          </a:p>
          <a:p>
            <a:pPr marL="285750" lvl="0" indent="-285750">
              <a:buFont typeface="Arial" panose="020B0604020202020204" pitchFamily="34" charset="0"/>
              <a:buChar char="•"/>
            </a:pPr>
            <a:r>
              <a:rPr lang="en-US" dirty="0"/>
              <a:t>Return book</a:t>
            </a:r>
            <a:endParaRPr lang="en-IN" dirty="0"/>
          </a:p>
          <a:p>
            <a:pPr marL="285750" lvl="0" indent="-285750">
              <a:buFont typeface="Arial" panose="020B0604020202020204" pitchFamily="34" charset="0"/>
              <a:buChar char="•"/>
            </a:pPr>
            <a:r>
              <a:rPr lang="en-US" dirty="0" smtClean="0"/>
              <a:t>Recommendation</a:t>
            </a:r>
          </a:p>
          <a:p>
            <a:r>
              <a:rPr lang="en-US" b="1" u="sng" dirty="0"/>
              <a:t>Emotion Detection Module</a:t>
            </a:r>
            <a:endParaRPr lang="en-IN" dirty="0"/>
          </a:p>
          <a:p>
            <a:r>
              <a:rPr lang="en-US" dirty="0"/>
              <a:t>Emotion is one of the very few words in the English language that do not have a </a:t>
            </a:r>
            <a:r>
              <a:rPr lang="en-US" dirty="0">
                <a:hlinkClick r:id="rId2"/>
              </a:rPr>
              <a:t>concrete definition</a:t>
            </a:r>
            <a:r>
              <a:rPr lang="en-US" dirty="0"/>
              <a:t> and it is understandable. It is abstract. Yet, almost every decision we have ever made in our lives is driven by emotion. Marketing research has proven that predicting sentiments correctly can be a huge source of growth for businesses and that’s what we will be working on today — Reading </a:t>
            </a:r>
            <a:r>
              <a:rPr lang="en-US" dirty="0" err="1"/>
              <a:t>Emotions.Expressions</a:t>
            </a:r>
            <a:r>
              <a:rPr lang="en-US" dirty="0"/>
              <a:t> on the face are a vital mode of communication in humans as well as animals. Human behavior, psychological traits, are all easily studied using facial expressions. It is also widely used in medical treatments and </a:t>
            </a:r>
            <a:r>
              <a:rPr lang="en-US" dirty="0" err="1"/>
              <a:t>therapies.The</a:t>
            </a:r>
            <a:r>
              <a:rPr lang="en-US" dirty="0"/>
              <a:t> Face Emotion Recognizer (generally </a:t>
            </a:r>
            <a:r>
              <a:rPr lang="en-US" dirty="0" err="1"/>
              <a:t>knowns</a:t>
            </a:r>
            <a:r>
              <a:rPr lang="en-US" dirty="0"/>
              <a:t> as the FER) is an open-source Python library built  and is used for sentiment analysis of images and </a:t>
            </a:r>
            <a:r>
              <a:rPr lang="en-US" dirty="0" err="1"/>
              <a:t>videos.The</a:t>
            </a:r>
            <a:r>
              <a:rPr lang="en-US" dirty="0"/>
              <a:t> project is built on a version that uses a convolution neural network with weights mentioned in the HDF5 data file present in the </a:t>
            </a:r>
            <a:r>
              <a:rPr lang="en-US" u="sng" dirty="0">
                <a:hlinkClick r:id="rId3"/>
              </a:rPr>
              <a:t>source code</a:t>
            </a:r>
            <a:r>
              <a:rPr lang="en-US" dirty="0"/>
              <a:t>.</a:t>
            </a:r>
            <a:endParaRPr lang="en-IN" dirty="0"/>
          </a:p>
          <a:p>
            <a:r>
              <a:rPr lang="en-US" b="1" dirty="0"/>
              <a:t>The flow of Logic:</a:t>
            </a:r>
            <a:r>
              <a:rPr lang="en-US" dirty="0"/>
              <a:t> The program starts by taking into input the image or video that needs analysis. The FER() constructor is initialized by giving it a face detection classifier (Open CV </a:t>
            </a:r>
            <a:r>
              <a:rPr lang="en-US" dirty="0" err="1"/>
              <a:t>Haarcascade</a:t>
            </a:r>
            <a:r>
              <a:rPr lang="en-US" dirty="0"/>
              <a:t> ). We then call this constructor’s detect emotions function by passing the input object (image or video) to it. The result achieved is an array of emotions with a value mentioned against each. Finally, the </a:t>
            </a:r>
            <a:r>
              <a:rPr lang="en-US" i="1" dirty="0"/>
              <a:t>‘</a:t>
            </a:r>
            <a:r>
              <a:rPr lang="en-US" i="1" dirty="0" err="1"/>
              <a:t>top_emotion</a:t>
            </a:r>
            <a:r>
              <a:rPr lang="en-US" i="1" dirty="0"/>
              <a:t>’</a:t>
            </a:r>
            <a:r>
              <a:rPr lang="en-US" dirty="0"/>
              <a:t> function can seclude the highest valued emotion of the object and return it.</a:t>
            </a:r>
            <a:endParaRPr lang="en-IN" dirty="0"/>
          </a:p>
          <a:p>
            <a:pPr lvl="0"/>
            <a:endParaRPr lang="en-IN" dirty="0"/>
          </a:p>
          <a:p>
            <a:endParaRPr lang="en-IN" dirty="0"/>
          </a:p>
        </p:txBody>
      </p:sp>
    </p:spTree>
    <p:extLst>
      <p:ext uri="{BB962C8B-B14F-4D97-AF65-F5344CB8AC3E}">
        <p14:creationId xmlns:p14="http://schemas.microsoft.com/office/powerpoint/2010/main" val="96089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                       Developing Environment</a:t>
            </a:r>
            <a:endParaRPr lang="en-IN"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954281" y="2141978"/>
            <a:ext cx="6096000" cy="3308983"/>
          </a:xfrm>
          <a:prstGeom prst="rect">
            <a:avLst/>
          </a:prstGeom>
        </p:spPr>
        <p:txBody>
          <a:bodyPr>
            <a:spAutoFit/>
          </a:bodyPr>
          <a:lstStyle/>
          <a:p>
            <a:pPr marL="236220" indent="179070" algn="just">
              <a:lnSpc>
                <a:spcPct val="102000"/>
              </a:lnSpc>
              <a:spcBef>
                <a:spcPts val="330"/>
              </a:spcBef>
              <a:spcAft>
                <a:spcPts val="0"/>
              </a:spcAft>
            </a:pPr>
            <a:r>
              <a:rPr lang="en-US" sz="2000" b="1" u="sng" dirty="0">
                <a:latin typeface="Times New Roman" panose="02020603050405020304" pitchFamily="18" charset="0"/>
                <a:ea typeface="Times New Roman" panose="02020603050405020304" pitchFamily="18" charset="0"/>
              </a:rPr>
              <a:t>HARDWARE REQUIREMENTS</a:t>
            </a:r>
            <a:endParaRPr lang="en-IN" dirty="0">
              <a:latin typeface="Times New Roman" panose="02020603050405020304" pitchFamily="18" charset="0"/>
              <a:ea typeface="Times New Roman" panose="02020603050405020304" pitchFamily="18" charset="0"/>
            </a:endParaRPr>
          </a:p>
          <a:p>
            <a:pPr marL="236220" indent="179070" algn="just">
              <a:lnSpc>
                <a:spcPct val="102000"/>
              </a:lnSpc>
              <a:spcBef>
                <a:spcPts val="330"/>
              </a:spcBef>
              <a:spcAft>
                <a:spcPts val="0"/>
              </a:spcAft>
            </a:pPr>
            <a:r>
              <a:rPr lang="en-US" sz="2400" b="1"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marL="342900" lvl="0" indent="-342900">
              <a:spcBef>
                <a:spcPts val="210"/>
              </a:spcBef>
              <a:spcAft>
                <a:spcPts val="0"/>
              </a:spcAft>
              <a:buFont typeface="Arial" panose="020B0604020202020204" pitchFamily="34" charset="0"/>
              <a:buChar char="•"/>
              <a:tabLst>
                <a:tab pos="532765" algn="l"/>
                <a:tab pos="533400" algn="l"/>
                <a:tab pos="2362200" algn="l"/>
                <a:tab pos="2819400" algn="l"/>
              </a:tabLst>
            </a:pPr>
            <a:r>
              <a:rPr lang="en-US" dirty="0">
                <a:latin typeface="Times New Roman" panose="02020603050405020304" pitchFamily="18" charset="0"/>
                <a:ea typeface="Times New Roman" panose="02020603050405020304" pitchFamily="18" charset="0"/>
              </a:rPr>
              <a:t>Processor	:	Intel Pentium Core i3 </a:t>
            </a:r>
            <a:r>
              <a:rPr lang="en-US" dirty="0" smtClean="0">
                <a:latin typeface="Times New Roman" panose="02020603050405020304" pitchFamily="18" charset="0"/>
                <a:ea typeface="Times New Roman" panose="02020603050405020304" pitchFamily="18" charset="0"/>
              </a:rPr>
              <a:t>and above</a:t>
            </a:r>
            <a:endParaRPr lang="en-IN" dirty="0">
              <a:latin typeface="Times New Roman" panose="02020603050405020304" pitchFamily="18" charset="0"/>
              <a:ea typeface="Times New Roman" panose="02020603050405020304" pitchFamily="18" charset="0"/>
            </a:endParaRPr>
          </a:p>
          <a:p>
            <a:pPr marL="342900" lvl="0" indent="-342900">
              <a:spcBef>
                <a:spcPts val="610"/>
              </a:spcBef>
              <a:spcAft>
                <a:spcPts val="0"/>
              </a:spcAft>
              <a:buFont typeface="Arial" panose="020B0604020202020204" pitchFamily="34" charset="0"/>
              <a:buChar char="•"/>
              <a:tabLst>
                <a:tab pos="532765" algn="l"/>
                <a:tab pos="533400" algn="l"/>
                <a:tab pos="2362200" algn="l"/>
                <a:tab pos="2819400" algn="l"/>
              </a:tabLst>
            </a:pPr>
            <a:r>
              <a:rPr lang="en-US" dirty="0" err="1">
                <a:latin typeface="Times New Roman" panose="02020603050405020304" pitchFamily="18" charset="0"/>
                <a:ea typeface="Times New Roman" panose="02020603050405020304" pitchFamily="18" charset="0"/>
              </a:rPr>
              <a:t>PrimaryMemory</a:t>
            </a:r>
            <a:r>
              <a:rPr lang="en-US" dirty="0">
                <a:latin typeface="Times New Roman" panose="02020603050405020304" pitchFamily="18" charset="0"/>
                <a:ea typeface="Times New Roman" panose="02020603050405020304" pitchFamily="18" charset="0"/>
              </a:rPr>
              <a:t>	:	4GB RAM </a:t>
            </a:r>
            <a:r>
              <a:rPr lang="en-US" dirty="0" smtClean="0">
                <a:latin typeface="Times New Roman" panose="02020603050405020304" pitchFamily="18" charset="0"/>
                <a:ea typeface="Times New Roman" panose="02020603050405020304" pitchFamily="18" charset="0"/>
              </a:rPr>
              <a:t>and above</a:t>
            </a:r>
            <a:endParaRPr lang="en-IN" dirty="0">
              <a:latin typeface="Times New Roman" panose="02020603050405020304" pitchFamily="18" charset="0"/>
              <a:ea typeface="Times New Roman" panose="02020603050405020304" pitchFamily="18" charset="0"/>
            </a:endParaRPr>
          </a:p>
          <a:p>
            <a:pPr marL="342900" lvl="0" indent="-342900">
              <a:spcBef>
                <a:spcPts val="630"/>
              </a:spcBef>
              <a:spcAft>
                <a:spcPts val="0"/>
              </a:spcAft>
              <a:buFont typeface="Arial" panose="020B0604020202020204" pitchFamily="34" charset="0"/>
              <a:buChar char="•"/>
              <a:tabLst>
                <a:tab pos="532765" algn="l"/>
                <a:tab pos="533400" algn="l"/>
                <a:tab pos="2359025" algn="l"/>
                <a:tab pos="2813050" algn="l"/>
              </a:tabLst>
            </a:pPr>
            <a:r>
              <a:rPr lang="en-US" dirty="0">
                <a:latin typeface="Times New Roman" panose="02020603050405020304" pitchFamily="18" charset="0"/>
                <a:ea typeface="Times New Roman" panose="02020603050405020304" pitchFamily="18" charset="0"/>
              </a:rPr>
              <a:t>Storage	:	320 GB hard disk </a:t>
            </a:r>
            <a:r>
              <a:rPr lang="en-US" dirty="0" smtClean="0">
                <a:latin typeface="Times New Roman" panose="02020603050405020304" pitchFamily="18" charset="0"/>
                <a:ea typeface="Times New Roman" panose="02020603050405020304" pitchFamily="18" charset="0"/>
              </a:rPr>
              <a:t>and above</a:t>
            </a:r>
            <a:endParaRPr lang="en-IN" dirty="0">
              <a:latin typeface="Times New Roman" panose="02020603050405020304" pitchFamily="18" charset="0"/>
              <a:ea typeface="Times New Roman" panose="02020603050405020304" pitchFamily="18" charset="0"/>
            </a:endParaRPr>
          </a:p>
          <a:p>
            <a:pPr marL="342900" lvl="0" indent="-342900">
              <a:spcBef>
                <a:spcPts val="635"/>
              </a:spcBef>
              <a:spcAft>
                <a:spcPts val="0"/>
              </a:spcAft>
              <a:buFont typeface="Arial" panose="020B0604020202020204" pitchFamily="34" charset="0"/>
              <a:buChar char="•"/>
              <a:tabLst>
                <a:tab pos="532765" algn="l"/>
                <a:tab pos="533400" algn="l"/>
                <a:tab pos="2362200" algn="l"/>
                <a:tab pos="2819400" algn="l"/>
              </a:tabLst>
            </a:pPr>
            <a:r>
              <a:rPr lang="en-US" dirty="0">
                <a:latin typeface="Times New Roman" panose="02020603050405020304" pitchFamily="18" charset="0"/>
                <a:ea typeface="Times New Roman" panose="02020603050405020304" pitchFamily="18" charset="0"/>
              </a:rPr>
              <a:t>Display	:	VGA </a:t>
            </a:r>
            <a:r>
              <a:rPr lang="en-US" dirty="0" smtClean="0">
                <a:latin typeface="Times New Roman" panose="02020603050405020304" pitchFamily="18" charset="0"/>
                <a:ea typeface="Times New Roman" panose="02020603050405020304" pitchFamily="18" charset="0"/>
              </a:rPr>
              <a:t>Color Monitor</a:t>
            </a:r>
            <a:endParaRPr lang="en-IN" dirty="0">
              <a:latin typeface="Times New Roman" panose="02020603050405020304" pitchFamily="18" charset="0"/>
              <a:ea typeface="Times New Roman" panose="02020603050405020304" pitchFamily="18" charset="0"/>
            </a:endParaRPr>
          </a:p>
          <a:p>
            <a:pPr marL="342900" lvl="0" indent="-342900">
              <a:spcBef>
                <a:spcPts val="620"/>
              </a:spcBef>
              <a:spcAft>
                <a:spcPts val="0"/>
              </a:spcAft>
              <a:buFont typeface="Arial" panose="020B0604020202020204" pitchFamily="34" charset="0"/>
              <a:buChar char="•"/>
              <a:tabLst>
                <a:tab pos="532765" algn="l"/>
                <a:tab pos="533400" algn="l"/>
                <a:tab pos="2362200" algn="l"/>
                <a:tab pos="2819400" algn="l"/>
              </a:tabLst>
            </a:pPr>
            <a:r>
              <a:rPr lang="en-US" dirty="0" err="1">
                <a:latin typeface="Times New Roman" panose="02020603050405020304" pitchFamily="18" charset="0"/>
                <a:ea typeface="Times New Roman" panose="02020603050405020304" pitchFamily="18" charset="0"/>
              </a:rPr>
              <a:t>KeyBoard</a:t>
            </a:r>
            <a:r>
              <a:rPr lang="en-US" dirty="0">
                <a:latin typeface="Times New Roman" panose="02020603050405020304" pitchFamily="18" charset="0"/>
                <a:ea typeface="Times New Roman" panose="02020603050405020304" pitchFamily="18" charset="0"/>
              </a:rPr>
              <a:t>	:	</a:t>
            </a:r>
            <a:r>
              <a:rPr lang="en-US" dirty="0" smtClean="0">
                <a:latin typeface="Times New Roman" panose="02020603050405020304" pitchFamily="18" charset="0"/>
                <a:ea typeface="Times New Roman" panose="02020603050405020304" pitchFamily="18" charset="0"/>
              </a:rPr>
              <a:t>Windows compatible</a:t>
            </a:r>
            <a:endParaRPr lang="en-IN" dirty="0">
              <a:latin typeface="Times New Roman" panose="02020603050405020304" pitchFamily="18" charset="0"/>
              <a:ea typeface="Times New Roman" panose="02020603050405020304" pitchFamily="18" charset="0"/>
            </a:endParaRPr>
          </a:p>
          <a:p>
            <a:pPr marL="342900" lvl="0" indent="-342900">
              <a:spcBef>
                <a:spcPts val="620"/>
              </a:spcBef>
              <a:spcAft>
                <a:spcPts val="0"/>
              </a:spcAft>
              <a:buFont typeface="Arial" panose="020B0604020202020204" pitchFamily="34" charset="0"/>
              <a:buChar char="•"/>
              <a:tabLst>
                <a:tab pos="532765" algn="l"/>
                <a:tab pos="533400" algn="l"/>
                <a:tab pos="2362200" algn="l"/>
                <a:tab pos="2743200" algn="l"/>
              </a:tabLst>
            </a:pPr>
            <a:r>
              <a:rPr lang="en-US" dirty="0">
                <a:latin typeface="Times New Roman" panose="02020603050405020304" pitchFamily="18" charset="0"/>
                <a:ea typeface="Times New Roman" panose="02020603050405020304" pitchFamily="18" charset="0"/>
              </a:rPr>
              <a:t>Mouse	:</a:t>
            </a:r>
            <a:r>
              <a:rPr lang="en-US">
                <a:latin typeface="Times New Roman" panose="02020603050405020304" pitchFamily="18" charset="0"/>
                <a:ea typeface="Times New Roman" panose="02020603050405020304" pitchFamily="18" charset="0"/>
              </a:rPr>
              <a:t>	</a:t>
            </a:r>
            <a:r>
              <a:rPr lang="en-US" smtClean="0">
                <a:latin typeface="Times New Roman" panose="02020603050405020304" pitchFamily="18" charset="0"/>
                <a:ea typeface="Times New Roman" panose="02020603050405020304" pitchFamily="18" charset="0"/>
              </a:rPr>
              <a:t>Windows compatible</a:t>
            </a:r>
            <a:endParaRPr lang="en-IN" dirty="0">
              <a:latin typeface="Times New Roman" panose="02020603050405020304" pitchFamily="18" charset="0"/>
              <a:ea typeface="Times New Roman" panose="02020603050405020304" pitchFamily="18" charset="0"/>
            </a:endParaRPr>
          </a:p>
          <a:p>
            <a:pPr marL="236220" indent="179070" algn="just">
              <a:lnSpc>
                <a:spcPct val="102000"/>
              </a:lnSpc>
              <a:spcBef>
                <a:spcPts val="330"/>
              </a:spcBef>
              <a:spcAft>
                <a:spcPts val="0"/>
              </a:spcAft>
            </a:pPr>
            <a:r>
              <a:rPr lang="en-US" sz="2400" b="1"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8354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1910" y="715525"/>
            <a:ext cx="8599918" cy="4173963"/>
          </a:xfrm>
          <a:prstGeom prst="rect">
            <a:avLst/>
          </a:prstGeom>
        </p:spPr>
        <p:txBody>
          <a:bodyPr wrap="square">
            <a:spAutoFit/>
          </a:bodyPr>
          <a:lstStyle/>
          <a:p>
            <a:pPr marL="236220" indent="179070" algn="just">
              <a:lnSpc>
                <a:spcPct val="102000"/>
              </a:lnSpc>
              <a:spcBef>
                <a:spcPts val="330"/>
              </a:spcBef>
              <a:spcAft>
                <a:spcPts val="0"/>
              </a:spcAft>
            </a:pPr>
            <a:r>
              <a:rPr lang="en-US" sz="2000" b="1" u="sng" dirty="0" smtClean="0">
                <a:effectLst/>
                <a:latin typeface="Times New Roman" panose="02020603050405020304" pitchFamily="18" charset="0"/>
                <a:ea typeface="Times New Roman" panose="02020603050405020304" pitchFamily="18" charset="0"/>
              </a:rPr>
              <a:t>SOFTWARE REQUIREMENTS</a:t>
            </a:r>
            <a:endParaRPr lang="en-IN" dirty="0" smtClean="0">
              <a:effectLst/>
              <a:latin typeface="Times New Roman" panose="02020603050405020304" pitchFamily="18" charset="0"/>
              <a:ea typeface="Times New Roman" panose="02020603050405020304" pitchFamily="18" charset="0"/>
            </a:endParaRPr>
          </a:p>
          <a:p>
            <a:pPr marL="75565" marR="67945" indent="455295" algn="just">
              <a:lnSpc>
                <a:spcPct val="150000"/>
              </a:lnSpc>
              <a:spcBef>
                <a:spcPts val="1340"/>
              </a:spcBef>
              <a:spcAft>
                <a:spcPts val="0"/>
              </a:spcAft>
            </a:pPr>
            <a:r>
              <a:rPr lang="en-US" dirty="0" smtClean="0">
                <a:effectLst/>
                <a:latin typeface="Times New Roman" panose="02020603050405020304" pitchFamily="18" charset="0"/>
                <a:ea typeface="Times New Roman" panose="02020603050405020304" pitchFamily="18" charset="0"/>
              </a:rPr>
              <a:t>One of the most difficult task is selecting software for the system, once the system requirements is found out then we have to determine whether a particular software package fits for those system requirements. The application requirement:</a:t>
            </a:r>
            <a:endParaRPr lang="en-IN" dirty="0" smtClean="0">
              <a:effectLst/>
              <a:latin typeface="Times New Roman" panose="02020603050405020304" pitchFamily="18" charset="0"/>
              <a:ea typeface="Times New Roman" panose="02020603050405020304" pitchFamily="18" charset="0"/>
            </a:endParaRPr>
          </a:p>
          <a:p>
            <a:pPr>
              <a:spcBef>
                <a:spcPts val="10"/>
              </a:spcBef>
              <a:spcAft>
                <a:spcPts val="0"/>
              </a:spcAft>
            </a:pPr>
            <a:r>
              <a:rPr lang="en-US" sz="2000" dirty="0" smtClean="0">
                <a:effectLst/>
                <a:latin typeface="Times New Roman" panose="02020603050405020304" pitchFamily="18" charset="0"/>
                <a:ea typeface="Times New Roman" panose="02020603050405020304" pitchFamily="18" charset="0"/>
              </a:rPr>
              <a:t> </a:t>
            </a:r>
            <a:endParaRPr lang="en-IN" dirty="0" smtClean="0">
              <a:effectLst/>
              <a:latin typeface="Times New Roman" panose="02020603050405020304" pitchFamily="18" charset="0"/>
              <a:ea typeface="Times New Roman" panose="02020603050405020304" pitchFamily="18" charset="0"/>
            </a:endParaRPr>
          </a:p>
          <a:p>
            <a:pPr marL="342900" lvl="0" indent="-342900">
              <a:spcAft>
                <a:spcPts val="0"/>
              </a:spcAft>
              <a:buFont typeface="Arial" panose="020B0604020202020204" pitchFamily="34" charset="0"/>
              <a:buChar char="•"/>
              <a:tabLst>
                <a:tab pos="532765" algn="l"/>
                <a:tab pos="533400" algn="l"/>
                <a:tab pos="1905000" algn="l"/>
                <a:tab pos="2362200" algn="l"/>
              </a:tabLst>
            </a:pPr>
            <a:r>
              <a:rPr lang="en-US" dirty="0" smtClean="0">
                <a:effectLst/>
                <a:latin typeface="Times New Roman" panose="02020603050405020304" pitchFamily="18" charset="0"/>
                <a:ea typeface="Times New Roman" panose="02020603050405020304" pitchFamily="18" charset="0"/>
              </a:rPr>
              <a:t>Frontend	:	Html, </a:t>
            </a:r>
            <a:r>
              <a:rPr lang="en-US" dirty="0" err="1" smtClean="0">
                <a:effectLst/>
                <a:latin typeface="Times New Roman" panose="02020603050405020304" pitchFamily="18" charset="0"/>
                <a:ea typeface="Times New Roman" panose="02020603050405020304" pitchFamily="18" charset="0"/>
              </a:rPr>
              <a:t>CSS,Javascript</a:t>
            </a:r>
            <a:endParaRPr lang="en-IN" dirty="0" smtClean="0">
              <a:effectLst/>
              <a:latin typeface="Times New Roman" panose="02020603050405020304" pitchFamily="18" charset="0"/>
              <a:ea typeface="Times New Roman" panose="02020603050405020304" pitchFamily="18" charset="0"/>
            </a:endParaRPr>
          </a:p>
          <a:p>
            <a:pPr marL="342900" lvl="0" indent="-342900">
              <a:spcBef>
                <a:spcPts val="635"/>
              </a:spcBef>
              <a:spcAft>
                <a:spcPts val="0"/>
              </a:spcAft>
              <a:buFont typeface="Arial" panose="020B0604020202020204" pitchFamily="34" charset="0"/>
              <a:buChar char="•"/>
              <a:tabLst>
                <a:tab pos="532765" algn="l"/>
                <a:tab pos="533400" algn="l"/>
                <a:tab pos="1905000" algn="l"/>
                <a:tab pos="2362200" algn="l"/>
              </a:tabLst>
            </a:pPr>
            <a:r>
              <a:rPr lang="en-US" dirty="0" smtClean="0">
                <a:effectLst/>
                <a:latin typeface="Times New Roman" panose="02020603050405020304" pitchFamily="18" charset="0"/>
                <a:ea typeface="Times New Roman" panose="02020603050405020304" pitchFamily="18" charset="0"/>
              </a:rPr>
              <a:t>Backend	:	MySQL</a:t>
            </a:r>
            <a:endParaRPr lang="en-IN" dirty="0" smtClean="0">
              <a:effectLst/>
              <a:latin typeface="Times New Roman" panose="02020603050405020304" pitchFamily="18" charset="0"/>
              <a:ea typeface="Times New Roman" panose="02020603050405020304" pitchFamily="18" charset="0"/>
            </a:endParaRPr>
          </a:p>
          <a:p>
            <a:pPr marL="342900" lvl="0" indent="-342900">
              <a:spcBef>
                <a:spcPts val="620"/>
              </a:spcBef>
              <a:spcAft>
                <a:spcPts val="0"/>
              </a:spcAft>
              <a:buFont typeface="Arial" panose="020B0604020202020204" pitchFamily="34" charset="0"/>
              <a:buChar char="•"/>
              <a:tabLst>
                <a:tab pos="532765" algn="l"/>
                <a:tab pos="533400" algn="l"/>
                <a:tab pos="1905000" algn="l"/>
                <a:tab pos="2362200" algn="l"/>
              </a:tabLst>
            </a:pPr>
            <a:r>
              <a:rPr lang="en-US" dirty="0" err="1" smtClean="0">
                <a:effectLst/>
                <a:latin typeface="Times New Roman" panose="02020603050405020304" pitchFamily="18" charset="0"/>
                <a:ea typeface="Times New Roman" panose="02020603050405020304" pitchFamily="18" charset="0"/>
              </a:rPr>
              <a:t>Operatingsystem</a:t>
            </a:r>
            <a:r>
              <a:rPr lang="en-US" dirty="0" smtClean="0">
                <a:effectLst/>
                <a:latin typeface="Times New Roman" panose="02020603050405020304" pitchFamily="18" charset="0"/>
                <a:ea typeface="Times New Roman" panose="02020603050405020304" pitchFamily="18" charset="0"/>
              </a:rPr>
              <a:t>	:	windows 7 </a:t>
            </a:r>
            <a:r>
              <a:rPr lang="en-US" dirty="0" err="1" smtClean="0">
                <a:effectLst/>
                <a:latin typeface="Times New Roman" panose="02020603050405020304" pitchFamily="18" charset="0"/>
                <a:ea typeface="Times New Roman" panose="02020603050405020304" pitchFamily="18" charset="0"/>
              </a:rPr>
              <a:t>orabove</a:t>
            </a:r>
            <a:endParaRPr lang="en-IN" dirty="0" smtClean="0">
              <a:effectLst/>
              <a:latin typeface="Times New Roman" panose="02020603050405020304" pitchFamily="18" charset="0"/>
              <a:ea typeface="Times New Roman" panose="02020603050405020304" pitchFamily="18" charset="0"/>
            </a:endParaRPr>
          </a:p>
          <a:p>
            <a:pPr marL="342900" lvl="0" indent="-342900">
              <a:spcBef>
                <a:spcPts val="620"/>
              </a:spcBef>
              <a:spcAft>
                <a:spcPts val="0"/>
              </a:spcAft>
              <a:buFont typeface="Arial" panose="020B0604020202020204" pitchFamily="34" charset="0"/>
              <a:buChar char="•"/>
              <a:tabLst>
                <a:tab pos="532765" algn="l"/>
                <a:tab pos="533400" algn="l"/>
                <a:tab pos="1905000" algn="l"/>
                <a:tab pos="2362200" algn="l"/>
              </a:tabLst>
            </a:pPr>
            <a:r>
              <a:rPr lang="en-US" dirty="0" smtClean="0">
                <a:effectLst/>
                <a:latin typeface="Times New Roman" panose="02020603050405020304" pitchFamily="18" charset="0"/>
                <a:ea typeface="Times New Roman" panose="02020603050405020304" pitchFamily="18" charset="0"/>
              </a:rPr>
              <a:t>Technology Used	:	Python</a:t>
            </a:r>
            <a:endParaRPr lang="en-IN" dirty="0" smtClean="0">
              <a:effectLst/>
              <a:latin typeface="Times New Roman" panose="02020603050405020304" pitchFamily="18" charset="0"/>
              <a:ea typeface="Times New Roman" panose="02020603050405020304" pitchFamily="18" charset="0"/>
            </a:endParaRPr>
          </a:p>
          <a:p>
            <a:pPr marL="342900" lvl="0" indent="-342900">
              <a:spcBef>
                <a:spcPts val="625"/>
              </a:spcBef>
              <a:spcAft>
                <a:spcPts val="0"/>
              </a:spcAft>
              <a:buFont typeface="Arial" panose="020B0604020202020204" pitchFamily="34" charset="0"/>
              <a:buChar char="•"/>
              <a:tabLst>
                <a:tab pos="532765" algn="l"/>
                <a:tab pos="533400" algn="l"/>
                <a:tab pos="1905000" algn="l"/>
                <a:tab pos="2362200" algn="l"/>
              </a:tabLst>
            </a:pPr>
            <a:r>
              <a:rPr lang="en-US" dirty="0" smtClean="0">
                <a:effectLst/>
                <a:latin typeface="Times New Roman" panose="02020603050405020304" pitchFamily="18" charset="0"/>
                <a:ea typeface="Times New Roman" panose="02020603050405020304" pitchFamily="18" charset="0"/>
              </a:rPr>
              <a:t>IDE	:	</a:t>
            </a:r>
            <a:r>
              <a:rPr lang="en-US" dirty="0" err="1" smtClean="0">
                <a:effectLst/>
                <a:latin typeface="Times New Roman" panose="02020603050405020304" pitchFamily="18" charset="0"/>
                <a:ea typeface="Times New Roman" panose="02020603050405020304" pitchFamily="18" charset="0"/>
              </a:rPr>
              <a:t>Pycharm,Android</a:t>
            </a:r>
            <a:r>
              <a:rPr lang="en-US" dirty="0" smtClean="0">
                <a:effectLst/>
                <a:latin typeface="Times New Roman" panose="02020603050405020304" pitchFamily="18" charset="0"/>
                <a:ea typeface="Times New Roman" panose="02020603050405020304" pitchFamily="18" charset="0"/>
              </a:rPr>
              <a:t> Studio</a:t>
            </a:r>
            <a:endParaRPr lang="en-IN" dirty="0" smtClean="0">
              <a:effectLst/>
              <a:latin typeface="Times New Roman" panose="02020603050405020304" pitchFamily="18" charset="0"/>
              <a:ea typeface="Times New Roman" panose="02020603050405020304" pitchFamily="18" charset="0"/>
            </a:endParaRPr>
          </a:p>
          <a:p>
            <a:pPr marL="342900" lvl="0" indent="-342900">
              <a:spcBef>
                <a:spcPts val="625"/>
              </a:spcBef>
              <a:spcAft>
                <a:spcPts val="0"/>
              </a:spcAft>
              <a:buFont typeface="Arial" panose="020B0604020202020204" pitchFamily="34" charset="0"/>
              <a:buChar char="•"/>
              <a:tabLst>
                <a:tab pos="532765" algn="l"/>
                <a:tab pos="533400" algn="l"/>
                <a:tab pos="1905000" algn="l"/>
                <a:tab pos="2362200" algn="l"/>
              </a:tabLst>
            </a:pPr>
            <a:r>
              <a:rPr lang="en-US" dirty="0" smtClean="0">
                <a:effectLst/>
                <a:latin typeface="Times New Roman" panose="02020603050405020304" pitchFamily="18" charset="0"/>
                <a:ea typeface="Times New Roman" panose="02020603050405020304" pitchFamily="18" charset="0"/>
              </a:rPr>
              <a:t>Frame Work Used	:	Flask</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1107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012" y="2667000"/>
            <a:ext cx="8181975" cy="1524000"/>
          </a:xfrm>
          <a:prstGeom prst="rect">
            <a:avLst/>
          </a:prstGeom>
        </p:spPr>
      </p:pic>
      <p:sp>
        <p:nvSpPr>
          <p:cNvPr id="3" name="TextBox 2"/>
          <p:cNvSpPr txBox="1"/>
          <p:nvPr/>
        </p:nvSpPr>
        <p:spPr>
          <a:xfrm>
            <a:off x="3597777" y="213645"/>
            <a:ext cx="4948015" cy="646331"/>
          </a:xfrm>
          <a:prstGeom prst="rect">
            <a:avLst/>
          </a:prstGeom>
          <a:noFill/>
        </p:spPr>
        <p:txBody>
          <a:bodyPr wrap="square" rtlCol="0">
            <a:spAutoFit/>
          </a:bodyPr>
          <a:lstStyle/>
          <a:p>
            <a:r>
              <a:rPr lang="en-US" sz="3600" b="1" dirty="0" smtClean="0">
                <a:latin typeface="Times New Roman" panose="02020603050405020304" pitchFamily="18" charset="0"/>
                <a:cs typeface="Times New Roman" panose="02020603050405020304" pitchFamily="18" charset="0"/>
              </a:rPr>
              <a:t>Data Flow Diagram   </a:t>
            </a:r>
            <a:endParaRPr lang="en-IN"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66572" y="1418601"/>
            <a:ext cx="1338440" cy="376015"/>
          </a:xfrm>
          <a:prstGeom prst="rect">
            <a:avLst/>
          </a:prstGeom>
          <a:noFill/>
        </p:spPr>
        <p:txBody>
          <a:bodyPr wrap="square" rtlCol="0">
            <a:spAutoFit/>
          </a:bodyPr>
          <a:lstStyle/>
          <a:p>
            <a:r>
              <a:rPr lang="en-US" dirty="0" smtClean="0"/>
              <a:t>Level 0</a:t>
            </a:r>
            <a:endParaRPr lang="en-IN" dirty="0"/>
          </a:p>
        </p:txBody>
      </p:sp>
    </p:spTree>
    <p:extLst>
      <p:ext uri="{BB962C8B-B14F-4D97-AF65-F5344CB8AC3E}">
        <p14:creationId xmlns:p14="http://schemas.microsoft.com/office/powerpoint/2010/main" val="342365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239" y="901760"/>
            <a:ext cx="7648575" cy="4610100"/>
          </a:xfrm>
          <a:prstGeom prst="rect">
            <a:avLst/>
          </a:prstGeom>
        </p:spPr>
      </p:pic>
      <p:sp>
        <p:nvSpPr>
          <p:cNvPr id="3" name="TextBox 2"/>
          <p:cNvSpPr txBox="1"/>
          <p:nvPr/>
        </p:nvSpPr>
        <p:spPr>
          <a:xfrm>
            <a:off x="384561" y="393106"/>
            <a:ext cx="1495514" cy="369332"/>
          </a:xfrm>
          <a:prstGeom prst="rect">
            <a:avLst/>
          </a:prstGeom>
          <a:noFill/>
        </p:spPr>
        <p:txBody>
          <a:bodyPr wrap="square" rtlCol="0">
            <a:spAutoFit/>
          </a:bodyPr>
          <a:lstStyle/>
          <a:p>
            <a:r>
              <a:rPr lang="en-US" dirty="0" smtClean="0"/>
              <a:t>Level 1.1</a:t>
            </a:r>
            <a:endParaRPr lang="en-IN" dirty="0"/>
          </a:p>
        </p:txBody>
      </p:sp>
    </p:spTree>
    <p:extLst>
      <p:ext uri="{BB962C8B-B14F-4D97-AF65-F5344CB8AC3E}">
        <p14:creationId xmlns:p14="http://schemas.microsoft.com/office/powerpoint/2010/main" val="302205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474</TotalTime>
  <Words>622</Words>
  <Application>Microsoft Office PowerPoint</Application>
  <PresentationFormat>Widescreen</PresentationFormat>
  <Paragraphs>398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Calibri</vt:lpstr>
      <vt:lpstr>Calibri Light</vt:lpstr>
      <vt:lpstr>Times New Roman</vt:lpstr>
      <vt:lpstr>Retrospect</vt:lpstr>
      <vt:lpstr>LIBRARY INTELLIGENT BOOK RECOMMENDATION  SYSTEM USING FACIAL EXPRESSION  RECOGNITION</vt:lpstr>
      <vt:lpstr>                           Table of contents</vt:lpstr>
      <vt:lpstr>                                    Abstract</vt:lpstr>
      <vt:lpstr>                                    Modules</vt:lpstr>
      <vt:lpstr>PowerPoint Presentation</vt:lpstr>
      <vt:lpstr>                       Developing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INTELLIGENT BOOK RECOMMENDATION  SYSTEM USING FACIAL EXPRESSION  RECOGNITION</dc:title>
  <dc:creator>ESTORE</dc:creator>
  <cp:lastModifiedBy>ESTORE</cp:lastModifiedBy>
  <cp:revision>33</cp:revision>
  <dcterms:created xsi:type="dcterms:W3CDTF">2022-01-09T13:04:32Z</dcterms:created>
  <dcterms:modified xsi:type="dcterms:W3CDTF">2022-01-18T02:55:07Z</dcterms:modified>
</cp:coreProperties>
</file>