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9" r:id="rId8"/>
    <p:sldId id="260" r:id="rId9"/>
    <p:sldId id="261" r:id="rId10"/>
    <p:sldId id="262" r:id="rId11"/>
    <p:sldId id="263" r:id="rId12"/>
    <p:sldId id="26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47E5-7BED-44C0-B2F5-EF9405623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84691D-32FE-4C64-90D5-70305CE05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D297AE-7852-4DFE-8DF6-F33F43FF056F}"/>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5" name="Footer Placeholder 4">
            <a:extLst>
              <a:ext uri="{FF2B5EF4-FFF2-40B4-BE49-F238E27FC236}">
                <a16:creationId xmlns:a16="http://schemas.microsoft.com/office/drawing/2014/main" id="{C7C0EBD8-8E95-4EE6-B590-B8D56C8F3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55D5E-BD3A-4400-8BFC-471F278BDE6A}"/>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9514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958E-9D66-4E3F-8614-0B842C7E6F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8B9933-E3C6-45CC-82AA-3AC27BC8BA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19248-58C3-4C0D-8CCA-1C1D68D31F84}"/>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5" name="Footer Placeholder 4">
            <a:extLst>
              <a:ext uri="{FF2B5EF4-FFF2-40B4-BE49-F238E27FC236}">
                <a16:creationId xmlns:a16="http://schemas.microsoft.com/office/drawing/2014/main" id="{7F0CD931-8D8E-4F3F-B574-14F299405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1C708-511B-4E54-887D-40EC13E24675}"/>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57031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1540E-70C7-4106-9737-5D35E914A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CDC95F-A4B5-4DC8-AD1F-D9FE165002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0A4F08-6758-4B3B-818B-7BE5B43E855A}"/>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5" name="Footer Placeholder 4">
            <a:extLst>
              <a:ext uri="{FF2B5EF4-FFF2-40B4-BE49-F238E27FC236}">
                <a16:creationId xmlns:a16="http://schemas.microsoft.com/office/drawing/2014/main" id="{C35706E8-C5C4-428D-8980-918193F60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83C6D-A7ED-40AF-B19F-4158E10B02D1}"/>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66307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86D4-1676-483F-9A83-EA8D206B5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114C7-DF07-4693-8041-A0185D6B0D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9574EC-DBB4-4FD7-8914-F1B7D92A12EC}"/>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5" name="Footer Placeholder 4">
            <a:extLst>
              <a:ext uri="{FF2B5EF4-FFF2-40B4-BE49-F238E27FC236}">
                <a16:creationId xmlns:a16="http://schemas.microsoft.com/office/drawing/2014/main" id="{71194B5C-BB63-477F-BA67-B95B241E9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4EA5E-25D8-4356-AD62-2E936EAB2CFE}"/>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259364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CB0C-5206-4D8A-8F95-0642E8099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0D4E68-51F8-4A93-ACDF-DA357D4E8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C65461-BDDF-412F-A303-D18DB040A0E7}"/>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5" name="Footer Placeholder 4">
            <a:extLst>
              <a:ext uri="{FF2B5EF4-FFF2-40B4-BE49-F238E27FC236}">
                <a16:creationId xmlns:a16="http://schemas.microsoft.com/office/drawing/2014/main" id="{D558F9B7-20BF-4D23-9721-5532459D2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3DC3E-D868-452F-9CF2-EC0923815BDB}"/>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5960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7892-3BE5-4A4F-BFC8-6A2D19461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FFA5C9-DF6C-4592-8BB9-124F7E561C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163DC9-BC6B-4E85-B618-E0C2FE4BC9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495645-6A42-4980-B442-879D91C1A499}"/>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6" name="Footer Placeholder 5">
            <a:extLst>
              <a:ext uri="{FF2B5EF4-FFF2-40B4-BE49-F238E27FC236}">
                <a16:creationId xmlns:a16="http://schemas.microsoft.com/office/drawing/2014/main" id="{859B3DE8-CC1F-49EF-8CF4-B0A6F6A1A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C0282-F87A-4DFC-9DBB-43B8FAEED44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239534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7B81-4250-4DCB-B16E-1912631A38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6FE013-A9C0-484B-A50F-9DCDE5726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99610F-76E3-4566-A54D-4C42AF5A0F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2492E3-075D-4419-BE66-A34BCA097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8438FC-439E-4F12-B118-415BEAEDFB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452DAD-3D61-4F7C-9628-A54475570FD0}"/>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8" name="Footer Placeholder 7">
            <a:extLst>
              <a:ext uri="{FF2B5EF4-FFF2-40B4-BE49-F238E27FC236}">
                <a16:creationId xmlns:a16="http://schemas.microsoft.com/office/drawing/2014/main" id="{E910A963-BE5D-43D3-99AC-64FEAEAA9F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2C0A11-36FC-4181-A740-967D3104EFF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4737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BAC3-FEC5-4E73-9E0E-E06F2CCD4F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B0CD22-1DD3-475D-A541-694C7555F5FC}"/>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4" name="Footer Placeholder 3">
            <a:extLst>
              <a:ext uri="{FF2B5EF4-FFF2-40B4-BE49-F238E27FC236}">
                <a16:creationId xmlns:a16="http://schemas.microsoft.com/office/drawing/2014/main" id="{CDF60068-4EE5-4B23-951D-1AA22CDFB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484577-CA55-40A6-8463-4AB7D346987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70842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0E00A-C485-4FBF-B9A4-1D7B535FAA2B}"/>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3" name="Footer Placeholder 2">
            <a:extLst>
              <a:ext uri="{FF2B5EF4-FFF2-40B4-BE49-F238E27FC236}">
                <a16:creationId xmlns:a16="http://schemas.microsoft.com/office/drawing/2014/main" id="{88906F69-AAE7-40B2-B454-73701E8BD8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585A5C-B1B4-4E0E-BA3D-0B4A1968B3B5}"/>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60403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8069-2DD4-4650-809A-C90B8D4AC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3C0EE4-9944-493C-8A73-2BFCF3AAF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B4A52A-8D28-47CE-8392-670CE306D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1288A8-9299-4C2A-8CD5-A0504006EE41}"/>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6" name="Footer Placeholder 5">
            <a:extLst>
              <a:ext uri="{FF2B5EF4-FFF2-40B4-BE49-F238E27FC236}">
                <a16:creationId xmlns:a16="http://schemas.microsoft.com/office/drawing/2014/main" id="{EBD666F8-9F7E-4BDE-B88D-EA4C258C0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E88AA6-59FB-4C58-8355-9AF646079E20}"/>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83171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A312-EEDE-40E4-9458-281C8F0D9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9614E3-FFBA-43C5-A2B3-A05F0FCDB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46112D-B1F8-49B9-92B5-ED493C195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1F0DB5-EF64-4D72-8964-E212E1B0DC7F}"/>
              </a:ext>
            </a:extLst>
          </p:cNvPr>
          <p:cNvSpPr>
            <a:spLocks noGrp="1"/>
          </p:cNvSpPr>
          <p:nvPr>
            <p:ph type="dt" sz="half" idx="10"/>
          </p:nvPr>
        </p:nvSpPr>
        <p:spPr/>
        <p:txBody>
          <a:bodyPr/>
          <a:lstStyle/>
          <a:p>
            <a:fld id="{CEC547BB-89C6-47AA-A0E9-264E466D5385}" type="datetimeFigureOut">
              <a:rPr lang="en-IN" smtClean="0"/>
              <a:t>18-02-2022</a:t>
            </a:fld>
            <a:endParaRPr lang="en-IN"/>
          </a:p>
        </p:txBody>
      </p:sp>
      <p:sp>
        <p:nvSpPr>
          <p:cNvPr id="6" name="Footer Placeholder 5">
            <a:extLst>
              <a:ext uri="{FF2B5EF4-FFF2-40B4-BE49-F238E27FC236}">
                <a16:creationId xmlns:a16="http://schemas.microsoft.com/office/drawing/2014/main" id="{D8B0E303-5030-49D4-8F53-8BBF2F761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8CF1EE-6C40-4D65-B86F-A2017D459898}"/>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9927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A2D35-B94A-4029-A0C2-DAF362D48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6B6336-491F-4E4B-BA34-859FCAD47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CE45C-1177-414F-BFA9-3440459CD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547BB-89C6-47AA-A0E9-264E466D5385}" type="datetimeFigureOut">
              <a:rPr lang="en-IN" smtClean="0"/>
              <a:t>18-02-2022</a:t>
            </a:fld>
            <a:endParaRPr lang="en-IN"/>
          </a:p>
        </p:txBody>
      </p:sp>
      <p:sp>
        <p:nvSpPr>
          <p:cNvPr id="5" name="Footer Placeholder 4">
            <a:extLst>
              <a:ext uri="{FF2B5EF4-FFF2-40B4-BE49-F238E27FC236}">
                <a16:creationId xmlns:a16="http://schemas.microsoft.com/office/drawing/2014/main" id="{EE37A71B-A633-4AF4-903E-B8A3EF7AF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22CA37-3DC7-4673-A116-9F17304BB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D117A-02EB-42D1-B65D-26BF9AEB56FD}" type="slidenum">
              <a:rPr lang="en-IN" smtClean="0"/>
              <a:t>‹#›</a:t>
            </a:fld>
            <a:endParaRPr lang="en-IN"/>
          </a:p>
        </p:txBody>
      </p:sp>
    </p:spTree>
    <p:extLst>
      <p:ext uri="{BB962C8B-B14F-4D97-AF65-F5344CB8AC3E}">
        <p14:creationId xmlns:p14="http://schemas.microsoft.com/office/powerpoint/2010/main" val="37225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B61B-7579-4A1A-A854-9F1AFB733FD3}"/>
              </a:ext>
            </a:extLst>
          </p:cNvPr>
          <p:cNvSpPr>
            <a:spLocks noGrp="1"/>
          </p:cNvSpPr>
          <p:nvPr>
            <p:ph type="ctrTitle"/>
          </p:nvPr>
        </p:nvSpPr>
        <p:spPr>
          <a:xfrm>
            <a:off x="2601156" y="2059620"/>
            <a:ext cx="6060489" cy="997582"/>
          </a:xfrm>
        </p:spPr>
        <p:txBody>
          <a:bodyPr/>
          <a:lstStyle/>
          <a:p>
            <a:r>
              <a:rPr lang="en-US" dirty="0"/>
              <a:t>TRAVALLER’S HUB</a:t>
            </a:r>
            <a:endParaRPr lang="en-IN" dirty="0"/>
          </a:p>
        </p:txBody>
      </p:sp>
      <p:sp>
        <p:nvSpPr>
          <p:cNvPr id="3" name="Subtitle 2">
            <a:extLst>
              <a:ext uri="{FF2B5EF4-FFF2-40B4-BE49-F238E27FC236}">
                <a16:creationId xmlns:a16="http://schemas.microsoft.com/office/drawing/2014/main" id="{62B95F72-ABAD-46CE-B8DF-9B924B58C951}"/>
              </a:ext>
            </a:extLst>
          </p:cNvPr>
          <p:cNvSpPr>
            <a:spLocks noGrp="1"/>
          </p:cNvSpPr>
          <p:nvPr>
            <p:ph type="subTitle" idx="1"/>
          </p:nvPr>
        </p:nvSpPr>
        <p:spPr>
          <a:xfrm>
            <a:off x="3142695" y="3673059"/>
            <a:ext cx="4258321" cy="1655762"/>
          </a:xfrm>
        </p:spPr>
        <p:txBody>
          <a:bodyPr>
            <a:normAutofit/>
          </a:bodyPr>
          <a:lstStyle/>
          <a:p>
            <a:r>
              <a:rPr lang="en-US" dirty="0"/>
              <a:t>Name : SOORAJ.M</a:t>
            </a:r>
          </a:p>
          <a:p>
            <a:r>
              <a:rPr lang="en-US" dirty="0"/>
              <a:t>ROLL NO : 53</a:t>
            </a:r>
          </a:p>
          <a:p>
            <a:r>
              <a:rPr lang="en-US" dirty="0"/>
              <a:t>Product Owner  : </a:t>
            </a:r>
            <a:r>
              <a:rPr lang="en-US" dirty="0" err="1"/>
              <a:t>Ms.Febin</a:t>
            </a:r>
            <a:r>
              <a:rPr lang="en-US" dirty="0"/>
              <a:t> Aziz</a:t>
            </a:r>
            <a:endParaRPr lang="en-IN" dirty="0"/>
          </a:p>
        </p:txBody>
      </p:sp>
    </p:spTree>
    <p:extLst>
      <p:ext uri="{BB962C8B-B14F-4D97-AF65-F5344CB8AC3E}">
        <p14:creationId xmlns:p14="http://schemas.microsoft.com/office/powerpoint/2010/main" val="36455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0274-7B3E-485E-B078-854F48DE7BB2}"/>
              </a:ext>
            </a:extLst>
          </p:cNvPr>
          <p:cNvSpPr>
            <a:spLocks noGrp="1"/>
          </p:cNvSpPr>
          <p:nvPr>
            <p:ph type="title"/>
          </p:nvPr>
        </p:nvSpPr>
        <p:spPr>
          <a:xfrm>
            <a:off x="770049" y="382881"/>
            <a:ext cx="2703990" cy="638052"/>
          </a:xfrm>
        </p:spPr>
        <p:txBody>
          <a:bodyPr>
            <a:normAutofit/>
          </a:bodyPr>
          <a:lstStyle/>
          <a:p>
            <a:r>
              <a:rPr lang="en-US" sz="3200" b="1" u="sng" dirty="0"/>
              <a:t>USER STORY</a:t>
            </a:r>
            <a:endParaRPr lang="en-IN" sz="3200" b="1" u="sng" dirty="0"/>
          </a:p>
        </p:txBody>
      </p:sp>
      <p:graphicFrame>
        <p:nvGraphicFramePr>
          <p:cNvPr id="7" name="Content Placeholder 6">
            <a:extLst>
              <a:ext uri="{FF2B5EF4-FFF2-40B4-BE49-F238E27FC236}">
                <a16:creationId xmlns:a16="http://schemas.microsoft.com/office/drawing/2014/main" id="{1545F35A-E665-4A55-BC64-50F20CD858D7}"/>
              </a:ext>
            </a:extLst>
          </p:cNvPr>
          <p:cNvGraphicFramePr>
            <a:graphicFrameLocks noGrp="1"/>
          </p:cNvGraphicFramePr>
          <p:nvPr>
            <p:ph idx="1"/>
            <p:extLst>
              <p:ext uri="{D42A27DB-BD31-4B8C-83A1-F6EECF244321}">
                <p14:modId xmlns:p14="http://schemas.microsoft.com/office/powerpoint/2010/main" val="4190773828"/>
              </p:ext>
            </p:extLst>
          </p:nvPr>
        </p:nvGraphicFramePr>
        <p:xfrm>
          <a:off x="2059619" y="1438183"/>
          <a:ext cx="5388744" cy="5122421"/>
        </p:xfrm>
        <a:graphic>
          <a:graphicData uri="http://schemas.openxmlformats.org/drawingml/2006/table">
            <a:tbl>
              <a:tblPr firstRow="1" firstCol="1" bandRow="1"/>
              <a:tblGrid>
                <a:gridCol w="878310">
                  <a:extLst>
                    <a:ext uri="{9D8B030D-6E8A-4147-A177-3AD203B41FA5}">
                      <a16:colId xmlns:a16="http://schemas.microsoft.com/office/drawing/2014/main" val="2235259903"/>
                    </a:ext>
                  </a:extLst>
                </a:gridCol>
                <a:gridCol w="1314408">
                  <a:extLst>
                    <a:ext uri="{9D8B030D-6E8A-4147-A177-3AD203B41FA5}">
                      <a16:colId xmlns:a16="http://schemas.microsoft.com/office/drawing/2014/main" val="309942158"/>
                    </a:ext>
                  </a:extLst>
                </a:gridCol>
                <a:gridCol w="1564430">
                  <a:extLst>
                    <a:ext uri="{9D8B030D-6E8A-4147-A177-3AD203B41FA5}">
                      <a16:colId xmlns:a16="http://schemas.microsoft.com/office/drawing/2014/main" val="780694612"/>
                    </a:ext>
                  </a:extLst>
                </a:gridCol>
                <a:gridCol w="1631596">
                  <a:extLst>
                    <a:ext uri="{9D8B030D-6E8A-4147-A177-3AD203B41FA5}">
                      <a16:colId xmlns:a16="http://schemas.microsoft.com/office/drawing/2014/main" val="812148767"/>
                    </a:ext>
                  </a:extLst>
                </a:gridCol>
              </a:tblGrid>
              <a:tr h="645464">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User Story</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ID</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As a&lt;type of user&gt;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 want to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&lt;perform some task&gt;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So that I can</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&lt;achieve some goal&gt;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6767080"/>
                  </a:ext>
                </a:extLst>
              </a:tr>
              <a:tr h="330127">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1</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Registration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Access Login</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5071154"/>
                  </a:ext>
                </a:extLst>
              </a:tr>
              <a:tr h="345416">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2</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Login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Access Home Page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3774351"/>
                  </a:ext>
                </a:extLst>
              </a:tr>
              <a:tr h="427098">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3</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Select Vehicle &amp;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Destination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Create Room</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As Admin</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538021"/>
                  </a:ext>
                </a:extLst>
              </a:tr>
              <a:tr h="330127">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4</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Send Request</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View Response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418120"/>
                  </a:ext>
                </a:extLst>
              </a:tr>
              <a:tr h="427098">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5</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Manage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Request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Approve/Decline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Request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374780"/>
                  </a:ext>
                </a:extLst>
              </a:tr>
              <a:tr h="330127">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6</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Add Content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Share with Members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0506220"/>
                  </a:ext>
                </a:extLst>
              </a:tr>
              <a:tr h="427098">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7</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Send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Message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Communicate with other Members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059771"/>
                  </a:ext>
                </a:extLst>
              </a:tr>
              <a:tr h="330127">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8</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Add Feedback</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Share Experience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8542977"/>
                  </a:ext>
                </a:extLst>
              </a:tr>
              <a:tr h="330127">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9</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View Feedback</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Improve Experience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3182521"/>
                  </a:ext>
                </a:extLst>
              </a:tr>
              <a:tr h="345416">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10</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Delete Room</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Exit Room</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169808"/>
                  </a:ext>
                </a:extLst>
              </a:tr>
              <a:tr h="427098">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11</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Remove Member</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Manage Member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Count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053744"/>
                  </a:ext>
                </a:extLst>
              </a:tr>
              <a:tr h="427098">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Kartika" panose="02020503030404060203" pitchFamily="18" charset="0"/>
                        </a:rPr>
                        <a:t>        12</a:t>
                      </a: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User</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Remove Room</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Make It No More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Available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7271" marR="67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460792"/>
                  </a:ext>
                </a:extLst>
              </a:tr>
            </a:tbl>
          </a:graphicData>
        </a:graphic>
      </p:graphicFrame>
    </p:spTree>
    <p:extLst>
      <p:ext uri="{BB962C8B-B14F-4D97-AF65-F5344CB8AC3E}">
        <p14:creationId xmlns:p14="http://schemas.microsoft.com/office/powerpoint/2010/main" val="170113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6A47-A354-4CB1-879B-E2D2E2134ED8}"/>
              </a:ext>
            </a:extLst>
          </p:cNvPr>
          <p:cNvSpPr>
            <a:spLocks noGrp="1"/>
          </p:cNvSpPr>
          <p:nvPr>
            <p:ph type="title"/>
          </p:nvPr>
        </p:nvSpPr>
        <p:spPr>
          <a:xfrm>
            <a:off x="838200" y="365126"/>
            <a:ext cx="3183384" cy="620296"/>
          </a:xfrm>
        </p:spPr>
        <p:txBody>
          <a:bodyPr>
            <a:normAutofit/>
          </a:bodyPr>
          <a:lstStyle/>
          <a:p>
            <a:r>
              <a:rPr lang="en-US" sz="3200" b="1" u="sng" dirty="0"/>
              <a:t>PROJECT PLAN</a:t>
            </a:r>
            <a:endParaRPr lang="en-IN" sz="3200" b="1" u="sng" dirty="0"/>
          </a:p>
        </p:txBody>
      </p:sp>
      <p:graphicFrame>
        <p:nvGraphicFramePr>
          <p:cNvPr id="8" name="Content Placeholder 7">
            <a:extLst>
              <a:ext uri="{FF2B5EF4-FFF2-40B4-BE49-F238E27FC236}">
                <a16:creationId xmlns:a16="http://schemas.microsoft.com/office/drawing/2014/main" id="{352AD872-CE9E-47EF-A100-C319ACE5C65E}"/>
              </a:ext>
            </a:extLst>
          </p:cNvPr>
          <p:cNvGraphicFramePr>
            <a:graphicFrameLocks noGrp="1"/>
          </p:cNvGraphicFramePr>
          <p:nvPr>
            <p:ph idx="1"/>
            <p:extLst>
              <p:ext uri="{D42A27DB-BD31-4B8C-83A1-F6EECF244321}">
                <p14:modId xmlns:p14="http://schemas.microsoft.com/office/powerpoint/2010/main" val="2105584441"/>
              </p:ext>
            </p:extLst>
          </p:nvPr>
        </p:nvGraphicFramePr>
        <p:xfrm>
          <a:off x="1331650" y="1198486"/>
          <a:ext cx="6924583" cy="5424254"/>
        </p:xfrm>
        <a:graphic>
          <a:graphicData uri="http://schemas.openxmlformats.org/drawingml/2006/table">
            <a:tbl>
              <a:tblPr firstRow="1" firstCol="1" bandRow="1"/>
              <a:tblGrid>
                <a:gridCol w="1042913">
                  <a:extLst>
                    <a:ext uri="{9D8B030D-6E8A-4147-A177-3AD203B41FA5}">
                      <a16:colId xmlns:a16="http://schemas.microsoft.com/office/drawing/2014/main" val="186788668"/>
                    </a:ext>
                  </a:extLst>
                </a:gridCol>
                <a:gridCol w="1512265">
                  <a:extLst>
                    <a:ext uri="{9D8B030D-6E8A-4147-A177-3AD203B41FA5}">
                      <a16:colId xmlns:a16="http://schemas.microsoft.com/office/drawing/2014/main" val="2649908394"/>
                    </a:ext>
                  </a:extLst>
                </a:gridCol>
                <a:gridCol w="1279230">
                  <a:extLst>
                    <a:ext uri="{9D8B030D-6E8A-4147-A177-3AD203B41FA5}">
                      <a16:colId xmlns:a16="http://schemas.microsoft.com/office/drawing/2014/main" val="3542813083"/>
                    </a:ext>
                  </a:extLst>
                </a:gridCol>
                <a:gridCol w="1163534">
                  <a:extLst>
                    <a:ext uri="{9D8B030D-6E8A-4147-A177-3AD203B41FA5}">
                      <a16:colId xmlns:a16="http://schemas.microsoft.com/office/drawing/2014/main" val="1671691342"/>
                    </a:ext>
                  </a:extLst>
                </a:gridCol>
                <a:gridCol w="813980">
                  <a:extLst>
                    <a:ext uri="{9D8B030D-6E8A-4147-A177-3AD203B41FA5}">
                      <a16:colId xmlns:a16="http://schemas.microsoft.com/office/drawing/2014/main" val="2196655331"/>
                    </a:ext>
                  </a:extLst>
                </a:gridCol>
                <a:gridCol w="1112661">
                  <a:extLst>
                    <a:ext uri="{9D8B030D-6E8A-4147-A177-3AD203B41FA5}">
                      <a16:colId xmlns:a16="http://schemas.microsoft.com/office/drawing/2014/main" val="2664816500"/>
                    </a:ext>
                  </a:extLst>
                </a:gridCol>
              </a:tblGrid>
              <a:tr h="497465">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User Story</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ID</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Task Name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Start Date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End Date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Days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Status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737160"/>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Sprint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15/11/2021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15/11/2021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364374"/>
                  </a:ext>
                </a:extLst>
              </a:tr>
              <a:tr h="424182">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1254626"/>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Sprint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22/11/2021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22/11/2021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281026"/>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51431"/>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29/11/2022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941607"/>
                  </a:ext>
                </a:extLst>
              </a:tr>
              <a:tr h="406027">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01/12/2021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01/12/2021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331344"/>
                  </a:ext>
                </a:extLst>
              </a:tr>
              <a:tr h="424182">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Sprint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13/12/2021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13/12/2021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848876"/>
                  </a:ext>
                </a:extLst>
              </a:tr>
              <a:tr h="406027">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149822"/>
                  </a:ext>
                </a:extLst>
              </a:tr>
              <a:tr h="406027">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5915123"/>
                  </a:ext>
                </a:extLst>
              </a:tr>
              <a:tr h="406027">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Sprint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02/02/2022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02/02/2022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416240"/>
                  </a:ext>
                </a:extLst>
              </a:tr>
              <a:tr h="424182">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07/02/2022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07/02/2022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700753"/>
                  </a:ext>
                </a:extLst>
              </a:tr>
              <a:tr h="406027">
                <a:tc>
                  <a:txBody>
                    <a:bodyPr/>
                    <a:lstStyle/>
                    <a:p>
                      <a:pPr>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14/02/2022</a:t>
                      </a:r>
                    </a:p>
                  </a:txBody>
                  <a:tcPr marL="68580" marR="68580" marT="0" marB="0">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14/02/2022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2106235"/>
                  </a:ext>
                </a:extLst>
              </a:tr>
            </a:tbl>
          </a:graphicData>
        </a:graphic>
      </p:graphicFrame>
    </p:spTree>
    <p:extLst>
      <p:ext uri="{BB962C8B-B14F-4D97-AF65-F5344CB8AC3E}">
        <p14:creationId xmlns:p14="http://schemas.microsoft.com/office/powerpoint/2010/main" val="157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8F0-2A0A-4444-B2B9-3AAAA5544B9A}"/>
              </a:ext>
            </a:extLst>
          </p:cNvPr>
          <p:cNvSpPr>
            <a:spLocks noGrp="1"/>
          </p:cNvSpPr>
          <p:nvPr>
            <p:ph type="title"/>
          </p:nvPr>
        </p:nvSpPr>
        <p:spPr>
          <a:xfrm>
            <a:off x="865632" y="365125"/>
            <a:ext cx="3953256" cy="448691"/>
          </a:xfrm>
        </p:spPr>
        <p:txBody>
          <a:bodyPr>
            <a:normAutofit fontScale="90000"/>
          </a:bodyPr>
          <a:lstStyle/>
          <a:p>
            <a:r>
              <a:rPr lang="en-US" sz="3200" b="1" u="sng" dirty="0"/>
              <a:t>SPRINT BACKLOG PLAN</a:t>
            </a:r>
            <a:endParaRPr lang="en-IN" sz="3200" b="1" u="sng" dirty="0"/>
          </a:p>
        </p:txBody>
      </p:sp>
      <p:graphicFrame>
        <p:nvGraphicFramePr>
          <p:cNvPr id="4" name="Table 3">
            <a:extLst>
              <a:ext uri="{FF2B5EF4-FFF2-40B4-BE49-F238E27FC236}">
                <a16:creationId xmlns:a16="http://schemas.microsoft.com/office/drawing/2014/main" id="{92B9D37F-1131-4225-9A78-C2F0FB57F9FD}"/>
              </a:ext>
            </a:extLst>
          </p:cNvPr>
          <p:cNvGraphicFramePr>
            <a:graphicFrameLocks noGrp="1"/>
          </p:cNvGraphicFramePr>
          <p:nvPr>
            <p:extLst>
              <p:ext uri="{D42A27DB-BD31-4B8C-83A1-F6EECF244321}">
                <p14:modId xmlns:p14="http://schemas.microsoft.com/office/powerpoint/2010/main" val="1912021971"/>
              </p:ext>
            </p:extLst>
          </p:nvPr>
        </p:nvGraphicFramePr>
        <p:xfrm>
          <a:off x="494560" y="813816"/>
          <a:ext cx="10653587" cy="5826673"/>
        </p:xfrm>
        <a:graphic>
          <a:graphicData uri="http://schemas.openxmlformats.org/drawingml/2006/table">
            <a:tbl>
              <a:tblPr firstRow="1" firstCol="1" bandRow="1"/>
              <a:tblGrid>
                <a:gridCol w="1903315">
                  <a:extLst>
                    <a:ext uri="{9D8B030D-6E8A-4147-A177-3AD203B41FA5}">
                      <a16:colId xmlns:a16="http://schemas.microsoft.com/office/drawing/2014/main" val="1028685467"/>
                    </a:ext>
                  </a:extLst>
                </a:gridCol>
                <a:gridCol w="894999">
                  <a:extLst>
                    <a:ext uri="{9D8B030D-6E8A-4147-A177-3AD203B41FA5}">
                      <a16:colId xmlns:a16="http://schemas.microsoft.com/office/drawing/2014/main" val="2172626785"/>
                    </a:ext>
                  </a:extLst>
                </a:gridCol>
                <a:gridCol w="715744">
                  <a:extLst>
                    <a:ext uri="{9D8B030D-6E8A-4147-A177-3AD203B41FA5}">
                      <a16:colId xmlns:a16="http://schemas.microsoft.com/office/drawing/2014/main" val="3069761074"/>
                    </a:ext>
                  </a:extLst>
                </a:gridCol>
                <a:gridCol w="548653">
                  <a:extLst>
                    <a:ext uri="{9D8B030D-6E8A-4147-A177-3AD203B41FA5}">
                      <a16:colId xmlns:a16="http://schemas.microsoft.com/office/drawing/2014/main" val="1803287429"/>
                    </a:ext>
                  </a:extLst>
                </a:gridCol>
                <a:gridCol w="548653">
                  <a:extLst>
                    <a:ext uri="{9D8B030D-6E8A-4147-A177-3AD203B41FA5}">
                      <a16:colId xmlns:a16="http://schemas.microsoft.com/office/drawing/2014/main" val="3800864936"/>
                    </a:ext>
                  </a:extLst>
                </a:gridCol>
                <a:gridCol w="549293">
                  <a:extLst>
                    <a:ext uri="{9D8B030D-6E8A-4147-A177-3AD203B41FA5}">
                      <a16:colId xmlns:a16="http://schemas.microsoft.com/office/drawing/2014/main" val="1263951582"/>
                    </a:ext>
                  </a:extLst>
                </a:gridCol>
                <a:gridCol w="549293">
                  <a:extLst>
                    <a:ext uri="{9D8B030D-6E8A-4147-A177-3AD203B41FA5}">
                      <a16:colId xmlns:a16="http://schemas.microsoft.com/office/drawing/2014/main" val="3599422626"/>
                    </a:ext>
                  </a:extLst>
                </a:gridCol>
                <a:gridCol w="549293">
                  <a:extLst>
                    <a:ext uri="{9D8B030D-6E8A-4147-A177-3AD203B41FA5}">
                      <a16:colId xmlns:a16="http://schemas.microsoft.com/office/drawing/2014/main" val="223559107"/>
                    </a:ext>
                  </a:extLst>
                </a:gridCol>
                <a:gridCol w="549293">
                  <a:extLst>
                    <a:ext uri="{9D8B030D-6E8A-4147-A177-3AD203B41FA5}">
                      <a16:colId xmlns:a16="http://schemas.microsoft.com/office/drawing/2014/main" val="2138555253"/>
                    </a:ext>
                  </a:extLst>
                </a:gridCol>
                <a:gridCol w="549293">
                  <a:extLst>
                    <a:ext uri="{9D8B030D-6E8A-4147-A177-3AD203B41FA5}">
                      <a16:colId xmlns:a16="http://schemas.microsoft.com/office/drawing/2014/main" val="1538958196"/>
                    </a:ext>
                  </a:extLst>
                </a:gridCol>
                <a:gridCol w="549293">
                  <a:extLst>
                    <a:ext uri="{9D8B030D-6E8A-4147-A177-3AD203B41FA5}">
                      <a16:colId xmlns:a16="http://schemas.microsoft.com/office/drawing/2014/main" val="3889147960"/>
                    </a:ext>
                  </a:extLst>
                </a:gridCol>
                <a:gridCol w="549293">
                  <a:extLst>
                    <a:ext uri="{9D8B030D-6E8A-4147-A177-3AD203B41FA5}">
                      <a16:colId xmlns:a16="http://schemas.microsoft.com/office/drawing/2014/main" val="3924280063"/>
                    </a:ext>
                  </a:extLst>
                </a:gridCol>
                <a:gridCol w="549293">
                  <a:extLst>
                    <a:ext uri="{9D8B030D-6E8A-4147-A177-3AD203B41FA5}">
                      <a16:colId xmlns:a16="http://schemas.microsoft.com/office/drawing/2014/main" val="572471401"/>
                    </a:ext>
                  </a:extLst>
                </a:gridCol>
                <a:gridCol w="549293">
                  <a:extLst>
                    <a:ext uri="{9D8B030D-6E8A-4147-A177-3AD203B41FA5}">
                      <a16:colId xmlns:a16="http://schemas.microsoft.com/office/drawing/2014/main" val="3169333216"/>
                    </a:ext>
                  </a:extLst>
                </a:gridCol>
                <a:gridCol w="549293">
                  <a:extLst>
                    <a:ext uri="{9D8B030D-6E8A-4147-A177-3AD203B41FA5}">
                      <a16:colId xmlns:a16="http://schemas.microsoft.com/office/drawing/2014/main" val="4135130325"/>
                    </a:ext>
                  </a:extLst>
                </a:gridCol>
                <a:gridCol w="549293">
                  <a:extLst>
                    <a:ext uri="{9D8B030D-6E8A-4147-A177-3AD203B41FA5}">
                      <a16:colId xmlns:a16="http://schemas.microsoft.com/office/drawing/2014/main" val="692718912"/>
                    </a:ext>
                  </a:extLst>
                </a:gridCol>
              </a:tblGrid>
              <a:tr h="845746">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Backlog Item</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and Completion date </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Original Estimate in hours</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3</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4</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5</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6</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8</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9</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10</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365827"/>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User story  #1,2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31458"/>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15/11/21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203025"/>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5788481"/>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9572110"/>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18633"/>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#3,4,5,6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783726"/>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22/11/21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190989"/>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24/11/21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884601"/>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01/12/21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2495578"/>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01/12/21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5923207"/>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User story  #7,8,9</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073713"/>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13/12/21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301837"/>
                  </a:ext>
                </a:extLst>
              </a:tr>
              <a:tr h="237187">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17/01/22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1579482"/>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24/01/22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314356"/>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24/01/22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774467"/>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#10,11,12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49984"/>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02/02/22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507659"/>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02/02/22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6729555"/>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07/02/22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358662"/>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14/02/22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884704"/>
                  </a:ext>
                </a:extLst>
              </a:tr>
              <a:tr h="237187">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Total</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10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 </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307366"/>
                  </a:ext>
                </a:extLst>
              </a:tr>
            </a:tbl>
          </a:graphicData>
        </a:graphic>
      </p:graphicFrame>
    </p:spTree>
    <p:extLst>
      <p:ext uri="{BB962C8B-B14F-4D97-AF65-F5344CB8AC3E}">
        <p14:creationId xmlns:p14="http://schemas.microsoft.com/office/powerpoint/2010/main" val="413295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1F44-24A0-44B9-BAB1-0121F8D4BF5C}"/>
              </a:ext>
            </a:extLst>
          </p:cNvPr>
          <p:cNvSpPr>
            <a:spLocks noGrp="1"/>
          </p:cNvSpPr>
          <p:nvPr>
            <p:ph type="title"/>
          </p:nvPr>
        </p:nvSpPr>
        <p:spPr>
          <a:xfrm>
            <a:off x="838200" y="365125"/>
            <a:ext cx="4444014" cy="558153"/>
          </a:xfrm>
        </p:spPr>
        <p:txBody>
          <a:bodyPr>
            <a:normAutofit/>
          </a:bodyPr>
          <a:lstStyle/>
          <a:p>
            <a:r>
              <a:rPr lang="en-US" sz="3200" b="1" u="sng" dirty="0"/>
              <a:t>SPRINT BACKLOG ACTUAL</a:t>
            </a:r>
            <a:endParaRPr lang="en-IN" sz="3200" b="1" u="sng" dirty="0"/>
          </a:p>
        </p:txBody>
      </p:sp>
      <p:graphicFrame>
        <p:nvGraphicFramePr>
          <p:cNvPr id="5" name="Content Placeholder 4">
            <a:extLst>
              <a:ext uri="{FF2B5EF4-FFF2-40B4-BE49-F238E27FC236}">
                <a16:creationId xmlns:a16="http://schemas.microsoft.com/office/drawing/2014/main" id="{933A37E8-DEF9-464B-8DD9-DB3771FC01FA}"/>
              </a:ext>
            </a:extLst>
          </p:cNvPr>
          <p:cNvGraphicFramePr>
            <a:graphicFrameLocks noGrp="1"/>
          </p:cNvGraphicFramePr>
          <p:nvPr>
            <p:ph idx="1"/>
            <p:extLst>
              <p:ext uri="{D42A27DB-BD31-4B8C-83A1-F6EECF244321}">
                <p14:modId xmlns:p14="http://schemas.microsoft.com/office/powerpoint/2010/main" val="3864444378"/>
              </p:ext>
            </p:extLst>
          </p:nvPr>
        </p:nvGraphicFramePr>
        <p:xfrm>
          <a:off x="684320" y="894117"/>
          <a:ext cx="11202880" cy="5598751"/>
        </p:xfrm>
        <a:graphic>
          <a:graphicData uri="http://schemas.openxmlformats.org/drawingml/2006/table">
            <a:tbl>
              <a:tblPr firstRow="1" firstCol="1" bandRow="1"/>
              <a:tblGrid>
                <a:gridCol w="1903315">
                  <a:extLst>
                    <a:ext uri="{9D8B030D-6E8A-4147-A177-3AD203B41FA5}">
                      <a16:colId xmlns:a16="http://schemas.microsoft.com/office/drawing/2014/main" val="3023257152"/>
                    </a:ext>
                  </a:extLst>
                </a:gridCol>
                <a:gridCol w="894999">
                  <a:extLst>
                    <a:ext uri="{9D8B030D-6E8A-4147-A177-3AD203B41FA5}">
                      <a16:colId xmlns:a16="http://schemas.microsoft.com/office/drawing/2014/main" val="3426933029"/>
                    </a:ext>
                  </a:extLst>
                </a:gridCol>
                <a:gridCol w="715744">
                  <a:extLst>
                    <a:ext uri="{9D8B030D-6E8A-4147-A177-3AD203B41FA5}">
                      <a16:colId xmlns:a16="http://schemas.microsoft.com/office/drawing/2014/main" val="1795413478"/>
                    </a:ext>
                  </a:extLst>
                </a:gridCol>
                <a:gridCol w="548653">
                  <a:extLst>
                    <a:ext uri="{9D8B030D-6E8A-4147-A177-3AD203B41FA5}">
                      <a16:colId xmlns:a16="http://schemas.microsoft.com/office/drawing/2014/main" val="3996403663"/>
                    </a:ext>
                  </a:extLst>
                </a:gridCol>
                <a:gridCol w="548653">
                  <a:extLst>
                    <a:ext uri="{9D8B030D-6E8A-4147-A177-3AD203B41FA5}">
                      <a16:colId xmlns:a16="http://schemas.microsoft.com/office/drawing/2014/main" val="2288256148"/>
                    </a:ext>
                  </a:extLst>
                </a:gridCol>
                <a:gridCol w="549293">
                  <a:extLst>
                    <a:ext uri="{9D8B030D-6E8A-4147-A177-3AD203B41FA5}">
                      <a16:colId xmlns:a16="http://schemas.microsoft.com/office/drawing/2014/main" val="3678900960"/>
                    </a:ext>
                  </a:extLst>
                </a:gridCol>
                <a:gridCol w="549293">
                  <a:extLst>
                    <a:ext uri="{9D8B030D-6E8A-4147-A177-3AD203B41FA5}">
                      <a16:colId xmlns:a16="http://schemas.microsoft.com/office/drawing/2014/main" val="2705463152"/>
                    </a:ext>
                  </a:extLst>
                </a:gridCol>
                <a:gridCol w="549293">
                  <a:extLst>
                    <a:ext uri="{9D8B030D-6E8A-4147-A177-3AD203B41FA5}">
                      <a16:colId xmlns:a16="http://schemas.microsoft.com/office/drawing/2014/main" val="226836051"/>
                    </a:ext>
                  </a:extLst>
                </a:gridCol>
                <a:gridCol w="549293">
                  <a:extLst>
                    <a:ext uri="{9D8B030D-6E8A-4147-A177-3AD203B41FA5}">
                      <a16:colId xmlns:a16="http://schemas.microsoft.com/office/drawing/2014/main" val="1239139371"/>
                    </a:ext>
                  </a:extLst>
                </a:gridCol>
                <a:gridCol w="549293">
                  <a:extLst>
                    <a:ext uri="{9D8B030D-6E8A-4147-A177-3AD203B41FA5}">
                      <a16:colId xmlns:a16="http://schemas.microsoft.com/office/drawing/2014/main" val="3404627429"/>
                    </a:ext>
                  </a:extLst>
                </a:gridCol>
                <a:gridCol w="549293">
                  <a:extLst>
                    <a:ext uri="{9D8B030D-6E8A-4147-A177-3AD203B41FA5}">
                      <a16:colId xmlns:a16="http://schemas.microsoft.com/office/drawing/2014/main" val="3043232102"/>
                    </a:ext>
                  </a:extLst>
                </a:gridCol>
                <a:gridCol w="549293">
                  <a:extLst>
                    <a:ext uri="{9D8B030D-6E8A-4147-A177-3AD203B41FA5}">
                      <a16:colId xmlns:a16="http://schemas.microsoft.com/office/drawing/2014/main" val="1930887237"/>
                    </a:ext>
                  </a:extLst>
                </a:gridCol>
                <a:gridCol w="549293">
                  <a:extLst>
                    <a:ext uri="{9D8B030D-6E8A-4147-A177-3AD203B41FA5}">
                      <a16:colId xmlns:a16="http://schemas.microsoft.com/office/drawing/2014/main" val="4198424825"/>
                    </a:ext>
                  </a:extLst>
                </a:gridCol>
                <a:gridCol w="549293">
                  <a:extLst>
                    <a:ext uri="{9D8B030D-6E8A-4147-A177-3AD203B41FA5}">
                      <a16:colId xmlns:a16="http://schemas.microsoft.com/office/drawing/2014/main" val="1584169288"/>
                    </a:ext>
                  </a:extLst>
                </a:gridCol>
                <a:gridCol w="549293">
                  <a:extLst>
                    <a:ext uri="{9D8B030D-6E8A-4147-A177-3AD203B41FA5}">
                      <a16:colId xmlns:a16="http://schemas.microsoft.com/office/drawing/2014/main" val="1152232944"/>
                    </a:ext>
                  </a:extLst>
                </a:gridCol>
                <a:gridCol w="549293">
                  <a:extLst>
                    <a:ext uri="{9D8B030D-6E8A-4147-A177-3AD203B41FA5}">
                      <a16:colId xmlns:a16="http://schemas.microsoft.com/office/drawing/2014/main" val="3466876446"/>
                    </a:ext>
                  </a:extLst>
                </a:gridCol>
                <a:gridCol w="549293">
                  <a:extLst>
                    <a:ext uri="{9D8B030D-6E8A-4147-A177-3AD203B41FA5}">
                      <a16:colId xmlns:a16="http://schemas.microsoft.com/office/drawing/2014/main" val="2779896074"/>
                    </a:ext>
                  </a:extLst>
                </a:gridCol>
              </a:tblGrid>
              <a:tr h="812662">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Backlog Item</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and Completion date </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Original Estimate in hours</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3</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4</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5</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6</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8</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9</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10</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Kartika" panose="02020503030404060203" pitchFamily="18" charset="0"/>
                        </a:rPr>
                        <a:t>Completed</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Kartika" panose="02020503030404060203" pitchFamily="18" charset="0"/>
                        </a:rPr>
                        <a:t>&lt;Y/N&gt;</a:t>
                      </a:r>
                      <a:endParaRPr lang="en-IN" sz="1200" b="1"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851953"/>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User story  #1,2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886487"/>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15/11/21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29410"/>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406904"/>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8759720"/>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17/11/21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344600"/>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#3,4,5,6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3728049"/>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22/11/21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978364"/>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14/11/21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68669"/>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01/12/21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38466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01/12/21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50592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#7,8,9</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817596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13/12/21</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841950"/>
                  </a:ext>
                </a:extLst>
              </a:tr>
              <a:tr h="227909">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17/01/22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9453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24/01/22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8937286"/>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24/01/22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61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#10,11,12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30548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02/02/22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042822"/>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02/02/22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7312738"/>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07/02/22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986590"/>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14/02/22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852519"/>
                  </a:ext>
                </a:extLst>
              </a:tr>
              <a:tr h="227909">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Total</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10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 </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N</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3724824"/>
                  </a:ext>
                </a:extLst>
              </a:tr>
            </a:tbl>
          </a:graphicData>
        </a:graphic>
      </p:graphicFrame>
    </p:spTree>
    <p:extLst>
      <p:ext uri="{BB962C8B-B14F-4D97-AF65-F5344CB8AC3E}">
        <p14:creationId xmlns:p14="http://schemas.microsoft.com/office/powerpoint/2010/main" val="141433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275C-A35B-4377-99ED-D0DBE2A84037}"/>
              </a:ext>
            </a:extLst>
          </p:cNvPr>
          <p:cNvSpPr>
            <a:spLocks noGrp="1"/>
          </p:cNvSpPr>
          <p:nvPr>
            <p:ph type="title"/>
          </p:nvPr>
        </p:nvSpPr>
        <p:spPr>
          <a:xfrm>
            <a:off x="838200" y="365125"/>
            <a:ext cx="3778188" cy="931015"/>
          </a:xfrm>
        </p:spPr>
        <p:txBody>
          <a:bodyPr>
            <a:normAutofit/>
          </a:bodyPr>
          <a:lstStyle/>
          <a:p>
            <a:r>
              <a:rPr lang="en-US" sz="3200" b="1" u="sng" dirty="0"/>
              <a:t>TABLE OF CONTENTS</a:t>
            </a:r>
            <a:endParaRPr lang="en-IN" sz="3200" b="1" u="sng" dirty="0"/>
          </a:p>
        </p:txBody>
      </p:sp>
      <p:sp>
        <p:nvSpPr>
          <p:cNvPr id="3" name="Content Placeholder 2">
            <a:extLst>
              <a:ext uri="{FF2B5EF4-FFF2-40B4-BE49-F238E27FC236}">
                <a16:creationId xmlns:a16="http://schemas.microsoft.com/office/drawing/2014/main" id="{DFEB82C2-69A5-412A-B2A5-BB0CA7122204}"/>
              </a:ext>
            </a:extLst>
          </p:cNvPr>
          <p:cNvSpPr>
            <a:spLocks noGrp="1"/>
          </p:cNvSpPr>
          <p:nvPr>
            <p:ph idx="1"/>
          </p:nvPr>
        </p:nvSpPr>
        <p:spPr>
          <a:xfrm>
            <a:off x="838200" y="1376039"/>
            <a:ext cx="10515600" cy="5255580"/>
          </a:xfrm>
        </p:spPr>
        <p:txBody>
          <a:bodyPr>
            <a:normAutofit/>
          </a:bodyPr>
          <a:lstStyle/>
          <a:p>
            <a:pPr>
              <a:buFont typeface="Wingdings" panose="05000000000000000000" pitchFamily="2" charset="2"/>
              <a:buChar char="Ø"/>
            </a:pPr>
            <a:r>
              <a:rPr lang="en-US" sz="2400" dirty="0"/>
              <a:t>Introduction</a:t>
            </a:r>
          </a:p>
          <a:p>
            <a:pPr>
              <a:buFont typeface="Wingdings" panose="05000000000000000000" pitchFamily="2" charset="2"/>
              <a:buChar char="Ø"/>
            </a:pPr>
            <a:r>
              <a:rPr lang="en-US" sz="2400" dirty="0"/>
              <a:t>Modules</a:t>
            </a:r>
          </a:p>
          <a:p>
            <a:pPr>
              <a:buFont typeface="Wingdings" panose="05000000000000000000" pitchFamily="2" charset="2"/>
              <a:buChar char="Ø"/>
            </a:pPr>
            <a:r>
              <a:rPr lang="en-US" sz="2400" dirty="0"/>
              <a:t>Data Flow Diagram</a:t>
            </a:r>
          </a:p>
          <a:p>
            <a:pPr>
              <a:buFont typeface="Wingdings" panose="05000000000000000000" pitchFamily="2" charset="2"/>
              <a:buChar char="Ø"/>
            </a:pPr>
            <a:r>
              <a:rPr lang="en-US" sz="2400" dirty="0"/>
              <a:t>Table Design</a:t>
            </a:r>
          </a:p>
          <a:p>
            <a:pPr>
              <a:buFont typeface="Wingdings" panose="05000000000000000000" pitchFamily="2" charset="2"/>
              <a:buChar char="Ø"/>
            </a:pPr>
            <a:r>
              <a:rPr lang="en-US" sz="2400" dirty="0"/>
              <a:t>Developing Environment</a:t>
            </a:r>
          </a:p>
          <a:p>
            <a:pPr>
              <a:buFont typeface="Wingdings" panose="05000000000000000000" pitchFamily="2" charset="2"/>
              <a:buChar char="Ø"/>
            </a:pPr>
            <a:r>
              <a:rPr lang="en-US" sz="2400" dirty="0"/>
              <a:t>Product Backlog</a:t>
            </a:r>
          </a:p>
          <a:p>
            <a:pPr>
              <a:buFont typeface="Wingdings" panose="05000000000000000000" pitchFamily="2" charset="2"/>
              <a:buChar char="Ø"/>
            </a:pPr>
            <a:r>
              <a:rPr lang="en-US" sz="2400" dirty="0"/>
              <a:t>User Stories</a:t>
            </a:r>
          </a:p>
          <a:p>
            <a:pPr>
              <a:buFont typeface="Wingdings" panose="05000000000000000000" pitchFamily="2" charset="2"/>
              <a:buChar char="Ø"/>
            </a:pPr>
            <a:r>
              <a:rPr lang="en-US" sz="2400" dirty="0"/>
              <a:t>Project Plan</a:t>
            </a:r>
          </a:p>
          <a:p>
            <a:pPr>
              <a:buFont typeface="Wingdings" panose="05000000000000000000" pitchFamily="2" charset="2"/>
              <a:buChar char="Ø"/>
            </a:pPr>
            <a:r>
              <a:rPr lang="en-US" sz="2400" dirty="0"/>
              <a:t>Sprint Plan</a:t>
            </a:r>
          </a:p>
          <a:p>
            <a:pPr>
              <a:buFont typeface="Wingdings" panose="05000000000000000000" pitchFamily="2" charset="2"/>
              <a:buChar char="Ø"/>
            </a:pPr>
            <a:r>
              <a:rPr lang="en-US" sz="2400" dirty="0"/>
              <a:t>Sprint Actual</a:t>
            </a:r>
            <a:endParaRPr lang="en-IN" sz="2400" dirty="0"/>
          </a:p>
        </p:txBody>
      </p:sp>
    </p:spTree>
    <p:extLst>
      <p:ext uri="{BB962C8B-B14F-4D97-AF65-F5344CB8AC3E}">
        <p14:creationId xmlns:p14="http://schemas.microsoft.com/office/powerpoint/2010/main" val="254894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C53A-BE34-4103-A323-B5E40A62C551}"/>
              </a:ext>
            </a:extLst>
          </p:cNvPr>
          <p:cNvSpPr>
            <a:spLocks noGrp="1"/>
          </p:cNvSpPr>
          <p:nvPr>
            <p:ph type="title"/>
          </p:nvPr>
        </p:nvSpPr>
        <p:spPr>
          <a:xfrm>
            <a:off x="838200" y="365126"/>
            <a:ext cx="10515600" cy="735706"/>
          </a:xfrm>
        </p:spPr>
        <p:txBody>
          <a:bodyPr>
            <a:normAutofit/>
          </a:bodyPr>
          <a:lstStyle/>
          <a:p>
            <a:r>
              <a:rPr lang="en-US" sz="3200" b="1" u="sng" dirty="0"/>
              <a:t>TRAVELLER’S HUB</a:t>
            </a:r>
            <a:endParaRPr lang="en-IN" sz="3200" b="1" u="sng" dirty="0"/>
          </a:p>
        </p:txBody>
      </p:sp>
      <p:sp>
        <p:nvSpPr>
          <p:cNvPr id="3" name="Content Placeholder 2">
            <a:extLst>
              <a:ext uri="{FF2B5EF4-FFF2-40B4-BE49-F238E27FC236}">
                <a16:creationId xmlns:a16="http://schemas.microsoft.com/office/drawing/2014/main" id="{7CBACA9C-8015-408E-8BB6-9A47CC1F1822}"/>
              </a:ext>
            </a:extLst>
          </p:cNvPr>
          <p:cNvSpPr>
            <a:spLocks noGrp="1"/>
          </p:cNvSpPr>
          <p:nvPr>
            <p:ph idx="1"/>
          </p:nvPr>
        </p:nvSpPr>
        <p:spPr>
          <a:xfrm>
            <a:off x="838200" y="1253331"/>
            <a:ext cx="10515600" cy="4351338"/>
          </a:xfrm>
        </p:spPr>
        <p:txBody>
          <a:bodyPr/>
          <a:lstStyle/>
          <a:p>
            <a:pPr marL="0" indent="0">
              <a:lnSpc>
                <a:spcPct val="100000"/>
              </a:lnSpc>
              <a:buNone/>
            </a:pPr>
            <a:r>
              <a:rPr lang="en-US" sz="2000" dirty="0"/>
              <a:t>    Here we introduce a social media platform for those who love travel. This web application allows users to create a room for discussion and planning for the trip to a particular destination, if any other user is also interested and planning for the same destination, then that person can join in this room. This platform brings a new way of connecting new people of our mentality. In this web application, the user should specify their way of transport which distinguishes them from others, and show only those rooms with the same transportation system.</a:t>
            </a:r>
          </a:p>
          <a:p>
            <a:pPr marL="0" indent="0">
              <a:lnSpc>
                <a:spcPct val="100000"/>
              </a:lnSpc>
              <a:buNone/>
            </a:pPr>
            <a:r>
              <a:rPr lang="en-US" sz="2000" dirty="0"/>
              <a:t>This web application will allow users to connect with new people of their kind of mentality. Through this system we can reduce our effort through our trip, as we move in the group which will have all members of that room, things become easy to manage and overcome difficulties</a:t>
            </a:r>
            <a:r>
              <a:rPr lang="en-US" dirty="0"/>
              <a:t>.</a:t>
            </a:r>
            <a:endParaRPr lang="en-IN" dirty="0"/>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394013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28BD-FA67-4CBC-B1BA-403BACE56F69}"/>
              </a:ext>
            </a:extLst>
          </p:cNvPr>
          <p:cNvSpPr>
            <a:spLocks noGrp="1"/>
          </p:cNvSpPr>
          <p:nvPr>
            <p:ph type="title"/>
          </p:nvPr>
        </p:nvSpPr>
        <p:spPr>
          <a:xfrm>
            <a:off x="838200" y="365126"/>
            <a:ext cx="2144697" cy="575908"/>
          </a:xfrm>
        </p:spPr>
        <p:txBody>
          <a:bodyPr>
            <a:normAutofit/>
          </a:bodyPr>
          <a:lstStyle/>
          <a:p>
            <a:r>
              <a:rPr lang="en-US" sz="3200" b="1" u="sng" dirty="0"/>
              <a:t>MODULES</a:t>
            </a:r>
            <a:endParaRPr lang="en-IN" sz="3200" b="1" u="sng" dirty="0"/>
          </a:p>
        </p:txBody>
      </p:sp>
      <p:sp>
        <p:nvSpPr>
          <p:cNvPr id="3" name="Content Placeholder 2">
            <a:extLst>
              <a:ext uri="{FF2B5EF4-FFF2-40B4-BE49-F238E27FC236}">
                <a16:creationId xmlns:a16="http://schemas.microsoft.com/office/drawing/2014/main" id="{9570DAD7-5711-4314-A51A-317DA58FB10C}"/>
              </a:ext>
            </a:extLst>
          </p:cNvPr>
          <p:cNvSpPr>
            <a:spLocks noGrp="1"/>
          </p:cNvSpPr>
          <p:nvPr>
            <p:ph idx="1"/>
          </p:nvPr>
        </p:nvSpPr>
        <p:spPr>
          <a:xfrm>
            <a:off x="838200" y="1062145"/>
            <a:ext cx="3955742" cy="5094163"/>
          </a:xfrm>
        </p:spPr>
        <p:txBody>
          <a:bodyPr>
            <a:normAutofit fontScale="92500" lnSpcReduction="20000"/>
          </a:bodyPr>
          <a:lstStyle/>
          <a:p>
            <a:pPr>
              <a:lnSpc>
                <a:spcPct val="110000"/>
              </a:lnSpc>
              <a:buFont typeface="Wingdings" panose="05000000000000000000" pitchFamily="2" charset="2"/>
              <a:buChar char="Ø"/>
            </a:pPr>
            <a:r>
              <a:rPr lang="en-US" sz="2400" b="1" u="sng" dirty="0"/>
              <a:t>USER</a:t>
            </a:r>
            <a:r>
              <a:rPr lang="en-US" sz="2400" b="1" dirty="0"/>
              <a:t> </a:t>
            </a:r>
            <a:r>
              <a:rPr lang="en-US" sz="1900" dirty="0"/>
              <a:t>(Admin Of the Room)</a:t>
            </a:r>
          </a:p>
          <a:p>
            <a:pPr>
              <a:lnSpc>
                <a:spcPct val="120000"/>
              </a:lnSpc>
              <a:buFont typeface="Wingdings" panose="05000000000000000000" pitchFamily="2" charset="2"/>
              <a:buChar char="Ø"/>
            </a:pPr>
            <a:r>
              <a:rPr lang="en-US" sz="2000" dirty="0"/>
              <a:t>Register</a:t>
            </a:r>
          </a:p>
          <a:p>
            <a:pPr>
              <a:lnSpc>
                <a:spcPct val="120000"/>
              </a:lnSpc>
              <a:buFont typeface="Wingdings" panose="05000000000000000000" pitchFamily="2" charset="2"/>
              <a:buChar char="Ø"/>
            </a:pPr>
            <a:r>
              <a:rPr lang="en-US" sz="2000" dirty="0"/>
              <a:t>Login</a:t>
            </a:r>
          </a:p>
          <a:p>
            <a:pPr>
              <a:lnSpc>
                <a:spcPct val="120000"/>
              </a:lnSpc>
              <a:buFont typeface="Wingdings" panose="05000000000000000000" pitchFamily="2" charset="2"/>
              <a:buChar char="Ø"/>
            </a:pPr>
            <a:r>
              <a:rPr lang="en-US" sz="2000" dirty="0"/>
              <a:t>Create Room</a:t>
            </a:r>
          </a:p>
          <a:p>
            <a:pPr>
              <a:lnSpc>
                <a:spcPct val="120000"/>
              </a:lnSpc>
              <a:buFont typeface="Wingdings" panose="05000000000000000000" pitchFamily="2" charset="2"/>
              <a:buChar char="Ø"/>
            </a:pPr>
            <a:r>
              <a:rPr lang="en-US" sz="2000" dirty="0"/>
              <a:t>View Request</a:t>
            </a:r>
          </a:p>
          <a:p>
            <a:pPr>
              <a:lnSpc>
                <a:spcPct val="120000"/>
              </a:lnSpc>
              <a:buFont typeface="Wingdings" panose="05000000000000000000" pitchFamily="2" charset="2"/>
              <a:buChar char="Ø"/>
            </a:pPr>
            <a:r>
              <a:rPr lang="en-US" sz="2000" dirty="0"/>
              <a:t>Manage Request</a:t>
            </a:r>
          </a:p>
          <a:p>
            <a:pPr>
              <a:lnSpc>
                <a:spcPct val="120000"/>
              </a:lnSpc>
              <a:buFont typeface="Wingdings" panose="05000000000000000000" pitchFamily="2" charset="2"/>
              <a:buChar char="Ø"/>
            </a:pPr>
            <a:r>
              <a:rPr lang="en-US" sz="2000" dirty="0"/>
              <a:t>View Feedback</a:t>
            </a:r>
          </a:p>
          <a:p>
            <a:pPr>
              <a:lnSpc>
                <a:spcPct val="120000"/>
              </a:lnSpc>
              <a:buFont typeface="Wingdings" panose="05000000000000000000" pitchFamily="2" charset="2"/>
              <a:buChar char="Ø"/>
            </a:pPr>
            <a:r>
              <a:rPr lang="en-US" sz="2000" dirty="0"/>
              <a:t>Chat</a:t>
            </a:r>
          </a:p>
          <a:p>
            <a:pPr>
              <a:lnSpc>
                <a:spcPct val="120000"/>
              </a:lnSpc>
              <a:buFont typeface="Wingdings" panose="05000000000000000000" pitchFamily="2" charset="2"/>
              <a:buChar char="Ø"/>
            </a:pPr>
            <a:r>
              <a:rPr lang="en-US" sz="2000" dirty="0"/>
              <a:t>Share Content</a:t>
            </a:r>
          </a:p>
          <a:p>
            <a:pPr>
              <a:lnSpc>
                <a:spcPct val="120000"/>
              </a:lnSpc>
              <a:buFont typeface="Wingdings" panose="05000000000000000000" pitchFamily="2" charset="2"/>
              <a:buChar char="Ø"/>
            </a:pPr>
            <a:r>
              <a:rPr lang="en-US" sz="2000" dirty="0"/>
              <a:t>View content</a:t>
            </a:r>
          </a:p>
          <a:p>
            <a:pPr>
              <a:lnSpc>
                <a:spcPct val="120000"/>
              </a:lnSpc>
              <a:buFont typeface="Wingdings" panose="05000000000000000000" pitchFamily="2" charset="2"/>
              <a:buChar char="Ø"/>
            </a:pPr>
            <a:r>
              <a:rPr lang="en-US" sz="2000" dirty="0"/>
              <a:t>Delete Room</a:t>
            </a:r>
          </a:p>
          <a:p>
            <a:pPr>
              <a:lnSpc>
                <a:spcPct val="120000"/>
              </a:lnSpc>
              <a:buFont typeface="Wingdings" panose="05000000000000000000" pitchFamily="2" charset="2"/>
              <a:buChar char="Ø"/>
            </a:pPr>
            <a:r>
              <a:rPr lang="en-US" sz="2000" dirty="0"/>
              <a:t>Remove Members</a:t>
            </a:r>
            <a:endParaRPr lang="en-IN" sz="2000" dirty="0"/>
          </a:p>
        </p:txBody>
      </p:sp>
      <p:sp>
        <p:nvSpPr>
          <p:cNvPr id="4" name="TextBox 3">
            <a:extLst>
              <a:ext uri="{FF2B5EF4-FFF2-40B4-BE49-F238E27FC236}">
                <a16:creationId xmlns:a16="http://schemas.microsoft.com/office/drawing/2014/main" id="{9DADB60A-E2D0-443C-9C75-E1F8C020E82F}"/>
              </a:ext>
            </a:extLst>
          </p:cNvPr>
          <p:cNvSpPr txBox="1"/>
          <p:nvPr/>
        </p:nvSpPr>
        <p:spPr>
          <a:xfrm>
            <a:off x="5939161" y="941034"/>
            <a:ext cx="4145872" cy="521527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u="sng" dirty="0"/>
              <a:t>USER</a:t>
            </a:r>
            <a:r>
              <a:rPr lang="en-US" sz="2400" dirty="0"/>
              <a:t> </a:t>
            </a:r>
            <a:r>
              <a:rPr lang="en-US" dirty="0"/>
              <a:t>(Member of the Room)</a:t>
            </a:r>
          </a:p>
          <a:p>
            <a:pPr marL="285750" indent="-285750">
              <a:lnSpc>
                <a:spcPct val="150000"/>
              </a:lnSpc>
              <a:buFont typeface="Wingdings" panose="05000000000000000000" pitchFamily="2" charset="2"/>
              <a:buChar char="Ø"/>
            </a:pPr>
            <a:r>
              <a:rPr lang="en-US" sz="2000" dirty="0"/>
              <a:t>Register</a:t>
            </a:r>
          </a:p>
          <a:p>
            <a:pPr marL="285750" indent="-285750">
              <a:lnSpc>
                <a:spcPct val="150000"/>
              </a:lnSpc>
              <a:buFont typeface="Wingdings" panose="05000000000000000000" pitchFamily="2" charset="2"/>
              <a:buChar char="Ø"/>
            </a:pPr>
            <a:r>
              <a:rPr lang="en-US" sz="2000" dirty="0"/>
              <a:t>Login</a:t>
            </a:r>
          </a:p>
          <a:p>
            <a:pPr marL="285750" indent="-285750">
              <a:lnSpc>
                <a:spcPct val="150000"/>
              </a:lnSpc>
              <a:buFont typeface="Wingdings" panose="05000000000000000000" pitchFamily="2" charset="2"/>
              <a:buChar char="Ø"/>
            </a:pPr>
            <a:r>
              <a:rPr lang="en-US" sz="2000" dirty="0"/>
              <a:t>Search Room</a:t>
            </a:r>
          </a:p>
          <a:p>
            <a:pPr marL="285750" indent="-285750">
              <a:lnSpc>
                <a:spcPct val="150000"/>
              </a:lnSpc>
              <a:buFont typeface="Wingdings" panose="05000000000000000000" pitchFamily="2" charset="2"/>
              <a:buChar char="Ø"/>
            </a:pPr>
            <a:r>
              <a:rPr lang="en-US" sz="2000" dirty="0"/>
              <a:t>Send Request</a:t>
            </a:r>
          </a:p>
          <a:p>
            <a:pPr marL="285750" indent="-285750">
              <a:lnSpc>
                <a:spcPct val="150000"/>
              </a:lnSpc>
              <a:buFont typeface="Wingdings" panose="05000000000000000000" pitchFamily="2" charset="2"/>
              <a:buChar char="Ø"/>
            </a:pPr>
            <a:r>
              <a:rPr lang="en-US" sz="2000" dirty="0"/>
              <a:t>View Request Response</a:t>
            </a:r>
          </a:p>
          <a:p>
            <a:pPr marL="285750" indent="-285750">
              <a:lnSpc>
                <a:spcPct val="150000"/>
              </a:lnSpc>
              <a:buFont typeface="Wingdings" panose="05000000000000000000" pitchFamily="2" charset="2"/>
              <a:buChar char="Ø"/>
            </a:pPr>
            <a:r>
              <a:rPr lang="en-US" sz="2000" dirty="0"/>
              <a:t>Chat</a:t>
            </a:r>
          </a:p>
          <a:p>
            <a:pPr marL="285750" indent="-285750">
              <a:lnSpc>
                <a:spcPct val="150000"/>
              </a:lnSpc>
              <a:buFont typeface="Wingdings" panose="05000000000000000000" pitchFamily="2" charset="2"/>
              <a:buChar char="Ø"/>
            </a:pPr>
            <a:r>
              <a:rPr lang="en-US" sz="2000" dirty="0"/>
              <a:t>Share Content</a:t>
            </a:r>
          </a:p>
          <a:p>
            <a:pPr marL="285750" indent="-285750">
              <a:lnSpc>
                <a:spcPct val="150000"/>
              </a:lnSpc>
              <a:buFont typeface="Wingdings" panose="05000000000000000000" pitchFamily="2" charset="2"/>
              <a:buChar char="Ø"/>
            </a:pPr>
            <a:r>
              <a:rPr lang="en-US" sz="2000" dirty="0"/>
              <a:t>View Content</a:t>
            </a:r>
          </a:p>
          <a:p>
            <a:pPr marL="285750" indent="-285750">
              <a:lnSpc>
                <a:spcPct val="150000"/>
              </a:lnSpc>
              <a:buFont typeface="Wingdings" panose="05000000000000000000" pitchFamily="2" charset="2"/>
              <a:buChar char="Ø"/>
            </a:pPr>
            <a:r>
              <a:rPr lang="en-US" sz="2000" dirty="0"/>
              <a:t>Add Feedback</a:t>
            </a:r>
          </a:p>
          <a:p>
            <a:pPr marL="285750" indent="-285750">
              <a:lnSpc>
                <a:spcPct val="150000"/>
              </a:lnSpc>
              <a:buFont typeface="Wingdings" panose="05000000000000000000" pitchFamily="2" charset="2"/>
              <a:buChar char="Ø"/>
            </a:pPr>
            <a:r>
              <a:rPr lang="en-US" sz="2000" dirty="0"/>
              <a:t>Exit Room</a:t>
            </a:r>
            <a:endParaRPr lang="en-IN" sz="2000" dirty="0"/>
          </a:p>
        </p:txBody>
      </p:sp>
    </p:spTree>
    <p:extLst>
      <p:ext uri="{BB962C8B-B14F-4D97-AF65-F5344CB8AC3E}">
        <p14:creationId xmlns:p14="http://schemas.microsoft.com/office/powerpoint/2010/main" val="337905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38E8-D0D7-466E-9515-0934285717DE}"/>
              </a:ext>
            </a:extLst>
          </p:cNvPr>
          <p:cNvSpPr>
            <a:spLocks noGrp="1"/>
          </p:cNvSpPr>
          <p:nvPr>
            <p:ph type="title"/>
          </p:nvPr>
        </p:nvSpPr>
        <p:spPr>
          <a:xfrm>
            <a:off x="838200" y="365125"/>
            <a:ext cx="3813699" cy="451621"/>
          </a:xfrm>
        </p:spPr>
        <p:txBody>
          <a:bodyPr>
            <a:noAutofit/>
          </a:bodyPr>
          <a:lstStyle/>
          <a:p>
            <a:r>
              <a:rPr lang="en-US" sz="3200" b="1" u="sng" dirty="0"/>
              <a:t>DATA FLOW DIAGRAM</a:t>
            </a:r>
            <a:endParaRPr lang="en-IN" sz="3200" b="1" u="sng" dirty="0"/>
          </a:p>
        </p:txBody>
      </p:sp>
      <p:pic>
        <p:nvPicPr>
          <p:cNvPr id="5" name="Content Placeholder 4">
            <a:extLst>
              <a:ext uri="{FF2B5EF4-FFF2-40B4-BE49-F238E27FC236}">
                <a16:creationId xmlns:a16="http://schemas.microsoft.com/office/drawing/2014/main" id="{642A63B2-FDE0-4E83-A00F-C94D5FCFB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048" y="2402249"/>
            <a:ext cx="6975814" cy="3377113"/>
          </a:xfrm>
        </p:spPr>
      </p:pic>
      <p:sp>
        <p:nvSpPr>
          <p:cNvPr id="6" name="TextBox 5">
            <a:extLst>
              <a:ext uri="{FF2B5EF4-FFF2-40B4-BE49-F238E27FC236}">
                <a16:creationId xmlns:a16="http://schemas.microsoft.com/office/drawing/2014/main" id="{9F7B6307-4E7D-4286-9062-065F6B03AF46}"/>
              </a:ext>
            </a:extLst>
          </p:cNvPr>
          <p:cNvSpPr txBox="1"/>
          <p:nvPr/>
        </p:nvSpPr>
        <p:spPr>
          <a:xfrm>
            <a:off x="1091953" y="1562470"/>
            <a:ext cx="2228295" cy="461665"/>
          </a:xfrm>
          <a:prstGeom prst="rect">
            <a:avLst/>
          </a:prstGeom>
          <a:noFill/>
        </p:spPr>
        <p:txBody>
          <a:bodyPr wrap="square" rtlCol="0">
            <a:spAutoFit/>
          </a:bodyPr>
          <a:lstStyle/>
          <a:p>
            <a:r>
              <a:rPr lang="en-US" sz="2400" b="1" u="sng" dirty="0"/>
              <a:t>LEVEL 0</a:t>
            </a:r>
            <a:endParaRPr lang="en-IN" sz="2400" b="1" u="sng" dirty="0"/>
          </a:p>
        </p:txBody>
      </p:sp>
    </p:spTree>
    <p:extLst>
      <p:ext uri="{BB962C8B-B14F-4D97-AF65-F5344CB8AC3E}">
        <p14:creationId xmlns:p14="http://schemas.microsoft.com/office/powerpoint/2010/main" val="205229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62A5-5866-4D0D-9521-D704419B403F}"/>
              </a:ext>
            </a:extLst>
          </p:cNvPr>
          <p:cNvSpPr>
            <a:spLocks noGrp="1"/>
          </p:cNvSpPr>
          <p:nvPr>
            <p:ph type="title"/>
          </p:nvPr>
        </p:nvSpPr>
        <p:spPr>
          <a:xfrm>
            <a:off x="838200" y="365126"/>
            <a:ext cx="4896775" cy="575908"/>
          </a:xfrm>
        </p:spPr>
        <p:txBody>
          <a:bodyPr>
            <a:normAutofit/>
          </a:bodyPr>
          <a:lstStyle/>
          <a:p>
            <a:r>
              <a:rPr lang="en-US" sz="3200" b="1" u="sng" dirty="0"/>
              <a:t>DATA FLOW DIAGRAM</a:t>
            </a:r>
            <a:endParaRPr lang="en-IN" sz="3200" b="1" u="sng" dirty="0"/>
          </a:p>
        </p:txBody>
      </p:sp>
      <p:sp>
        <p:nvSpPr>
          <p:cNvPr id="3" name="Content Placeholder 2">
            <a:extLst>
              <a:ext uri="{FF2B5EF4-FFF2-40B4-BE49-F238E27FC236}">
                <a16:creationId xmlns:a16="http://schemas.microsoft.com/office/drawing/2014/main" id="{4DA8E4A1-BC5B-437E-823A-66F0FC87C591}"/>
              </a:ext>
            </a:extLst>
          </p:cNvPr>
          <p:cNvSpPr>
            <a:spLocks noGrp="1"/>
          </p:cNvSpPr>
          <p:nvPr>
            <p:ph idx="1"/>
          </p:nvPr>
        </p:nvSpPr>
        <p:spPr>
          <a:xfrm>
            <a:off x="838200" y="1180730"/>
            <a:ext cx="10515600" cy="4996233"/>
          </a:xfrm>
        </p:spPr>
        <p:txBody>
          <a:bodyPr>
            <a:normAutofit/>
          </a:bodyPr>
          <a:lstStyle/>
          <a:p>
            <a:pPr marL="0" indent="0">
              <a:buNone/>
            </a:pPr>
            <a:r>
              <a:rPr lang="en-US" sz="2400" b="1" u="sng" dirty="0"/>
              <a:t>LEVEL 1</a:t>
            </a:r>
            <a:endParaRPr lang="en-IN" sz="2400" b="1" u="sng" dirty="0"/>
          </a:p>
        </p:txBody>
      </p:sp>
      <p:pic>
        <p:nvPicPr>
          <p:cNvPr id="5" name="Picture 4">
            <a:extLst>
              <a:ext uri="{FF2B5EF4-FFF2-40B4-BE49-F238E27FC236}">
                <a16:creationId xmlns:a16="http://schemas.microsoft.com/office/drawing/2014/main" id="{B40F25DD-6D56-41F5-B521-F981D8591E56}"/>
              </a:ext>
            </a:extLst>
          </p:cNvPr>
          <p:cNvPicPr>
            <a:picLocks noChangeAspect="1"/>
          </p:cNvPicPr>
          <p:nvPr/>
        </p:nvPicPr>
        <p:blipFill rotWithShape="1">
          <a:blip r:embed="rId2">
            <a:extLst>
              <a:ext uri="{28A0092B-C50C-407E-A947-70E740481C1C}">
                <a14:useLocalDpi xmlns:a14="http://schemas.microsoft.com/office/drawing/2010/main" val="0"/>
              </a:ext>
            </a:extLst>
          </a:blip>
          <a:srcRect r="19741"/>
          <a:stretch/>
        </p:blipFill>
        <p:spPr>
          <a:xfrm>
            <a:off x="1191519" y="1695635"/>
            <a:ext cx="7872582" cy="4797240"/>
          </a:xfrm>
          <a:prstGeom prst="rect">
            <a:avLst/>
          </a:prstGeom>
        </p:spPr>
      </p:pic>
    </p:spTree>
    <p:extLst>
      <p:ext uri="{BB962C8B-B14F-4D97-AF65-F5344CB8AC3E}">
        <p14:creationId xmlns:p14="http://schemas.microsoft.com/office/powerpoint/2010/main" val="266975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21D0-7C50-4889-9F90-0D8393FCDFD3}"/>
              </a:ext>
            </a:extLst>
          </p:cNvPr>
          <p:cNvSpPr>
            <a:spLocks noGrp="1"/>
          </p:cNvSpPr>
          <p:nvPr>
            <p:ph type="title"/>
          </p:nvPr>
        </p:nvSpPr>
        <p:spPr>
          <a:xfrm>
            <a:off x="838200" y="365125"/>
            <a:ext cx="3538491" cy="487131"/>
          </a:xfrm>
        </p:spPr>
        <p:txBody>
          <a:bodyPr>
            <a:normAutofit fontScale="90000"/>
          </a:bodyPr>
          <a:lstStyle/>
          <a:p>
            <a:r>
              <a:rPr lang="en-US" sz="3200" b="1" u="sng" dirty="0"/>
              <a:t>DATA FLOW DIAGRAM</a:t>
            </a:r>
            <a:endParaRPr lang="en-IN" sz="3200" b="1" u="sng" dirty="0"/>
          </a:p>
        </p:txBody>
      </p:sp>
      <p:sp>
        <p:nvSpPr>
          <p:cNvPr id="3" name="Content Placeholder 2">
            <a:extLst>
              <a:ext uri="{FF2B5EF4-FFF2-40B4-BE49-F238E27FC236}">
                <a16:creationId xmlns:a16="http://schemas.microsoft.com/office/drawing/2014/main" id="{FA3EF5DD-ABAD-4BFB-9AF0-34F82207CA9C}"/>
              </a:ext>
            </a:extLst>
          </p:cNvPr>
          <p:cNvSpPr>
            <a:spLocks noGrp="1"/>
          </p:cNvSpPr>
          <p:nvPr>
            <p:ph idx="1"/>
          </p:nvPr>
        </p:nvSpPr>
        <p:spPr>
          <a:xfrm>
            <a:off x="838200" y="1026634"/>
            <a:ext cx="10515600" cy="4351338"/>
          </a:xfrm>
        </p:spPr>
        <p:txBody>
          <a:bodyPr>
            <a:normAutofit/>
          </a:bodyPr>
          <a:lstStyle/>
          <a:p>
            <a:pPr marL="0" indent="0">
              <a:buNone/>
            </a:pPr>
            <a:r>
              <a:rPr lang="en-US" sz="2400" b="1" u="sng" dirty="0"/>
              <a:t>LEVEL 2</a:t>
            </a:r>
            <a:endParaRPr lang="en-IN" sz="2400" b="1" u="sng" dirty="0"/>
          </a:p>
        </p:txBody>
      </p:sp>
      <p:pic>
        <p:nvPicPr>
          <p:cNvPr id="5" name="Picture 4">
            <a:extLst>
              <a:ext uri="{FF2B5EF4-FFF2-40B4-BE49-F238E27FC236}">
                <a16:creationId xmlns:a16="http://schemas.microsoft.com/office/drawing/2014/main" id="{86E18FC8-40DB-496E-B7C5-9372CC82516D}"/>
              </a:ext>
            </a:extLst>
          </p:cNvPr>
          <p:cNvPicPr>
            <a:picLocks noChangeAspect="1"/>
          </p:cNvPicPr>
          <p:nvPr/>
        </p:nvPicPr>
        <p:blipFill rotWithShape="1">
          <a:blip r:embed="rId2">
            <a:extLst>
              <a:ext uri="{28A0092B-C50C-407E-A947-70E740481C1C}">
                <a14:useLocalDpi xmlns:a14="http://schemas.microsoft.com/office/drawing/2010/main" val="0"/>
              </a:ext>
            </a:extLst>
          </a:blip>
          <a:srcRect r="19648"/>
          <a:stretch/>
        </p:blipFill>
        <p:spPr>
          <a:xfrm>
            <a:off x="1133475" y="1480028"/>
            <a:ext cx="8525430" cy="5192234"/>
          </a:xfrm>
          <a:prstGeom prst="rect">
            <a:avLst/>
          </a:prstGeom>
        </p:spPr>
      </p:pic>
    </p:spTree>
    <p:extLst>
      <p:ext uri="{BB962C8B-B14F-4D97-AF65-F5344CB8AC3E}">
        <p14:creationId xmlns:p14="http://schemas.microsoft.com/office/powerpoint/2010/main" val="49823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E1EB-0474-407F-A941-AF9EE06DB067}"/>
              </a:ext>
            </a:extLst>
          </p:cNvPr>
          <p:cNvSpPr>
            <a:spLocks noGrp="1"/>
          </p:cNvSpPr>
          <p:nvPr>
            <p:ph type="title"/>
          </p:nvPr>
        </p:nvSpPr>
        <p:spPr>
          <a:xfrm>
            <a:off x="838200" y="365125"/>
            <a:ext cx="4523913" cy="487131"/>
          </a:xfrm>
        </p:spPr>
        <p:txBody>
          <a:bodyPr>
            <a:normAutofit fontScale="90000"/>
          </a:bodyPr>
          <a:lstStyle/>
          <a:p>
            <a:r>
              <a:rPr lang="en-US" sz="3200" b="1" u="sng" dirty="0"/>
              <a:t>DEVELOPING ENVIRONMENT</a:t>
            </a:r>
            <a:endParaRPr lang="en-IN" sz="3200" b="1" u="sng" dirty="0"/>
          </a:p>
        </p:txBody>
      </p:sp>
      <p:sp>
        <p:nvSpPr>
          <p:cNvPr id="3" name="Content Placeholder 2">
            <a:extLst>
              <a:ext uri="{FF2B5EF4-FFF2-40B4-BE49-F238E27FC236}">
                <a16:creationId xmlns:a16="http://schemas.microsoft.com/office/drawing/2014/main" id="{19DD6B7E-6EC4-4D0A-ACAC-7FB67D6085DD}"/>
              </a:ext>
            </a:extLst>
          </p:cNvPr>
          <p:cNvSpPr>
            <a:spLocks noGrp="1"/>
          </p:cNvSpPr>
          <p:nvPr>
            <p:ph idx="1"/>
          </p:nvPr>
        </p:nvSpPr>
        <p:spPr>
          <a:xfrm>
            <a:off x="838200" y="1062146"/>
            <a:ext cx="10515600" cy="4351338"/>
          </a:xfrm>
        </p:spPr>
        <p:txBody>
          <a:bodyPr>
            <a:normAutofit/>
          </a:bodyPr>
          <a:lstStyle/>
          <a:p>
            <a:pPr>
              <a:buFont typeface="Wingdings" panose="05000000000000000000" pitchFamily="2" charset="2"/>
              <a:buChar char="Ø"/>
            </a:pPr>
            <a:r>
              <a:rPr lang="en-US" sz="2000" dirty="0"/>
              <a:t>Front-End      :    HTML,CSS Java Script</a:t>
            </a:r>
          </a:p>
          <a:p>
            <a:pPr>
              <a:buFont typeface="Wingdings" panose="05000000000000000000" pitchFamily="2" charset="2"/>
              <a:buChar char="Ø"/>
            </a:pPr>
            <a:r>
              <a:rPr lang="en-US" sz="2000" dirty="0"/>
              <a:t>Back-End       :    Python , Django</a:t>
            </a:r>
          </a:p>
          <a:p>
            <a:pPr>
              <a:buFont typeface="Wingdings" panose="05000000000000000000" pitchFamily="2" charset="2"/>
              <a:buChar char="Ø"/>
            </a:pPr>
            <a:r>
              <a:rPr lang="en-US" sz="2000" dirty="0"/>
              <a:t>Database       :    </a:t>
            </a:r>
            <a:r>
              <a:rPr lang="en-US" sz="2000" dirty="0" err="1"/>
              <a:t>Mysql</a:t>
            </a:r>
            <a:endParaRPr lang="en-US" sz="2000" dirty="0"/>
          </a:p>
          <a:p>
            <a:pPr>
              <a:buFont typeface="Wingdings" panose="05000000000000000000" pitchFamily="2" charset="2"/>
              <a:buChar char="Ø"/>
            </a:pPr>
            <a:r>
              <a:rPr lang="en-US" sz="2000" dirty="0"/>
              <a:t>IDE                  :    </a:t>
            </a:r>
            <a:r>
              <a:rPr lang="en-US" sz="2000" dirty="0" err="1"/>
              <a:t>Pycharm</a:t>
            </a:r>
            <a:endParaRPr lang="en-IN" sz="2000" dirty="0"/>
          </a:p>
          <a:p>
            <a:pPr>
              <a:buFont typeface="Wingdings" panose="05000000000000000000" pitchFamily="2" charset="2"/>
              <a:buChar char="Ø"/>
            </a:pPr>
            <a:r>
              <a:rPr lang="en-US" sz="2000" dirty="0"/>
              <a:t>Operating System :  Windows 10 </a:t>
            </a:r>
          </a:p>
          <a:p>
            <a:pPr>
              <a:buFont typeface="Wingdings" panose="05000000000000000000" pitchFamily="2" charset="2"/>
              <a:buChar char="Ø"/>
            </a:pPr>
            <a:r>
              <a:rPr lang="en-US" sz="2000" dirty="0"/>
              <a:t>Processor : Intel Core i5</a:t>
            </a:r>
          </a:p>
          <a:p>
            <a:pPr>
              <a:buFont typeface="Wingdings" panose="05000000000000000000" pitchFamily="2" charset="2"/>
              <a:buChar char="Ø"/>
            </a:pPr>
            <a:r>
              <a:rPr lang="en-US" sz="2000" dirty="0"/>
              <a:t>RAM : 8 GB</a:t>
            </a:r>
          </a:p>
        </p:txBody>
      </p:sp>
    </p:spTree>
    <p:extLst>
      <p:ext uri="{BB962C8B-B14F-4D97-AF65-F5344CB8AC3E}">
        <p14:creationId xmlns:p14="http://schemas.microsoft.com/office/powerpoint/2010/main" val="4014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F0DE-B8D9-46C2-8587-F8784C8E4470}"/>
              </a:ext>
            </a:extLst>
          </p:cNvPr>
          <p:cNvSpPr>
            <a:spLocks noGrp="1"/>
          </p:cNvSpPr>
          <p:nvPr>
            <p:ph type="title"/>
          </p:nvPr>
        </p:nvSpPr>
        <p:spPr>
          <a:xfrm>
            <a:off x="838200" y="365126"/>
            <a:ext cx="3360938" cy="522642"/>
          </a:xfrm>
        </p:spPr>
        <p:txBody>
          <a:bodyPr>
            <a:normAutofit fontScale="90000"/>
          </a:bodyPr>
          <a:lstStyle/>
          <a:p>
            <a:r>
              <a:rPr lang="en-US" sz="3200" b="1" u="sng" dirty="0"/>
              <a:t>PRODUCT BACKLOG</a:t>
            </a:r>
            <a:endParaRPr lang="en-IN" sz="3200" b="1" u="sng" dirty="0"/>
          </a:p>
        </p:txBody>
      </p:sp>
      <p:graphicFrame>
        <p:nvGraphicFramePr>
          <p:cNvPr id="4" name="Content Placeholder 3">
            <a:extLst>
              <a:ext uri="{FF2B5EF4-FFF2-40B4-BE49-F238E27FC236}">
                <a16:creationId xmlns:a16="http://schemas.microsoft.com/office/drawing/2014/main" id="{4FD96511-9925-4CBE-AF10-C084777D3943}"/>
              </a:ext>
            </a:extLst>
          </p:cNvPr>
          <p:cNvGraphicFramePr>
            <a:graphicFrameLocks noGrp="1"/>
          </p:cNvGraphicFramePr>
          <p:nvPr>
            <p:ph idx="1"/>
            <p:extLst>
              <p:ext uri="{D42A27DB-BD31-4B8C-83A1-F6EECF244321}">
                <p14:modId xmlns:p14="http://schemas.microsoft.com/office/powerpoint/2010/main" val="1693091686"/>
              </p:ext>
            </p:extLst>
          </p:nvPr>
        </p:nvGraphicFramePr>
        <p:xfrm>
          <a:off x="838200" y="1394079"/>
          <a:ext cx="7631098" cy="5067859"/>
        </p:xfrm>
        <a:graphic>
          <a:graphicData uri="http://schemas.openxmlformats.org/drawingml/2006/table">
            <a:tbl>
              <a:tblPr firstRow="1" firstCol="1" bandRow="1"/>
              <a:tblGrid>
                <a:gridCol w="521598">
                  <a:extLst>
                    <a:ext uri="{9D8B030D-6E8A-4147-A177-3AD203B41FA5}">
                      <a16:colId xmlns:a16="http://schemas.microsoft.com/office/drawing/2014/main" val="911160074"/>
                    </a:ext>
                  </a:extLst>
                </a:gridCol>
                <a:gridCol w="1669677">
                  <a:extLst>
                    <a:ext uri="{9D8B030D-6E8A-4147-A177-3AD203B41FA5}">
                      <a16:colId xmlns:a16="http://schemas.microsoft.com/office/drawing/2014/main" val="1835873104"/>
                    </a:ext>
                  </a:extLst>
                </a:gridCol>
                <a:gridCol w="641967">
                  <a:extLst>
                    <a:ext uri="{9D8B030D-6E8A-4147-A177-3AD203B41FA5}">
                      <a16:colId xmlns:a16="http://schemas.microsoft.com/office/drawing/2014/main" val="1403054570"/>
                    </a:ext>
                  </a:extLst>
                </a:gridCol>
                <a:gridCol w="698279">
                  <a:extLst>
                    <a:ext uri="{9D8B030D-6E8A-4147-A177-3AD203B41FA5}">
                      <a16:colId xmlns:a16="http://schemas.microsoft.com/office/drawing/2014/main" val="1366968897"/>
                    </a:ext>
                  </a:extLst>
                </a:gridCol>
                <a:gridCol w="1696425">
                  <a:extLst>
                    <a:ext uri="{9D8B030D-6E8A-4147-A177-3AD203B41FA5}">
                      <a16:colId xmlns:a16="http://schemas.microsoft.com/office/drawing/2014/main" val="2349327983"/>
                    </a:ext>
                  </a:extLst>
                </a:gridCol>
                <a:gridCol w="1027112">
                  <a:extLst>
                    <a:ext uri="{9D8B030D-6E8A-4147-A177-3AD203B41FA5}">
                      <a16:colId xmlns:a16="http://schemas.microsoft.com/office/drawing/2014/main" val="2607460599"/>
                    </a:ext>
                  </a:extLst>
                </a:gridCol>
                <a:gridCol w="1376040">
                  <a:extLst>
                    <a:ext uri="{9D8B030D-6E8A-4147-A177-3AD203B41FA5}">
                      <a16:colId xmlns:a16="http://schemas.microsoft.com/office/drawing/2014/main" val="3519634720"/>
                    </a:ext>
                  </a:extLst>
                </a:gridCol>
              </a:tblGrid>
              <a:tr h="648301">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User Story </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ID</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Priority</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&lt;High/Medium/Low&gt;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Size</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(Hours)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Sprint</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   &lt;#&gt;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&lt;Planned/In Progress/Completed&gt;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Release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Date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      Release Goal</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8368035"/>
                  </a:ext>
                </a:extLst>
              </a:tr>
              <a:tr h="393180">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15/11/2021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Creation Of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Registration Page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531308"/>
                  </a:ext>
                </a:extLst>
              </a:tr>
              <a:tr h="458560">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Creation Of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Login Page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414175"/>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22/11/2021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Create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2150291"/>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Requesting to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Join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80288"/>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29/11/2021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Accessing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6187891"/>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01/12/2021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Content Sharing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547232"/>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13/12/2021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Communication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Among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341646"/>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17/01/2022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Feedback From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4020613"/>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24/01/2022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Admin</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View 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226085"/>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02/02/2022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Leave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9166476"/>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Medium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07/02/2022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Remove Member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27439"/>
                  </a:ext>
                </a:extLst>
              </a:tr>
              <a:tr h="339451">
                <a:tc>
                  <a:txBody>
                    <a:bodyPr/>
                    <a:lstStyle/>
                    <a:p>
                      <a:pPr algn="l">
                        <a:lnSpc>
                          <a:spcPct val="107000"/>
                        </a:lnSpc>
                        <a:spcAft>
                          <a:spcPts val="0"/>
                        </a:spcAft>
                      </a:pPr>
                      <a:r>
                        <a:rPr lang="en-IN" sz="1200">
                          <a:effectLst/>
                          <a:latin typeface="Calibri" panose="020F0502020204030204" pitchFamily="34" charset="0"/>
                          <a:ea typeface="Calibri" panose="020F0502020204030204" pitchFamily="34" charset="0"/>
                          <a:cs typeface="Kartika" panose="02020503030404060203" pitchFamily="18" charset="0"/>
                        </a:rPr>
                        <a:t>   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200" dirty="0">
                          <a:effectLst/>
                          <a:latin typeface="Calibri" panose="020F0502020204030204" pitchFamily="34" charset="0"/>
                          <a:ea typeface="Calibri" panose="020F0502020204030204" pitchFamily="34" charset="0"/>
                          <a:cs typeface="Kartika" panose="02020503030404060203" pitchFamily="18" charset="0"/>
                        </a:rPr>
                        <a:t>   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Planned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14/02/2022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Kartika" panose="02020503030404060203" pitchFamily="18" charset="0"/>
                        </a:rPr>
                        <a:t>     Remove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417041"/>
                  </a:ext>
                </a:extLst>
              </a:tr>
            </a:tbl>
          </a:graphicData>
        </a:graphic>
      </p:graphicFrame>
    </p:spTree>
    <p:extLst>
      <p:ext uri="{BB962C8B-B14F-4D97-AF65-F5344CB8AC3E}">
        <p14:creationId xmlns:p14="http://schemas.microsoft.com/office/powerpoint/2010/main" val="1726149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1638</Words>
  <Application>Microsoft Office PowerPoint</Application>
  <PresentationFormat>Widescreen</PresentationFormat>
  <Paragraphs>1029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Kartika</vt:lpstr>
      <vt:lpstr>Wingdings</vt:lpstr>
      <vt:lpstr>Office Theme</vt:lpstr>
      <vt:lpstr>TRAVALLER’S HUB</vt:lpstr>
      <vt:lpstr>TABLE OF CONTENTS</vt:lpstr>
      <vt:lpstr>TRAVELLER’S HUB</vt:lpstr>
      <vt:lpstr>MODULES</vt:lpstr>
      <vt:lpstr>DATA FLOW DIAGRAM</vt:lpstr>
      <vt:lpstr>DATA FLOW DIAGRAM</vt:lpstr>
      <vt:lpstr>DATA FLOW DIAGRAM</vt:lpstr>
      <vt:lpstr>DEVELOPING ENVIRONMENT</vt:lpstr>
      <vt:lpstr>PRODUCT BACKLOG</vt:lpstr>
      <vt:lpstr>USER STORY</vt:lpstr>
      <vt:lpstr>PROJECT PLAN</vt:lpstr>
      <vt:lpstr>SPRINT BACKLOG PLAN</vt:lpstr>
      <vt:lpstr>SPRINT BACKLOG ACTUAL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TRAVALLER’S HUB</dc:title>
  <dc:creator>Sooraj M</dc:creator>
  <cp:lastModifiedBy>Sooraj M</cp:lastModifiedBy>
  <cp:revision>48</cp:revision>
  <dcterms:created xsi:type="dcterms:W3CDTF">2022-01-10T15:21:02Z</dcterms:created>
  <dcterms:modified xsi:type="dcterms:W3CDTF">2022-02-18T13:50:16Z</dcterms:modified>
</cp:coreProperties>
</file>