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3" r:id="rId8"/>
    <p:sldId id="274" r:id="rId9"/>
    <p:sldId id="275" r:id="rId10"/>
    <p:sldId id="260" r:id="rId11"/>
    <p:sldId id="268" r:id="rId12"/>
    <p:sldId id="269" r:id="rId13"/>
    <p:sldId id="265" r:id="rId14"/>
    <p:sldId id="267" r:id="rId15"/>
    <p:sldId id="263" r:id="rId16"/>
    <p:sldId id="271" r:id="rId17"/>
    <p:sldId id="270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2220-E992-447A-9CDD-8B430405C69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436B-ECD8-4503-98D4-E3A92B063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296400" cy="200342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COURSE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7028330" cy="21159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ABHIJITH M</a:t>
            </a:r>
          </a:p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Roll No: 02</a:t>
            </a:r>
          </a:p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PRODUCT OWNER: 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Mr.HYDERALI</a:t>
            </a:r>
            <a:r>
              <a:rPr 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DEVELOPING ENVIRONMENT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Html,CSS,Java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script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Back end: Python-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Database : MySQL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OS: Windows/Linux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 BACKLOG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521359"/>
              </p:ext>
            </p:extLst>
          </p:nvPr>
        </p:nvGraphicFramePr>
        <p:xfrm>
          <a:off x="228600" y="1295400"/>
          <a:ext cx="8610600" cy="57912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3134"/>
                <a:gridCol w="1166314"/>
                <a:gridCol w="826881"/>
                <a:gridCol w="534413"/>
                <a:gridCol w="1853008"/>
                <a:gridCol w="805532"/>
                <a:gridCol w="2091318"/>
              </a:tblGrid>
              <a:tr h="1130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&lt;#&gt;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Goal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3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want to 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52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28-12-2021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want to add teacher and manage course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8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to login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52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add notes and videos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52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register and login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52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view courses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91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Pay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register the course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3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 BACKLOG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915"/>
              </p:ext>
            </p:extLst>
          </p:nvPr>
        </p:nvGraphicFramePr>
        <p:xfrm>
          <a:off x="152401" y="757732"/>
          <a:ext cx="8839199" cy="60240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1443"/>
                <a:gridCol w="1276508"/>
                <a:gridCol w="912987"/>
                <a:gridCol w="504154"/>
                <a:gridCol w="2131877"/>
                <a:gridCol w="942627"/>
                <a:gridCol w="2459603"/>
              </a:tblGrid>
              <a:tr h="840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&lt;#&gt;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Goal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4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and teacher view payment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0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view scheduled online class</a:t>
                      </a:r>
                      <a:endParaRPr lang="en-IN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8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want to add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4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22-02-2022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Teacher want to view rating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2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to Add question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29-01-2022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answer the question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6-02-2022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want to evaluate the answer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3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12-02-2022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want to post complaint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0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13-02-2022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want to view complaint and post reply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9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13-02-2022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 to  view Result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838200"/>
            <a:ext cx="8458200" cy="22558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STORY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92627"/>
              </p:ext>
            </p:extLst>
          </p:nvPr>
        </p:nvGraphicFramePr>
        <p:xfrm>
          <a:off x="381000" y="838197"/>
          <a:ext cx="8153400" cy="59078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0878"/>
                <a:gridCol w="1948522"/>
                <a:gridCol w="2057400"/>
                <a:gridCol w="3276600"/>
              </a:tblGrid>
              <a:tr h="940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 want to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 some task&gt;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Achieve Some  Goal&gt;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home page and login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admin account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course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it available for students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teacher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teacher for the available course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home page and login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Teacher account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16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notes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can view notes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and login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user account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courses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select the course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payment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amount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Admin,Teacher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payment details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payment details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  <a:tr h="492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scheduled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online class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can attend the class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4" marR="5803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926103"/>
              </p:ext>
            </p:extLst>
          </p:nvPr>
        </p:nvGraphicFramePr>
        <p:xfrm>
          <a:off x="304800" y="914400"/>
          <a:ext cx="8534400" cy="58652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8692"/>
                <a:gridCol w="3160065"/>
                <a:gridCol w="2172043"/>
                <a:gridCol w="2133600"/>
              </a:tblGrid>
              <a:tr h="1027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 want to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 some task&gt;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Achieve Some  Goal&gt;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400" b="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rating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 can add rating</a:t>
                      </a:r>
                      <a:r>
                        <a:rPr lang="en-US" sz="1400" b="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their teacher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rating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Teacher can view</a:t>
                      </a:r>
                      <a:r>
                        <a:rPr lang="en-US" sz="1400" b="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rating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26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questions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Students can access the questions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4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 the question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 the exam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4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the answer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the mark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26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complaint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complaint and view response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1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 and send response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26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Result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can view the grade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45678"/>
              </p:ext>
            </p:extLst>
          </p:nvPr>
        </p:nvGraphicFramePr>
        <p:xfrm>
          <a:off x="457200" y="1066800"/>
          <a:ext cx="8382000" cy="57062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4844"/>
                <a:gridCol w="1411554"/>
                <a:gridCol w="2124605"/>
                <a:gridCol w="1396999"/>
                <a:gridCol w="1396999"/>
                <a:gridCol w="1396999"/>
              </a:tblGrid>
              <a:tr h="9690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27/12/2021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27/12/2021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29/01/2022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  <a:tr h="296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13/2/2022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429" marR="47429" marT="6587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334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PLAN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135563"/>
          </a:xfrm>
        </p:spPr>
        <p:txBody>
          <a:bodyPr>
            <a:normAutofit/>
          </a:bodyPr>
          <a:lstStyle/>
          <a:p>
            <a:endParaRPr lang="en-US" sz="900" dirty="0" smtClean="0"/>
          </a:p>
          <a:p>
            <a:endParaRPr lang="en-IN" sz="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41055"/>
              </p:ext>
            </p:extLst>
          </p:nvPr>
        </p:nvGraphicFramePr>
        <p:xfrm>
          <a:off x="0" y="919708"/>
          <a:ext cx="9067796" cy="5796288"/>
        </p:xfrm>
        <a:graphic>
          <a:graphicData uri="http://schemas.openxmlformats.org/drawingml/2006/table">
            <a:tbl>
              <a:tblPr firstRow="1" firstCol="1" bandRow="1"/>
              <a:tblGrid>
                <a:gridCol w="1602251"/>
                <a:gridCol w="761671"/>
                <a:gridCol w="609119"/>
                <a:gridCol w="466919"/>
                <a:gridCol w="466919"/>
                <a:gridCol w="467464"/>
                <a:gridCol w="467464"/>
                <a:gridCol w="467464"/>
                <a:gridCol w="467464"/>
                <a:gridCol w="467464"/>
                <a:gridCol w="467464"/>
                <a:gridCol w="467464"/>
                <a:gridCol w="467464"/>
                <a:gridCol w="467464"/>
                <a:gridCol w="467464"/>
                <a:gridCol w="486277"/>
              </a:tblGrid>
              <a:tr h="7299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Backlog Item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Status and Completion date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Original Estimate in hours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User story  #1,2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27/12/21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16/01/22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18/01/22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18/01/22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0       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           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7,8,9,10,11,12,13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20/01/22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20/01/22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21/01/22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22/01/22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#4,15,16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06/02/22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12/02/22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4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SPRINT BACKLOG ACTUAL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6478" y="-96760"/>
            <a:ext cx="8188654" cy="5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933A37E8-DEF9-464B-8DD9-DB3771FC0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323013"/>
              </p:ext>
            </p:extLst>
          </p:nvPr>
        </p:nvGraphicFramePr>
        <p:xfrm>
          <a:off x="136478" y="720374"/>
          <a:ext cx="9744501" cy="6327665"/>
        </p:xfrm>
        <a:graphic>
          <a:graphicData uri="http://schemas.openxmlformats.org/drawingml/2006/table">
            <a:tbl>
              <a:tblPr firstRow="1" firstCol="1" bandRow="1"/>
              <a:tblGrid>
                <a:gridCol w="1655542">
                  <a:extLst>
                    <a:ext uri="{9D8B030D-6E8A-4147-A177-3AD203B41FA5}">
                      <a16:colId xmlns:a16="http://schemas.microsoft.com/office/drawing/2014/main" xmlns="" val="3023257152"/>
                    </a:ext>
                  </a:extLst>
                </a:gridCol>
                <a:gridCol w="778488">
                  <a:extLst>
                    <a:ext uri="{9D8B030D-6E8A-4147-A177-3AD203B41FA5}">
                      <a16:colId xmlns:a16="http://schemas.microsoft.com/office/drawing/2014/main" xmlns="" val="3426933029"/>
                    </a:ext>
                  </a:extLst>
                </a:gridCol>
                <a:gridCol w="622569">
                  <a:extLst>
                    <a:ext uri="{9D8B030D-6E8A-4147-A177-3AD203B41FA5}">
                      <a16:colId xmlns:a16="http://schemas.microsoft.com/office/drawing/2014/main" xmlns="" val="1795413478"/>
                    </a:ext>
                  </a:extLst>
                </a:gridCol>
                <a:gridCol w="477229">
                  <a:extLst>
                    <a:ext uri="{9D8B030D-6E8A-4147-A177-3AD203B41FA5}">
                      <a16:colId xmlns:a16="http://schemas.microsoft.com/office/drawing/2014/main" xmlns="" val="3996403663"/>
                    </a:ext>
                  </a:extLst>
                </a:gridCol>
                <a:gridCol w="477229">
                  <a:extLst>
                    <a:ext uri="{9D8B030D-6E8A-4147-A177-3AD203B41FA5}">
                      <a16:colId xmlns:a16="http://schemas.microsoft.com/office/drawing/2014/main" xmlns="" val="2288256148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3678900960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2705463152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226836051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1239139371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3404627429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3043232102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1930887237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4198424825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1584169288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1152232944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3466876446"/>
                    </a:ext>
                  </a:extLst>
                </a:gridCol>
                <a:gridCol w="477787">
                  <a:extLst>
                    <a:ext uri="{9D8B030D-6E8A-4147-A177-3AD203B41FA5}">
                      <a16:colId xmlns:a16="http://schemas.microsoft.com/office/drawing/2014/main" xmlns="" val="2779896074"/>
                    </a:ext>
                  </a:extLst>
                </a:gridCol>
              </a:tblGrid>
              <a:tr h="799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Backlog Item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Status and Completion date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Original Estimate in hours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Completed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&lt;Y/N&gt;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6851953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User story  #1,2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2886487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27/12/21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729410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1406904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8759720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28/12/21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4344600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3,4,5,6,7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3728049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1978364"/>
                  </a:ext>
                </a:extLst>
              </a:tr>
              <a:tr h="381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16/01/22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68669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18/01/22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384661"/>
                  </a:ext>
                </a:extLst>
              </a:tr>
              <a:tr h="381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18/01/22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0       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           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505927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7,8,9,10,11,12,13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8175961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20/01/22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1841950"/>
                  </a:ext>
                </a:extLst>
              </a:tr>
              <a:tr h="381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20/01/22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794537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21/01/22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937286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22/01/22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2611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</a:t>
                      </a:r>
                      <a:r>
                        <a:rPr lang="en-IN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14,15,16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305487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06/02/22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1042822"/>
                  </a:ext>
                </a:extLst>
              </a:tr>
              <a:tr h="381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12/02/22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7312738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1986590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852519"/>
                  </a:ext>
                </a:extLst>
              </a:tr>
              <a:tr h="22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37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="" xmlns:a16="http://schemas.microsoft.com/office/drawing/2014/main" id="{933A37E8-DEF9-464B-8DD9-DB3771FC0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729904"/>
              </p:ext>
            </p:extLst>
          </p:nvPr>
        </p:nvGraphicFramePr>
        <p:xfrm>
          <a:off x="684320" y="894117"/>
          <a:ext cx="10745680" cy="7632670"/>
        </p:xfrm>
        <a:graphic>
          <a:graphicData uri="http://schemas.openxmlformats.org/drawingml/2006/table">
            <a:tbl>
              <a:tblPr firstRow="1" firstCol="1" bandRow="1"/>
              <a:tblGrid>
                <a:gridCol w="1903315">
                  <a:extLst>
                    <a:ext uri="{9D8B030D-6E8A-4147-A177-3AD203B41FA5}">
                      <a16:colId xmlns="" xmlns:a16="http://schemas.microsoft.com/office/drawing/2014/main" val="3023257152"/>
                    </a:ext>
                  </a:extLst>
                </a:gridCol>
                <a:gridCol w="894999">
                  <a:extLst>
                    <a:ext uri="{9D8B030D-6E8A-4147-A177-3AD203B41FA5}">
                      <a16:colId xmlns="" xmlns:a16="http://schemas.microsoft.com/office/drawing/2014/main" val="3426933029"/>
                    </a:ext>
                  </a:extLst>
                </a:gridCol>
                <a:gridCol w="715744">
                  <a:extLst>
                    <a:ext uri="{9D8B030D-6E8A-4147-A177-3AD203B41FA5}">
                      <a16:colId xmlns="" xmlns:a16="http://schemas.microsoft.com/office/drawing/2014/main" val="1795413478"/>
                    </a:ext>
                  </a:extLst>
                </a:gridCol>
                <a:gridCol w="548653">
                  <a:extLst>
                    <a:ext uri="{9D8B030D-6E8A-4147-A177-3AD203B41FA5}">
                      <a16:colId xmlns="" xmlns:a16="http://schemas.microsoft.com/office/drawing/2014/main" val="3996403663"/>
                    </a:ext>
                  </a:extLst>
                </a:gridCol>
                <a:gridCol w="548653">
                  <a:extLst>
                    <a:ext uri="{9D8B030D-6E8A-4147-A177-3AD203B41FA5}">
                      <a16:colId xmlns="" xmlns:a16="http://schemas.microsoft.com/office/drawing/2014/main" val="2288256148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3678900960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2705463152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226836051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1239139371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3404627429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3043232102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1930887237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4198424825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1584169288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1152232944"/>
                    </a:ext>
                  </a:extLst>
                </a:gridCol>
                <a:gridCol w="549293">
                  <a:extLst>
                    <a:ext uri="{9D8B030D-6E8A-4147-A177-3AD203B41FA5}">
                      <a16:colId xmlns="" xmlns:a16="http://schemas.microsoft.com/office/drawing/2014/main" val="3466876446"/>
                    </a:ext>
                  </a:extLst>
                </a:gridCol>
                <a:gridCol w="92093">
                  <a:extLst>
                    <a:ext uri="{9D8B030D-6E8A-4147-A177-3AD203B41FA5}">
                      <a16:colId xmlns="" xmlns:a16="http://schemas.microsoft.com/office/drawing/2014/main" val="2779896074"/>
                    </a:ext>
                  </a:extLst>
                </a:gridCol>
              </a:tblGrid>
              <a:tr h="812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Backlog Item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Status and Completion date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Original Estimate in hours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Day 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Completed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&lt;Y/N&gt;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6851953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User story  #1,2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Hours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88648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15/11/21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72941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406904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875972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2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434460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#3,4,5,6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372804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22/11/21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5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1978364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14/11/21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6866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6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738466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01/12/21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0       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           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950592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User story  #7,8,9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817596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13/12/21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184195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17/01/22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79453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8937286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24/01/22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2611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User story  #10,11,12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2305487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UI Designing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 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4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1042822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Database Connectivity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02/02/22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    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 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7312738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Coding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07/02/22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71986590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Testing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14/02/22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3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0 </a:t>
                      </a: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3852519"/>
                  </a:ext>
                </a:extLst>
              </a:tr>
              <a:tr h="22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          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7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 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   2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4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2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Kartika" panose="02020503030404060203" pitchFamily="18" charset="0"/>
                        </a:rPr>
                        <a:t>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29479" marR="29479" marT="50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372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500" y="1981200"/>
            <a:ext cx="6591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Sprint Actual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MOOC COURSE SYSTEM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course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online platform where students can learn new courses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students can register for different courses taught by specialized teachers.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select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based on their branch of studying.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course Student will receive a certificate, specifying the subject, duration and the signature of tutor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will be very precise and accurate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898"/>
            <a:ext cx="8686800" cy="52709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university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record update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complaint</a:t>
            </a:r>
          </a:p>
          <a:p>
            <a:pPr marL="0" lv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 &amp; tutorial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receiving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online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 section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rating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answers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u="sng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university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and registration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scheduled online class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to teachers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 Section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2557462"/>
            <a:ext cx="7353996" cy="2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600200"/>
            <a:ext cx="7159925" cy="4525963"/>
          </a:xfrm>
        </p:spPr>
      </p:pic>
    </p:spTree>
    <p:extLst>
      <p:ext uri="{BB962C8B-B14F-4D97-AF65-F5344CB8AC3E}">
        <p14:creationId xmlns:p14="http://schemas.microsoft.com/office/powerpoint/2010/main" val="96008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1" y="1417638"/>
            <a:ext cx="7908887" cy="5059362"/>
          </a:xfrm>
        </p:spPr>
      </p:pic>
    </p:spTree>
    <p:extLst>
      <p:ext uri="{BB962C8B-B14F-4D97-AF65-F5344CB8AC3E}">
        <p14:creationId xmlns:p14="http://schemas.microsoft.com/office/powerpoint/2010/main" val="15811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924799" cy="5600820"/>
          </a:xfrm>
        </p:spPr>
      </p:pic>
    </p:spTree>
    <p:extLst>
      <p:ext uri="{BB962C8B-B14F-4D97-AF65-F5344CB8AC3E}">
        <p14:creationId xmlns:p14="http://schemas.microsoft.com/office/powerpoint/2010/main" val="72208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2148</Words>
  <Application>Microsoft Office PowerPoint</Application>
  <PresentationFormat>On-screen Show (4:3)</PresentationFormat>
  <Paragraphs>1468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Kartika</vt:lpstr>
      <vt:lpstr>Times New Roman</vt:lpstr>
      <vt:lpstr>Wingdings</vt:lpstr>
      <vt:lpstr>Office Theme</vt:lpstr>
      <vt:lpstr>ONLINE MOOC COURSE SYSTEM</vt:lpstr>
      <vt:lpstr>TABLE OF CONTENTS</vt:lpstr>
      <vt:lpstr>ONLINE MOOC COURSE SYSTEM </vt:lpstr>
      <vt:lpstr>MODULES</vt:lpstr>
      <vt:lpstr>MODULES</vt:lpstr>
      <vt:lpstr>DFD</vt:lpstr>
      <vt:lpstr>Level 1</vt:lpstr>
      <vt:lpstr>Level 2</vt:lpstr>
      <vt:lpstr>Level 3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SPRINT BACKLOG PLAN</vt:lpstr>
      <vt:lpstr> SPRINT BACKLOG ACTUAL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DELL</cp:lastModifiedBy>
  <cp:revision>63</cp:revision>
  <dcterms:created xsi:type="dcterms:W3CDTF">2022-01-09T05:59:32Z</dcterms:created>
  <dcterms:modified xsi:type="dcterms:W3CDTF">2022-02-23T01:54:05Z</dcterms:modified>
</cp:coreProperties>
</file>