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6" r:id="rId3"/>
    <p:sldId id="257" r:id="rId4"/>
    <p:sldId id="267" r:id="rId5"/>
    <p:sldId id="274" r:id="rId6"/>
    <p:sldId id="287" r:id="rId7"/>
    <p:sldId id="271" r:id="rId8"/>
    <p:sldId id="263" r:id="rId9"/>
    <p:sldId id="273" r:id="rId10"/>
    <p:sldId id="289" r:id="rId11"/>
    <p:sldId id="290" r:id="rId12"/>
    <p:sldId id="288" r:id="rId13"/>
    <p:sldId id="293" r:id="rId14"/>
    <p:sldId id="291" r:id="rId15"/>
    <p:sldId id="292" r:id="rId16"/>
    <p:sldId id="294" r:id="rId17"/>
    <p:sldId id="281" r:id="rId18"/>
    <p:sldId id="295" r:id="rId19"/>
    <p:sldId id="296" r:id="rId20"/>
    <p:sldId id="297" r:id="rId21"/>
    <p:sldId id="299" r:id="rId22"/>
    <p:sldId id="298" r:id="rId23"/>
    <p:sldId id="300" r:id="rId24"/>
    <p:sldId id="302"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4660"/>
  </p:normalViewPr>
  <p:slideViewPr>
    <p:cSldViewPr>
      <p:cViewPr varScale="1">
        <p:scale>
          <a:sx n="70" d="100"/>
          <a:sy n="70" d="100"/>
        </p:scale>
        <p:origin x="137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9B1585-3146-4E69-BDFC-2338DE3C5F8C}" type="datetimeFigureOut">
              <a:rPr lang="en-US" smtClean="0"/>
              <a:pPr/>
              <a:t>2/22/2022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B5B0DB-EC98-4F3D-B9F0-FE6E690F0916}" type="slidenum">
              <a:rPr lang="en-US" smtClean="0"/>
              <a:pPr/>
              <a:t>‹#›</a:t>
            </a:fld>
            <a:endParaRPr lang="en-US"/>
          </a:p>
        </p:txBody>
      </p:sp>
    </p:spTree>
    <p:extLst>
      <p:ext uri="{BB962C8B-B14F-4D97-AF65-F5344CB8AC3E}">
        <p14:creationId xmlns:p14="http://schemas.microsoft.com/office/powerpoint/2010/main" val="2783817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200" b="1" dirty="0" smtClean="0">
                <a:latin typeface="Times New Roman" pitchFamily="18" charset="0"/>
                <a:cs typeface="Times New Roman" pitchFamily="18" charset="0"/>
              </a:rPr>
              <a:t>NEXT STOP PREDICTION USING AI AND DATA MINING</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886200"/>
            <a:ext cx="6400800" cy="1676400"/>
          </a:xfrm>
          <a:solidFill>
            <a:schemeClr val="bg1"/>
          </a:solidFill>
          <a:ln>
            <a:noFill/>
          </a:ln>
        </p:spPr>
        <p:txBody>
          <a:bodyPr/>
          <a:lstStyle/>
          <a:p>
            <a:r>
              <a:rPr lang="en-IN" sz="2000" dirty="0" smtClean="0">
                <a:solidFill>
                  <a:schemeClr val="tx2"/>
                </a:solidFill>
                <a:latin typeface="Times New Roman" pitchFamily="18" charset="0"/>
                <a:cs typeface="Times New Roman" pitchFamily="18" charset="0"/>
              </a:rPr>
              <a:t>Name</a:t>
            </a:r>
            <a:r>
              <a:rPr lang="en-IN" sz="2000" dirty="0" smtClean="0">
                <a:solidFill>
                  <a:schemeClr val="tx2"/>
                </a:solidFill>
                <a:latin typeface="Times New Roman" pitchFamily="18" charset="0"/>
                <a:cs typeface="Times New Roman" pitchFamily="18" charset="0"/>
              </a:rPr>
              <a:t>: </a:t>
            </a:r>
            <a:r>
              <a:rPr lang="en-IN" sz="2000" dirty="0" err="1" smtClean="0">
                <a:solidFill>
                  <a:schemeClr val="tx2"/>
                </a:solidFill>
                <a:latin typeface="Times New Roman" pitchFamily="18" charset="0"/>
                <a:cs typeface="Times New Roman" pitchFamily="18" charset="0"/>
              </a:rPr>
              <a:t>Thasreefa</a:t>
            </a:r>
            <a:r>
              <a:rPr lang="en-IN" sz="2000" dirty="0" smtClean="0">
                <a:solidFill>
                  <a:schemeClr val="tx2"/>
                </a:solidFill>
                <a:latin typeface="Times New Roman" pitchFamily="18" charset="0"/>
                <a:cs typeface="Times New Roman" pitchFamily="18" charset="0"/>
              </a:rPr>
              <a:t> P M</a:t>
            </a:r>
            <a:endParaRPr lang="en-IN" sz="2000" dirty="0" smtClean="0">
              <a:solidFill>
                <a:schemeClr val="tx2"/>
              </a:solidFill>
              <a:latin typeface="Times New Roman" pitchFamily="18" charset="0"/>
              <a:cs typeface="Times New Roman" pitchFamily="18" charset="0"/>
            </a:endParaRPr>
          </a:p>
          <a:p>
            <a:r>
              <a:rPr lang="en-IN" sz="2000" dirty="0" smtClean="0">
                <a:solidFill>
                  <a:schemeClr val="tx2"/>
                </a:solidFill>
                <a:latin typeface="Times New Roman" pitchFamily="18" charset="0"/>
                <a:cs typeface="Times New Roman" pitchFamily="18" charset="0"/>
              </a:rPr>
              <a:t>Roll </a:t>
            </a:r>
            <a:r>
              <a:rPr lang="en-IN" sz="2000" dirty="0" smtClean="0">
                <a:solidFill>
                  <a:schemeClr val="tx2"/>
                </a:solidFill>
                <a:latin typeface="Times New Roman" pitchFamily="18" charset="0"/>
                <a:cs typeface="Times New Roman" pitchFamily="18" charset="0"/>
              </a:rPr>
              <a:t>No:57</a:t>
            </a:r>
            <a:endParaRPr lang="en-IN" sz="2000" dirty="0" smtClean="0">
              <a:solidFill>
                <a:schemeClr val="tx2"/>
              </a:solidFill>
              <a:latin typeface="Times New Roman" pitchFamily="18" charset="0"/>
              <a:cs typeface="Times New Roman" pitchFamily="18" charset="0"/>
            </a:endParaRPr>
          </a:p>
          <a:p>
            <a:r>
              <a:rPr lang="en-IN" sz="2000" dirty="0" smtClean="0">
                <a:solidFill>
                  <a:schemeClr val="tx2"/>
                </a:solidFill>
                <a:latin typeface="Times New Roman" pitchFamily="18" charset="0"/>
                <a:cs typeface="Times New Roman" pitchFamily="18" charset="0"/>
              </a:rPr>
              <a:t>Product </a:t>
            </a:r>
            <a:r>
              <a:rPr lang="en-IN" sz="2000" dirty="0" smtClean="0">
                <a:solidFill>
                  <a:schemeClr val="tx2"/>
                </a:solidFill>
                <a:latin typeface="Times New Roman" pitchFamily="18" charset="0"/>
                <a:cs typeface="Times New Roman" pitchFamily="18" charset="0"/>
              </a:rPr>
              <a:t>Owner: NOWSHAD C V</a:t>
            </a:r>
            <a:endParaRPr lang="en-IN" sz="2000" dirty="0" smtClean="0">
              <a:solidFill>
                <a:schemeClr val="tx2"/>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 xmlns:a16="http://schemas.microsoft.com/office/drawing/2014/main" id="{CA844950-EF3A-4BAD-B0F1-92C1E4EA99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90092" y="152400"/>
            <a:ext cx="7363815" cy="6324600"/>
          </a:xfrm>
        </p:spPr>
      </p:pic>
    </p:spTree>
    <p:extLst>
      <p:ext uri="{BB962C8B-B14F-4D97-AF65-F5344CB8AC3E}">
        <p14:creationId xmlns:p14="http://schemas.microsoft.com/office/powerpoint/2010/main" val="2139471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 xmlns:a16="http://schemas.microsoft.com/office/drawing/2014/main" id="{645241B4-FEED-4825-8FAF-8BECBA78BC8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85800" y="419100"/>
            <a:ext cx="7391399" cy="6019800"/>
          </a:xfrm>
        </p:spPr>
      </p:pic>
    </p:spTree>
    <p:extLst>
      <p:ext uri="{BB962C8B-B14F-4D97-AF65-F5344CB8AC3E}">
        <p14:creationId xmlns:p14="http://schemas.microsoft.com/office/powerpoint/2010/main" val="3107645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845CB1-A1DD-4511-AF36-1868813B55DF}"/>
              </a:ext>
            </a:extLst>
          </p:cNvPr>
          <p:cNvSpPr>
            <a:spLocks noGrp="1"/>
          </p:cNvSpPr>
          <p:nvPr>
            <p:ph type="title"/>
          </p:nvPr>
        </p:nvSpPr>
        <p:spPr>
          <a:xfrm>
            <a:off x="486770" y="-152400"/>
            <a:ext cx="8229600" cy="1143000"/>
          </a:xfrm>
        </p:spPr>
        <p:txBody>
          <a:bodyPr/>
          <a:lstStyle/>
          <a:p>
            <a:r>
              <a:rPr lang="en-US" b="1" dirty="0">
                <a:latin typeface="Times New Roman" panose="02020603050405020304" pitchFamily="18" charset="0"/>
                <a:cs typeface="Times New Roman" panose="02020603050405020304" pitchFamily="18" charset="0"/>
              </a:rPr>
              <a:t>TABLE DESIGN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83183F7-E6E6-4072-9254-7C568E86C30E}"/>
              </a:ext>
            </a:extLst>
          </p:cNvPr>
          <p:cNvSpPr>
            <a:spLocks noGrp="1"/>
          </p:cNvSpPr>
          <p:nvPr>
            <p:ph idx="1"/>
          </p:nvPr>
        </p:nvSpPr>
        <p:spPr>
          <a:xfrm>
            <a:off x="486770" y="762000"/>
            <a:ext cx="8229600" cy="4525963"/>
          </a:xfrm>
        </p:spPr>
        <p:txBody>
          <a:bodyPr/>
          <a:lstStyle/>
          <a:p>
            <a:pPr marL="0" indent="0">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1. Login: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 xmlns:a16="http://schemas.microsoft.com/office/drawing/2014/main" id="{03AD5C50-4861-4EA0-9C17-AB74F3B3F0D5}"/>
              </a:ext>
            </a:extLst>
          </p:cNvPr>
          <p:cNvGraphicFramePr>
            <a:graphicFrameLocks noGrp="1"/>
          </p:cNvGraphicFramePr>
          <p:nvPr>
            <p:extLst>
              <p:ext uri="{D42A27DB-BD31-4B8C-83A1-F6EECF244321}">
                <p14:modId xmlns:p14="http://schemas.microsoft.com/office/powerpoint/2010/main" val="447446239"/>
              </p:ext>
            </p:extLst>
          </p:nvPr>
        </p:nvGraphicFramePr>
        <p:xfrm>
          <a:off x="558235" y="1149824"/>
          <a:ext cx="7924799" cy="2590800"/>
        </p:xfrm>
        <a:graphic>
          <a:graphicData uri="http://schemas.openxmlformats.org/drawingml/2006/table">
            <a:tbl>
              <a:tblPr firstRow="1" firstCol="1" bandRow="1">
                <a:tableStyleId>{5C22544A-7EE6-4342-B048-85BDC9FD1C3A}</a:tableStyleId>
              </a:tblPr>
              <a:tblGrid>
                <a:gridCol w="2641306">
                  <a:extLst>
                    <a:ext uri="{9D8B030D-6E8A-4147-A177-3AD203B41FA5}">
                      <a16:colId xmlns="" xmlns:a16="http://schemas.microsoft.com/office/drawing/2014/main" val="2289098679"/>
                    </a:ext>
                  </a:extLst>
                </a:gridCol>
                <a:gridCol w="2641306">
                  <a:extLst>
                    <a:ext uri="{9D8B030D-6E8A-4147-A177-3AD203B41FA5}">
                      <a16:colId xmlns="" xmlns:a16="http://schemas.microsoft.com/office/drawing/2014/main" val="2663344890"/>
                    </a:ext>
                  </a:extLst>
                </a:gridCol>
                <a:gridCol w="2642187">
                  <a:extLst>
                    <a:ext uri="{9D8B030D-6E8A-4147-A177-3AD203B41FA5}">
                      <a16:colId xmlns="" xmlns:a16="http://schemas.microsoft.com/office/drawing/2014/main" val="2479382383"/>
                    </a:ext>
                  </a:extLst>
                </a:gridCol>
              </a:tblGrid>
              <a:tr h="518160">
                <a:tc>
                  <a:txBody>
                    <a:bodyPr/>
                    <a:lstStyle/>
                    <a:p>
                      <a:pPr marL="457200">
                        <a:lnSpc>
                          <a:spcPct val="107000"/>
                        </a:lnSpc>
                      </a:pPr>
                      <a:r>
                        <a:rPr lang="en-IN" sz="1800" b="1" dirty="0">
                          <a:solidFill>
                            <a:schemeClr val="tx1"/>
                          </a:solidFill>
                          <a:effectLst/>
                          <a:latin typeface="Times New Roman" panose="02020603050405020304" pitchFamily="18" charset="0"/>
                          <a:cs typeface="Times New Roman" panose="02020603050405020304" pitchFamily="18" charset="0"/>
                        </a:rPr>
                        <a:t>Field Name</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b="1" dirty="0">
                          <a:solidFill>
                            <a:schemeClr val="tx1"/>
                          </a:solidFill>
                          <a:effectLst/>
                          <a:latin typeface="Times New Roman" panose="02020603050405020304" pitchFamily="18" charset="0"/>
                          <a:cs typeface="Times New Roman" panose="02020603050405020304" pitchFamily="18" charset="0"/>
                        </a:rPr>
                        <a:t>Datatype</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b="1" dirty="0">
                          <a:solidFill>
                            <a:schemeClr val="tx1"/>
                          </a:solidFill>
                          <a:effectLst/>
                          <a:latin typeface="Times New Roman" panose="02020603050405020304" pitchFamily="18" charset="0"/>
                          <a:cs typeface="Times New Roman" panose="02020603050405020304" pitchFamily="18" charset="0"/>
                        </a:rPr>
                        <a:t>Constraints</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274143443"/>
                  </a:ext>
                </a:extLst>
              </a:tr>
              <a:tr h="51816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Primary Key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 xmlns:a16="http://schemas.microsoft.com/office/drawing/2014/main" val="3581655375"/>
                  </a:ext>
                </a:extLst>
              </a:tr>
              <a:tr h="51816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tc>
                  <a:txBody>
                    <a:bodyPr/>
                    <a:lstStyle/>
                    <a:p>
                      <a:pPr marL="457200">
                        <a:lnSpc>
                          <a:spcPct val="107000"/>
                        </a:lnSpc>
                        <a:spcAft>
                          <a:spcPts val="800"/>
                        </a:spcAft>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40000"/>
                        <a:lumOff val="60000"/>
                      </a:schemeClr>
                    </a:solidFill>
                  </a:tcPr>
                </a:tc>
                <a:extLst>
                  <a:ext uri="{0D108BD9-81ED-4DB2-BD59-A6C34878D82A}">
                    <a16:rowId xmlns="" xmlns:a16="http://schemas.microsoft.com/office/drawing/2014/main" val="1080181695"/>
                  </a:ext>
                </a:extLst>
              </a:tr>
              <a:tr h="518160">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Password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 xmlns:a16="http://schemas.microsoft.com/office/drawing/2014/main" val="1215426850"/>
                  </a:ext>
                </a:extLst>
              </a:tr>
              <a:tr h="51816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type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tc>
                  <a:txBody>
                    <a:bodyPr/>
                    <a:lstStyle/>
                    <a:p>
                      <a:pPr marL="457200">
                        <a:lnSpc>
                          <a:spcPct val="107000"/>
                        </a:lnSpc>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2">
                        <a:lumMod val="90000"/>
                      </a:schemeClr>
                    </a:solidFill>
                  </a:tcPr>
                </a:tc>
                <a:extLst>
                  <a:ext uri="{0D108BD9-81ED-4DB2-BD59-A6C34878D82A}">
                    <a16:rowId xmlns="" xmlns:a16="http://schemas.microsoft.com/office/drawing/2014/main" val="2292170715"/>
                  </a:ext>
                </a:extLst>
              </a:tr>
            </a:tbl>
          </a:graphicData>
        </a:graphic>
      </p:graphicFrame>
      <p:sp>
        <p:nvSpPr>
          <p:cNvPr id="5" name="Content Placeholder 2">
            <a:extLst>
              <a:ext uri="{FF2B5EF4-FFF2-40B4-BE49-F238E27FC236}">
                <a16:creationId xmlns="" xmlns:a16="http://schemas.microsoft.com/office/drawing/2014/main" id="{DD81A15E-E019-47D4-9D1F-4DB05C90C1E5}"/>
              </a:ext>
            </a:extLst>
          </p:cNvPr>
          <p:cNvSpPr txBox="1">
            <a:spLocks/>
          </p:cNvSpPr>
          <p:nvPr/>
        </p:nvSpPr>
        <p:spPr>
          <a:xfrm>
            <a:off x="517477" y="3733800"/>
            <a:ext cx="8229600" cy="624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2. Advertisement:</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Arial" pitchFamily="34" charset="0"/>
              <a:buNone/>
            </a:pPr>
            <a:endParaRPr lang="en-IN" dirty="0"/>
          </a:p>
        </p:txBody>
      </p:sp>
      <p:graphicFrame>
        <p:nvGraphicFramePr>
          <p:cNvPr id="6" name="Table 5">
            <a:extLst>
              <a:ext uri="{FF2B5EF4-FFF2-40B4-BE49-F238E27FC236}">
                <a16:creationId xmlns="" xmlns:a16="http://schemas.microsoft.com/office/drawing/2014/main" id="{5C0F2E24-43A2-493A-8A7B-4033F8A253A7}"/>
              </a:ext>
            </a:extLst>
          </p:cNvPr>
          <p:cNvGraphicFramePr>
            <a:graphicFrameLocks noGrp="1"/>
          </p:cNvGraphicFramePr>
          <p:nvPr>
            <p:extLst>
              <p:ext uri="{D42A27DB-BD31-4B8C-83A1-F6EECF244321}">
                <p14:modId xmlns:p14="http://schemas.microsoft.com/office/powerpoint/2010/main" val="1723680903"/>
              </p:ext>
            </p:extLst>
          </p:nvPr>
        </p:nvGraphicFramePr>
        <p:xfrm>
          <a:off x="558234" y="4114800"/>
          <a:ext cx="8150359" cy="2597622"/>
        </p:xfrm>
        <a:graphic>
          <a:graphicData uri="http://schemas.openxmlformats.org/drawingml/2006/table">
            <a:tbl>
              <a:tblPr firstRow="1" firstCol="1" bandRow="1">
                <a:tableStyleId>{5C22544A-7EE6-4342-B048-85BDC9FD1C3A}</a:tableStyleId>
              </a:tblPr>
              <a:tblGrid>
                <a:gridCol w="2716485">
                  <a:extLst>
                    <a:ext uri="{9D8B030D-6E8A-4147-A177-3AD203B41FA5}">
                      <a16:colId xmlns="" xmlns:a16="http://schemas.microsoft.com/office/drawing/2014/main" val="3474485671"/>
                    </a:ext>
                  </a:extLst>
                </a:gridCol>
                <a:gridCol w="2716485">
                  <a:extLst>
                    <a:ext uri="{9D8B030D-6E8A-4147-A177-3AD203B41FA5}">
                      <a16:colId xmlns="" xmlns:a16="http://schemas.microsoft.com/office/drawing/2014/main" val="644167228"/>
                    </a:ext>
                  </a:extLst>
                </a:gridCol>
                <a:gridCol w="2717389">
                  <a:extLst>
                    <a:ext uri="{9D8B030D-6E8A-4147-A177-3AD203B41FA5}">
                      <a16:colId xmlns="" xmlns:a16="http://schemas.microsoft.com/office/drawing/2014/main" val="3089823236"/>
                    </a:ext>
                  </a:extLst>
                </a:gridCol>
              </a:tblGrid>
              <a:tr h="432937">
                <a:tc>
                  <a:txBody>
                    <a:bodyPr/>
                    <a:lstStyle/>
                    <a:p>
                      <a:pPr marL="800100" indent="-342900">
                        <a:lnSpc>
                          <a:spcPct val="107000"/>
                        </a:lnSpc>
                        <a:buFont typeface="+mj-lt"/>
                        <a:buAutoNum type="arabicPeriod"/>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800100" indent="-342900">
                        <a:lnSpc>
                          <a:spcPct val="107000"/>
                        </a:lnSpc>
                        <a:buFont typeface="+mj-lt"/>
                        <a:buAutoNum type="arabicPeriod"/>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800100" indent="-342900">
                        <a:lnSpc>
                          <a:spcPct val="107000"/>
                        </a:lnSpc>
                        <a:spcAft>
                          <a:spcPts val="800"/>
                        </a:spcAft>
                        <a:buFont typeface="+mj-lt"/>
                        <a:buAutoNum type="arabicPeriod"/>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30612954"/>
                  </a:ext>
                </a:extLst>
              </a:tr>
              <a:tr h="432937">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advertisement</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id</a:t>
                      </a:r>
                    </a:p>
                  </a:txBody>
                  <a:tcPr marL="68580" marR="68580" marT="0" marB="0">
                    <a:solidFill>
                      <a:schemeClr val="accent1">
                        <a:lumMod val="20000"/>
                        <a:lumOff val="80000"/>
                      </a:schemeClr>
                    </a:solidFill>
                  </a:tcPr>
                </a:tc>
                <a:tc>
                  <a:txBody>
                    <a:bodyPr/>
                    <a:lstStyle/>
                    <a:p>
                      <a:pPr marL="457200" indent="0">
                        <a:lnSpc>
                          <a:spcPct val="107000"/>
                        </a:lnSpc>
                        <a:buFont typeface="+mj-lt"/>
                        <a:buNone/>
                      </a:pPr>
                      <a:r>
                        <a:rPr lang="en-IN" sz="1400" dirty="0">
                          <a:effectLst/>
                          <a:latin typeface="Times New Roman" panose="02020603050405020304" pitchFamily="18" charset="0"/>
                          <a:cs typeface="Times New Roman" panose="02020603050405020304" pitchFamily="18" charset="0"/>
                        </a:rPr>
                        <a:t>Int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indent="0">
                        <a:lnSpc>
                          <a:spcPct val="107000"/>
                        </a:lnSpc>
                        <a:spcAft>
                          <a:spcPts val="800"/>
                        </a:spcAft>
                        <a:buFont typeface="+mj-lt"/>
                        <a:buNone/>
                      </a:pPr>
                      <a:r>
                        <a:rPr lang="en-IN" sz="1400" dirty="0">
                          <a:effectLst/>
                          <a:latin typeface="Times New Roman" panose="02020603050405020304" pitchFamily="18" charset="0"/>
                          <a:cs typeface="Times New Roman" panose="02020603050405020304" pitchFamily="18" charset="0"/>
                        </a:rPr>
                        <a:t>Primary Key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3445832182"/>
                  </a:ext>
                </a:extLst>
              </a:tr>
              <a:tr h="432937">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hoto</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indent="0">
                        <a:lnSpc>
                          <a:spcPct val="107000"/>
                        </a:lnSpc>
                        <a:buFont typeface="+mj-lt"/>
                        <a:buNone/>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indent="0">
                        <a:lnSpc>
                          <a:spcPct val="107000"/>
                        </a:lnSpc>
                        <a:spcAft>
                          <a:spcPts val="800"/>
                        </a:spcAft>
                        <a:buFont typeface="+mj-lt"/>
                        <a:buNone/>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803859701"/>
                  </a:ext>
                </a:extLst>
              </a:tr>
              <a:tr h="432937">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ate</a:t>
                      </a:r>
                    </a:p>
                  </a:txBody>
                  <a:tcPr marL="68580" marR="68580" marT="0" marB="0">
                    <a:solidFill>
                      <a:schemeClr val="accent1">
                        <a:lumMod val="20000"/>
                        <a:lumOff val="80000"/>
                      </a:schemeClr>
                    </a:solidFill>
                  </a:tcPr>
                </a:tc>
                <a:tc>
                  <a:txBody>
                    <a:bodyPr/>
                    <a:lstStyle/>
                    <a:p>
                      <a:pPr marL="457200" indent="0">
                        <a:lnSpc>
                          <a:spcPct val="107000"/>
                        </a:lnSpc>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ate</a:t>
                      </a:r>
                    </a:p>
                  </a:txBody>
                  <a:tcPr marL="68580" marR="68580" marT="0" marB="0">
                    <a:solidFill>
                      <a:schemeClr val="accent1">
                        <a:lumMod val="20000"/>
                        <a:lumOff val="80000"/>
                      </a:schemeClr>
                    </a:solidFill>
                  </a:tcPr>
                </a:tc>
                <a:tc>
                  <a:txBody>
                    <a:bodyPr/>
                    <a:lstStyle/>
                    <a:p>
                      <a:pPr marL="457200" indent="0">
                        <a:lnSpc>
                          <a:spcPct val="107000"/>
                        </a:lnSpc>
                        <a:spcAft>
                          <a:spcPts val="800"/>
                        </a:spcAft>
                        <a:buFont typeface="+mj-lt"/>
                        <a:buNone/>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211567860"/>
                  </a:ext>
                </a:extLst>
              </a:tr>
              <a:tr h="432937">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Latitude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indent="0">
                        <a:lnSpc>
                          <a:spcPct val="107000"/>
                        </a:lnSpc>
                        <a:buFont typeface="+mj-lt"/>
                        <a:buNone/>
                      </a:pPr>
                      <a:r>
                        <a:rPr lang="en-IN" sz="1400" dirty="0">
                          <a:effectLst/>
                          <a:latin typeface="Times New Roman" panose="02020603050405020304" pitchFamily="18" charset="0"/>
                          <a:cs typeface="Times New Roman" panose="02020603050405020304" pitchFamily="18" charset="0"/>
                        </a:rPr>
                        <a:t>Varchar (50)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indent="0">
                        <a:lnSpc>
                          <a:spcPct val="107000"/>
                        </a:lnSpc>
                        <a:spcAft>
                          <a:spcPts val="800"/>
                        </a:spcAft>
                        <a:buFont typeface="+mj-lt"/>
                        <a:buNone/>
                      </a:pPr>
                      <a:r>
                        <a:rPr lang="en-IN" sz="1400" dirty="0">
                          <a:effectLst/>
                          <a:latin typeface="Times New Roman" panose="02020603050405020304" pitchFamily="18" charset="0"/>
                          <a:cs typeface="Times New Roman" panose="02020603050405020304" pitchFamily="18" charset="0"/>
                        </a:rPr>
                        <a:t>Not Null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2842415871"/>
                  </a:ext>
                </a:extLst>
              </a:tr>
              <a:tr h="432937">
                <a:tc>
                  <a:txBody>
                    <a:bodyPr/>
                    <a:lstStyle/>
                    <a:p>
                      <a:pPr marL="457200" indent="0">
                        <a:lnSpc>
                          <a:spcPct val="107000"/>
                        </a:lnSpc>
                        <a:buFont typeface="+mj-lt"/>
                        <a:buNone/>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Longitude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indent="0">
                        <a:lnSpc>
                          <a:spcPct val="107000"/>
                        </a:lnSpc>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Varchar(50)</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indent="0">
                        <a:lnSpc>
                          <a:spcPct val="107000"/>
                        </a:lnSpc>
                        <a:spcAft>
                          <a:spcPts val="800"/>
                        </a:spcAft>
                        <a:buFont typeface="+mj-lt"/>
                        <a:buNone/>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 Null</a:t>
                      </a:r>
                    </a:p>
                  </a:txBody>
                  <a:tcPr marL="68580" marR="68580" marT="0" marB="0">
                    <a:solidFill>
                      <a:schemeClr val="accent1">
                        <a:lumMod val="20000"/>
                        <a:lumOff val="80000"/>
                      </a:schemeClr>
                    </a:solidFill>
                  </a:tcPr>
                </a:tc>
                <a:extLst>
                  <a:ext uri="{0D108BD9-81ED-4DB2-BD59-A6C34878D82A}">
                    <a16:rowId xmlns="" xmlns:a16="http://schemas.microsoft.com/office/drawing/2014/main" val="783740542"/>
                  </a:ext>
                </a:extLst>
              </a:tr>
            </a:tbl>
          </a:graphicData>
        </a:graphic>
      </p:graphicFrame>
    </p:spTree>
    <p:extLst>
      <p:ext uri="{BB962C8B-B14F-4D97-AF65-F5344CB8AC3E}">
        <p14:creationId xmlns:p14="http://schemas.microsoft.com/office/powerpoint/2010/main" val="2156625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1C3A130B-F71D-48EF-A8F2-269D18B7D2ED}"/>
              </a:ext>
            </a:extLst>
          </p:cNvPr>
          <p:cNvSpPr>
            <a:spLocks noGrp="1"/>
          </p:cNvSpPr>
          <p:nvPr>
            <p:ph idx="1"/>
          </p:nvPr>
        </p:nvSpPr>
        <p:spPr>
          <a:xfrm>
            <a:off x="464977" y="-20472"/>
            <a:ext cx="8229600" cy="4708397"/>
          </a:xfrm>
        </p:spPr>
        <p:txBody>
          <a:bodyPr/>
          <a:lstStyle/>
          <a:p>
            <a:pPr marL="0" indent="0">
              <a:buNone/>
            </a:pPr>
            <a:r>
              <a:rPr lang="en-IN" sz="2000" b="1" dirty="0">
                <a:latin typeface="Times New Roman" panose="02020603050405020304" pitchFamily="18" charset="0"/>
                <a:ea typeface="Calibri" panose="020F0502020204030204" pitchFamily="34" charset="0"/>
                <a:cs typeface="Times New Roman" panose="02020603050405020304" pitchFamily="18" charset="0"/>
              </a:rPr>
              <a:t>3</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Bus:</a:t>
            </a:r>
          </a:p>
          <a:p>
            <a:pPr marL="0" indent="0">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3" name="Table 2">
            <a:extLst>
              <a:ext uri="{FF2B5EF4-FFF2-40B4-BE49-F238E27FC236}">
                <a16:creationId xmlns="" xmlns:a16="http://schemas.microsoft.com/office/drawing/2014/main" id="{2354376E-6115-4D58-95D0-6956F1887940}"/>
              </a:ext>
            </a:extLst>
          </p:cNvPr>
          <p:cNvGraphicFramePr>
            <a:graphicFrameLocks noGrp="1"/>
          </p:cNvGraphicFramePr>
          <p:nvPr>
            <p:extLst>
              <p:ext uri="{D42A27DB-BD31-4B8C-83A1-F6EECF244321}">
                <p14:modId xmlns:p14="http://schemas.microsoft.com/office/powerpoint/2010/main" val="3918857716"/>
              </p:ext>
            </p:extLst>
          </p:nvPr>
        </p:nvGraphicFramePr>
        <p:xfrm>
          <a:off x="533215" y="383928"/>
          <a:ext cx="8153401" cy="2968871"/>
        </p:xfrm>
        <a:graphic>
          <a:graphicData uri="http://schemas.openxmlformats.org/drawingml/2006/table">
            <a:tbl>
              <a:tblPr firstRow="1" firstCol="1" bandRow="1">
                <a:tableStyleId>{5C22544A-7EE6-4342-B048-85BDC9FD1C3A}</a:tableStyleId>
              </a:tblPr>
              <a:tblGrid>
                <a:gridCol w="2717499">
                  <a:extLst>
                    <a:ext uri="{9D8B030D-6E8A-4147-A177-3AD203B41FA5}">
                      <a16:colId xmlns="" xmlns:a16="http://schemas.microsoft.com/office/drawing/2014/main" val="337164476"/>
                    </a:ext>
                  </a:extLst>
                </a:gridCol>
                <a:gridCol w="2717499">
                  <a:extLst>
                    <a:ext uri="{9D8B030D-6E8A-4147-A177-3AD203B41FA5}">
                      <a16:colId xmlns="" xmlns:a16="http://schemas.microsoft.com/office/drawing/2014/main" val="1107983199"/>
                    </a:ext>
                  </a:extLst>
                </a:gridCol>
                <a:gridCol w="2718403">
                  <a:extLst>
                    <a:ext uri="{9D8B030D-6E8A-4147-A177-3AD203B41FA5}">
                      <a16:colId xmlns="" xmlns:a16="http://schemas.microsoft.com/office/drawing/2014/main" val="4225227088"/>
                    </a:ext>
                  </a:extLst>
                </a:gridCol>
              </a:tblGrid>
              <a:tr h="400361">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50405218"/>
                  </a:ext>
                </a:extLst>
              </a:tr>
              <a:tr h="36693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a:t>
                      </a: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450300691"/>
                  </a:ext>
                </a:extLst>
              </a:tr>
              <a:tr h="366930">
                <a:tc>
                  <a:txBody>
                    <a:bodyPr/>
                    <a:lstStyle/>
                    <a:p>
                      <a:pPr marL="457200">
                        <a:lnSpc>
                          <a:spcPct val="107000"/>
                        </a:lnSpc>
                      </a:pP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640064003"/>
                  </a:ext>
                </a:extLst>
              </a:tr>
              <a:tr h="36693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regno</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3486415925"/>
                  </a:ext>
                </a:extLst>
              </a:tr>
              <a:tr h="36693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color</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(70)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4266666616"/>
                  </a:ext>
                </a:extLst>
              </a:tr>
              <a:tr h="36693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3221671336"/>
                  </a:ext>
                </a:extLst>
              </a:tr>
              <a:tr h="36693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photo</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316037395"/>
                  </a:ext>
                </a:extLst>
              </a:tr>
              <a:tr h="366930">
                <a:tc>
                  <a:txBody>
                    <a:bodyPr/>
                    <a:lstStyle/>
                    <a:p>
                      <a:pPr marL="457200">
                        <a:lnSpc>
                          <a:spcPct val="107000"/>
                        </a:lnSpc>
                      </a:pP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routeid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2517828092"/>
                  </a:ext>
                </a:extLst>
              </a:tr>
            </a:tbl>
          </a:graphicData>
        </a:graphic>
      </p:graphicFrame>
      <p:graphicFrame>
        <p:nvGraphicFramePr>
          <p:cNvPr id="6" name="Content Placeholder 3">
            <a:extLst>
              <a:ext uri="{FF2B5EF4-FFF2-40B4-BE49-F238E27FC236}">
                <a16:creationId xmlns="" xmlns:a16="http://schemas.microsoft.com/office/drawing/2014/main" id="{92FE6FA8-CB61-4F55-B9EC-224BDDD82EBA}"/>
              </a:ext>
            </a:extLst>
          </p:cNvPr>
          <p:cNvGraphicFramePr>
            <a:graphicFrameLocks/>
          </p:cNvGraphicFramePr>
          <p:nvPr>
            <p:extLst>
              <p:ext uri="{D42A27DB-BD31-4B8C-83A1-F6EECF244321}">
                <p14:modId xmlns:p14="http://schemas.microsoft.com/office/powerpoint/2010/main" val="2367634632"/>
              </p:ext>
            </p:extLst>
          </p:nvPr>
        </p:nvGraphicFramePr>
        <p:xfrm>
          <a:off x="533214" y="3800421"/>
          <a:ext cx="8153401" cy="2894098"/>
        </p:xfrm>
        <a:graphic>
          <a:graphicData uri="http://schemas.openxmlformats.org/drawingml/2006/table">
            <a:tbl>
              <a:tblPr firstRow="1" firstCol="1" bandRow="1">
                <a:tableStyleId>{5C22544A-7EE6-4342-B048-85BDC9FD1C3A}</a:tableStyleId>
              </a:tblPr>
              <a:tblGrid>
                <a:gridCol w="2717499">
                  <a:extLst>
                    <a:ext uri="{9D8B030D-6E8A-4147-A177-3AD203B41FA5}">
                      <a16:colId xmlns="" xmlns:a16="http://schemas.microsoft.com/office/drawing/2014/main" val="2642452468"/>
                    </a:ext>
                  </a:extLst>
                </a:gridCol>
                <a:gridCol w="2717499">
                  <a:extLst>
                    <a:ext uri="{9D8B030D-6E8A-4147-A177-3AD203B41FA5}">
                      <a16:colId xmlns="" xmlns:a16="http://schemas.microsoft.com/office/drawing/2014/main" val="1244528711"/>
                    </a:ext>
                  </a:extLst>
                </a:gridCol>
                <a:gridCol w="2718403">
                  <a:extLst>
                    <a:ext uri="{9D8B030D-6E8A-4147-A177-3AD203B41FA5}">
                      <a16:colId xmlns="" xmlns:a16="http://schemas.microsoft.com/office/drawing/2014/main" val="308474541"/>
                    </a:ext>
                  </a:extLst>
                </a:gridCol>
              </a:tblGrid>
              <a:tr h="297226">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51053745"/>
                  </a:ext>
                </a:extLst>
              </a:tr>
              <a:tr h="432812">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Emergency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2955150551"/>
                  </a:ext>
                </a:extLst>
              </a:tr>
              <a:tr h="432812">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781334167"/>
                  </a:ext>
                </a:extLst>
              </a:tr>
              <a:tr h="432812">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ate</a:t>
                      </a: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53325922"/>
                  </a:ext>
                </a:extLst>
              </a:tr>
              <a:tr h="432812">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3868066985"/>
                  </a:ext>
                </a:extLst>
              </a:tr>
              <a:tr h="432812">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latitude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728165053"/>
                  </a:ext>
                </a:extLst>
              </a:tr>
              <a:tr h="432812">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longitude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4281643290"/>
                  </a:ext>
                </a:extLst>
              </a:tr>
            </a:tbl>
          </a:graphicData>
        </a:graphic>
      </p:graphicFrame>
      <p:sp>
        <p:nvSpPr>
          <p:cNvPr id="7" name="TextBox 6">
            <a:extLst>
              <a:ext uri="{FF2B5EF4-FFF2-40B4-BE49-F238E27FC236}">
                <a16:creationId xmlns="" xmlns:a16="http://schemas.microsoft.com/office/drawing/2014/main" id="{8E91D409-EA59-4AC2-A0F9-BC49B2DD1049}"/>
              </a:ext>
            </a:extLst>
          </p:cNvPr>
          <p:cNvSpPr txBox="1"/>
          <p:nvPr/>
        </p:nvSpPr>
        <p:spPr>
          <a:xfrm>
            <a:off x="533215" y="3429489"/>
            <a:ext cx="4572000" cy="646331"/>
          </a:xfrm>
          <a:prstGeom prst="rect">
            <a:avLst/>
          </a:prstGeom>
          <a:noFill/>
        </p:spPr>
        <p:txBody>
          <a:bodyPr wrap="square">
            <a:spAutoFit/>
          </a:bodyPr>
          <a:lstStyle/>
          <a:p>
            <a:pPr marL="0" indent="0">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E</a:t>
            </a:r>
            <a:r>
              <a:rPr lang="en-IN" b="1" dirty="0">
                <a:latin typeface="Times New Roman" panose="02020603050405020304" pitchFamily="18" charset="0"/>
                <a:ea typeface="Calibri" panose="020F0502020204030204" pitchFamily="34" charset="0"/>
                <a:cs typeface="Times New Roman" panose="02020603050405020304" pitchFamily="18" charset="0"/>
              </a:rPr>
              <a:t>mergency</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391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9">
            <a:extLst>
              <a:ext uri="{FF2B5EF4-FFF2-40B4-BE49-F238E27FC236}">
                <a16:creationId xmlns="" xmlns:a16="http://schemas.microsoft.com/office/drawing/2014/main" id="{82EE5E29-F793-4681-AA98-A3DF322D9314}"/>
              </a:ext>
            </a:extLst>
          </p:cNvPr>
          <p:cNvGraphicFramePr>
            <a:graphicFrameLocks noGrp="1"/>
          </p:cNvGraphicFramePr>
          <p:nvPr>
            <p:ph idx="1"/>
            <p:extLst>
              <p:ext uri="{D42A27DB-BD31-4B8C-83A1-F6EECF244321}">
                <p14:modId xmlns:p14="http://schemas.microsoft.com/office/powerpoint/2010/main" val="3637376917"/>
              </p:ext>
            </p:extLst>
          </p:nvPr>
        </p:nvGraphicFramePr>
        <p:xfrm>
          <a:off x="633484" y="561412"/>
          <a:ext cx="8229600" cy="3423920"/>
        </p:xfrm>
        <a:graphic>
          <a:graphicData uri="http://schemas.openxmlformats.org/drawingml/2006/table">
            <a:tbl>
              <a:tblPr firstRow="1" bandRow="1">
                <a:tableStyleId>{5C22544A-7EE6-4342-B048-85BDC9FD1C3A}</a:tableStyleId>
              </a:tblPr>
              <a:tblGrid>
                <a:gridCol w="2743200">
                  <a:extLst>
                    <a:ext uri="{9D8B030D-6E8A-4147-A177-3AD203B41FA5}">
                      <a16:colId xmlns="" xmlns:a16="http://schemas.microsoft.com/office/drawing/2014/main" val="960669311"/>
                    </a:ext>
                  </a:extLst>
                </a:gridCol>
                <a:gridCol w="2743200">
                  <a:extLst>
                    <a:ext uri="{9D8B030D-6E8A-4147-A177-3AD203B41FA5}">
                      <a16:colId xmlns="" xmlns:a16="http://schemas.microsoft.com/office/drawing/2014/main" val="388562471"/>
                    </a:ext>
                  </a:extLst>
                </a:gridCol>
                <a:gridCol w="2743200">
                  <a:extLst>
                    <a:ext uri="{9D8B030D-6E8A-4147-A177-3AD203B41FA5}">
                      <a16:colId xmlns="" xmlns:a16="http://schemas.microsoft.com/office/drawing/2014/main" val="2495168563"/>
                    </a:ext>
                  </a:extLst>
                </a:gridCol>
              </a:tblGrid>
              <a:tr h="561340">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50137416"/>
                  </a:ext>
                </a:extLst>
              </a:tr>
              <a:tr h="40894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location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730236906"/>
                  </a:ext>
                </a:extLst>
              </a:tr>
              <a:tr h="40894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latitude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2955038862"/>
                  </a:ext>
                </a:extLst>
              </a:tr>
              <a:tr h="40894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longitude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335120268"/>
                  </a:ext>
                </a:extLst>
              </a:tr>
              <a:tr h="40894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Bus 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2125625444"/>
                  </a:ext>
                </a:extLst>
              </a:tr>
              <a:tr h="40894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status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2136109042"/>
                  </a:ext>
                </a:extLst>
              </a:tr>
              <a:tr h="40894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3295787583"/>
                  </a:ext>
                </a:extLst>
              </a:tr>
              <a:tr h="40894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 xmlns:a16="http://schemas.microsoft.com/office/drawing/2014/main" val="1989745219"/>
                  </a:ext>
                </a:extLst>
              </a:tr>
            </a:tbl>
          </a:graphicData>
        </a:graphic>
      </p:graphicFrame>
      <p:sp>
        <p:nvSpPr>
          <p:cNvPr id="3" name="TextBox 2">
            <a:extLst>
              <a:ext uri="{FF2B5EF4-FFF2-40B4-BE49-F238E27FC236}">
                <a16:creationId xmlns="" xmlns:a16="http://schemas.microsoft.com/office/drawing/2014/main" id="{475FFD97-8390-4173-A8D6-31815FE3582C}"/>
              </a:ext>
            </a:extLst>
          </p:cNvPr>
          <p:cNvSpPr txBox="1"/>
          <p:nvPr/>
        </p:nvSpPr>
        <p:spPr>
          <a:xfrm>
            <a:off x="607325" y="-13394"/>
            <a:ext cx="4572000" cy="369332"/>
          </a:xfrm>
          <a:prstGeom prst="rect">
            <a:avLst/>
          </a:prstGeom>
          <a:noFill/>
        </p:spPr>
        <p:txBody>
          <a:bodyPr wrap="square">
            <a:spAutoFit/>
          </a:bodyPr>
          <a:lstStyle/>
          <a:p>
            <a:pPr marL="0" indent="0">
              <a:buNone/>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5</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L</a:t>
            </a:r>
            <a:r>
              <a:rPr lang="en-IN" b="1" dirty="0">
                <a:latin typeface="Times New Roman" panose="02020603050405020304" pitchFamily="18" charset="0"/>
                <a:ea typeface="Calibri" panose="020F0502020204030204" pitchFamily="34" charset="0"/>
                <a:cs typeface="Times New Roman" panose="02020603050405020304" pitchFamily="18" charset="0"/>
              </a:rPr>
              <a:t>ocation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Rectangle 3"/>
          <p:cNvSpPr/>
          <p:nvPr/>
        </p:nvSpPr>
        <p:spPr>
          <a:xfrm>
            <a:off x="607325" y="4101001"/>
            <a:ext cx="1659429"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6. Notification:</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xmlns="" id="{84E9AEF5-BC5A-466F-85EC-DEAC637A437D}"/>
              </a:ext>
            </a:extLst>
          </p:cNvPr>
          <p:cNvGraphicFramePr>
            <a:graphicFrameLocks noGrp="1"/>
          </p:cNvGraphicFramePr>
          <p:nvPr>
            <p:extLst>
              <p:ext uri="{D42A27DB-BD31-4B8C-83A1-F6EECF244321}">
                <p14:modId xmlns:p14="http://schemas.microsoft.com/office/powerpoint/2010/main" val="4231284336"/>
              </p:ext>
            </p:extLst>
          </p:nvPr>
        </p:nvGraphicFramePr>
        <p:xfrm>
          <a:off x="624385" y="4586002"/>
          <a:ext cx="8077200" cy="213360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xmlns="" val="694132901"/>
                    </a:ext>
                  </a:extLst>
                </a:gridCol>
                <a:gridCol w="2692400">
                  <a:extLst>
                    <a:ext uri="{9D8B030D-6E8A-4147-A177-3AD203B41FA5}">
                      <a16:colId xmlns:a16="http://schemas.microsoft.com/office/drawing/2014/main" xmlns="" val="270645555"/>
                    </a:ext>
                  </a:extLst>
                </a:gridCol>
                <a:gridCol w="2692400">
                  <a:extLst>
                    <a:ext uri="{9D8B030D-6E8A-4147-A177-3AD203B41FA5}">
                      <a16:colId xmlns:a16="http://schemas.microsoft.com/office/drawing/2014/main" xmlns="" val="143135320"/>
                    </a:ext>
                  </a:extLst>
                </a:gridCol>
              </a:tblGrid>
              <a:tr h="533400">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98177292"/>
                  </a:ext>
                </a:extLst>
              </a:tr>
              <a:tr h="533400">
                <a:tc>
                  <a:txBody>
                    <a:bodyPr/>
                    <a:lstStyle/>
                    <a:p>
                      <a:pPr marL="457200">
                        <a:lnSpc>
                          <a:spcPct val="107000"/>
                        </a:lnSpc>
                      </a:pP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rimary</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key</a:t>
                      </a:r>
                    </a:p>
                  </a:txBody>
                  <a:tcPr marL="68580" marR="68580" marT="0" marB="0">
                    <a:solidFill>
                      <a:schemeClr val="accent1">
                        <a:lumMod val="20000"/>
                        <a:lumOff val="80000"/>
                      </a:schemeClr>
                    </a:solidFill>
                  </a:tcPr>
                </a:tc>
                <a:extLst>
                  <a:ext uri="{0D108BD9-81ED-4DB2-BD59-A6C34878D82A}">
                    <a16:rowId xmlns:a16="http://schemas.microsoft.com/office/drawing/2014/main" xmlns="" val="794748752"/>
                  </a:ext>
                </a:extLst>
              </a:tr>
              <a:tr h="53340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notification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2988180292"/>
                  </a:ext>
                </a:extLst>
              </a:tr>
              <a:tr h="533400">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1701943680"/>
                  </a:ext>
                </a:extLst>
              </a:tr>
            </a:tbl>
          </a:graphicData>
        </a:graphic>
      </p:graphicFrame>
    </p:spTree>
    <p:extLst>
      <p:ext uri="{BB962C8B-B14F-4D97-AF65-F5344CB8AC3E}">
        <p14:creationId xmlns:p14="http://schemas.microsoft.com/office/powerpoint/2010/main" val="1226843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615" y="152400"/>
            <a:ext cx="1082348"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7. Route:</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3" name="Table 8">
            <a:extLst>
              <a:ext uri="{FF2B5EF4-FFF2-40B4-BE49-F238E27FC236}">
                <a16:creationId xmlns:a16="http://schemas.microsoft.com/office/drawing/2014/main" xmlns="" id="{5AD5C00D-2C5A-458E-BF8A-3B0D097DEA5E}"/>
              </a:ext>
            </a:extLst>
          </p:cNvPr>
          <p:cNvGraphicFramePr>
            <a:graphicFrameLocks noGrp="1"/>
          </p:cNvGraphicFramePr>
          <p:nvPr>
            <p:extLst>
              <p:ext uri="{D42A27DB-BD31-4B8C-83A1-F6EECF244321}">
                <p14:modId xmlns:p14="http://schemas.microsoft.com/office/powerpoint/2010/main" val="1432094525"/>
              </p:ext>
            </p:extLst>
          </p:nvPr>
        </p:nvGraphicFramePr>
        <p:xfrm>
          <a:off x="914400" y="838200"/>
          <a:ext cx="8077200" cy="144780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xmlns="" val="1381770592"/>
                    </a:ext>
                  </a:extLst>
                </a:gridCol>
                <a:gridCol w="2692400">
                  <a:extLst>
                    <a:ext uri="{9D8B030D-6E8A-4147-A177-3AD203B41FA5}">
                      <a16:colId xmlns:a16="http://schemas.microsoft.com/office/drawing/2014/main" xmlns="" val="2385203943"/>
                    </a:ext>
                  </a:extLst>
                </a:gridCol>
                <a:gridCol w="2692400">
                  <a:extLst>
                    <a:ext uri="{9D8B030D-6E8A-4147-A177-3AD203B41FA5}">
                      <a16:colId xmlns:a16="http://schemas.microsoft.com/office/drawing/2014/main" xmlns="" val="1126081377"/>
                    </a:ext>
                  </a:extLst>
                </a:gridCol>
              </a:tblGrid>
              <a:tr h="482600">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81652365"/>
                  </a:ext>
                </a:extLst>
              </a:tr>
              <a:tr h="482600">
                <a:tc>
                  <a:txBody>
                    <a:bodyPr/>
                    <a:lstStyle/>
                    <a:p>
                      <a:pPr marL="457200">
                        <a:lnSpc>
                          <a:spcPct val="107000"/>
                        </a:lnSpc>
                      </a:pP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routedid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rimary</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key</a:t>
                      </a:r>
                    </a:p>
                  </a:txBody>
                  <a:tcPr marL="68580" marR="68580" marT="0" marB="0"/>
                </a:tc>
                <a:extLst>
                  <a:ext uri="{0D108BD9-81ED-4DB2-BD59-A6C34878D82A}">
                    <a16:rowId xmlns:a16="http://schemas.microsoft.com/office/drawing/2014/main" xmlns="" val="2448510971"/>
                  </a:ext>
                </a:extLst>
              </a:tr>
              <a:tr h="482600">
                <a:tc>
                  <a:txBody>
                    <a:bodyPr/>
                    <a:lstStyle/>
                    <a:p>
                      <a:pPr marL="457200">
                        <a:lnSpc>
                          <a:spcPct val="107000"/>
                        </a:lnSpc>
                      </a:pP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routename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130592518"/>
                  </a:ext>
                </a:extLst>
              </a:tr>
            </a:tbl>
          </a:graphicData>
        </a:graphic>
      </p:graphicFrame>
      <p:sp>
        <p:nvSpPr>
          <p:cNvPr id="4" name="Rectangle 3"/>
          <p:cNvSpPr/>
          <p:nvPr/>
        </p:nvSpPr>
        <p:spPr>
          <a:xfrm>
            <a:off x="970147" y="2602468"/>
            <a:ext cx="941283"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8. Stop:</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xmlns="" id="{3AFE34A9-1771-475E-8C4F-38F85A044373}"/>
              </a:ext>
            </a:extLst>
          </p:cNvPr>
          <p:cNvGraphicFramePr>
            <a:graphicFrameLocks noGrp="1"/>
          </p:cNvGraphicFramePr>
          <p:nvPr>
            <p:ph idx="1"/>
            <p:extLst>
              <p:ext uri="{D42A27DB-BD31-4B8C-83A1-F6EECF244321}">
                <p14:modId xmlns:p14="http://schemas.microsoft.com/office/powerpoint/2010/main" val="2269033622"/>
              </p:ext>
            </p:extLst>
          </p:nvPr>
        </p:nvGraphicFramePr>
        <p:xfrm>
          <a:off x="838200" y="3290543"/>
          <a:ext cx="8229600" cy="304799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2270314578"/>
                    </a:ext>
                  </a:extLst>
                </a:gridCol>
                <a:gridCol w="2743200">
                  <a:extLst>
                    <a:ext uri="{9D8B030D-6E8A-4147-A177-3AD203B41FA5}">
                      <a16:colId xmlns:a16="http://schemas.microsoft.com/office/drawing/2014/main" xmlns="" val="2827106135"/>
                    </a:ext>
                  </a:extLst>
                </a:gridCol>
                <a:gridCol w="2743200">
                  <a:extLst>
                    <a:ext uri="{9D8B030D-6E8A-4147-A177-3AD203B41FA5}">
                      <a16:colId xmlns:a16="http://schemas.microsoft.com/office/drawing/2014/main" xmlns="" val="2187575622"/>
                    </a:ext>
                  </a:extLst>
                </a:gridCol>
              </a:tblGrid>
              <a:tr h="519545">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510737973"/>
                  </a:ext>
                </a:extLst>
              </a:tr>
              <a:tr h="421409">
                <a:tc>
                  <a:txBody>
                    <a:bodyPr/>
                    <a:lstStyle/>
                    <a:p>
                      <a:pPr marL="457200">
                        <a:lnSpc>
                          <a:spcPct val="107000"/>
                        </a:lnSpc>
                      </a:pP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Stopid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4234315647"/>
                  </a:ext>
                </a:extLst>
              </a:tr>
              <a:tr h="421409">
                <a:tc>
                  <a:txBody>
                    <a:bodyPr/>
                    <a:lstStyle/>
                    <a:p>
                      <a:pPr marL="457200">
                        <a:lnSpc>
                          <a:spcPct val="107000"/>
                        </a:lnSpc>
                      </a:pP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Routedid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3474353191"/>
                  </a:ext>
                </a:extLst>
              </a:tr>
              <a:tr h="421409">
                <a:tc>
                  <a:txBody>
                    <a:bodyPr/>
                    <a:lstStyle/>
                    <a:p>
                      <a:pPr marL="457200">
                        <a:lnSpc>
                          <a:spcPct val="107000"/>
                        </a:lnSpc>
                      </a:pPr>
                      <a:r>
                        <a:rPr lang="en-US"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stopname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522303786"/>
                  </a:ext>
                </a:extLst>
              </a:tr>
              <a:tr h="421409">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latitude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3957290793"/>
                  </a:ext>
                </a:extLst>
              </a:tr>
              <a:tr h="421409">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longitude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2516226380"/>
                  </a:ext>
                </a:extLst>
              </a:tr>
              <a:tr h="421409">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place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511051119"/>
                  </a:ext>
                </a:extLst>
              </a:tr>
            </a:tbl>
          </a:graphicData>
        </a:graphic>
      </p:graphicFrame>
    </p:spTree>
    <p:extLst>
      <p:ext uri="{BB962C8B-B14F-4D97-AF65-F5344CB8AC3E}">
        <p14:creationId xmlns:p14="http://schemas.microsoft.com/office/powerpoint/2010/main" val="9427211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xmlns="" id="{78A2ED48-DE93-410B-9A64-6DB203090DDA}"/>
              </a:ext>
            </a:extLst>
          </p:cNvPr>
          <p:cNvGraphicFramePr>
            <a:graphicFrameLocks noGrp="1"/>
          </p:cNvGraphicFramePr>
          <p:nvPr>
            <p:ph idx="1"/>
            <p:extLst>
              <p:ext uri="{D42A27DB-BD31-4B8C-83A1-F6EECF244321}">
                <p14:modId xmlns:p14="http://schemas.microsoft.com/office/powerpoint/2010/main" val="2069152552"/>
              </p:ext>
            </p:extLst>
          </p:nvPr>
        </p:nvGraphicFramePr>
        <p:xfrm>
          <a:off x="457200" y="1066800"/>
          <a:ext cx="8229600" cy="480291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xmlns="" val="263529666"/>
                    </a:ext>
                  </a:extLst>
                </a:gridCol>
                <a:gridCol w="2743200">
                  <a:extLst>
                    <a:ext uri="{9D8B030D-6E8A-4147-A177-3AD203B41FA5}">
                      <a16:colId xmlns:a16="http://schemas.microsoft.com/office/drawing/2014/main" xmlns="" val="3970604030"/>
                    </a:ext>
                  </a:extLst>
                </a:gridCol>
                <a:gridCol w="2743200">
                  <a:extLst>
                    <a:ext uri="{9D8B030D-6E8A-4147-A177-3AD203B41FA5}">
                      <a16:colId xmlns:a16="http://schemas.microsoft.com/office/drawing/2014/main" xmlns="" val="606419717"/>
                    </a:ext>
                  </a:extLst>
                </a:gridCol>
              </a:tblGrid>
              <a:tr h="609600">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Field Name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IN" sz="1800" dirty="0">
                          <a:solidFill>
                            <a:schemeClr val="tx1"/>
                          </a:solidFill>
                          <a:effectLst/>
                          <a:latin typeface="Times New Roman" panose="02020603050405020304" pitchFamily="18" charset="0"/>
                          <a:cs typeface="Times New Roman" panose="02020603050405020304" pitchFamily="18" charset="0"/>
                        </a:rPr>
                        <a:t>Datatype</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IN" sz="1800" dirty="0">
                          <a:solidFill>
                            <a:schemeClr val="tx1"/>
                          </a:solidFill>
                          <a:effectLst/>
                          <a:latin typeface="Times New Roman" panose="02020603050405020304" pitchFamily="18" charset="0"/>
                          <a:cs typeface="Times New Roman" panose="02020603050405020304" pitchFamily="18" charset="0"/>
                        </a:rPr>
                        <a:t>Constraints</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376389955"/>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 id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Primary Key</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2572432006"/>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name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4133332464"/>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photo</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3534216012"/>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place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493082353"/>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a:solidFill>
                            <a:schemeClr val="tx1"/>
                          </a:solidFill>
                          <a:effectLst/>
                          <a:latin typeface="Times New Roman" panose="02020603050405020304" pitchFamily="18" charset="0"/>
                          <a:cs typeface="Times New Roman" panose="02020603050405020304" pitchFamily="18" charset="0"/>
                        </a:rPr>
                        <a:t>Varchar (50)</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1237116177"/>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pin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2035742350"/>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district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archar</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(50)</a:t>
                      </a: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ot Null</a:t>
                      </a:r>
                    </a:p>
                  </a:txBody>
                  <a:tcPr marL="68580" marR="68580" marT="0" marB="0">
                    <a:solidFill>
                      <a:schemeClr val="accent1">
                        <a:lumMod val="20000"/>
                        <a:lumOff val="80000"/>
                      </a:schemeClr>
                    </a:solidFill>
                  </a:tcPr>
                </a:tc>
                <a:extLst>
                  <a:ext uri="{0D108BD9-81ED-4DB2-BD59-A6C34878D82A}">
                    <a16:rowId xmlns:a16="http://schemas.microsoft.com/office/drawing/2014/main" xmlns="" val="573089335"/>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email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varchar</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554252001"/>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contact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IN" sz="1400" b="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bigint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971029791"/>
                  </a:ext>
                </a:extLst>
              </a:tr>
              <a:tr h="419331">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lid</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457200">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Not Null</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3786912881"/>
                  </a:ext>
                </a:extLst>
              </a:tr>
            </a:tbl>
          </a:graphicData>
        </a:graphic>
      </p:graphicFrame>
      <p:sp>
        <p:nvSpPr>
          <p:cNvPr id="3" name="TextBox 2">
            <a:extLst>
              <a:ext uri="{FF2B5EF4-FFF2-40B4-BE49-F238E27FC236}">
                <a16:creationId xmlns:a16="http://schemas.microsoft.com/office/drawing/2014/main" xmlns="" id="{CCCFF851-5B62-40DB-A02A-85A90E1680CD}"/>
              </a:ext>
            </a:extLst>
          </p:cNvPr>
          <p:cNvSpPr txBox="1"/>
          <p:nvPr/>
        </p:nvSpPr>
        <p:spPr>
          <a:xfrm>
            <a:off x="469641" y="609600"/>
            <a:ext cx="4572000" cy="369332"/>
          </a:xfrm>
          <a:prstGeom prst="rect">
            <a:avLst/>
          </a:prstGeom>
          <a:noFill/>
        </p:spPr>
        <p:txBody>
          <a:bodyPr wrap="square">
            <a:spAutoFit/>
          </a:bodyPr>
          <a:lstStyle/>
          <a:p>
            <a:pPr marL="0" indent="0">
              <a:buNone/>
            </a:pPr>
            <a:r>
              <a:rPr lang="en-IN" sz="1800" b="1" dirty="0">
                <a:latin typeface="Times New Roman" panose="02020603050405020304" pitchFamily="18" charset="0"/>
                <a:ea typeface="Calibri" panose="020F0502020204030204" pitchFamily="34" charset="0"/>
                <a:cs typeface="Times New Roman" panose="02020603050405020304" pitchFamily="18" charset="0"/>
              </a:rPr>
              <a:t>9</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User:</a:t>
            </a:r>
          </a:p>
        </p:txBody>
      </p:sp>
    </p:spTree>
    <p:extLst>
      <p:ext uri="{BB962C8B-B14F-4D97-AF65-F5344CB8AC3E}">
        <p14:creationId xmlns:p14="http://schemas.microsoft.com/office/powerpoint/2010/main" val="2201705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Future Enhancements</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Traveller</a:t>
            </a:r>
            <a:r>
              <a:rPr lang="en-US" sz="2800" dirty="0" smtClean="0">
                <a:latin typeface="Times New Roman" pitchFamily="18" charset="0"/>
                <a:cs typeface="Times New Roman" pitchFamily="18" charset="0"/>
              </a:rPr>
              <a:t>  prioritized seats can be booked.</a:t>
            </a:r>
          </a:p>
          <a:p>
            <a:r>
              <a:rPr lang="en-US" sz="2800" dirty="0" smtClean="0">
                <a:latin typeface="Times New Roman" pitchFamily="18" charset="0"/>
                <a:cs typeface="Times New Roman" pitchFamily="18" charset="0"/>
              </a:rPr>
              <a:t>Implementing as a display system in all the bus stops ,so that the travelers can easily understand the arrival of buses.</a:t>
            </a:r>
          </a:p>
          <a:p>
            <a:r>
              <a:rPr lang="en-US" sz="2800" dirty="0" smtClean="0">
                <a:latin typeface="Times New Roman" pitchFamily="18" charset="0"/>
                <a:cs typeface="Times New Roman" pitchFamily="18" charset="0"/>
              </a:rPr>
              <a:t>Bus entry using RFID cards</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Missing person detection using bus camera </a:t>
            </a:r>
            <a:r>
              <a:rPr lang="en-US" sz="2800" dirty="0" err="1" smtClean="0">
                <a:latin typeface="Times New Roman" pitchFamily="18" charset="0"/>
                <a:cs typeface="Times New Roman" pitchFamily="18" charset="0"/>
              </a:rPr>
              <a:t>syste</a:t>
            </a:r>
            <a:endParaRPr lang="en-US" sz="28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76200"/>
            <a:ext cx="8229600" cy="685800"/>
          </a:xfrm>
        </p:spPr>
        <p:txBody>
          <a:bodyPr>
            <a:normAutofit fontScale="90000"/>
          </a:bodyPr>
          <a:lstStyle/>
          <a:p>
            <a:r>
              <a:rPr lang="en-US" b="1" dirty="0">
                <a:latin typeface="Times New Roman" pitchFamily="18" charset="0"/>
                <a:cs typeface="Times New Roman" pitchFamily="18" charset="0"/>
              </a:rPr>
              <a:t>USER STORY</a:t>
            </a:r>
          </a:p>
        </p:txBody>
      </p:sp>
      <p:graphicFrame>
        <p:nvGraphicFramePr>
          <p:cNvPr id="5" name="Table 4">
            <a:extLst>
              <a:ext uri="{FF2B5EF4-FFF2-40B4-BE49-F238E27FC236}">
                <a16:creationId xmlns:a16="http://schemas.microsoft.com/office/drawing/2014/main" xmlns="" id="{512FD9DD-87CF-4F06-BF1F-8684F06AD22D}"/>
              </a:ext>
            </a:extLst>
          </p:cNvPr>
          <p:cNvGraphicFramePr>
            <a:graphicFrameLocks noGrp="1"/>
          </p:cNvGraphicFramePr>
          <p:nvPr>
            <p:extLst>
              <p:ext uri="{D42A27DB-BD31-4B8C-83A1-F6EECF244321}">
                <p14:modId xmlns:p14="http://schemas.microsoft.com/office/powerpoint/2010/main" val="1987741300"/>
              </p:ext>
            </p:extLst>
          </p:nvPr>
        </p:nvGraphicFramePr>
        <p:xfrm>
          <a:off x="380999" y="685800"/>
          <a:ext cx="8305801" cy="5893695"/>
        </p:xfrm>
        <a:graphic>
          <a:graphicData uri="http://schemas.openxmlformats.org/drawingml/2006/table">
            <a:tbl>
              <a:tblPr firstRow="1" firstCol="1" bandRow="1">
                <a:tableStyleId>{5C22544A-7EE6-4342-B048-85BDC9FD1C3A}</a:tableStyleId>
              </a:tblPr>
              <a:tblGrid>
                <a:gridCol w="637961">
                  <a:extLst>
                    <a:ext uri="{9D8B030D-6E8A-4147-A177-3AD203B41FA5}">
                      <a16:colId xmlns:a16="http://schemas.microsoft.com/office/drawing/2014/main" xmlns="" val="201694506"/>
                    </a:ext>
                  </a:extLst>
                </a:gridCol>
                <a:gridCol w="2943439">
                  <a:extLst>
                    <a:ext uri="{9D8B030D-6E8A-4147-A177-3AD203B41FA5}">
                      <a16:colId xmlns:a16="http://schemas.microsoft.com/office/drawing/2014/main" xmlns="" val="1464299448"/>
                    </a:ext>
                  </a:extLst>
                </a:gridCol>
                <a:gridCol w="2362200">
                  <a:extLst>
                    <a:ext uri="{9D8B030D-6E8A-4147-A177-3AD203B41FA5}">
                      <a16:colId xmlns:a16="http://schemas.microsoft.com/office/drawing/2014/main" xmlns="" val="3125520231"/>
                    </a:ext>
                  </a:extLst>
                </a:gridCol>
                <a:gridCol w="2362201">
                  <a:extLst>
                    <a:ext uri="{9D8B030D-6E8A-4147-A177-3AD203B41FA5}">
                      <a16:colId xmlns:a16="http://schemas.microsoft.com/office/drawing/2014/main" xmlns="" val="3372616762"/>
                    </a:ext>
                  </a:extLst>
                </a:gridCol>
              </a:tblGrid>
              <a:tr h="825910">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User Story ID11</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As a type of User</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I want to</a:t>
                      </a:r>
                      <a:endParaRPr lang="en-IN" sz="18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&lt; perform some task &gt;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So that I can</a:t>
                      </a:r>
                      <a:endParaRPr lang="en-IN" sz="1800" dirty="0">
                        <a:solidFill>
                          <a:schemeClr val="tx1"/>
                        </a:solidFill>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&lt; Achieve Some Goal &gt;</a:t>
                      </a:r>
                      <a:endPar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extLst>
                  <a:ext uri="{0D108BD9-81ED-4DB2-BD59-A6C34878D82A}">
                    <a16:rowId xmlns:a16="http://schemas.microsoft.com/office/drawing/2014/main" xmlns="" val="3219383759"/>
                  </a:ext>
                </a:extLst>
              </a:tr>
              <a:tr h="0">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Login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Admin can login to the application</a:t>
                      </a:r>
                      <a:endParaRPr lang="en-IN" sz="1400" dirty="0">
                        <a:effectLst/>
                        <a:latin typeface="Times New Roman" panose="02020603050405020304" pitchFamily="18"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xmlns="" val="1273745886"/>
                  </a:ext>
                </a:extLst>
              </a:tr>
              <a:tr h="36564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 route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Admin can add route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xmlns="" val="357511255"/>
                  </a:ext>
                </a:extLst>
              </a:tr>
              <a:tr h="422407">
                <a:tc>
                  <a:txBody>
                    <a:bodyPr/>
                    <a:lstStyle/>
                    <a:p>
                      <a:pPr algn="ctr">
                        <a:lnSpc>
                          <a:spcPct val="115000"/>
                        </a:lnSpc>
                        <a:spcAft>
                          <a:spcPts val="1000"/>
                        </a:spcAft>
                      </a:pPr>
                      <a:r>
                        <a:rPr lang="en-US" sz="1400">
                          <a:solidFill>
                            <a:schemeClr val="tx1"/>
                          </a:solidFill>
                          <a:effectLst/>
                          <a:latin typeface="Times New Roman" panose="02020603050405020304" pitchFamily="18" charset="0"/>
                          <a:cs typeface="Times New Roman" panose="02020603050405020304" pitchFamily="18" charset="0"/>
                        </a:rPr>
                        <a:t>3</a:t>
                      </a:r>
                      <a:endParaRPr lang="en-IN" sz="1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View route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Can view the add route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xmlns="" val="1891002457"/>
                  </a:ext>
                </a:extLst>
              </a:tr>
              <a:tr h="422407">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Editing route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After viewing , admin can edit route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xmlns="" val="557483603"/>
                  </a:ext>
                </a:extLst>
              </a:tr>
              <a:tr h="539676">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Delete route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delete the added route details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xmlns="" val="2932131739"/>
                  </a:ext>
                </a:extLst>
              </a:tr>
              <a:tr h="36564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 stop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add stop details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xmlns="" val="2119122029"/>
                  </a:ext>
                </a:extLst>
              </a:tr>
              <a:tr h="536278">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7</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Edit stop</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Added stop details will be edited by admin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xmlns="" val="3195359483"/>
                  </a:ext>
                </a:extLst>
              </a:tr>
              <a:tr h="536222">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Delete stop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delete the added stop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xmlns="" val="1899488672"/>
                  </a:ext>
                </a:extLst>
              </a:tr>
              <a:tr h="399990">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 bus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add bus details</a:t>
                      </a:r>
                    </a:p>
                  </a:txBody>
                  <a:tcPr marL="49247" marR="49247" marT="0" marB="0">
                    <a:solidFill>
                      <a:schemeClr val="accent1">
                        <a:lumMod val="20000"/>
                        <a:lumOff val="80000"/>
                      </a:schemeClr>
                    </a:solidFill>
                  </a:tcPr>
                </a:tc>
                <a:extLst>
                  <a:ext uri="{0D108BD9-81ED-4DB2-BD59-A6C34878D82A}">
                    <a16:rowId xmlns:a16="http://schemas.microsoft.com/office/drawing/2014/main" xmlns="" val="2613196533"/>
                  </a:ext>
                </a:extLst>
              </a:tr>
              <a:tr h="399990">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View bus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Can view the add bus details</a:t>
                      </a:r>
                    </a:p>
                  </a:txBody>
                  <a:tcPr marL="49247" marR="49247" marT="0" marB="0">
                    <a:solidFill>
                      <a:schemeClr val="accent1">
                        <a:lumMod val="20000"/>
                        <a:lumOff val="80000"/>
                      </a:schemeClr>
                    </a:solidFill>
                  </a:tcPr>
                </a:tc>
                <a:extLst>
                  <a:ext uri="{0D108BD9-81ED-4DB2-BD59-A6C34878D82A}">
                    <a16:rowId xmlns:a16="http://schemas.microsoft.com/office/drawing/2014/main" xmlns="" val="2456614589"/>
                  </a:ext>
                </a:extLst>
              </a:tr>
              <a:tr h="399990">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Edit  bus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edit bus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247" marR="49247" marT="0" marB="0">
                    <a:solidFill>
                      <a:schemeClr val="accent1">
                        <a:lumMod val="20000"/>
                        <a:lumOff val="80000"/>
                      </a:schemeClr>
                    </a:solidFill>
                  </a:tcPr>
                </a:tc>
                <a:extLst>
                  <a:ext uri="{0D108BD9-81ED-4DB2-BD59-A6C34878D82A}">
                    <a16:rowId xmlns:a16="http://schemas.microsoft.com/office/drawing/2014/main" xmlns="" val="3770880211"/>
                  </a:ext>
                </a:extLst>
              </a:tr>
            </a:tbl>
          </a:graphicData>
        </a:graphic>
      </p:graphicFrame>
    </p:spTree>
    <p:extLst>
      <p:ext uri="{BB962C8B-B14F-4D97-AF65-F5344CB8AC3E}">
        <p14:creationId xmlns:p14="http://schemas.microsoft.com/office/powerpoint/2010/main" val="4255575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xmlns="" id="{5B60CD01-840F-427A-BD34-7BBA67CB8952}"/>
              </a:ext>
            </a:extLst>
          </p:cNvPr>
          <p:cNvGraphicFramePr>
            <a:graphicFrameLocks noGrp="1"/>
          </p:cNvGraphicFramePr>
          <p:nvPr>
            <p:ph idx="1"/>
            <p:extLst>
              <p:ext uri="{D42A27DB-BD31-4B8C-83A1-F6EECF244321}">
                <p14:modId xmlns:p14="http://schemas.microsoft.com/office/powerpoint/2010/main" val="703500398"/>
              </p:ext>
            </p:extLst>
          </p:nvPr>
        </p:nvGraphicFramePr>
        <p:xfrm>
          <a:off x="533400" y="457201"/>
          <a:ext cx="8229600" cy="6193281"/>
        </p:xfrm>
        <a:graphic>
          <a:graphicData uri="http://schemas.openxmlformats.org/drawingml/2006/table">
            <a:tbl>
              <a:tblPr firstRow="1" firstCol="1" bandRow="1">
                <a:tableStyleId>{5C22544A-7EE6-4342-B048-85BDC9FD1C3A}</a:tableStyleId>
              </a:tblPr>
              <a:tblGrid>
                <a:gridCol w="632106">
                  <a:extLst>
                    <a:ext uri="{9D8B030D-6E8A-4147-A177-3AD203B41FA5}">
                      <a16:colId xmlns:a16="http://schemas.microsoft.com/office/drawing/2014/main" xmlns="" val="3409218146"/>
                    </a:ext>
                  </a:extLst>
                </a:gridCol>
                <a:gridCol w="3301765">
                  <a:extLst>
                    <a:ext uri="{9D8B030D-6E8A-4147-A177-3AD203B41FA5}">
                      <a16:colId xmlns:a16="http://schemas.microsoft.com/office/drawing/2014/main" xmlns="" val="1255969146"/>
                    </a:ext>
                  </a:extLst>
                </a:gridCol>
                <a:gridCol w="2095571">
                  <a:extLst>
                    <a:ext uri="{9D8B030D-6E8A-4147-A177-3AD203B41FA5}">
                      <a16:colId xmlns:a16="http://schemas.microsoft.com/office/drawing/2014/main" xmlns="" val="2688075292"/>
                    </a:ext>
                  </a:extLst>
                </a:gridCol>
                <a:gridCol w="2200158">
                  <a:extLst>
                    <a:ext uri="{9D8B030D-6E8A-4147-A177-3AD203B41FA5}">
                      <a16:colId xmlns:a16="http://schemas.microsoft.com/office/drawing/2014/main" xmlns="" val="2480733331"/>
                    </a:ext>
                  </a:extLst>
                </a:gridCol>
              </a:tblGrid>
              <a:tr h="41290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Delete bus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cs typeface="Times New Roman" panose="02020603050405020304" pitchFamily="18" charset="0"/>
                        </a:rPr>
                        <a:t>Admin can delete the bus details</a:t>
                      </a:r>
                      <a:endParaRPr lang="en-IN" sz="1400" b="0" dirty="0">
                        <a:solidFill>
                          <a:schemeClr val="tx1"/>
                        </a:solidFill>
                        <a:effectLst/>
                        <a:latin typeface="Times New Roman" panose="02020603050405020304" pitchFamily="18"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2481907223"/>
                  </a:ext>
                </a:extLst>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13</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cs typeface="Times New Roman" panose="02020603050405020304" pitchFamily="18" charset="0"/>
                        </a:rPr>
                        <a:t>Add advertise </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add advertise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958677859"/>
                  </a:ext>
                </a:extLst>
              </a:tr>
              <a:tr h="413153">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Edit advertise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edit advertise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977980634"/>
                  </a:ext>
                </a:extLst>
              </a:tr>
              <a:tr h="467375">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cs typeface="Times New Roman" panose="02020603050405020304" pitchFamily="18" charset="0"/>
                        </a:rPr>
                        <a:t>15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Delete advertise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delete advertise details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3824660149"/>
                  </a:ext>
                </a:extLst>
              </a:tr>
              <a:tr h="467375">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 public notification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add notification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3249471173"/>
                  </a:ext>
                </a:extLst>
              </a:tr>
              <a:tr h="467375">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17</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View notification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view notification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390160259"/>
                  </a:ext>
                </a:extLst>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Edit notification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edit notification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249063201"/>
                  </a:ext>
                </a:extLst>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19</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Delete notification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delete notification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1496506228"/>
                  </a:ext>
                </a:extLst>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Add emergency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add emergency photos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752720889"/>
                  </a:ext>
                </a:extLst>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View emergency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view emergency photos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802366895"/>
                  </a:ext>
                </a:extLst>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Edit emergency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edit emergency photos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70181530"/>
                  </a:ext>
                </a:extLst>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23</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Delete emergency</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Admin can delete emergency photos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xmlns="" val="2665193465"/>
                  </a:ext>
                </a:extLst>
              </a:tr>
            </a:tbl>
          </a:graphicData>
        </a:graphic>
      </p:graphicFrame>
    </p:spTree>
    <p:extLst>
      <p:ext uri="{BB962C8B-B14F-4D97-AF65-F5344CB8AC3E}">
        <p14:creationId xmlns:p14="http://schemas.microsoft.com/office/powerpoint/2010/main" val="37024720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u="sng" dirty="0" smtClean="0">
                <a:latin typeface="Times New Roman" pitchFamily="18" charset="0"/>
                <a:cs typeface="Times New Roman" pitchFamily="18" charset="0"/>
              </a:rPr>
              <a:t>TABLE OF CONTENTS</a:t>
            </a:r>
            <a:endParaRPr lang="en-US"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86400"/>
          </a:xfrm>
        </p:spPr>
        <p:txBody>
          <a:bodyPr>
            <a:normAutofit/>
          </a:bodyPr>
          <a:lstStyle/>
          <a:p>
            <a:pPr marL="514350" indent="-514350">
              <a:buFont typeface="+mj-lt"/>
              <a:buAutoNum type="arabicPeriod"/>
            </a:pPr>
            <a:r>
              <a:rPr lang="en-IN" sz="2000" dirty="0" smtClean="0">
                <a:latin typeface="Times New Roman" pitchFamily="18" charset="0"/>
                <a:cs typeface="Times New Roman" pitchFamily="18" charset="0"/>
              </a:rPr>
              <a:t>Introduction</a:t>
            </a:r>
          </a:p>
          <a:p>
            <a:pPr marL="514350" indent="-514350">
              <a:buFont typeface="+mj-lt"/>
              <a:buAutoNum type="arabicPeriod"/>
            </a:pPr>
            <a:r>
              <a:rPr lang="en-IN" sz="2000" dirty="0" smtClean="0">
                <a:latin typeface="Times New Roman" pitchFamily="18" charset="0"/>
                <a:cs typeface="Times New Roman" pitchFamily="18" charset="0"/>
              </a:rPr>
              <a:t>Modules</a:t>
            </a:r>
          </a:p>
          <a:p>
            <a:pPr marL="514350" indent="-514350">
              <a:buFont typeface="+mj-lt"/>
              <a:buAutoNum type="arabicPeriod"/>
            </a:pPr>
            <a:r>
              <a:rPr lang="en-IN" sz="2000" dirty="0" smtClean="0">
                <a:latin typeface="Times New Roman" pitchFamily="18" charset="0"/>
                <a:cs typeface="Times New Roman" pitchFamily="18" charset="0"/>
              </a:rPr>
              <a:t>Algorithm Used</a:t>
            </a:r>
            <a:endParaRPr lang="en-IN" sz="2000" dirty="0" smtClean="0">
              <a:latin typeface="Times New Roman" pitchFamily="18" charset="0"/>
              <a:cs typeface="Times New Roman" pitchFamily="18" charset="0"/>
            </a:endParaRPr>
          </a:p>
          <a:p>
            <a:pPr marL="514350" indent="-514350">
              <a:buFont typeface="+mj-lt"/>
              <a:buAutoNum type="arabicPeriod"/>
            </a:pPr>
            <a:r>
              <a:rPr lang="en-IN" sz="2000" dirty="0" smtClean="0">
                <a:latin typeface="Times New Roman" pitchFamily="18" charset="0"/>
                <a:cs typeface="Times New Roman" pitchFamily="18" charset="0"/>
              </a:rPr>
              <a:t>Methodology</a:t>
            </a:r>
          </a:p>
          <a:p>
            <a:pPr marL="514350" indent="-514350">
              <a:buFont typeface="+mj-lt"/>
              <a:buAutoNum type="arabicPeriod"/>
            </a:pPr>
            <a:r>
              <a:rPr lang="en-IN" sz="2000" dirty="0" smtClean="0">
                <a:latin typeface="Times New Roman" pitchFamily="18" charset="0"/>
                <a:cs typeface="Times New Roman" pitchFamily="18" charset="0"/>
              </a:rPr>
              <a:t>Developing </a:t>
            </a:r>
            <a:r>
              <a:rPr lang="en-IN" sz="2000" dirty="0" smtClean="0">
                <a:latin typeface="Times New Roman" pitchFamily="18" charset="0"/>
                <a:cs typeface="Times New Roman" pitchFamily="18" charset="0"/>
              </a:rPr>
              <a:t>Environment</a:t>
            </a:r>
          </a:p>
          <a:p>
            <a:pPr marL="514350" indent="-514350">
              <a:buFont typeface="+mj-lt"/>
              <a:buAutoNum type="arabicPeriod"/>
            </a:pPr>
            <a:r>
              <a:rPr lang="en-IN" sz="2000" dirty="0" smtClean="0">
                <a:latin typeface="Times New Roman" pitchFamily="18" charset="0"/>
                <a:cs typeface="Times New Roman" pitchFamily="18" charset="0"/>
              </a:rPr>
              <a:t>Data Flow Diagram</a:t>
            </a:r>
          </a:p>
          <a:p>
            <a:pPr marL="514350" indent="-514350">
              <a:buFont typeface="+mj-lt"/>
              <a:buAutoNum type="arabicPeriod"/>
            </a:pPr>
            <a:r>
              <a:rPr lang="en-IN" sz="2000" dirty="0" smtClean="0">
                <a:latin typeface="Times New Roman" pitchFamily="18" charset="0"/>
                <a:cs typeface="Times New Roman" pitchFamily="18" charset="0"/>
              </a:rPr>
              <a:t>Table Design</a:t>
            </a:r>
            <a:endParaRPr lang="en-IN" sz="2000" dirty="0" smtClean="0">
              <a:latin typeface="Times New Roman" pitchFamily="18" charset="0"/>
              <a:cs typeface="Times New Roman" pitchFamily="18" charset="0"/>
            </a:endParaRPr>
          </a:p>
          <a:p>
            <a:pPr marL="514350" indent="-514350">
              <a:buFont typeface="+mj-lt"/>
              <a:buAutoNum type="arabicPeriod"/>
            </a:pPr>
            <a:r>
              <a:rPr lang="en-IN" sz="2000" dirty="0" smtClean="0">
                <a:latin typeface="Times New Roman" pitchFamily="18" charset="0"/>
                <a:cs typeface="Times New Roman" pitchFamily="18" charset="0"/>
              </a:rPr>
              <a:t>Future Enhancements</a:t>
            </a:r>
          </a:p>
          <a:p>
            <a:pPr marL="514350" indent="-514350">
              <a:buFont typeface="+mj-lt"/>
              <a:buAutoNum type="arabicPeriod"/>
            </a:pPr>
            <a:r>
              <a:rPr lang="en-IN" sz="2000" dirty="0" smtClean="0">
                <a:latin typeface="Times New Roman" pitchFamily="18" charset="0"/>
                <a:cs typeface="Times New Roman" pitchFamily="18" charset="0"/>
              </a:rPr>
              <a:t>User story</a:t>
            </a:r>
          </a:p>
          <a:p>
            <a:pPr marL="514350" indent="-514350">
              <a:buFont typeface="+mj-lt"/>
              <a:buAutoNum type="arabicPeriod"/>
            </a:pPr>
            <a:r>
              <a:rPr lang="en-IN" sz="2000" dirty="0" smtClean="0">
                <a:latin typeface="Times New Roman" pitchFamily="18" charset="0"/>
                <a:cs typeface="Times New Roman" pitchFamily="18" charset="0"/>
              </a:rPr>
              <a:t>Project plan</a:t>
            </a:r>
          </a:p>
          <a:p>
            <a:pPr marL="514350" indent="-514350">
              <a:buFont typeface="+mj-lt"/>
              <a:buAutoNum type="arabicPeriod"/>
            </a:pPr>
            <a:r>
              <a:rPr lang="en-IN" sz="2000" dirty="0" smtClean="0">
                <a:latin typeface="Times New Roman" pitchFamily="18" charset="0"/>
                <a:cs typeface="Times New Roman" pitchFamily="18" charset="0"/>
              </a:rPr>
              <a:t>Product Backlog</a:t>
            </a:r>
          </a:p>
          <a:p>
            <a:pPr marL="514350" indent="-514350">
              <a:buFont typeface="+mj-lt"/>
              <a:buAutoNum type="arabicPeriod"/>
            </a:pPr>
            <a:r>
              <a:rPr lang="en-IN" sz="2000" dirty="0" smtClean="0">
                <a:latin typeface="Times New Roman" pitchFamily="18" charset="0"/>
                <a:cs typeface="Times New Roman" pitchFamily="18" charset="0"/>
              </a:rPr>
              <a:t>Sprint Backlog</a:t>
            </a:r>
            <a:endParaRPr lang="en-IN" sz="2000" dirty="0" smtClean="0">
              <a:latin typeface="Times New Roman" pitchFamily="18" charset="0"/>
              <a:cs typeface="Times New Roman" pitchFamily="18" charset="0"/>
            </a:endParaRPr>
          </a:p>
          <a:p>
            <a:pPr marL="514350" indent="-514350">
              <a:buFont typeface="+mj-lt"/>
              <a:buAutoNum type="arabicPeriod"/>
            </a:pPr>
            <a:r>
              <a:rPr lang="en-IN" sz="2000" dirty="0" smtClean="0">
                <a:latin typeface="Times New Roman" pitchFamily="18" charset="0"/>
                <a:cs typeface="Times New Roman" pitchFamily="18" charset="0"/>
              </a:rPr>
              <a:t>Sprint  Backlog Actual</a:t>
            </a:r>
            <a:endParaRPr lang="en-IN" sz="2000" dirty="0" smtClean="0">
              <a:latin typeface="Times New Roman" pitchFamily="18" charset="0"/>
              <a:cs typeface="Times New Roman" pitchFamily="18" charset="0"/>
            </a:endParaRPr>
          </a:p>
          <a:p>
            <a:pPr marL="514350" indent="-514350">
              <a:buFont typeface="+mj-lt"/>
              <a:buAutoNum type="arabicPeriod"/>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3428517"/>
              </p:ext>
            </p:extLst>
          </p:nvPr>
        </p:nvGraphicFramePr>
        <p:xfrm>
          <a:off x="457200" y="914400"/>
          <a:ext cx="8229600" cy="4897597"/>
        </p:xfrm>
        <a:graphic>
          <a:graphicData uri="http://schemas.openxmlformats.org/drawingml/2006/table">
            <a:tbl>
              <a:tblPr firstRow="1" firstCol="1" bandRow="1">
                <a:tableStyleId>{5C22544A-7EE6-4342-B048-85BDC9FD1C3A}</a:tableStyleId>
              </a:tblPr>
              <a:tblGrid>
                <a:gridCol w="632106"/>
                <a:gridCol w="3301765"/>
                <a:gridCol w="2095571"/>
                <a:gridCol w="2200158"/>
              </a:tblGrid>
              <a:tr h="492028">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24</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Admin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Location track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Admin can track location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25</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User</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 can register for the application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26</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 can login into the application, if once they register</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27</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profile</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 can view their profile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28</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User</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Update location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 can update their location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29</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bus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 can view bus 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30</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Next stop prediction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 can predict next stop</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31</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User </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emergency messages</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 can view emergency messages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r h="524211">
                <a:tc>
                  <a:txBody>
                    <a:bodyPr/>
                    <a:lstStyle/>
                    <a:p>
                      <a:pPr algn="ctr">
                        <a:lnSpc>
                          <a:spcPct val="115000"/>
                        </a:lnSpc>
                        <a:spcAft>
                          <a:spcPts val="10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32</a:t>
                      </a:r>
                      <a:endParaRPr lang="en-IN"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User</a:t>
                      </a:r>
                      <a:endParaRPr kumimoji="0" lang="en-IN"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15000"/>
                        </a:lnSpc>
                        <a:spcAft>
                          <a:spcPts val="1000"/>
                        </a:spcAft>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View public notification</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User can view public notification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513681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1600200"/>
          <a:ext cx="8382000" cy="4876804"/>
        </p:xfrm>
        <a:graphic>
          <a:graphicData uri="http://schemas.openxmlformats.org/drawingml/2006/table">
            <a:tbl>
              <a:tblPr firstRow="1" bandRow="1">
                <a:tableStyleId>{5C22544A-7EE6-4342-B048-85BDC9FD1C3A}</a:tableStyleId>
              </a:tblPr>
              <a:tblGrid>
                <a:gridCol w="1397000"/>
                <a:gridCol w="1397000"/>
                <a:gridCol w="1397000"/>
                <a:gridCol w="1397000"/>
                <a:gridCol w="1397000"/>
                <a:gridCol w="1397000"/>
              </a:tblGrid>
              <a:tr h="865981">
                <a:tc>
                  <a:txBody>
                    <a:bodyPr/>
                    <a:lstStyle/>
                    <a:p>
                      <a:pPr marL="0" marR="0" algn="ctr">
                        <a:lnSpc>
                          <a:spcPct val="115000"/>
                        </a:lnSpc>
                        <a:spcBef>
                          <a:spcPts val="0"/>
                        </a:spcBef>
                        <a:spcAft>
                          <a:spcPts val="0"/>
                        </a:spcAft>
                      </a:pPr>
                      <a:r>
                        <a:rPr lang="en-US" sz="1000" dirty="0" smtClean="0">
                          <a:latin typeface="Times New Roman" pitchFamily="18" charset="0"/>
                          <a:cs typeface="Times New Roman" pitchFamily="18" charset="0"/>
                        </a:rPr>
                        <a:t>User Story ID</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00" dirty="0" smtClean="0">
                          <a:latin typeface="Times New Roman" pitchFamily="18" charset="0"/>
                          <a:cs typeface="Times New Roman" pitchFamily="18" charset="0"/>
                        </a:rPr>
                        <a:t>Task Name</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Start Date</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End Date</a:t>
                      </a:r>
                      <a:endParaRPr lang="en-US" sz="100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00" dirty="0" smtClean="0">
                          <a:latin typeface="Times New Roman" pitchFamily="18" charset="0"/>
                          <a:cs typeface="Times New Roman" pitchFamily="18" charset="0"/>
                        </a:rPr>
                        <a:t>Days</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Status</a:t>
                      </a:r>
                      <a:endParaRPr lang="en-US" sz="1000" dirty="0">
                        <a:latin typeface="Times New Roman" pitchFamily="18" charset="0"/>
                        <a:ea typeface="Calibri"/>
                        <a:cs typeface="Times New Roman" pitchFamily="18" charset="0"/>
                      </a:endParaRPr>
                    </a:p>
                  </a:txBody>
                  <a:tcPr marL="68580" marR="68580" marT="0" marB="0"/>
                </a:tc>
              </a:tr>
              <a:tr h="445647">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1</a:t>
                      </a:r>
                      <a:endParaRPr lang="en-US" sz="1000" dirty="0">
                        <a:solidFill>
                          <a:schemeClr val="bg1"/>
                        </a:solidFill>
                        <a:latin typeface="Times New Roman" pitchFamily="18" charset="0"/>
                        <a:ea typeface="Calibri"/>
                        <a:cs typeface="Times New Roman" pitchFamily="18" charset="0"/>
                      </a:endParaRPr>
                    </a:p>
                  </a:txBody>
                  <a:tcPr marL="68580" marR="68580" marT="0" marB="0"/>
                </a:tc>
                <a:tc rowSpan="3">
                  <a:txBody>
                    <a:bodyPr/>
                    <a:lstStyle/>
                    <a:p>
                      <a:pPr marL="0" marR="0" algn="ctr">
                        <a:lnSpc>
                          <a:spcPct val="115000"/>
                        </a:lnSpc>
                        <a:spcBef>
                          <a:spcPts val="0"/>
                        </a:spcBef>
                        <a:spcAft>
                          <a:spcPts val="0"/>
                        </a:spcAft>
                      </a:pPr>
                      <a:r>
                        <a:rPr lang="en-US" sz="1000" dirty="0" smtClean="0">
                          <a:latin typeface="Times New Roman" pitchFamily="18" charset="0"/>
                          <a:cs typeface="Times New Roman" pitchFamily="18" charset="0"/>
                        </a:rPr>
                        <a:t>Sprint 1</a:t>
                      </a:r>
                    </a:p>
                    <a:p>
                      <a:pPr marL="0" marR="0" algn="ctr">
                        <a:lnSpc>
                          <a:spcPct val="115000"/>
                        </a:lnSpc>
                        <a:spcBef>
                          <a:spcPts val="0"/>
                        </a:spcBef>
                        <a:spcAft>
                          <a:spcPts val="0"/>
                        </a:spcAft>
                      </a:pPr>
                      <a:endParaRPr lang="en-US" sz="1000" dirty="0" smtClean="0">
                        <a:latin typeface="Times New Roman" pitchFamily="18" charset="0"/>
                        <a:cs typeface="Times New Roman" pitchFamily="18" charset="0"/>
                      </a:endParaRPr>
                    </a:p>
                    <a:p>
                      <a:pPr marL="0" marR="0" algn="ctr">
                        <a:lnSpc>
                          <a:spcPct val="115000"/>
                        </a:lnSpc>
                        <a:spcBef>
                          <a:spcPts val="0"/>
                        </a:spcBef>
                        <a:spcAft>
                          <a:spcPts val="0"/>
                        </a:spcAft>
                      </a:pPr>
                      <a:endParaRPr lang="en-US" sz="1000" dirty="0">
                        <a:latin typeface="Times New Roman" pitchFamily="18" charset="0"/>
                        <a:cs typeface="Times New Roman" pitchFamily="18" charset="0"/>
                      </a:endParaRPr>
                    </a:p>
                  </a:txBody>
                  <a:tcPr marL="68580" marR="68580" marT="0" marB="0"/>
                </a:tc>
                <a:tc>
                  <a:txBody>
                    <a:bodyPr/>
                    <a:lstStyle/>
                    <a:p>
                      <a:pPr algn="ctr"/>
                      <a:r>
                        <a:rPr lang="en-IN" sz="1000" smtClean="0">
                          <a:latin typeface="Times New Roman" pitchFamily="18" charset="0"/>
                          <a:cs typeface="Times New Roman" pitchFamily="18" charset="0"/>
                        </a:rPr>
                        <a:t>26/12/2021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000" smtClean="0">
                          <a:latin typeface="Times New Roman" pitchFamily="18" charset="0"/>
                          <a:cs typeface="Times New Roman" pitchFamily="18" charset="0"/>
                        </a:rPr>
                        <a:t>28/12/2021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000" smtClean="0">
                          <a:latin typeface="Times New Roman" pitchFamily="18" charset="0"/>
                          <a:cs typeface="Times New Roman" pitchFamily="18" charset="0"/>
                        </a:rPr>
                        <a:t>2</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000" smtClean="0">
                          <a:latin typeface="Times New Roman" pitchFamily="18" charset="0"/>
                          <a:cs typeface="Times New Roman" pitchFamily="18" charset="0"/>
                        </a:rPr>
                        <a:t>Completed</a:t>
                      </a:r>
                      <a:endParaRPr lang="en-IN" sz="1000" dirty="0">
                        <a:latin typeface="Times New Roman" panose="02020603050405020304" pitchFamily="18" charset="0"/>
                        <a:cs typeface="Times New Roman" panose="02020603050405020304" pitchFamily="18" charset="0"/>
                      </a:endParaRPr>
                    </a:p>
                  </a:txBody>
                  <a:tcPr marL="99060" marR="99060"/>
                </a:tc>
              </a:tr>
              <a:tr h="445647">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2</a:t>
                      </a:r>
                      <a:endParaRPr lang="en-US" sz="10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algn="ctr"/>
                      <a:r>
                        <a:rPr lang="en-IN" sz="1000" smtClean="0">
                          <a:latin typeface="Times New Roman" pitchFamily="18" charset="0"/>
                          <a:cs typeface="Times New Roman" pitchFamily="18" charset="0"/>
                        </a:rPr>
                        <a:t>29/12/2021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000" smtClean="0">
                          <a:latin typeface="Times New Roman" pitchFamily="18" charset="0"/>
                          <a:cs typeface="Times New Roman" pitchFamily="18" charset="0"/>
                        </a:rPr>
                        <a:t>31/12/2021</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000" smtClean="0">
                          <a:latin typeface="Times New Roman" pitchFamily="18" charset="0"/>
                          <a:cs typeface="Times New Roman" pitchFamily="18" charset="0"/>
                        </a:rPr>
                        <a:t>3</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000" smtClean="0">
                          <a:latin typeface="Times New Roman" pitchFamily="18" charset="0"/>
                          <a:cs typeface="Times New Roman" pitchFamily="18" charset="0"/>
                        </a:rPr>
                        <a:t>Completed</a:t>
                      </a:r>
                      <a:endParaRPr lang="en-IN" sz="1000" dirty="0">
                        <a:latin typeface="Times New Roman" panose="02020603050405020304" pitchFamily="18" charset="0"/>
                        <a:cs typeface="Times New Roman" panose="02020603050405020304" pitchFamily="18" charset="0"/>
                      </a:endParaRPr>
                    </a:p>
                  </a:txBody>
                  <a:tcPr marL="99060" marR="99060"/>
                </a:tc>
              </a:tr>
              <a:tr h="445647">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3</a:t>
                      </a:r>
                      <a:endParaRPr lang="en-US" sz="10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algn="ctr"/>
                      <a:r>
                        <a:rPr lang="en-IN" sz="1000" dirty="0" smtClean="0">
                          <a:latin typeface="Times New Roman" pitchFamily="18" charset="0"/>
                          <a:cs typeface="Times New Roman" pitchFamily="18" charset="0"/>
                        </a:rPr>
                        <a:t>03/01/2022</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000" smtClean="0">
                          <a:latin typeface="Times New Roman" pitchFamily="18" charset="0"/>
                          <a:cs typeface="Times New Roman" pitchFamily="18" charset="0"/>
                        </a:rPr>
                        <a:t>08/01/2022</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000" smtClean="0">
                          <a:latin typeface="Times New Roman" pitchFamily="18" charset="0"/>
                          <a:cs typeface="Times New Roman" pitchFamily="18" charset="0"/>
                        </a:rPr>
                        <a:t>5</a:t>
                      </a:r>
                      <a:endParaRPr lang="en-IN" sz="1000" dirty="0">
                        <a:latin typeface="Times New Roman" panose="02020603050405020304" pitchFamily="18" charset="0"/>
                        <a:cs typeface="Times New Roman" panose="02020603050405020304" pitchFamily="18" charset="0"/>
                      </a:endParaRPr>
                    </a:p>
                  </a:txBody>
                  <a:tcPr marL="99060" marR="99060"/>
                </a:tc>
                <a:tc>
                  <a:txBody>
                    <a:bodyPr/>
                    <a:lstStyle/>
                    <a:p>
                      <a:pPr algn="ctr"/>
                      <a:r>
                        <a:rPr lang="en-IN" sz="1000" dirty="0" smtClean="0">
                          <a:latin typeface="Times New Roman" pitchFamily="18" charset="0"/>
                          <a:cs typeface="Times New Roman" pitchFamily="18" charset="0"/>
                        </a:rPr>
                        <a:t>Completed</a:t>
                      </a:r>
                      <a:endParaRPr lang="en-IN" sz="1000" dirty="0">
                        <a:latin typeface="Times New Roman" panose="02020603050405020304" pitchFamily="18" charset="0"/>
                        <a:cs typeface="Times New Roman" panose="02020603050405020304" pitchFamily="18" charset="0"/>
                      </a:endParaRPr>
                    </a:p>
                  </a:txBody>
                  <a:tcPr marL="99060" marR="99060"/>
                </a:tc>
              </a:tr>
              <a:tr h="445647">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4</a:t>
                      </a:r>
                      <a:endParaRPr lang="en-US" sz="1000" dirty="0">
                        <a:solidFill>
                          <a:schemeClr val="bg1"/>
                        </a:solidFill>
                        <a:latin typeface="Times New Roman" pitchFamily="18" charset="0"/>
                        <a:ea typeface="Calibri"/>
                        <a:cs typeface="Times New Roman" pitchFamily="18" charset="0"/>
                      </a:endParaRPr>
                    </a:p>
                  </a:txBody>
                  <a:tcPr marL="68580" marR="68580" marT="0" marB="0"/>
                </a:tc>
                <a:tc rowSpan="2">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itchFamily="18" charset="0"/>
                          <a:cs typeface="Times New Roman" pitchFamily="18" charset="0"/>
                        </a:rPr>
                        <a:t>Sprint 2</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smtClean="0">
                          <a:latin typeface="Times New Roman" pitchFamily="18" charset="0"/>
                          <a:cs typeface="Times New Roman" pitchFamily="18" charset="0"/>
                        </a:rPr>
                        <a:t>09/01/2022</a:t>
                      </a:r>
                      <a:endParaRPr lang="en-US" sz="10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smtClean="0">
                          <a:latin typeface="Times New Roman" pitchFamily="18" charset="0"/>
                          <a:cs typeface="Times New Roman" pitchFamily="18" charset="0"/>
                        </a:rPr>
                        <a:t>16/01/2022</a:t>
                      </a:r>
                      <a:endParaRPr lang="en-US" sz="1000" dirty="0">
                        <a:latin typeface="Times New Roman" pitchFamily="18" charset="0"/>
                        <a:cs typeface="Times New Roman" pitchFamily="18" charset="0"/>
                      </a:endParaRPr>
                    </a:p>
                  </a:txBody>
                  <a:tcPr marL="68580" marR="68580" marT="0" marB="0"/>
                </a:tc>
                <a:tc>
                  <a:txBody>
                    <a:bodyPr/>
                    <a:lstStyle/>
                    <a:p>
                      <a:pPr algn="ctr"/>
                      <a:r>
                        <a:rPr lang="en-US" sz="1000" smtClean="0">
                          <a:latin typeface="Times New Roman" pitchFamily="18" charset="0"/>
                          <a:cs typeface="Times New Roman" pitchFamily="18" charset="0"/>
                        </a:rPr>
                        <a:t>8</a:t>
                      </a:r>
                      <a:endParaRPr lang="en-US" sz="1000" dirty="0">
                        <a:latin typeface="Times New Roman" panose="02020603050405020304" pitchFamily="18" charset="0"/>
                        <a:cs typeface="Times New Roman" panose="02020603050405020304" pitchFamily="18" charset="0"/>
                      </a:endParaRPr>
                    </a:p>
                  </a:txBody>
                  <a:tcPr/>
                </a:tc>
                <a:tc>
                  <a:txBody>
                    <a:bodyPr/>
                    <a:lstStyle/>
                    <a:p>
                      <a:pPr algn="ctr"/>
                      <a:r>
                        <a:rPr lang="en-IN" sz="1000" smtClean="0">
                          <a:latin typeface="Times New Roman" pitchFamily="18" charset="0"/>
                          <a:cs typeface="Times New Roman" pitchFamily="18" charset="0"/>
                        </a:rPr>
                        <a:t>Completed</a:t>
                      </a:r>
                      <a:endParaRPr lang="en-IN" sz="1000" dirty="0">
                        <a:latin typeface="Times New Roman" panose="02020603050405020304" pitchFamily="18" charset="0"/>
                        <a:cs typeface="Times New Roman" panose="02020603050405020304" pitchFamily="18" charset="0"/>
                      </a:endParaRPr>
                    </a:p>
                  </a:txBody>
                  <a:tcPr marL="68580" marR="68580" marT="0" marB="0"/>
                </a:tc>
              </a:tr>
              <a:tr h="445647">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5</a:t>
                      </a:r>
                      <a:endParaRPr lang="en-US" sz="10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dirty="0" smtClean="0">
                          <a:latin typeface="Times New Roman" pitchFamily="18" charset="0"/>
                          <a:cs typeface="Times New Roman" pitchFamily="18" charset="0"/>
                        </a:rPr>
                        <a:t>18/01/2022</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smtClean="0">
                          <a:latin typeface="Times New Roman" pitchFamily="18" charset="0"/>
                          <a:cs typeface="Times New Roman" pitchFamily="18" charset="0"/>
                        </a:rPr>
                        <a:t>22/01/2022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r>
                        <a:rPr lang="en-US" sz="1000" smtClean="0">
                          <a:latin typeface="Times New Roman" pitchFamily="18" charset="0"/>
                          <a:cs typeface="Times New Roman" pitchFamily="18" charset="0"/>
                        </a:rPr>
                        <a:t>5</a:t>
                      </a:r>
                      <a:endParaRPr lang="en-US" sz="1000" dirty="0">
                        <a:latin typeface="Times New Roman" panose="02020603050405020304" pitchFamily="18" charset="0"/>
                        <a:cs typeface="Times New Roman" panose="02020603050405020304" pitchFamily="18" charset="0"/>
                      </a:endParaRPr>
                    </a:p>
                  </a:txBody>
                  <a:tcPr/>
                </a:tc>
                <a:tc>
                  <a:txBody>
                    <a:bodyPr/>
                    <a:lstStyle/>
                    <a:p>
                      <a:pPr algn="ctr"/>
                      <a:r>
                        <a:rPr lang="en-IN" sz="1000" smtClean="0">
                          <a:latin typeface="Times New Roman" pitchFamily="18" charset="0"/>
                          <a:cs typeface="Times New Roman" pitchFamily="18" charset="0"/>
                        </a:rPr>
                        <a:t>Completed</a:t>
                      </a:r>
                      <a:endParaRPr lang="en-IN" sz="1000" dirty="0">
                        <a:latin typeface="Times New Roman" panose="02020603050405020304" pitchFamily="18" charset="0"/>
                        <a:cs typeface="Times New Roman" panose="02020603050405020304" pitchFamily="18" charset="0"/>
                      </a:endParaRPr>
                    </a:p>
                  </a:txBody>
                  <a:tcPr marL="68580" marR="68580" marT="0" marB="0"/>
                </a:tc>
              </a:tr>
              <a:tr h="445647">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6</a:t>
                      </a:r>
                      <a:endParaRPr lang="en-US" sz="1000" dirty="0">
                        <a:solidFill>
                          <a:schemeClr val="bg1"/>
                        </a:solidFill>
                        <a:latin typeface="Times New Roman" pitchFamily="18" charset="0"/>
                        <a:ea typeface="Calibri"/>
                        <a:cs typeface="Times New Roman" pitchFamily="18" charset="0"/>
                      </a:endParaRPr>
                    </a:p>
                  </a:txBody>
                  <a:tcPr marL="68580" marR="68580" marT="0" marB="0"/>
                </a:tc>
                <a:tc rowSpan="2">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Sprint 3</a:t>
                      </a:r>
                      <a:endParaRPr lang="en-US" sz="10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smtClean="0">
                          <a:latin typeface="Times New Roman" pitchFamily="18" charset="0"/>
                          <a:cs typeface="Times New Roman" pitchFamily="18" charset="0"/>
                        </a:rPr>
                        <a:t>23/01/2022</a:t>
                      </a:r>
                      <a:endParaRPr lang="en-US" sz="10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smtClean="0">
                          <a:latin typeface="Times New Roman" pitchFamily="18" charset="0"/>
                          <a:cs typeface="Times New Roman" pitchFamily="18" charset="0"/>
                        </a:rPr>
                        <a:t>27/01/2022</a:t>
                      </a:r>
                      <a:endParaRPr lang="en-US" sz="1000" dirty="0">
                        <a:latin typeface="Times New Roman" pitchFamily="18" charset="0"/>
                        <a:cs typeface="Times New Roman" pitchFamily="18" charset="0"/>
                      </a:endParaRPr>
                    </a:p>
                  </a:txBody>
                  <a:tcPr marL="68580" marR="68580" marT="0" marB="0"/>
                </a:tc>
                <a:tc>
                  <a:txBody>
                    <a:bodyPr/>
                    <a:lstStyle/>
                    <a:p>
                      <a:pPr algn="ctr"/>
                      <a:r>
                        <a:rPr lang="en-US" sz="1000" smtClean="0">
                          <a:latin typeface="Times New Roman" pitchFamily="18" charset="0"/>
                          <a:cs typeface="Times New Roman" pitchFamily="18" charset="0"/>
                        </a:rPr>
                        <a:t>5</a:t>
                      </a:r>
                      <a:endParaRPr lang="en-US" sz="1000" dirty="0">
                        <a:latin typeface="Times New Roman" panose="02020603050405020304" pitchFamily="18" charset="0"/>
                        <a:cs typeface="Times New Roman" panose="02020603050405020304" pitchFamily="18" charset="0"/>
                      </a:endParaRPr>
                    </a:p>
                  </a:txBody>
                  <a:tcPr/>
                </a:tc>
                <a:tc>
                  <a:txBody>
                    <a:bodyPr/>
                    <a:lstStyle/>
                    <a:p>
                      <a:pPr algn="ctr"/>
                      <a:r>
                        <a:rPr lang="en-IN" sz="1000" smtClean="0">
                          <a:latin typeface="Times New Roman" pitchFamily="18" charset="0"/>
                          <a:cs typeface="Times New Roman" pitchFamily="18" charset="0"/>
                        </a:rPr>
                        <a:t>Completed</a:t>
                      </a:r>
                      <a:endParaRPr lang="en-IN" sz="1000" dirty="0">
                        <a:latin typeface="Times New Roman" panose="02020603050405020304" pitchFamily="18" charset="0"/>
                        <a:cs typeface="Times New Roman" panose="02020603050405020304" pitchFamily="18" charset="0"/>
                      </a:endParaRPr>
                    </a:p>
                  </a:txBody>
                  <a:tcPr marL="68580" marR="68580" marT="0" marB="0"/>
                </a:tc>
              </a:tr>
              <a:tr h="445647">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7</a:t>
                      </a:r>
                      <a:endParaRPr lang="en-US" sz="10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pPr marL="0" marR="0" algn="ctr">
                        <a:lnSpc>
                          <a:spcPct val="115000"/>
                        </a:lnSpc>
                        <a:spcBef>
                          <a:spcPts val="0"/>
                        </a:spcBef>
                        <a:spcAft>
                          <a:spcPts val="0"/>
                        </a:spcAft>
                      </a:pPr>
                      <a:endParaRPr lang="en-US" sz="14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smtClean="0">
                          <a:latin typeface="Times New Roman" pitchFamily="18" charset="0"/>
                          <a:cs typeface="Times New Roman" pitchFamily="18" charset="0"/>
                        </a:rPr>
                        <a:t>30/01/2022</a:t>
                      </a:r>
                      <a:endParaRPr lang="en-US" sz="1000" dirty="0">
                        <a:latin typeface="Times New Roman" pitchFamily="18" charset="0"/>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smtClean="0">
                          <a:latin typeface="Times New Roman" pitchFamily="18" charset="0"/>
                          <a:cs typeface="Times New Roman" pitchFamily="18" charset="0"/>
                        </a:rPr>
                        <a:t>05/02/2022</a:t>
                      </a:r>
                      <a:endParaRPr lang="en-US" sz="1000" dirty="0">
                        <a:latin typeface="Times New Roman" pitchFamily="18" charset="0"/>
                        <a:cs typeface="Times New Roman" pitchFamily="18" charset="0"/>
                      </a:endParaRPr>
                    </a:p>
                  </a:txBody>
                  <a:tcPr marL="68580" marR="68580" marT="0" marB="0"/>
                </a:tc>
                <a:tc>
                  <a:txBody>
                    <a:bodyPr/>
                    <a:lstStyle/>
                    <a:p>
                      <a:pPr algn="ctr"/>
                      <a:r>
                        <a:rPr lang="en-US" sz="1000" smtClean="0">
                          <a:latin typeface="Times New Roman" pitchFamily="18" charset="0"/>
                          <a:cs typeface="Times New Roman" pitchFamily="18" charset="0"/>
                        </a:rPr>
                        <a:t>7</a:t>
                      </a:r>
                      <a:endParaRPr lang="en-US" sz="1000" dirty="0">
                        <a:latin typeface="Times New Roman" panose="02020603050405020304" pitchFamily="18" charset="0"/>
                        <a:cs typeface="Times New Roman" panose="02020603050405020304" pitchFamily="18" charset="0"/>
                      </a:endParaRPr>
                    </a:p>
                  </a:txBody>
                  <a:tcPr marL="68580" marR="68580" marT="0" marB="0"/>
                </a:tc>
                <a:tc>
                  <a:txBody>
                    <a:bodyPr/>
                    <a:lstStyle/>
                    <a:p>
                      <a:pPr algn="ctr"/>
                      <a:r>
                        <a:rPr lang="en-IN" sz="1000" smtClean="0">
                          <a:latin typeface="Times New Roman" pitchFamily="18" charset="0"/>
                          <a:cs typeface="Times New Roman" pitchFamily="18" charset="0"/>
                        </a:rPr>
                        <a:t>Completed</a:t>
                      </a:r>
                      <a:endParaRPr lang="en-IN" sz="1000" dirty="0">
                        <a:latin typeface="Times New Roman" panose="02020603050405020304" pitchFamily="18" charset="0"/>
                        <a:cs typeface="Times New Roman" panose="02020603050405020304" pitchFamily="18" charset="0"/>
                      </a:endParaRPr>
                    </a:p>
                  </a:txBody>
                  <a:tcPr marL="68580" marR="68580" marT="0" marB="0"/>
                </a:tc>
              </a:tr>
              <a:tr h="445647">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8</a:t>
                      </a:r>
                      <a:endParaRPr lang="en-US" sz="1000" dirty="0">
                        <a:solidFill>
                          <a:schemeClr val="bg1"/>
                        </a:solidFill>
                        <a:latin typeface="Times New Roman" pitchFamily="18" charset="0"/>
                        <a:ea typeface="Calibri"/>
                        <a:cs typeface="Times New Roman" pitchFamily="18" charset="0"/>
                      </a:endParaRPr>
                    </a:p>
                  </a:txBody>
                  <a:tcPr marL="68580" marR="68580" marT="0" marB="0"/>
                </a:tc>
                <a:tc rowSpan="2">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Sprint 4</a:t>
                      </a:r>
                      <a:endParaRPr lang="en-US" sz="1000" dirty="0">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06/02/2022</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000" smtClean="0">
                          <a:latin typeface="Times New Roman" pitchFamily="18" charset="0"/>
                          <a:cs typeface="Times New Roman" pitchFamily="18" charset="0"/>
                        </a:rPr>
                        <a:t>10/01/2022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r>
                        <a:rPr lang="en-US" sz="1000" smtClean="0">
                          <a:latin typeface="Times New Roman" pitchFamily="18" charset="0"/>
                          <a:cs typeface="Times New Roman" pitchFamily="18" charset="0"/>
                        </a:rPr>
                        <a:t>5</a:t>
                      </a:r>
                      <a:endParaRPr lang="en-US" sz="1000" dirty="0">
                        <a:latin typeface="Times New Roman" pitchFamily="18" charset="0"/>
                        <a:cs typeface="Times New Roman" pitchFamily="18" charset="0"/>
                      </a:endParaRPr>
                    </a:p>
                  </a:txBody>
                  <a:tcPr marL="68580" marR="68580" marT="0" marB="0" anchor="ctr"/>
                </a:tc>
                <a:tc>
                  <a:txBody>
                    <a:bodyPr/>
                    <a:lstStyle/>
                    <a:p>
                      <a:pPr algn="ctr"/>
                      <a:r>
                        <a:rPr lang="en-IN" sz="1000" smtClean="0">
                          <a:latin typeface="Times New Roman" pitchFamily="18" charset="0"/>
                          <a:cs typeface="Times New Roman" pitchFamily="18" charset="0"/>
                        </a:rPr>
                        <a:t>Completed</a:t>
                      </a:r>
                      <a:endParaRPr lang="en-IN" sz="1000" dirty="0">
                        <a:latin typeface="Times New Roman" panose="02020603050405020304" pitchFamily="18" charset="0"/>
                        <a:cs typeface="Times New Roman" panose="02020603050405020304" pitchFamily="18" charset="0"/>
                      </a:endParaRPr>
                    </a:p>
                  </a:txBody>
                  <a:tcPr marL="68580" marR="68580" marT="0" marB="0"/>
                </a:tc>
              </a:tr>
              <a:tr h="445647">
                <a:tc>
                  <a:txBody>
                    <a:bodyPr/>
                    <a:lstStyle/>
                    <a:p>
                      <a:pPr marL="0" marR="0" algn="ctr">
                        <a:lnSpc>
                          <a:spcPct val="115000"/>
                        </a:lnSpc>
                        <a:spcBef>
                          <a:spcPts val="0"/>
                        </a:spcBef>
                        <a:spcAft>
                          <a:spcPts val="0"/>
                        </a:spcAft>
                      </a:pPr>
                      <a:r>
                        <a:rPr lang="en-US" sz="1000" dirty="0" smtClean="0">
                          <a:latin typeface="Times New Roman" pitchFamily="18" charset="0"/>
                          <a:cs typeface="Times New Roman" pitchFamily="18" charset="0"/>
                        </a:rPr>
                        <a:t>9</a:t>
                      </a:r>
                      <a:endParaRPr lang="en-US" sz="1000" dirty="0">
                        <a:solidFill>
                          <a:schemeClr val="bg1"/>
                        </a:solidFill>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smtClean="0">
                          <a:latin typeface="Times New Roman" pitchFamily="18" charset="0"/>
                          <a:cs typeface="Times New Roman" pitchFamily="18" charset="0"/>
                        </a:rPr>
                        <a:t>16/02/2022</a:t>
                      </a:r>
                      <a:endParaRPr lang="en-US" sz="1000" dirty="0">
                        <a:latin typeface="Times New Roman" pitchFamily="18" charset="0"/>
                        <a:ea typeface="Calibri"/>
                        <a:cs typeface="Times New Roman" pitchFamily="18" charset="0"/>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000" smtClean="0">
                          <a:latin typeface="Times New Roman" pitchFamily="18" charset="0"/>
                          <a:cs typeface="Times New Roman" pitchFamily="18" charset="0"/>
                        </a:rPr>
                        <a:t>19/02/2022</a:t>
                      </a:r>
                      <a:endParaRPr lang="en-US" sz="1000" dirty="0">
                        <a:latin typeface="Times New Roman" pitchFamily="18" charset="0"/>
                        <a:ea typeface="Calibri"/>
                        <a:cs typeface="Times New Roman" pitchFamily="18" charset="0"/>
                      </a:endParaRPr>
                    </a:p>
                  </a:txBody>
                  <a:tcPr marL="68580" marR="68580" marT="0" marB="0"/>
                </a:tc>
                <a:tc>
                  <a:txBody>
                    <a:bodyPr/>
                    <a:lstStyle/>
                    <a:p>
                      <a:pPr algn="ctr"/>
                      <a:r>
                        <a:rPr lang="en-US" sz="1000" smtClean="0">
                          <a:latin typeface="Times New Roman" pitchFamily="18" charset="0"/>
                          <a:cs typeface="Times New Roman" pitchFamily="18" charset="0"/>
                        </a:rPr>
                        <a:t>4</a:t>
                      </a:r>
                      <a:endParaRPr lang="en-US" sz="1000" dirty="0">
                        <a:latin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IN" sz="1000" dirty="0" smtClean="0">
                          <a:latin typeface="Times New Roman" pitchFamily="18" charset="0"/>
                          <a:cs typeface="Times New Roman" pitchFamily="18" charset="0"/>
                        </a:rPr>
                        <a:t>Completed</a:t>
                      </a:r>
                      <a:endParaRPr lang="en-IN" sz="1000" dirty="0">
                        <a:latin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3" name="Rectangle 2"/>
          <p:cNvSpPr/>
          <p:nvPr/>
        </p:nvSpPr>
        <p:spPr>
          <a:xfrm>
            <a:off x="3124200" y="304800"/>
            <a:ext cx="3312702" cy="584775"/>
          </a:xfrm>
          <a:prstGeom prst="rect">
            <a:avLst/>
          </a:prstGeom>
        </p:spPr>
        <p:txBody>
          <a:bodyPr wrap="none">
            <a:spAutoFit/>
          </a:bodyPr>
          <a:lstStyle/>
          <a:p>
            <a:r>
              <a:rPr lang="en-US" sz="3200" b="1" dirty="0">
                <a:latin typeface="Times New Roman" pitchFamily="18" charset="0"/>
                <a:cs typeface="Times New Roman" pitchFamily="18" charset="0"/>
              </a:rPr>
              <a:t>PROJECT PLAN</a:t>
            </a:r>
            <a:endParaRPr lang="en-US" sz="3200" dirty="0"/>
          </a:p>
        </p:txBody>
      </p:sp>
    </p:spTree>
    <p:extLst>
      <p:ext uri="{BB962C8B-B14F-4D97-AF65-F5344CB8AC3E}">
        <p14:creationId xmlns:p14="http://schemas.microsoft.com/office/powerpoint/2010/main" val="454684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990971"/>
              </p:ext>
            </p:extLst>
          </p:nvPr>
        </p:nvGraphicFramePr>
        <p:xfrm>
          <a:off x="457200" y="1142998"/>
          <a:ext cx="8305798" cy="5562601"/>
        </p:xfrm>
        <a:graphic>
          <a:graphicData uri="http://schemas.openxmlformats.org/drawingml/2006/table">
            <a:tbl>
              <a:tblPr firstRow="1" firstCol="1" bandRow="1">
                <a:tableStyleId>{5C22544A-7EE6-4342-B048-85BDC9FD1C3A}</a:tableStyleId>
              </a:tblPr>
              <a:tblGrid>
                <a:gridCol w="744845"/>
                <a:gridCol w="1637883"/>
                <a:gridCol w="846485"/>
                <a:gridCol w="777432"/>
                <a:gridCol w="1660384"/>
                <a:gridCol w="857348"/>
                <a:gridCol w="1781421"/>
              </a:tblGrid>
              <a:tr h="1021024">
                <a:tc>
                  <a:txBody>
                    <a:bodyPr/>
                    <a:lstStyle/>
                    <a:p>
                      <a:pPr marL="0" marR="0" algn="ctr">
                        <a:lnSpc>
                          <a:spcPct val="107000"/>
                        </a:lnSpc>
                        <a:spcBef>
                          <a:spcPts val="0"/>
                        </a:spcBef>
                        <a:spcAft>
                          <a:spcPts val="0"/>
                        </a:spcAft>
                      </a:pPr>
                      <a:r>
                        <a:rPr lang="en-US" sz="1000" dirty="0">
                          <a:effectLst/>
                          <a:latin typeface="Times New Roman" pitchFamily="18" charset="0"/>
                          <a:cs typeface="Times New Roman" pitchFamily="18" charset="0"/>
                        </a:rPr>
                        <a:t>User Story ID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1000" dirty="0">
                          <a:effectLst/>
                          <a:latin typeface="Times New Roman" pitchFamily="18" charset="0"/>
                          <a:cs typeface="Times New Roman" pitchFamily="18" charset="0"/>
                        </a:rPr>
                        <a:t>Priority</a:t>
                      </a:r>
                    </a:p>
                    <a:p>
                      <a:pPr marL="0" marR="0" algn="ctr">
                        <a:lnSpc>
                          <a:spcPct val="107000"/>
                        </a:lnSpc>
                        <a:spcBef>
                          <a:spcPts val="0"/>
                        </a:spcBef>
                        <a:spcAft>
                          <a:spcPts val="0"/>
                        </a:spcAft>
                      </a:pPr>
                      <a:r>
                        <a:rPr lang="en-US" sz="1000" dirty="0">
                          <a:effectLst/>
                          <a:latin typeface="Times New Roman" pitchFamily="18" charset="0"/>
                          <a:cs typeface="Times New Roman" pitchFamily="18" charset="0"/>
                        </a:rPr>
                        <a:t>&lt;High/Medium/Low&gt;</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itchFamily="18" charset="0"/>
                          <a:cs typeface="Times New Roman" pitchFamily="18" charset="0"/>
                        </a:rPr>
                        <a:t>Size</a:t>
                      </a:r>
                    </a:p>
                    <a:p>
                      <a:pPr marL="0" marR="0" algn="ctr">
                        <a:lnSpc>
                          <a:spcPct val="107000"/>
                        </a:lnSpc>
                        <a:spcBef>
                          <a:spcPts val="0"/>
                        </a:spcBef>
                        <a:spcAft>
                          <a:spcPts val="0"/>
                        </a:spcAft>
                      </a:pPr>
                      <a:r>
                        <a:rPr lang="en-US" sz="1000">
                          <a:effectLst/>
                          <a:latin typeface="Times New Roman" pitchFamily="18" charset="0"/>
                          <a:cs typeface="Times New Roman" pitchFamily="18" charset="0"/>
                        </a:rPr>
                        <a:t>(Hours)</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itchFamily="18" charset="0"/>
                          <a:cs typeface="Times New Roman" pitchFamily="18" charset="0"/>
                        </a:rPr>
                        <a:t>Sprint</a:t>
                      </a:r>
                    </a:p>
                    <a:p>
                      <a:pPr marL="0" marR="0" algn="ctr">
                        <a:lnSpc>
                          <a:spcPct val="107000"/>
                        </a:lnSpc>
                        <a:spcBef>
                          <a:spcPts val="0"/>
                        </a:spcBef>
                        <a:spcAft>
                          <a:spcPts val="0"/>
                        </a:spcAft>
                      </a:pPr>
                      <a:r>
                        <a:rPr lang="en-US" sz="1000">
                          <a:effectLst/>
                          <a:latin typeface="Times New Roman" pitchFamily="18" charset="0"/>
                          <a:cs typeface="Times New Roman" pitchFamily="18" charset="0"/>
                        </a:rPr>
                        <a:t>&lt;#&gt;</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itchFamily="18" charset="0"/>
                          <a:cs typeface="Times New Roman" pitchFamily="18" charset="0"/>
                        </a:rPr>
                        <a:t>Status</a:t>
                      </a:r>
                    </a:p>
                    <a:p>
                      <a:pPr marL="0" marR="0" algn="ctr">
                        <a:lnSpc>
                          <a:spcPct val="107000"/>
                        </a:lnSpc>
                        <a:spcBef>
                          <a:spcPts val="0"/>
                        </a:spcBef>
                        <a:spcAft>
                          <a:spcPts val="0"/>
                        </a:spcAft>
                      </a:pPr>
                      <a:r>
                        <a:rPr lang="en-US" sz="1000">
                          <a:effectLst/>
                          <a:latin typeface="Times New Roman" pitchFamily="18" charset="0"/>
                          <a:cs typeface="Times New Roman" pitchFamily="18" charset="0"/>
                        </a:rPr>
                        <a:t>&lt;Planned/In progress/Completed&gt;</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itchFamily="18" charset="0"/>
                          <a:cs typeface="Times New Roman" pitchFamily="18" charset="0"/>
                        </a:rPr>
                        <a:t>Release</a:t>
                      </a:r>
                    </a:p>
                    <a:p>
                      <a:pPr marL="0" marR="0" algn="ctr">
                        <a:lnSpc>
                          <a:spcPct val="107000"/>
                        </a:lnSpc>
                        <a:spcBef>
                          <a:spcPts val="0"/>
                        </a:spcBef>
                        <a:spcAft>
                          <a:spcPts val="0"/>
                        </a:spcAft>
                      </a:pPr>
                      <a:r>
                        <a:rPr lang="en-US" sz="1000">
                          <a:effectLst/>
                          <a:latin typeface="Times New Roman" pitchFamily="18" charset="0"/>
                          <a:cs typeface="Times New Roman" pitchFamily="18" charset="0"/>
                        </a:rPr>
                        <a:t>Date</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gn="ctr">
                        <a:lnSpc>
                          <a:spcPct val="107000"/>
                        </a:lnSpc>
                        <a:spcBef>
                          <a:spcPts val="0"/>
                        </a:spcBef>
                        <a:spcAft>
                          <a:spcPts val="0"/>
                        </a:spcAft>
                      </a:pPr>
                      <a:r>
                        <a:rPr lang="en-US" sz="1000">
                          <a:effectLst/>
                          <a:latin typeface="Times New Roman" pitchFamily="18" charset="0"/>
                          <a:cs typeface="Times New Roman" pitchFamily="18" charset="0"/>
                        </a:rPr>
                        <a:t>Release Goal</a:t>
                      </a:r>
                      <a:endParaRPr lang="en-US" sz="1000">
                        <a:effectLst/>
                        <a:latin typeface="Times New Roman" pitchFamily="18" charset="0"/>
                        <a:ea typeface="Calibri"/>
                        <a:cs typeface="Times New Roman" pitchFamily="18" charset="0"/>
                      </a:endParaRPr>
                    </a:p>
                  </a:txBody>
                  <a:tcPr marL="68580" marR="68580" marT="0" marB="0"/>
                </a:tc>
              </a:tr>
              <a:tr h="399700">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1</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Medium</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2</a:t>
                      </a:r>
                      <a:endParaRPr lang="en-US" sz="1000">
                        <a:effectLst/>
                        <a:latin typeface="Times New Roman" pitchFamily="18" charset="0"/>
                        <a:ea typeface="Calibri"/>
                        <a:cs typeface="Times New Roman" pitchFamily="18" charset="0"/>
                      </a:endParaRPr>
                    </a:p>
                  </a:txBody>
                  <a:tcPr marL="68580" marR="68580" marT="0" marB="0"/>
                </a:tc>
                <a:tc rowSpan="3">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1</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Completed</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08/01/2022</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Table design</a:t>
                      </a:r>
                      <a:endParaRPr lang="en-US" sz="1000" dirty="0">
                        <a:effectLst/>
                        <a:latin typeface="Times New Roman" pitchFamily="18" charset="0"/>
                        <a:ea typeface="Calibri"/>
                        <a:cs typeface="Times New Roman" pitchFamily="18" charset="0"/>
                      </a:endParaRPr>
                    </a:p>
                  </a:txBody>
                  <a:tcPr marL="68580" marR="68580" marT="0" marB="0"/>
                </a:tc>
              </a:tr>
              <a:tr h="399700">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2</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High</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3</a:t>
                      </a:r>
                      <a:endParaRPr lang="en-US" sz="1000">
                        <a:effectLst/>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Completed</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08/01/2022</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Form design </a:t>
                      </a:r>
                      <a:endParaRPr lang="en-US" sz="1000">
                        <a:effectLst/>
                        <a:latin typeface="Times New Roman" pitchFamily="18" charset="0"/>
                        <a:ea typeface="Calibri"/>
                        <a:cs typeface="Times New Roman" pitchFamily="18" charset="0"/>
                      </a:endParaRPr>
                    </a:p>
                  </a:txBody>
                  <a:tcPr marL="68580" marR="68580" marT="0" marB="0"/>
                </a:tc>
              </a:tr>
              <a:tr h="399700">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3</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High</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5</a:t>
                      </a:r>
                      <a:endParaRPr lang="en-US" sz="1000">
                        <a:effectLst/>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Completed</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08/01/2022</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Basic coding</a:t>
                      </a:r>
                      <a:endParaRPr lang="en-US" sz="1000">
                        <a:effectLst/>
                        <a:latin typeface="Times New Roman" pitchFamily="18" charset="0"/>
                        <a:ea typeface="Calibri"/>
                        <a:cs typeface="Times New Roman" pitchFamily="18" charset="0"/>
                      </a:endParaRPr>
                    </a:p>
                  </a:txBody>
                  <a:tcPr marL="68580" marR="68580" marT="0" marB="0"/>
                </a:tc>
              </a:tr>
              <a:tr h="384214">
                <a:tc>
                  <a:txBody>
                    <a:bodyPr/>
                    <a:lstStyle/>
                    <a:p>
                      <a:pPr marL="0" marR="0">
                        <a:lnSpc>
                          <a:spcPct val="107000"/>
                        </a:lnSpc>
                        <a:spcBef>
                          <a:spcPts val="0"/>
                        </a:spcBef>
                        <a:spcAft>
                          <a:spcPts val="0"/>
                        </a:spcAft>
                      </a:pPr>
                      <a:r>
                        <a:rPr lang="en-US" sz="1000" dirty="0">
                          <a:effectLst/>
                          <a:latin typeface="Times New Roman" pitchFamily="18" charset="0"/>
                          <a:ea typeface="+mn-ea"/>
                          <a:cs typeface="Times New Roman" pitchFamily="18" charset="0"/>
                        </a:rPr>
                        <a:t>4</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High</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5</a:t>
                      </a:r>
                      <a:endParaRPr lang="en-US" sz="1000">
                        <a:effectLst/>
                        <a:latin typeface="Times New Roman" pitchFamily="18" charset="0"/>
                        <a:ea typeface="Calibri"/>
                        <a:cs typeface="Times New Roman" pitchFamily="18" charset="0"/>
                      </a:endParaRPr>
                    </a:p>
                  </a:txBody>
                  <a:tcPr marL="68580" marR="68580" marT="0" marB="0"/>
                </a:tc>
                <a:tc rowSpan="2">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2</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Times New Roman" pitchFamily="18" charset="0"/>
                          <a:ea typeface="+mn-ea"/>
                          <a:cs typeface="Times New Roman" pitchFamily="18" charset="0"/>
                        </a:rPr>
                        <a:t>Completed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16/01/2022</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Creation data set</a:t>
                      </a:r>
                      <a:endParaRPr lang="en-US" sz="1000">
                        <a:effectLst/>
                        <a:latin typeface="Times New Roman" pitchFamily="18" charset="0"/>
                        <a:ea typeface="Calibri"/>
                        <a:cs typeface="Times New Roman" pitchFamily="18" charset="0"/>
                      </a:endParaRPr>
                    </a:p>
                  </a:txBody>
                  <a:tcPr marL="68580" marR="68580" marT="0" marB="0"/>
                </a:tc>
              </a:tr>
              <a:tr h="600033">
                <a:tc>
                  <a:txBody>
                    <a:bodyPr/>
                    <a:lstStyle/>
                    <a:p>
                      <a:pPr marL="0" marR="0">
                        <a:lnSpc>
                          <a:spcPct val="107000"/>
                        </a:lnSpc>
                        <a:spcBef>
                          <a:spcPts val="0"/>
                        </a:spcBef>
                        <a:spcAft>
                          <a:spcPts val="0"/>
                        </a:spcAft>
                      </a:pPr>
                      <a:r>
                        <a:rPr lang="en-US" sz="1000" dirty="0">
                          <a:effectLst/>
                          <a:latin typeface="Times New Roman" pitchFamily="18" charset="0"/>
                          <a:ea typeface="+mn-ea"/>
                          <a:cs typeface="Times New Roman" pitchFamily="18" charset="0"/>
                        </a:rPr>
                        <a:t>5</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Medium</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5</a:t>
                      </a:r>
                      <a:endParaRPr lang="en-US" sz="1000">
                        <a:effectLst/>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000" smtClean="0">
                          <a:effectLst/>
                          <a:latin typeface="Times New Roman" pitchFamily="18" charset="0"/>
                          <a:ea typeface="+mn-ea"/>
                          <a:cs typeface="Times New Roman" pitchFamily="18" charset="0"/>
                        </a:rPr>
                        <a:t>Completed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22/01/2022</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smtClean="0">
                          <a:effectLst/>
                          <a:latin typeface="Times New Roman" pitchFamily="18" charset="0"/>
                          <a:ea typeface="+mn-ea"/>
                          <a:cs typeface="Times New Roman" pitchFamily="18" charset="0"/>
                        </a:rPr>
                        <a:t>Coding</a:t>
                      </a:r>
                      <a:endParaRPr lang="en-US" sz="1000" dirty="0">
                        <a:effectLst/>
                        <a:latin typeface="Times New Roman" pitchFamily="18" charset="0"/>
                        <a:ea typeface="Calibri"/>
                        <a:cs typeface="Times New Roman" pitchFamily="18" charset="0"/>
                      </a:endParaRPr>
                    </a:p>
                  </a:txBody>
                  <a:tcPr marL="68580" marR="68580" marT="0" marB="0"/>
                </a:tc>
              </a:tr>
              <a:tr h="559580">
                <a:tc>
                  <a:txBody>
                    <a:bodyPr/>
                    <a:lstStyle/>
                    <a:p>
                      <a:pPr marL="0" marR="0">
                        <a:lnSpc>
                          <a:spcPct val="107000"/>
                        </a:lnSpc>
                        <a:spcBef>
                          <a:spcPts val="0"/>
                        </a:spcBef>
                        <a:spcAft>
                          <a:spcPts val="0"/>
                        </a:spcAft>
                      </a:pPr>
                      <a:r>
                        <a:rPr lang="en-US" sz="1000" dirty="0">
                          <a:effectLst/>
                          <a:latin typeface="Times New Roman" pitchFamily="18" charset="0"/>
                          <a:ea typeface="+mn-ea"/>
                          <a:cs typeface="Times New Roman" pitchFamily="18" charset="0"/>
                        </a:rPr>
                        <a:t>6</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High</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5</a:t>
                      </a:r>
                      <a:endParaRPr lang="en-US" sz="1000">
                        <a:effectLst/>
                        <a:latin typeface="Times New Roman" pitchFamily="18" charset="0"/>
                        <a:ea typeface="Calibri"/>
                        <a:cs typeface="Times New Roman" pitchFamily="18" charset="0"/>
                      </a:endParaRPr>
                    </a:p>
                  </a:txBody>
                  <a:tcPr marL="68580" marR="68580" marT="0" marB="0"/>
                </a:tc>
                <a:tc rowSpan="2">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3</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smtClean="0">
                          <a:effectLst/>
                          <a:latin typeface="Times New Roman" pitchFamily="18" charset="0"/>
                          <a:ea typeface="+mn-ea"/>
                          <a:cs typeface="Times New Roman" pitchFamily="18" charset="0"/>
                        </a:rPr>
                        <a:t>Completed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27/01/2022</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Training</a:t>
                      </a:r>
                    </a:p>
                    <a:p>
                      <a:pPr marL="0" marR="0">
                        <a:lnSpc>
                          <a:spcPct val="107000"/>
                        </a:lnSpc>
                        <a:spcBef>
                          <a:spcPts val="0"/>
                        </a:spcBef>
                        <a:spcAft>
                          <a:spcPts val="0"/>
                        </a:spcAft>
                      </a:pPr>
                      <a:r>
                        <a:rPr lang="en-US" sz="1000">
                          <a:effectLst/>
                          <a:latin typeface="Times New Roman" pitchFamily="18" charset="0"/>
                          <a:cs typeface="Times New Roman" pitchFamily="18" charset="0"/>
                        </a:rPr>
                        <a:t> </a:t>
                      </a:r>
                      <a:endParaRPr lang="en-US" sz="1000">
                        <a:effectLst/>
                        <a:latin typeface="Times New Roman" pitchFamily="18" charset="0"/>
                        <a:ea typeface="Calibri"/>
                        <a:cs typeface="Times New Roman" pitchFamily="18" charset="0"/>
                      </a:endParaRPr>
                    </a:p>
                  </a:txBody>
                  <a:tcPr marL="68580" marR="68580" marT="0" marB="0"/>
                </a:tc>
              </a:tr>
              <a:tr h="399700">
                <a:tc>
                  <a:txBody>
                    <a:bodyPr/>
                    <a:lstStyle/>
                    <a:p>
                      <a:pPr marL="0" marR="0">
                        <a:lnSpc>
                          <a:spcPct val="107000"/>
                        </a:lnSpc>
                        <a:spcBef>
                          <a:spcPts val="0"/>
                        </a:spcBef>
                        <a:spcAft>
                          <a:spcPts val="0"/>
                        </a:spcAft>
                      </a:pPr>
                      <a:r>
                        <a:rPr lang="en-US" sz="1000" dirty="0">
                          <a:effectLst/>
                          <a:latin typeface="Times New Roman" pitchFamily="18" charset="0"/>
                          <a:ea typeface="+mn-ea"/>
                          <a:cs typeface="Times New Roman" pitchFamily="18" charset="0"/>
                        </a:rPr>
                        <a:t>7</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M</a:t>
                      </a:r>
                      <a:r>
                        <a:rPr lang="en-US" sz="1000" dirty="0" smtClean="0">
                          <a:effectLst/>
                          <a:latin typeface="Times New Roman" pitchFamily="18" charset="0"/>
                          <a:cs typeface="Times New Roman" pitchFamily="18" charset="0"/>
                        </a:rPr>
                        <a:t>edium</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5</a:t>
                      </a:r>
                      <a:endParaRPr lang="en-US" sz="1000">
                        <a:effectLst/>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000" smtClean="0">
                          <a:effectLst/>
                          <a:latin typeface="Times New Roman" pitchFamily="18" charset="0"/>
                          <a:ea typeface="+mn-ea"/>
                          <a:cs typeface="Times New Roman" pitchFamily="18" charset="0"/>
                        </a:rPr>
                        <a:t>Completed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05/02/2022</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Prediction</a:t>
                      </a:r>
                      <a:endParaRPr lang="en-US" sz="1000">
                        <a:effectLst/>
                        <a:latin typeface="Times New Roman" pitchFamily="18" charset="0"/>
                        <a:ea typeface="Calibri"/>
                        <a:cs typeface="Times New Roman" pitchFamily="18" charset="0"/>
                      </a:endParaRPr>
                    </a:p>
                  </a:txBody>
                  <a:tcPr marL="68580" marR="68580" marT="0" marB="0"/>
                </a:tc>
              </a:tr>
              <a:tr h="534708">
                <a:tc>
                  <a:txBody>
                    <a:bodyPr/>
                    <a:lstStyle/>
                    <a:p>
                      <a:pPr marL="0" marR="0">
                        <a:lnSpc>
                          <a:spcPct val="107000"/>
                        </a:lnSpc>
                        <a:spcBef>
                          <a:spcPts val="0"/>
                        </a:spcBef>
                        <a:spcAft>
                          <a:spcPts val="0"/>
                        </a:spcAft>
                      </a:pPr>
                      <a:r>
                        <a:rPr lang="en-US" sz="1000" dirty="0">
                          <a:effectLst/>
                          <a:latin typeface="Times New Roman" pitchFamily="18" charset="0"/>
                          <a:ea typeface="+mn-ea"/>
                          <a:cs typeface="Times New Roman" pitchFamily="18" charset="0"/>
                        </a:rPr>
                        <a:t>8</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Medium</a:t>
                      </a:r>
                    </a:p>
                    <a:p>
                      <a:pPr marL="0" marR="0">
                        <a:lnSpc>
                          <a:spcPct val="107000"/>
                        </a:lnSpc>
                        <a:spcBef>
                          <a:spcPts val="0"/>
                        </a:spcBef>
                        <a:spcAft>
                          <a:spcPts val="0"/>
                        </a:spcAft>
                      </a:pPr>
                      <a:r>
                        <a:rPr lang="en-US" sz="1000">
                          <a:effectLst/>
                          <a:latin typeface="Times New Roman" pitchFamily="18" charset="0"/>
                          <a:cs typeface="Times New Roman" pitchFamily="18" charset="0"/>
                        </a:rPr>
                        <a:t> </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5</a:t>
                      </a:r>
                      <a:endParaRPr lang="en-US" sz="1000">
                        <a:effectLst/>
                        <a:latin typeface="Times New Roman" pitchFamily="18" charset="0"/>
                        <a:ea typeface="Calibri"/>
                        <a:cs typeface="Times New Roman" pitchFamily="18" charset="0"/>
                      </a:endParaRPr>
                    </a:p>
                  </a:txBody>
                  <a:tcPr marL="68580" marR="68580" marT="0" marB="0"/>
                </a:tc>
                <a:tc rowSpan="2">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4</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smtClean="0">
                          <a:effectLst/>
                          <a:latin typeface="Times New Roman" pitchFamily="18" charset="0"/>
                          <a:ea typeface="+mn-ea"/>
                          <a:cs typeface="Times New Roman" pitchFamily="18" charset="0"/>
                        </a:rPr>
                        <a:t>Completed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10/02/2022</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Testing data</a:t>
                      </a:r>
                      <a:endParaRPr lang="en-US" sz="1000">
                        <a:effectLst/>
                        <a:latin typeface="Times New Roman" pitchFamily="18" charset="0"/>
                        <a:ea typeface="Calibri"/>
                        <a:cs typeface="Times New Roman" pitchFamily="18" charset="0"/>
                      </a:endParaRPr>
                    </a:p>
                  </a:txBody>
                  <a:tcPr marL="68580" marR="68580" marT="0" marB="0"/>
                </a:tc>
              </a:tr>
              <a:tr h="864242">
                <a:tc>
                  <a:txBody>
                    <a:bodyPr/>
                    <a:lstStyle/>
                    <a:p>
                      <a:pPr marL="0" marR="0">
                        <a:lnSpc>
                          <a:spcPct val="107000"/>
                        </a:lnSpc>
                        <a:spcBef>
                          <a:spcPts val="0"/>
                        </a:spcBef>
                        <a:spcAft>
                          <a:spcPts val="0"/>
                        </a:spcAft>
                      </a:pPr>
                      <a:r>
                        <a:rPr lang="en-US" sz="1000" dirty="0">
                          <a:effectLst/>
                          <a:latin typeface="Times New Roman" pitchFamily="18" charset="0"/>
                          <a:ea typeface="+mn-ea"/>
                          <a:cs typeface="Times New Roman" pitchFamily="18" charset="0"/>
                        </a:rPr>
                        <a:t>9</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High</a:t>
                      </a:r>
                    </a:p>
                    <a:p>
                      <a:pPr marL="0" marR="0">
                        <a:lnSpc>
                          <a:spcPct val="107000"/>
                        </a:lnSpc>
                        <a:spcBef>
                          <a:spcPts val="0"/>
                        </a:spcBef>
                        <a:spcAft>
                          <a:spcPts val="0"/>
                        </a:spcAft>
                      </a:pPr>
                      <a:r>
                        <a:rPr lang="en-US" sz="1000">
                          <a:effectLst/>
                          <a:latin typeface="Times New Roman" pitchFamily="18" charset="0"/>
                          <a:cs typeface="Times New Roman" pitchFamily="18" charset="0"/>
                        </a:rPr>
                        <a:t> </a:t>
                      </a:r>
                      <a:endParaRPr lang="en-US" sz="100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a:effectLst/>
                          <a:latin typeface="Times New Roman" pitchFamily="18" charset="0"/>
                          <a:cs typeface="Times New Roman" pitchFamily="18" charset="0"/>
                        </a:rPr>
                        <a:t>5</a:t>
                      </a:r>
                      <a:endParaRPr lang="en-US" sz="1000">
                        <a:effectLst/>
                        <a:latin typeface="Times New Roman" pitchFamily="18" charset="0"/>
                        <a:ea typeface="Calibri"/>
                        <a:cs typeface="Times New Roman" pitchFamily="18" charset="0"/>
                      </a:endParaRPr>
                    </a:p>
                  </a:txBody>
                  <a:tcPr marL="68580" marR="68580" marT="0" marB="0"/>
                </a:tc>
                <a:tc vMerge="1">
                  <a:txBody>
                    <a:bodyPr/>
                    <a:lstStyle/>
                    <a:p>
                      <a:endParaRPr lang="en-US"/>
                    </a:p>
                  </a:txBody>
                  <a:tcPr/>
                </a:tc>
                <a:tc>
                  <a:txBody>
                    <a:bodyPr/>
                    <a:lstStyle/>
                    <a:p>
                      <a:pPr marL="0" marR="0">
                        <a:lnSpc>
                          <a:spcPct val="107000"/>
                        </a:lnSpc>
                        <a:spcBef>
                          <a:spcPts val="0"/>
                        </a:spcBef>
                        <a:spcAft>
                          <a:spcPts val="0"/>
                        </a:spcAft>
                      </a:pPr>
                      <a:r>
                        <a:rPr lang="en-US" sz="1000" dirty="0" smtClean="0">
                          <a:effectLst/>
                          <a:latin typeface="Times New Roman" pitchFamily="18" charset="0"/>
                          <a:ea typeface="+mn-ea"/>
                          <a:cs typeface="Times New Roman" pitchFamily="18" charset="0"/>
                        </a:rPr>
                        <a:t>Completed</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 </a:t>
                      </a:r>
                      <a:r>
                        <a:rPr lang="en-US" sz="1000" dirty="0" smtClean="0">
                          <a:effectLst/>
                          <a:latin typeface="Times New Roman" pitchFamily="18" charset="0"/>
                          <a:cs typeface="Times New Roman" pitchFamily="18" charset="0"/>
                        </a:rPr>
                        <a:t>19/02/2022</a:t>
                      </a:r>
                      <a:endParaRPr lang="en-US" sz="1000" dirty="0">
                        <a:effectLst/>
                        <a:latin typeface="Times New Roman" pitchFamily="18" charset="0"/>
                        <a:ea typeface="Calibri"/>
                        <a:cs typeface="Times New Roman" pitchFamily="18" charset="0"/>
                      </a:endParaRPr>
                    </a:p>
                  </a:txBody>
                  <a:tcPr marL="68580" marR="68580" marT="0" marB="0"/>
                </a:tc>
                <a:tc>
                  <a:txBody>
                    <a:bodyPr/>
                    <a:lstStyle/>
                    <a:p>
                      <a:pPr marL="0" marR="0">
                        <a:lnSpc>
                          <a:spcPct val="107000"/>
                        </a:lnSpc>
                        <a:spcBef>
                          <a:spcPts val="0"/>
                        </a:spcBef>
                        <a:spcAft>
                          <a:spcPts val="0"/>
                        </a:spcAft>
                      </a:pPr>
                      <a:r>
                        <a:rPr lang="en-US" sz="1000" dirty="0">
                          <a:effectLst/>
                          <a:latin typeface="Times New Roman" pitchFamily="18" charset="0"/>
                          <a:cs typeface="Times New Roman" pitchFamily="18" charset="0"/>
                        </a:rPr>
                        <a:t>Output generation </a:t>
                      </a:r>
                      <a:endParaRPr lang="en-US" sz="1000" dirty="0">
                        <a:effectLst/>
                        <a:latin typeface="Times New Roman" pitchFamily="18" charset="0"/>
                        <a:ea typeface="Calibri"/>
                        <a:cs typeface="Times New Roman" pitchFamily="18" charset="0"/>
                      </a:endParaRPr>
                    </a:p>
                  </a:txBody>
                  <a:tcPr marL="68580" marR="68580" marT="0" marB="0"/>
                </a:tc>
              </a:tr>
            </a:tbl>
          </a:graphicData>
        </a:graphic>
      </p:graphicFrame>
      <p:sp>
        <p:nvSpPr>
          <p:cNvPr id="4" name="Rectangle 3"/>
          <p:cNvSpPr/>
          <p:nvPr/>
        </p:nvSpPr>
        <p:spPr>
          <a:xfrm>
            <a:off x="2667000" y="381000"/>
            <a:ext cx="4343400" cy="523220"/>
          </a:xfrm>
          <a:prstGeom prst="rect">
            <a:avLst/>
          </a:prstGeom>
        </p:spPr>
        <p:txBody>
          <a:bodyPr wrap="square">
            <a:spAutoFit/>
          </a:bodyPr>
          <a:lstStyle/>
          <a:p>
            <a:r>
              <a:rPr lang="en-US" sz="2800" b="1" dirty="0">
                <a:latin typeface="Times New Roman" pitchFamily="18" charset="0"/>
                <a:cs typeface="Times New Roman" pitchFamily="18" charset="0"/>
              </a:rPr>
              <a:t>PRODUCT BACKLOG</a:t>
            </a:r>
            <a:endParaRPr lang="en-US" sz="2800" dirty="0"/>
          </a:p>
        </p:txBody>
      </p:sp>
    </p:spTree>
    <p:extLst>
      <p:ext uri="{BB962C8B-B14F-4D97-AF65-F5344CB8AC3E}">
        <p14:creationId xmlns:p14="http://schemas.microsoft.com/office/powerpoint/2010/main" val="1488672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1507764"/>
              </p:ext>
            </p:extLst>
          </p:nvPr>
        </p:nvGraphicFramePr>
        <p:xfrm>
          <a:off x="152400" y="1219200"/>
          <a:ext cx="8686801" cy="5362556"/>
        </p:xfrm>
        <a:graphic>
          <a:graphicData uri="http://schemas.openxmlformats.org/drawingml/2006/table">
            <a:tbl>
              <a:tblPr firstRow="1" firstCol="1" bandRow="1">
                <a:tableStyleId>{5C22544A-7EE6-4342-B048-85BDC9FD1C3A}</a:tableStyleId>
              </a:tblPr>
              <a:tblGrid>
                <a:gridCol w="839878"/>
                <a:gridCol w="773852"/>
                <a:gridCol w="625568"/>
                <a:gridCol w="436227"/>
                <a:gridCol w="436227"/>
                <a:gridCol w="436227"/>
                <a:gridCol w="436227"/>
                <a:gridCol w="436227"/>
                <a:gridCol w="436227"/>
                <a:gridCol w="436227"/>
                <a:gridCol w="436227"/>
                <a:gridCol w="436227"/>
                <a:gridCol w="504292"/>
                <a:gridCol w="504292"/>
                <a:gridCol w="504292"/>
                <a:gridCol w="504292"/>
                <a:gridCol w="504292"/>
              </a:tblGrid>
              <a:tr h="513822">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Item</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r>
              <a:tr h="25691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hrs</a:t>
                      </a: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dirty="0" err="1">
                          <a:effectLst/>
                          <a:latin typeface="Times New Roman" panose="02020603050405020304" pitchFamily="18" charset="0"/>
                          <a:cs typeface="Times New Roman" panose="02020603050405020304" pitchFamily="18" charset="0"/>
                        </a:rPr>
                        <a:t>hrs</a:t>
                      </a: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r>
              <a:tr h="312761">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28/12/2021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31276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31/12/2021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3</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31276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08/01/2021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r>
              <a:tr h="25691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#4,#</a:t>
                      </a:r>
                      <a:r>
                        <a:rPr lang="en-IN" sz="1000" dirty="0" smtClean="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r>
              <a:tr h="282602">
                <a:tc>
                  <a:txBody>
                    <a:bodyPr/>
                    <a:lstStyle/>
                    <a:p>
                      <a:pPr algn="ctr">
                        <a:lnSpc>
                          <a:spcPct val="107000"/>
                        </a:lnSpc>
                        <a:spcAft>
                          <a:spcPts val="800"/>
                        </a:spcAft>
                      </a:pPr>
                      <a:r>
                        <a:rPr lang="en-US" sz="1000" dirty="0" smtClean="0">
                          <a:effectLst/>
                          <a:latin typeface="Times New Roman" panose="02020603050405020304" pitchFamily="18" charset="0"/>
                          <a:ea typeface="+mn-ea"/>
                          <a:cs typeface="Times New Roman" panose="02020603050405020304" pitchFamily="18" charset="0"/>
                        </a:rPr>
                        <a:t>Creation</a:t>
                      </a:r>
                      <a:r>
                        <a:rPr lang="en-US" sz="1000" baseline="0" dirty="0" smtClean="0">
                          <a:effectLst/>
                          <a:latin typeface="Times New Roman" panose="02020603050405020304" pitchFamily="18" charset="0"/>
                          <a:ea typeface="+mn-ea"/>
                          <a:cs typeface="Times New Roman" panose="02020603050405020304" pitchFamily="18" charset="0"/>
                        </a:rPr>
                        <a:t> dataset</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16/01/2022</a:t>
                      </a: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282602">
                <a:tc>
                  <a:txBody>
                    <a:bodyPr/>
                    <a:lstStyle/>
                    <a:p>
                      <a:pPr algn="ctr">
                        <a:lnSpc>
                          <a:spcPct val="107000"/>
                        </a:lnSpc>
                        <a:spcAft>
                          <a:spcPts val="800"/>
                        </a:spcAft>
                      </a:pPr>
                      <a:r>
                        <a:rPr lang="en-IN" sz="1000" dirty="0" smtClean="0">
                          <a:effectLst/>
                          <a:latin typeface="Times New Roman" panose="02020603050405020304" pitchFamily="18" charset="0"/>
                          <a:ea typeface="Calibri" panose="020F0502020204030204" pitchFamily="34" charset="0"/>
                          <a:cs typeface="Times New Roman" panose="02020603050405020304" pitchFamily="18" charset="0"/>
                        </a:rPr>
                        <a:t>Coding</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22/01/2022</a:t>
                      </a:r>
                      <a:endParaRPr lang="en-US" sz="1100" dirty="0">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r>
              <a:tr h="239039">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000" dirty="0" smtClean="0">
                          <a:effectLst/>
                          <a:latin typeface="Times New Roman" panose="02020603050405020304" pitchFamily="18" charset="0"/>
                          <a:cs typeface="Times New Roman" panose="02020603050405020304" pitchFamily="18" charset="0"/>
                        </a:rPr>
                        <a:t>User story #6,#7</a:t>
                      </a:r>
                      <a:endParaRPr lang="en-IN" sz="1000" dirty="0" smtClean="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endParaRPr lang="en-US" sz="1100" dirty="0">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r>
              <a:tr h="282602">
                <a:tc>
                  <a:txBody>
                    <a:bodyPr/>
                    <a:lstStyle/>
                    <a:p>
                      <a:pPr algn="ctr">
                        <a:lnSpc>
                          <a:spcPct val="107000"/>
                        </a:lnSpc>
                        <a:spcAft>
                          <a:spcPts val="800"/>
                        </a:spcAft>
                      </a:pPr>
                      <a:r>
                        <a:rPr lang="en-IN" sz="1000" dirty="0" smtClean="0">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27/01/2022</a:t>
                      </a: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282602">
                <a:tc>
                  <a:txBody>
                    <a:bodyPr/>
                    <a:lstStyle/>
                    <a:p>
                      <a:pPr algn="ctr">
                        <a:lnSpc>
                          <a:spcPct val="107000"/>
                        </a:lnSpc>
                        <a:spcAft>
                          <a:spcPts val="800"/>
                        </a:spcAft>
                      </a:pPr>
                      <a:r>
                        <a:rPr lang="en-IN" sz="1000" dirty="0" smtClean="0">
                          <a:effectLst/>
                          <a:latin typeface="Times New Roman" panose="02020603050405020304" pitchFamily="18" charset="0"/>
                          <a:ea typeface="Calibri" panose="020F0502020204030204" pitchFamily="34" charset="0"/>
                          <a:cs typeface="Times New Roman" panose="02020603050405020304" pitchFamily="18" charset="0"/>
                        </a:rPr>
                        <a:t>Prediction</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05/02/2022</a:t>
                      </a: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r>
              <a:tr h="239039">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smtClean="0">
                          <a:effectLst/>
                          <a:latin typeface="Times New Roman" panose="02020603050405020304" pitchFamily="18" charset="0"/>
                          <a:cs typeface="Times New Roman" panose="02020603050405020304" pitchFamily="18" charset="0"/>
                        </a:rPr>
                        <a:t>User story #8,#9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endParaRPr lang="en-US" sz="1100" dirty="0">
                        <a:latin typeface="Times New Roman" pitchFamily="18" charset="0"/>
                        <a:cs typeface="Times New Roman" pitchFamily="18" charset="0"/>
                      </a:endParaRPr>
                    </a:p>
                  </a:txBody>
                  <a:tcPr marL="68580" marR="68580" marT="0" marB="0" anchor="ctr"/>
                </a:tc>
                <a:tc>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r>
              <a:tr h="28260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Testing data</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latin typeface="Times New Roman" pitchFamily="18" charset="0"/>
                          <a:cs typeface="Times New Roman" pitchFamily="18" charset="0"/>
                        </a:rPr>
                        <a:t>10/02/2022</a:t>
                      </a:r>
                      <a:endParaRPr lang="en-US" sz="1100" dirty="0">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28260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100" dirty="0" smtClean="0">
                          <a:latin typeface="Times New Roman" pitchFamily="18" charset="0"/>
                          <a:cs typeface="Times New Roman" pitchFamily="18" charset="0"/>
                        </a:rPr>
                        <a:t>19/02/2022</a:t>
                      </a:r>
                      <a:endParaRPr lang="en-US" sz="1100" dirty="0">
                        <a:latin typeface="Times New Roman" pitchFamily="18" charset="0"/>
                        <a:ea typeface="Calibri"/>
                        <a:cs typeface="Times New Roman"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r>
              <a:tr h="203781">
                <a:tc>
                  <a:txBody>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100" dirty="0">
                        <a:latin typeface="Times New Roman" pitchFamily="18" charset="0"/>
                        <a:ea typeface="Calibri"/>
                        <a:cs typeface="Times New Roman"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3</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3</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r>
            </a:tbl>
          </a:graphicData>
        </a:graphic>
      </p:graphicFrame>
      <p:sp>
        <p:nvSpPr>
          <p:cNvPr id="5" name="Rectangle 4"/>
          <p:cNvSpPr/>
          <p:nvPr/>
        </p:nvSpPr>
        <p:spPr>
          <a:xfrm>
            <a:off x="2819400" y="152400"/>
            <a:ext cx="3985963" cy="584775"/>
          </a:xfrm>
          <a:prstGeom prst="rect">
            <a:avLst/>
          </a:prstGeom>
        </p:spPr>
        <p:txBody>
          <a:bodyPr wrap="none">
            <a:spAutoFit/>
          </a:bodyPr>
          <a:lstStyle/>
          <a:p>
            <a:r>
              <a:rPr lang="en-US" sz="3200" b="1" dirty="0">
                <a:latin typeface="Times New Roman" pitchFamily="18" charset="0"/>
                <a:cs typeface="Times New Roman" pitchFamily="18" charset="0"/>
              </a:rPr>
              <a:t>SPRINT BACKLOG </a:t>
            </a:r>
            <a:endParaRPr lang="en-US" sz="3200" dirty="0"/>
          </a:p>
        </p:txBody>
      </p:sp>
    </p:spTree>
    <p:extLst>
      <p:ext uri="{BB962C8B-B14F-4D97-AF65-F5344CB8AC3E}">
        <p14:creationId xmlns:p14="http://schemas.microsoft.com/office/powerpoint/2010/main" val="42726917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39860852"/>
              </p:ext>
            </p:extLst>
          </p:nvPr>
        </p:nvGraphicFramePr>
        <p:xfrm>
          <a:off x="304800" y="990600"/>
          <a:ext cx="8686801" cy="5362556"/>
        </p:xfrm>
        <a:graphic>
          <a:graphicData uri="http://schemas.openxmlformats.org/drawingml/2006/table">
            <a:tbl>
              <a:tblPr firstRow="1" firstCol="1" bandRow="1">
                <a:tableStyleId>{5C22544A-7EE6-4342-B048-85BDC9FD1C3A}</a:tableStyleId>
              </a:tblPr>
              <a:tblGrid>
                <a:gridCol w="839878"/>
                <a:gridCol w="773852"/>
                <a:gridCol w="625568"/>
                <a:gridCol w="436227"/>
                <a:gridCol w="436227"/>
                <a:gridCol w="436227"/>
                <a:gridCol w="436227"/>
                <a:gridCol w="436227"/>
                <a:gridCol w="436227"/>
                <a:gridCol w="436227"/>
                <a:gridCol w="436227"/>
                <a:gridCol w="436227"/>
                <a:gridCol w="504292"/>
                <a:gridCol w="504292"/>
                <a:gridCol w="504292"/>
                <a:gridCol w="504292"/>
                <a:gridCol w="504292"/>
              </a:tblGrid>
              <a:tr h="513822">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Backlog </a:t>
                      </a:r>
                      <a:r>
                        <a:rPr lang="en-IN" sz="1000" dirty="0" smtClean="0">
                          <a:effectLst/>
                          <a:latin typeface="Times New Roman" panose="02020603050405020304" pitchFamily="18" charset="0"/>
                          <a:cs typeface="Times New Roman" panose="02020603050405020304" pitchFamily="18" charset="0"/>
                        </a:rPr>
                        <a:t>Item</a:t>
                      </a:r>
                      <a:endParaRPr lang="en-IN" sz="1000" dirty="0">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Status &amp; completion date</a:t>
                      </a:r>
                    </a:p>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 </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Original estimate in hours</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Day5</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Day6</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Day7</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Day8</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Day9</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Day10</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Day11</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Day12</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Day13</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Day14</a:t>
                      </a:r>
                    </a:p>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r>
              <a:tr h="25691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#1,#2,#3</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000">
                          <a:effectLst/>
                          <a:latin typeface="Times New Roman" panose="02020603050405020304" pitchFamily="18" charset="0"/>
                          <a:cs typeface="Times New Roman" panose="02020603050405020304" pitchFamily="18" charset="0"/>
                        </a:rPr>
                        <a:t> </a:t>
                      </a:r>
                      <a:endParaRPr lang="en-IN" sz="10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cs typeface="Times New Roman" panose="02020603050405020304" pitchFamily="18" charset="0"/>
                        </a:rPr>
                        <a:t>hrs</a:t>
                      </a: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dirty="0" err="1">
                          <a:effectLst/>
                          <a:latin typeface="Times New Roman" panose="02020603050405020304" pitchFamily="18" charset="0"/>
                          <a:cs typeface="Times New Roman" panose="02020603050405020304" pitchFamily="18" charset="0"/>
                        </a:rPr>
                        <a:t>hrs</a:t>
                      </a: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r>
                        <a:rPr lang="en-IN" sz="1400">
                          <a:effectLst/>
                          <a:latin typeface="Times New Roman" panose="02020603050405020304" pitchFamily="18" charset="0"/>
                          <a:cs typeface="Times New Roman" panose="02020603050405020304" pitchFamily="18" charset="0"/>
                        </a:rPr>
                        <a:t>hrs</a:t>
                      </a: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r>
              <a:tr h="312761">
                <a:tc>
                  <a:txBody>
                    <a:bodyPr/>
                    <a:lstStyle/>
                    <a:p>
                      <a:pPr algn="ctr">
                        <a:lnSpc>
                          <a:spcPct val="115000"/>
                        </a:lnSpc>
                        <a:spcAft>
                          <a:spcPts val="0"/>
                        </a:spcAft>
                      </a:pPr>
                      <a:r>
                        <a:rPr lang="en-IN" sz="1000" dirty="0">
                          <a:effectLst/>
                          <a:latin typeface="Times New Roman" panose="02020603050405020304" pitchFamily="18" charset="0"/>
                          <a:ea typeface="Calibri"/>
                          <a:cs typeface="Times New Roman" panose="02020603050405020304" pitchFamily="18" charset="0"/>
                        </a:rPr>
                        <a:t>Table design</a:t>
                      </a: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28/12/2021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31276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Form design</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31/12/2021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3</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31276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Coding</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r>
                        <a:rPr lang="en-IN" sz="1100" dirty="0">
                          <a:latin typeface="Times New Roman" panose="02020603050405020304" pitchFamily="18" charset="0"/>
                          <a:cs typeface="Times New Roman" panose="02020603050405020304" pitchFamily="18" charset="0"/>
                        </a:rPr>
                        <a:t>08/01/2021</a:t>
                      </a:r>
                    </a:p>
                  </a:txBody>
                  <a:tcPr marL="99060" marR="9906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r>
              <a:tr h="256911">
                <a:tc>
                  <a:txBody>
                    <a:bodyPr/>
                    <a:lstStyle/>
                    <a:p>
                      <a:pPr algn="ctr">
                        <a:lnSpc>
                          <a:spcPct val="115000"/>
                        </a:lnSpc>
                        <a:spcAft>
                          <a:spcPts val="0"/>
                        </a:spcAft>
                      </a:pPr>
                      <a:r>
                        <a:rPr lang="en-IN" sz="1000" dirty="0">
                          <a:effectLst/>
                          <a:latin typeface="Times New Roman" panose="02020603050405020304" pitchFamily="18" charset="0"/>
                          <a:cs typeface="Times New Roman" panose="02020603050405020304" pitchFamily="18" charset="0"/>
                        </a:rPr>
                        <a:t>User story #4,#</a:t>
                      </a:r>
                      <a:r>
                        <a:rPr lang="en-IN" sz="1000" dirty="0" smtClean="0">
                          <a:effectLst/>
                          <a:latin typeface="Times New Roman" panose="02020603050405020304" pitchFamily="18" charset="0"/>
                          <a:cs typeface="Times New Roman" panose="02020603050405020304" pitchFamily="18" charset="0"/>
                        </a:rPr>
                        <a:t>5</a:t>
                      </a:r>
                      <a:endParaRPr lang="en-IN" sz="10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1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r>
              <a:tr h="282602">
                <a:tc>
                  <a:txBody>
                    <a:bodyPr/>
                    <a:lstStyle/>
                    <a:p>
                      <a:pPr algn="ctr">
                        <a:lnSpc>
                          <a:spcPct val="107000"/>
                        </a:lnSpc>
                        <a:spcAft>
                          <a:spcPts val="800"/>
                        </a:spcAft>
                      </a:pPr>
                      <a:r>
                        <a:rPr lang="en-US" sz="1000" dirty="0" smtClean="0">
                          <a:effectLst/>
                          <a:latin typeface="Times New Roman" panose="02020603050405020304" pitchFamily="18" charset="0"/>
                          <a:ea typeface="+mn-ea"/>
                          <a:cs typeface="Times New Roman" panose="02020603050405020304" pitchFamily="18" charset="0"/>
                        </a:rPr>
                        <a:t>Creation</a:t>
                      </a:r>
                      <a:r>
                        <a:rPr lang="en-US" sz="1000" baseline="0" dirty="0" smtClean="0">
                          <a:effectLst/>
                          <a:latin typeface="Times New Roman" panose="02020603050405020304" pitchFamily="18" charset="0"/>
                          <a:ea typeface="+mn-ea"/>
                          <a:cs typeface="Times New Roman" panose="02020603050405020304" pitchFamily="18" charset="0"/>
                        </a:rPr>
                        <a:t> dataset</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16/01/2022</a:t>
                      </a: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282602">
                <a:tc>
                  <a:txBody>
                    <a:bodyPr/>
                    <a:lstStyle/>
                    <a:p>
                      <a:pPr algn="ctr">
                        <a:lnSpc>
                          <a:spcPct val="107000"/>
                        </a:lnSpc>
                        <a:spcAft>
                          <a:spcPts val="800"/>
                        </a:spcAft>
                      </a:pPr>
                      <a:r>
                        <a:rPr lang="en-IN" sz="1000" dirty="0" smtClean="0">
                          <a:effectLst/>
                          <a:latin typeface="Times New Roman" panose="02020603050405020304" pitchFamily="18" charset="0"/>
                          <a:ea typeface="Calibri" panose="020F0502020204030204" pitchFamily="34" charset="0"/>
                          <a:cs typeface="Times New Roman" panose="02020603050405020304" pitchFamily="18" charset="0"/>
                        </a:rPr>
                        <a:t>Coding</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22/01/2022</a:t>
                      </a:r>
                      <a:endParaRPr lang="en-US" sz="1100" dirty="0">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r>
              <a:tr h="239039">
                <a:tc>
                  <a:txBody>
                    <a:bodyPr/>
                    <a:lstStyle/>
                    <a:p>
                      <a:pPr marL="0" marR="0" indent="0" algn="ctr" defTabSz="914400" rtl="0" eaLnBrk="1" fontAlgn="auto" latinLnBrk="0" hangingPunct="1">
                        <a:lnSpc>
                          <a:spcPct val="107000"/>
                        </a:lnSpc>
                        <a:spcBef>
                          <a:spcPts val="0"/>
                        </a:spcBef>
                        <a:spcAft>
                          <a:spcPts val="800"/>
                        </a:spcAft>
                        <a:buClrTx/>
                        <a:buSzTx/>
                        <a:buFontTx/>
                        <a:buNone/>
                        <a:tabLst/>
                        <a:defRPr/>
                      </a:pPr>
                      <a:r>
                        <a:rPr lang="en-IN" sz="1000" dirty="0" smtClean="0">
                          <a:effectLst/>
                          <a:latin typeface="Times New Roman" panose="02020603050405020304" pitchFamily="18" charset="0"/>
                          <a:cs typeface="Times New Roman" panose="02020603050405020304" pitchFamily="18" charset="0"/>
                        </a:rPr>
                        <a:t>User story #6,#7</a:t>
                      </a:r>
                      <a:endParaRPr lang="en-IN" sz="1000" dirty="0" smtClean="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endParaRPr lang="en-US" sz="1100" dirty="0">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r>
              <a:tr h="282602">
                <a:tc>
                  <a:txBody>
                    <a:bodyPr/>
                    <a:lstStyle/>
                    <a:p>
                      <a:pPr algn="ctr">
                        <a:lnSpc>
                          <a:spcPct val="107000"/>
                        </a:lnSpc>
                        <a:spcAft>
                          <a:spcPts val="800"/>
                        </a:spcAft>
                      </a:pPr>
                      <a:r>
                        <a:rPr lang="en-IN" sz="1000" dirty="0" smtClean="0">
                          <a:effectLst/>
                          <a:latin typeface="Times New Roman" panose="02020603050405020304" pitchFamily="18" charset="0"/>
                          <a:ea typeface="Calibri" panose="020F0502020204030204" pitchFamily="34" charset="0"/>
                          <a:cs typeface="Times New Roman" panose="02020603050405020304" pitchFamily="18" charset="0"/>
                        </a:rPr>
                        <a:t>Training</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27/01/2022</a:t>
                      </a: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282602">
                <a:tc>
                  <a:txBody>
                    <a:bodyPr/>
                    <a:lstStyle/>
                    <a:p>
                      <a:pPr algn="ctr">
                        <a:lnSpc>
                          <a:spcPct val="107000"/>
                        </a:lnSpc>
                        <a:spcAft>
                          <a:spcPts val="800"/>
                        </a:spcAft>
                      </a:pPr>
                      <a:r>
                        <a:rPr lang="en-IN" sz="1000" dirty="0" smtClean="0">
                          <a:effectLst/>
                          <a:latin typeface="Times New Roman" panose="02020603050405020304" pitchFamily="18" charset="0"/>
                          <a:ea typeface="Calibri" panose="020F0502020204030204" pitchFamily="34" charset="0"/>
                          <a:cs typeface="Times New Roman" panose="02020603050405020304" pitchFamily="18" charset="0"/>
                        </a:rPr>
                        <a:t>Prediction</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latin typeface="Times New Roman" pitchFamily="18" charset="0"/>
                          <a:cs typeface="Times New Roman" pitchFamily="18" charset="0"/>
                        </a:rPr>
                        <a:t>05/02/2022</a:t>
                      </a: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r>
              <a:tr h="239039">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IN" sz="1000" dirty="0" smtClean="0">
                          <a:effectLst/>
                          <a:latin typeface="Times New Roman" panose="02020603050405020304" pitchFamily="18" charset="0"/>
                          <a:cs typeface="Times New Roman" panose="02020603050405020304" pitchFamily="18" charset="0"/>
                        </a:rPr>
                        <a:t>User story #8,#9</a:t>
                      </a:r>
                      <a:endParaRPr lang="en-IN" sz="1000" dirty="0">
                        <a:effectLst/>
                        <a:latin typeface="Times New Roman" panose="02020603050405020304" pitchFamily="18" charset="0"/>
                        <a:ea typeface="Calibri"/>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endParaRPr lang="en-US" sz="1100" dirty="0">
                        <a:latin typeface="Times New Roman" pitchFamily="18" charset="0"/>
                        <a:cs typeface="Times New Roman" pitchFamily="18" charset="0"/>
                      </a:endParaRPr>
                    </a:p>
                  </a:txBody>
                  <a:tcPr marL="68580" marR="68580" marT="0" marB="0" anchor="ctr"/>
                </a:tc>
                <a:tc>
                  <a:txBody>
                    <a:bodyPr/>
                    <a:lstStyle/>
                    <a:p>
                      <a:pPr algn="ctr">
                        <a:lnSpc>
                          <a:spcPct val="107000"/>
                        </a:lnSpc>
                        <a:spcAft>
                          <a:spcPts val="80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c>
                  <a:txBody>
                    <a:bodyPr/>
                    <a:lstStyle/>
                    <a:p>
                      <a:pPr algn="ctr">
                        <a:lnSpc>
                          <a:spcPct val="115000"/>
                        </a:lnSpc>
                        <a:spcAft>
                          <a:spcPts val="0"/>
                        </a:spcAft>
                      </a:pPr>
                      <a:endParaRPr lang="en-IN" sz="1400" dirty="0">
                        <a:effectLst/>
                        <a:latin typeface="Times New Roman" panose="02020603050405020304" pitchFamily="18" charset="0"/>
                        <a:ea typeface="Calibri"/>
                        <a:cs typeface="Times New Roman" panose="02020603050405020304" pitchFamily="18" charset="0"/>
                      </a:endParaRPr>
                    </a:p>
                  </a:txBody>
                  <a:tcPr marL="60025" marR="60025" marT="0" marB="0" anchor="ctr"/>
                </a:tc>
              </a:tr>
              <a:tr h="28260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Testing data</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100" dirty="0">
                          <a:latin typeface="Times New Roman" pitchFamily="18" charset="0"/>
                          <a:cs typeface="Times New Roman" pitchFamily="18" charset="0"/>
                        </a:rPr>
                        <a:t>10/02/2022</a:t>
                      </a:r>
                      <a:endParaRPr lang="en-US" sz="1100" dirty="0">
                        <a:latin typeface="Times New Roman" pitchFamily="18" charset="0"/>
                        <a:ea typeface="Calibri"/>
                        <a:cs typeface="Times New Roman" pitchFamily="18" charset="0"/>
                      </a:endParaRPr>
                    </a:p>
                  </a:txBody>
                  <a:tcPr marL="68580" marR="68580" marT="0" marB="0" anchor="ctr"/>
                </a:tc>
                <a:tc>
                  <a:txBody>
                    <a:bodyPr/>
                    <a:lstStyle/>
                    <a:p>
                      <a:pPr algn="ctr">
                        <a:lnSpc>
                          <a:spcPct val="107000"/>
                        </a:lnSpc>
                        <a:spcAft>
                          <a:spcPts val="800"/>
                        </a:spcAft>
                      </a:pPr>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r>
              <a:tr h="282602">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1000" dirty="0">
                          <a:effectLst/>
                          <a:latin typeface="Times New Roman" panose="02020603050405020304" pitchFamily="18" charset="0"/>
                          <a:cs typeface="Times New Roman" panose="02020603050405020304" pitchFamily="18" charset="0"/>
                        </a:rPr>
                        <a:t>Output generation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100" dirty="0" smtClean="0">
                          <a:latin typeface="Times New Roman" pitchFamily="18" charset="0"/>
                          <a:cs typeface="Times New Roman" pitchFamily="18" charset="0"/>
                        </a:rPr>
                        <a:t>19/02/2022</a:t>
                      </a:r>
                      <a:endParaRPr lang="en-US" sz="1100" dirty="0">
                        <a:latin typeface="Times New Roman" pitchFamily="18" charset="0"/>
                        <a:ea typeface="Calibri"/>
                        <a:cs typeface="Times New Roman"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1</a:t>
                      </a:r>
                    </a:p>
                  </a:txBody>
                  <a:tcPr marL="60025" marR="60025" marT="0" marB="0" anchor="ctr"/>
                </a:tc>
              </a:tr>
              <a:tr h="203781">
                <a:tc>
                  <a:txBody>
                    <a:bodyPr/>
                    <a:lstStyle/>
                    <a:p>
                      <a:pPr algn="ctr">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Total</a:t>
                      </a:r>
                    </a:p>
                  </a:txBody>
                  <a:tcPr marL="68580" marR="68580" marT="0" marB="0" anchor="ct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endParaRPr lang="en-US" sz="1100" dirty="0">
                        <a:latin typeface="Times New Roman" pitchFamily="18" charset="0"/>
                        <a:ea typeface="Calibri"/>
                        <a:cs typeface="Times New Roman" pitchFamily="18" charset="0"/>
                      </a:endParaRP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3</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2</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0</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5</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3</a:t>
                      </a:r>
                    </a:p>
                  </a:txBody>
                  <a:tcPr marL="60025" marR="60025" marT="0" marB="0" anchor="ctr"/>
                </a:tc>
                <a:tc>
                  <a:txBody>
                    <a:bodyPr/>
                    <a:lstStyle/>
                    <a:p>
                      <a:pPr algn="ctr">
                        <a:lnSpc>
                          <a:spcPct val="115000"/>
                        </a:lnSpc>
                        <a:spcAft>
                          <a:spcPts val="0"/>
                        </a:spcAft>
                      </a:pPr>
                      <a:r>
                        <a:rPr lang="en-IN" sz="1400" dirty="0">
                          <a:effectLst/>
                          <a:latin typeface="Times New Roman" panose="02020603050405020304" pitchFamily="18" charset="0"/>
                          <a:ea typeface="Calibri"/>
                          <a:cs typeface="Times New Roman" panose="02020603050405020304" pitchFamily="18" charset="0"/>
                        </a:rPr>
                        <a:t>4</a:t>
                      </a:r>
                    </a:p>
                  </a:txBody>
                  <a:tcPr marL="60025" marR="60025" marT="0" marB="0" anchor="ctr"/>
                </a:tc>
              </a:tr>
            </a:tbl>
          </a:graphicData>
        </a:graphic>
      </p:graphicFrame>
      <p:sp>
        <p:nvSpPr>
          <p:cNvPr id="3" name="Rectangle 2"/>
          <p:cNvSpPr/>
          <p:nvPr/>
        </p:nvSpPr>
        <p:spPr>
          <a:xfrm>
            <a:off x="1456524" y="152400"/>
            <a:ext cx="6383351" cy="646331"/>
          </a:xfrm>
          <a:prstGeom prst="rect">
            <a:avLst/>
          </a:prstGeom>
        </p:spPr>
        <p:txBody>
          <a:bodyPr wrap="none">
            <a:spAutoFit/>
          </a:bodyPr>
          <a:lstStyle/>
          <a:p>
            <a:r>
              <a:rPr lang="en-US" sz="3600" b="1" dirty="0">
                <a:latin typeface="Times New Roman" pitchFamily="18" charset="0"/>
                <a:cs typeface="Times New Roman" pitchFamily="18" charset="0"/>
              </a:rPr>
              <a:t>SPRINT </a:t>
            </a:r>
            <a:r>
              <a:rPr lang="en-US" sz="3600" b="1" dirty="0" smtClean="0">
                <a:latin typeface="Times New Roman" pitchFamily="18" charset="0"/>
                <a:cs typeface="Times New Roman" pitchFamily="18" charset="0"/>
              </a:rPr>
              <a:t>BACKLOG ACTUAL</a:t>
            </a:r>
            <a:endParaRPr lang="en-US" sz="3600" dirty="0"/>
          </a:p>
        </p:txBody>
      </p:sp>
    </p:spTree>
    <p:extLst>
      <p:ext uri="{BB962C8B-B14F-4D97-AF65-F5344CB8AC3E}">
        <p14:creationId xmlns:p14="http://schemas.microsoft.com/office/powerpoint/2010/main" val="450548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2">
                    <a:lumMod val="60000"/>
                    <a:lumOff val="40000"/>
                  </a:schemeClr>
                </a:solidFill>
              </a:rPr>
              <a:t>THANK YOU</a:t>
            </a:r>
            <a:endParaRPr lang="en-US"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400" b="1" dirty="0" smtClean="0">
                <a:latin typeface="Times New Roman" pitchFamily="18" charset="0"/>
                <a:cs typeface="Times New Roman" pitchFamily="18" charset="0"/>
              </a:rPr>
              <a:t>NEXT STOP PREDICTION USING AI AND DATA MINING</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rmAutofit fontScale="85000" lnSpcReduction="20000"/>
          </a:bodyPr>
          <a:lstStyle/>
          <a:p>
            <a:r>
              <a:rPr lang="en-US" sz="2400" dirty="0"/>
              <a:t>Providing accurate information on bus arrival and departure times at bus stops is one of the key parameters of high-quality public transport today. </a:t>
            </a:r>
            <a:endParaRPr lang="en-US" sz="2400" dirty="0" smtClean="0"/>
          </a:p>
          <a:p>
            <a:endParaRPr lang="en-US" sz="2400" dirty="0" smtClean="0"/>
          </a:p>
          <a:p>
            <a:r>
              <a:rPr lang="en-US" sz="2400" dirty="0" smtClean="0"/>
              <a:t>This project </a:t>
            </a:r>
            <a:r>
              <a:rPr lang="en-US" sz="2400" dirty="0"/>
              <a:t>proposes a model for the real-time prediction of arrival times at bus stops. </a:t>
            </a:r>
            <a:endParaRPr lang="en-US" sz="2400" dirty="0" smtClean="0"/>
          </a:p>
          <a:p>
            <a:endParaRPr lang="en-US" sz="2400" dirty="0" smtClean="0"/>
          </a:p>
          <a:p>
            <a:r>
              <a:rPr lang="en-US" sz="2400" dirty="0" smtClean="0"/>
              <a:t>The </a:t>
            </a:r>
            <a:r>
              <a:rPr lang="en-US" sz="2400" dirty="0"/>
              <a:t>proposed model is based on information about the current location of the bus, the classification of runs into time periods with respect to the </a:t>
            </a:r>
            <a:r>
              <a:rPr lang="en-US" sz="2400" dirty="0" smtClean="0"/>
              <a:t>historical </a:t>
            </a:r>
            <a:r>
              <a:rPr lang="en-US" sz="2400" dirty="0"/>
              <a:t>data, and the data model of the bus network</a:t>
            </a:r>
            <a:r>
              <a:rPr lang="en-US" sz="2400" dirty="0" smtClean="0"/>
              <a:t>.</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Prediction is done by using Recurrent Neural Network(RNN</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Notifications and emergency messages can be viewed as voice.</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Advertisements </a:t>
            </a:r>
            <a:r>
              <a:rPr lang="en-IN" sz="2400" dirty="0" err="1" smtClean="0">
                <a:latin typeface="Times New Roman" pitchFamily="18" charset="0"/>
                <a:cs typeface="Times New Roman" pitchFamily="18" charset="0"/>
              </a:rPr>
              <a:t>curresponding</a:t>
            </a:r>
            <a:r>
              <a:rPr lang="en-IN" sz="2400" dirty="0" smtClean="0">
                <a:latin typeface="Times New Roman" pitchFamily="18" charset="0"/>
                <a:cs typeface="Times New Roman" pitchFamily="18" charset="0"/>
              </a:rPr>
              <a:t> to the locations can be viewed.</a:t>
            </a:r>
          </a:p>
          <a:p>
            <a:endParaRPr lang="en-IN" sz="24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51" y="-152400"/>
            <a:ext cx="8229600" cy="762000"/>
          </a:xfrm>
        </p:spPr>
        <p:txBody>
          <a:bodyPr>
            <a:normAutofit/>
          </a:bodyPr>
          <a:lstStyle/>
          <a:p>
            <a:r>
              <a:rPr lang="en-IN" sz="2400" b="1" u="sng" dirty="0" smtClean="0">
                <a:latin typeface="Times New Roman" pitchFamily="18" charset="0"/>
                <a:cs typeface="Times New Roman" pitchFamily="18" charset="0"/>
              </a:rPr>
              <a:t>MODULES</a:t>
            </a:r>
            <a:endParaRPr lang="en-US" sz="2400" b="1" u="sng" dirty="0">
              <a:latin typeface="Times New Roman" pitchFamily="18" charset="0"/>
              <a:cs typeface="Times New Roman" pitchFamily="18" charset="0"/>
            </a:endParaRPr>
          </a:p>
        </p:txBody>
      </p:sp>
      <p:sp>
        <p:nvSpPr>
          <p:cNvPr id="4" name="Title 1"/>
          <p:cNvSpPr txBox="1">
            <a:spLocks/>
          </p:cNvSpPr>
          <p:nvPr/>
        </p:nvSpPr>
        <p:spPr>
          <a:xfrm>
            <a:off x="396551" y="95476"/>
            <a:ext cx="8229600" cy="63976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b="1" dirty="0">
              <a:latin typeface="Times New Roman" pitchFamily="18" charset="0"/>
              <a:cs typeface="Times New Roman" pitchFamily="18" charset="0"/>
            </a:endParaRPr>
          </a:p>
        </p:txBody>
      </p:sp>
      <p:sp>
        <p:nvSpPr>
          <p:cNvPr id="5" name="Content Placeholder 2"/>
          <p:cNvSpPr txBox="1">
            <a:spLocks/>
          </p:cNvSpPr>
          <p:nvPr/>
        </p:nvSpPr>
        <p:spPr>
          <a:xfrm>
            <a:off x="434651" y="591403"/>
            <a:ext cx="8305800" cy="603629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7000"/>
              </a:lnSpc>
              <a:buFont typeface="Arial" pitchFamily="34" charset="0"/>
              <a:buNone/>
            </a:pPr>
            <a:r>
              <a:rPr lang="en-IN" sz="1800" b="1" u="sng" dirty="0" smtClean="0">
                <a:latin typeface="Times New Roman" panose="02020603050405020304" pitchFamily="18" charset="0"/>
                <a:ea typeface="Calibri" panose="020F0502020204030204" pitchFamily="34" charset="0"/>
                <a:cs typeface="Times New Roman" panose="02020603050405020304" pitchFamily="18" charset="0"/>
              </a:rPr>
              <a:t>MODULE 1:- ADMIN</a:t>
            </a:r>
            <a:endParaRPr lang="en-IN" sz="18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Login</a:t>
            </a:r>
          </a:p>
          <a:p>
            <a:pPr>
              <a:lnSpc>
                <a:spcPct val="107000"/>
              </a:lnSpc>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Stop Management</a:t>
            </a:r>
          </a:p>
          <a:p>
            <a:pPr>
              <a:lnSpc>
                <a:spcPct val="107000"/>
              </a:lnSpc>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Advertisement Management</a:t>
            </a:r>
          </a:p>
          <a:p>
            <a:pPr>
              <a:lnSpc>
                <a:spcPct val="107000"/>
              </a:lnSpc>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Location Tracing</a:t>
            </a:r>
          </a:p>
          <a:p>
            <a:pPr>
              <a:lnSpc>
                <a:spcPct val="107000"/>
              </a:lnSpc>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Emergency Photo Management</a:t>
            </a:r>
          </a:p>
          <a:p>
            <a:pPr>
              <a:lnSpc>
                <a:spcPct val="107000"/>
              </a:lnSpc>
              <a:spcAft>
                <a:spcPts val="800"/>
              </a:spcAft>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Public Notification Management </a:t>
            </a:r>
          </a:p>
          <a:p>
            <a:pPr marL="0" indent="0">
              <a:lnSpc>
                <a:spcPct val="107000"/>
              </a:lnSpc>
              <a:buFont typeface="Arial" pitchFamily="34" charset="0"/>
              <a:buNone/>
            </a:pPr>
            <a:r>
              <a:rPr lang="en-IN" sz="1800" b="1" u="sng" dirty="0" smtClean="0">
                <a:latin typeface="Times New Roman" panose="02020603050405020304" pitchFamily="18" charset="0"/>
                <a:ea typeface="Calibri" panose="020F0502020204030204" pitchFamily="34" charset="0"/>
                <a:cs typeface="Times New Roman" panose="02020603050405020304" pitchFamily="18" charset="0"/>
              </a:rPr>
              <a:t>MODULE 2:- USER</a:t>
            </a:r>
            <a:endParaRPr lang="en-IN" sz="1800" u="sng"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Registration</a:t>
            </a:r>
          </a:p>
          <a:p>
            <a:pPr>
              <a:lnSpc>
                <a:spcPct val="107000"/>
              </a:lnSpc>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Login</a:t>
            </a:r>
          </a:p>
          <a:p>
            <a:pPr>
              <a:lnSpc>
                <a:spcPct val="107000"/>
              </a:lnSpc>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GPS Based Location </a:t>
            </a:r>
            <a:r>
              <a:rPr lang="en-IN" sz="1800" dirty="0" err="1" smtClean="0">
                <a:latin typeface="Times New Roman" panose="02020603050405020304" pitchFamily="18" charset="0"/>
                <a:ea typeface="Calibri" panose="020F0502020204030204" pitchFamily="34" charset="0"/>
                <a:cs typeface="Times New Roman" panose="02020603050405020304" pitchFamily="18" charset="0"/>
              </a:rPr>
              <a:t>Updation</a:t>
            </a:r>
            <a:endParaRPr lang="en-IN" sz="18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Next Stop Announcement</a:t>
            </a:r>
          </a:p>
          <a:p>
            <a:pPr>
              <a:lnSpc>
                <a:spcPct val="107000"/>
              </a:lnSpc>
              <a:spcAft>
                <a:spcPts val="800"/>
              </a:spcAft>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Advertising Rendering Based on </a:t>
            </a:r>
            <a:r>
              <a:rPr lang="en-IN" sz="1800" dirty="0" err="1" smtClean="0">
                <a:latin typeface="Times New Roman" panose="02020603050405020304" pitchFamily="18" charset="0"/>
                <a:ea typeface="Calibri" panose="020F0502020204030204" pitchFamily="34" charset="0"/>
                <a:cs typeface="Times New Roman" panose="02020603050405020304" pitchFamily="18" charset="0"/>
              </a:rPr>
              <a:t>Georeference</a:t>
            </a:r>
            <a:endParaRPr lang="en-IN" sz="18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Public Notification Announcement</a:t>
            </a:r>
          </a:p>
          <a:p>
            <a:pPr>
              <a:lnSpc>
                <a:spcPct val="107000"/>
              </a:lnSpc>
              <a:spcAft>
                <a:spcPts val="800"/>
              </a:spcAft>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Map Rendering</a:t>
            </a:r>
          </a:p>
          <a:p>
            <a:pPr>
              <a:lnSpc>
                <a:spcPct val="107000"/>
              </a:lnSpc>
              <a:spcAft>
                <a:spcPts val="800"/>
              </a:spcAft>
              <a:buFont typeface="Symbol" panose="05050102010706020507" pitchFamily="18" charset="2"/>
              <a:buChar char=""/>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Emergency Message Announcement</a:t>
            </a:r>
          </a:p>
          <a:p>
            <a:pPr marL="0" indent="0">
              <a:lnSpc>
                <a:spcPct val="107000"/>
              </a:lnSpc>
              <a:spcAft>
                <a:spcPts val="800"/>
              </a:spcAft>
              <a:buFont typeface="Arial" pitchFamily="34" charset="0"/>
              <a:buNone/>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Font typeface="Arial" pitchFamily="34" charset="0"/>
              <a:buNone/>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Font typeface="Arial" pitchFamily="34" charset="0"/>
              <a:buNone/>
            </a:pPr>
            <a:endParaRPr lang="en-IN" sz="18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itchFamily="34" charset="0"/>
              <a:buNone/>
            </a:pPr>
            <a:endParaRPr lang="en-IN" sz="18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itchFamily="34" charset="0"/>
              <a:buNone/>
            </a:pPr>
            <a:endParaRPr lang="en-IN" sz="18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itchFamily="34" charset="0"/>
              <a:buNone/>
            </a:pP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a:t>
            </a:r>
          </a:p>
          <a:p>
            <a:pPr>
              <a:buFont typeface="Arial" pitchFamily="34" charset="0"/>
              <a:buNone/>
            </a:pPr>
            <a:endParaRPr lang="en-IN" sz="1600" u="sng" dirty="0" smtClean="0">
              <a:latin typeface="Times New Roman" pitchFamily="18" charset="0"/>
              <a:cs typeface="Times New Roman" pitchFamily="18" charset="0"/>
            </a:endParaRPr>
          </a:p>
          <a:p>
            <a:pPr>
              <a:buFont typeface="Arial" pitchFamily="34" charset="0"/>
              <a:buNone/>
            </a:pPr>
            <a:r>
              <a:rPr lang="en-IN" sz="1600" u="sng" dirty="0" smtClean="0">
                <a:latin typeface="Times New Roman" pitchFamily="18" charset="0"/>
                <a:cs typeface="Times New Roman" pitchFamily="18" charset="0"/>
              </a:rPr>
              <a:t>    </a:t>
            </a:r>
            <a:endParaRPr lang="en-US" sz="16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905000"/>
            <a:ext cx="8153400" cy="4585871"/>
          </a:xfrm>
          <a:prstGeom prst="rect">
            <a:avLst/>
          </a:prstGeom>
        </p:spPr>
        <p:txBody>
          <a:bodyPr wrap="square">
            <a:spAutoFit/>
          </a:bodyPr>
          <a:lstStyle/>
          <a:p>
            <a:pPr algn="ctr"/>
            <a:r>
              <a:rPr lang="en-US" sz="2800" b="1" u="sng" dirty="0">
                <a:cs typeface="Times New Roman" pitchFamily="18" charset="0"/>
              </a:rPr>
              <a:t>RECURRENT NEURAL NETWORK(RNN)</a:t>
            </a:r>
          </a:p>
          <a:p>
            <a:pPr algn="ctr"/>
            <a:r>
              <a:rPr lang="en-US" sz="2400" dirty="0">
                <a:cs typeface="Times New Roman" pitchFamily="18" charset="0"/>
              </a:rPr>
              <a:t>Recurrent neural network are a type of neural network where the output from previous steps are fed as input to the current step.</a:t>
            </a:r>
            <a:r>
              <a:rPr lang="en-US" sz="2400" dirty="0"/>
              <a:t> An RNN remembers each and every information through time. Because of their internal memory, RNN’s can remember important things about the input they received, which allows them to be very precise in predicting what’s coming next. This is why they're the preferred algorithm for sequential data like time series, speech, text, financial data, audio, video, weather and much more. Recurrent neural networks can form a much deeper understanding of a sequence and its context compared to other algorithms.</a:t>
            </a:r>
            <a:endParaRPr lang="en-US" sz="2400" dirty="0">
              <a:cs typeface="Times New Roman" pitchFamily="18" charset="0"/>
            </a:endParaRPr>
          </a:p>
        </p:txBody>
      </p:sp>
      <p:sp>
        <p:nvSpPr>
          <p:cNvPr id="6" name="Rectangle 5"/>
          <p:cNvSpPr/>
          <p:nvPr/>
        </p:nvSpPr>
        <p:spPr>
          <a:xfrm>
            <a:off x="2966175" y="457200"/>
            <a:ext cx="3592650" cy="707886"/>
          </a:xfrm>
          <a:prstGeom prst="rect">
            <a:avLst/>
          </a:prstGeom>
        </p:spPr>
        <p:txBody>
          <a:bodyPr wrap="none">
            <a:spAutoFit/>
          </a:bodyPr>
          <a:lstStyle/>
          <a:p>
            <a:pPr algn="ctr"/>
            <a:r>
              <a:rPr lang="en-US" sz="4000" b="1" u="sng" dirty="0">
                <a:latin typeface="Times New Roman" pitchFamily="18" charset="0"/>
                <a:cs typeface="Times New Roman" pitchFamily="18" charset="0"/>
              </a:rPr>
              <a:t>Algorithm used</a:t>
            </a:r>
            <a:endParaRPr lang="en-US" sz="4000" u="sng"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pPr marL="0" indent="0">
              <a:buNone/>
            </a:pPr>
            <a:r>
              <a:rPr lang="en-US" sz="2400" dirty="0" smtClean="0"/>
              <a:t>The </a:t>
            </a:r>
            <a:r>
              <a:rPr lang="en-US" sz="2400" dirty="0"/>
              <a:t>main and most important feature of RNN is </a:t>
            </a:r>
            <a:r>
              <a:rPr lang="en-US" sz="2400" b="1" dirty="0"/>
              <a:t>Hidden state</a:t>
            </a:r>
            <a:r>
              <a:rPr lang="en-US" sz="2400" dirty="0"/>
              <a:t>, which remembers some information about a sequence</a:t>
            </a:r>
            <a:r>
              <a:rPr lang="en-US" sz="2400" dirty="0" smtClean="0"/>
              <a:t>.</a:t>
            </a:r>
            <a:r>
              <a:rPr lang="en-US" sz="2400" dirty="0"/>
              <a:t> It uses the same parameters for each input as it performs the same task on all the inputs or hidden layers to produce the output. This reduces the complexity of parameters, unlike other neural networks.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871" y="2083646"/>
            <a:ext cx="1822257" cy="4778903"/>
          </a:xfrm>
          <a:prstGeom prst="rect">
            <a:avLst/>
          </a:prstGeom>
        </p:spPr>
      </p:pic>
    </p:spTree>
    <p:extLst>
      <p:ext uri="{BB962C8B-B14F-4D97-AF65-F5344CB8AC3E}">
        <p14:creationId xmlns:p14="http://schemas.microsoft.com/office/powerpoint/2010/main" val="2111653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60"/>
            <a:ext cx="8229600" cy="1143000"/>
          </a:xfrm>
        </p:spPr>
        <p:txBody>
          <a:bodyPr/>
          <a:lstStyle/>
          <a:p>
            <a:r>
              <a:rPr lang="en-US" b="1" dirty="0" smtClean="0"/>
              <a:t>METHODOLOGY</a:t>
            </a:r>
            <a:endParaRPr lang="en-US" b="1" dirty="0"/>
          </a:p>
        </p:txBody>
      </p:sp>
      <p:sp>
        <p:nvSpPr>
          <p:cNvPr id="3" name="Content Placeholder 2"/>
          <p:cNvSpPr>
            <a:spLocks noGrp="1"/>
          </p:cNvSpPr>
          <p:nvPr>
            <p:ph idx="1"/>
          </p:nvPr>
        </p:nvSpPr>
        <p:spPr>
          <a:xfrm>
            <a:off x="457200" y="914400"/>
            <a:ext cx="8229600" cy="5715000"/>
          </a:xfrm>
        </p:spPr>
        <p:txBody>
          <a:bodyPr>
            <a:normAutofit lnSpcReduction="10000"/>
          </a:bodyPr>
          <a:lstStyle/>
          <a:p>
            <a:r>
              <a:rPr lang="en-US" sz="2400" dirty="0"/>
              <a:t>The most of the time wasted by the people is on waiting for buses on the bus stops which is really horrible. Thus it becomes essential to track the buses real location using GPS and provide passengers predicted time of bus arriving at the bus </a:t>
            </a:r>
            <a:r>
              <a:rPr lang="en-US" sz="2400" dirty="0" smtClean="0"/>
              <a:t>stop.</a:t>
            </a:r>
          </a:p>
          <a:p>
            <a:r>
              <a:rPr lang="en-US" sz="2400" dirty="0" smtClean="0">
                <a:cs typeface="Times New Roman" pitchFamily="18" charset="0"/>
              </a:rPr>
              <a:t>Prediction is done by using Recurrent Neural Network model.</a:t>
            </a:r>
          </a:p>
          <a:p>
            <a:r>
              <a:rPr lang="en-US" sz="2400" dirty="0" smtClean="0">
                <a:cs typeface="Times New Roman" pitchFamily="18" charset="0"/>
              </a:rPr>
              <a:t>Input : Select bus           Output: Next time</a:t>
            </a:r>
          </a:p>
          <a:p>
            <a:r>
              <a:rPr lang="en-US" sz="2400" dirty="0" smtClean="0">
                <a:cs typeface="Times New Roman" pitchFamily="18" charset="0"/>
              </a:rPr>
              <a:t>Get stop of bus from database.</a:t>
            </a:r>
          </a:p>
          <a:p>
            <a:r>
              <a:rPr lang="en-US" sz="2400" dirty="0" smtClean="0">
                <a:cs typeface="Times New Roman" pitchFamily="18" charset="0"/>
              </a:rPr>
              <a:t>Get previous bus stops in the bus route in correct order.</a:t>
            </a:r>
          </a:p>
          <a:p>
            <a:r>
              <a:rPr lang="en-US" sz="2400" dirty="0" smtClean="0">
                <a:cs typeface="Times New Roman" pitchFamily="18" charset="0"/>
              </a:rPr>
              <a:t>Travel in each date , Travel in each stop , Create a vector with arriving time of bus in stop order.</a:t>
            </a:r>
          </a:p>
          <a:p>
            <a:r>
              <a:rPr lang="en-US" sz="2400" dirty="0" smtClean="0">
                <a:cs typeface="Times New Roman" pitchFamily="18" charset="0"/>
              </a:rPr>
              <a:t>Generate a vector of next stop arrival from database.</a:t>
            </a:r>
          </a:p>
          <a:p>
            <a:r>
              <a:rPr lang="en-US" sz="2400" dirty="0" smtClean="0">
                <a:cs typeface="Times New Roman" pitchFamily="18" charset="0"/>
              </a:rPr>
              <a:t>Create a time series from collected data.</a:t>
            </a:r>
          </a:p>
          <a:p>
            <a:r>
              <a:rPr lang="en-US" sz="2400" dirty="0" smtClean="0">
                <a:cs typeface="Times New Roman" pitchFamily="18" charset="0"/>
              </a:rPr>
              <a:t>Training , Testing</a:t>
            </a:r>
          </a:p>
          <a:p>
            <a:r>
              <a:rPr lang="en-US" sz="2400" dirty="0" smtClean="0">
                <a:cs typeface="Times New Roman" pitchFamily="18" charset="0"/>
              </a:rPr>
              <a:t>Gives predicted time as next stop arrival</a:t>
            </a:r>
            <a:endParaRPr lang="en-US" sz="2400" dirty="0" smtClean="0">
              <a:cs typeface="Times New Roman" pitchFamily="18" charset="0"/>
            </a:endParaRPr>
          </a:p>
          <a:p>
            <a:endParaRPr lang="en-US" sz="2400" dirty="0" smtClean="0">
              <a:cs typeface="Times New Roman" pitchFamily="18" charset="0"/>
            </a:endParaRPr>
          </a:p>
          <a:p>
            <a:endParaRPr lang="en-US" sz="2400" dirty="0" smtClean="0">
              <a:cs typeface="Times New Roman" pitchFamily="18" charset="0"/>
            </a:endParaRPr>
          </a:p>
          <a:p>
            <a:pPr marL="0" indent="0" algn="ctr">
              <a:buNone/>
            </a:pPr>
            <a:endParaRPr lang="en-US" sz="2800" b="1" u="sng" dirty="0" smtClean="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normAutofit fontScale="90000"/>
          </a:bodyPr>
          <a:lstStyle/>
          <a:p>
            <a:r>
              <a:rPr lang="en-US" b="1" dirty="0">
                <a:latin typeface="Times New Roman" pitchFamily="18" charset="0"/>
                <a:cs typeface="Times New Roman" pitchFamily="18" charset="0"/>
              </a:rPr>
              <a:t>DEVELOPING ENVIRONMENT</a:t>
            </a:r>
          </a:p>
        </p:txBody>
      </p:sp>
      <p:sp>
        <p:nvSpPr>
          <p:cNvPr id="8" name="Content Placeholder 2"/>
          <p:cNvSpPr>
            <a:spLocks noGrp="1"/>
          </p:cNvSpPr>
          <p:nvPr>
            <p:ph idx="1"/>
          </p:nvPr>
        </p:nvSpPr>
        <p:spPr>
          <a:xfrm>
            <a:off x="457200" y="1417638"/>
            <a:ext cx="8229600" cy="4708525"/>
          </a:xfrm>
        </p:spPr>
        <p:txBody>
          <a:bodyPr>
            <a:normAutofit lnSpcReduction="10000"/>
          </a:bodyPr>
          <a:lstStyle/>
          <a:p>
            <a:pPr marL="0" indent="0">
              <a:buNone/>
            </a:pPr>
            <a:r>
              <a:rPr lang="en-IN" sz="1800" b="1" i="0" u="none" strike="noStrike" baseline="0" dirty="0">
                <a:solidFill>
                  <a:srgbClr val="000000"/>
                </a:solidFill>
                <a:latin typeface="Times New Roman" panose="02020603050405020304" pitchFamily="18" charset="0"/>
              </a:rPr>
              <a:t>Hardware Requirements </a:t>
            </a:r>
          </a:p>
          <a:p>
            <a:pPr marL="0" indent="0">
              <a:buNone/>
            </a:pPr>
            <a:endParaRPr lang="en-IN" sz="1800" b="0" i="0" u="none" strike="noStrike" baseline="0" dirty="0">
              <a:solidFill>
                <a:srgbClr val="000000"/>
              </a:solidFill>
              <a:latin typeface="Symbol" panose="05050102010706020507" pitchFamily="18" charset="2"/>
            </a:endParaRPr>
          </a:p>
          <a:p>
            <a:r>
              <a:rPr lang="en-IN" sz="1800" b="0" i="0" u="none" strike="noStrike" baseline="0" dirty="0">
                <a:solidFill>
                  <a:srgbClr val="000000"/>
                </a:solidFill>
                <a:latin typeface="Times New Roman" panose="02020603050405020304" pitchFamily="18" charset="0"/>
              </a:rPr>
              <a:t>Input Device 		: Mouse, Keyboard </a:t>
            </a:r>
          </a:p>
          <a:p>
            <a:r>
              <a:rPr lang="en-IN" sz="1800" b="0" i="0" u="none" strike="noStrike" baseline="0" dirty="0">
                <a:solidFill>
                  <a:srgbClr val="000000"/>
                </a:solidFill>
                <a:latin typeface="Times New Roman" panose="02020603050405020304" pitchFamily="18" charset="0"/>
              </a:rPr>
              <a:t>Output Device 		: Monitor </a:t>
            </a:r>
          </a:p>
          <a:p>
            <a:r>
              <a:rPr lang="en-US" sz="1800" b="0" i="0" u="none" strike="noStrike" baseline="0" dirty="0">
                <a:solidFill>
                  <a:srgbClr val="000000"/>
                </a:solidFill>
                <a:latin typeface="Times New Roman" panose="02020603050405020304" pitchFamily="18" charset="0"/>
              </a:rPr>
              <a:t>Memory 		: 4 Gb Ram (Minimum) </a:t>
            </a:r>
          </a:p>
          <a:p>
            <a:r>
              <a:rPr lang="en-US" sz="1800" b="0" i="0" u="none" strike="noStrike" baseline="0" dirty="0">
                <a:solidFill>
                  <a:srgbClr val="000000"/>
                </a:solidFill>
                <a:latin typeface="Times New Roman" panose="02020603050405020304" pitchFamily="18" charset="0"/>
              </a:rPr>
              <a:t>Processor 		: Intel core i3 or above </a:t>
            </a:r>
          </a:p>
          <a:p>
            <a:pPr marL="0" indent="0">
              <a:buNone/>
            </a:pPr>
            <a:endParaRPr lang="en-US" sz="1800" dirty="0">
              <a:solidFill>
                <a:srgbClr val="000000"/>
              </a:solidFill>
              <a:latin typeface="Times New Roman" panose="02020603050405020304" pitchFamily="18" charset="0"/>
            </a:endParaRPr>
          </a:p>
          <a:p>
            <a:pPr marL="0" indent="0">
              <a:buNone/>
            </a:pPr>
            <a:r>
              <a:rPr lang="en-IN" sz="1800" b="1" i="0" u="none" strike="noStrike" baseline="0" dirty="0">
                <a:solidFill>
                  <a:srgbClr val="000000"/>
                </a:solidFill>
                <a:latin typeface="Times New Roman" panose="02020603050405020304" pitchFamily="18" charset="0"/>
              </a:rPr>
              <a:t>Software Requirements </a:t>
            </a:r>
            <a:endParaRPr lang="en-US" sz="1800" b="0" i="0" u="none" strike="noStrike" baseline="0" dirty="0">
              <a:solidFill>
                <a:srgbClr val="000000"/>
              </a:solidFill>
              <a:latin typeface="Times New Roman" panose="02020603050405020304" pitchFamily="18" charset="0"/>
            </a:endParaRPr>
          </a:p>
          <a:p>
            <a:pPr algn="l"/>
            <a:endParaRPr lang="en-IN" sz="1800" b="0" i="0" u="none" strike="noStrike" baseline="0" dirty="0">
              <a:solidFill>
                <a:srgbClr val="000000"/>
              </a:solidFill>
              <a:latin typeface="Symbol" panose="05050102010706020507" pitchFamily="18" charset="2"/>
            </a:endParaRPr>
          </a:p>
          <a:p>
            <a:r>
              <a:rPr lang="en-IN" sz="1800" b="0" i="0" u="none" strike="noStrike" baseline="0" dirty="0">
                <a:solidFill>
                  <a:srgbClr val="000000"/>
                </a:solidFill>
                <a:latin typeface="Times New Roman" panose="02020603050405020304" pitchFamily="18" charset="0"/>
              </a:rPr>
              <a:t>Operating System 	: Windows 8 /10for Better Performance </a:t>
            </a:r>
          </a:p>
          <a:p>
            <a:r>
              <a:rPr lang="en-IN" sz="1800" b="0" i="0" u="none" strike="noStrike" baseline="0" dirty="0">
                <a:solidFill>
                  <a:srgbClr val="000000"/>
                </a:solidFill>
                <a:latin typeface="Times New Roman" panose="02020603050405020304" pitchFamily="18" charset="0"/>
              </a:rPr>
              <a:t>Front End 		: Python (Flask) </a:t>
            </a:r>
          </a:p>
          <a:p>
            <a:r>
              <a:rPr lang="en-IN" sz="1800" b="0" i="0" u="none" strike="noStrike" baseline="0" dirty="0">
                <a:solidFill>
                  <a:srgbClr val="000000"/>
                </a:solidFill>
                <a:latin typeface="Times New Roman" panose="02020603050405020304" pitchFamily="18" charset="0"/>
              </a:rPr>
              <a:t>Back End 		: MySQL  , Python (Flask) </a:t>
            </a:r>
          </a:p>
          <a:p>
            <a:r>
              <a:rPr lang="en-IN" sz="1800" b="0" i="0" u="none" strike="noStrike" baseline="0" dirty="0">
                <a:solidFill>
                  <a:srgbClr val="000000"/>
                </a:solidFill>
                <a:latin typeface="Times New Roman" panose="02020603050405020304" pitchFamily="18" charset="0"/>
              </a:rPr>
              <a:t>Software Used 		: PyCharm  , SQLyog</a:t>
            </a:r>
            <a:r>
              <a:rPr lang="en-IN" sz="1800" dirty="0">
                <a:solidFill>
                  <a:srgbClr val="000000"/>
                </a:solidFill>
                <a:latin typeface="Times New Roman" panose="02020603050405020304" pitchFamily="18" charset="0"/>
              </a:rPr>
              <a:t> , </a:t>
            </a:r>
            <a:r>
              <a:rPr lang="en-IN" sz="1800" dirty="0" smtClean="0">
                <a:solidFill>
                  <a:srgbClr val="000000"/>
                </a:solidFill>
                <a:latin typeface="Times New Roman" panose="02020603050405020304" pitchFamily="18" charset="0"/>
              </a:rPr>
              <a:t>Dream Viewer</a:t>
            </a:r>
            <a:endParaRPr lang="en-IN" sz="1800" b="0" i="0" u="none" strike="noStrike" baseline="0" dirty="0">
              <a:solidFill>
                <a:srgbClr val="000000"/>
              </a:solidFill>
              <a:latin typeface="Times New Roman" panose="02020603050405020304" pitchFamily="18" charset="0"/>
            </a:endParaRPr>
          </a:p>
          <a:p>
            <a:r>
              <a:rPr lang="en-IN" sz="1800" dirty="0">
                <a:solidFill>
                  <a:srgbClr val="000000"/>
                </a:solidFill>
                <a:latin typeface="Times New Roman" panose="02020603050405020304" pitchFamily="18" charset="0"/>
              </a:rPr>
              <a:t>Web Browser		:Internet Explorer/Google Chrome/Firefox(for web </a:t>
            </a:r>
          </a:p>
          <a:p>
            <a:pPr marL="0" indent="0">
              <a:buNone/>
            </a:pPr>
            <a:r>
              <a:rPr lang="en-IN" sz="1800" dirty="0">
                <a:solidFill>
                  <a:srgbClr val="000000"/>
                </a:solidFill>
                <a:latin typeface="Times New Roman" panose="02020603050405020304" pitchFamily="18" charset="0"/>
              </a:rPr>
              <a:t>                                                  application)</a:t>
            </a:r>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a:p>
            <a:endParaRPr lang="en-IN" sz="1800" b="0" i="0" u="none" strike="noStrike" baseline="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 xmlns:a16="http://schemas.microsoft.com/office/drawing/2014/main" id="{0C2E8B11-A519-47CD-B57F-D5150097A009}"/>
              </a:ext>
            </a:extLst>
          </p:cNvPr>
          <p:cNvSpPr>
            <a:spLocks noGrp="1"/>
          </p:cNvSpPr>
          <p:nvPr>
            <p:ph type="title"/>
          </p:nvPr>
        </p:nvSpPr>
        <p:spPr>
          <a:xfrm>
            <a:off x="457200" y="274638"/>
            <a:ext cx="8229600" cy="1143000"/>
          </a:xfrm>
        </p:spPr>
        <p:txBody>
          <a:bodyPr/>
          <a:lstStyle/>
          <a:p>
            <a:r>
              <a:rPr lang="en-US" b="1" dirty="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pic>
        <p:nvPicPr>
          <p:cNvPr id="21" name="Content Placeholder 4">
            <a:extLst>
              <a:ext uri="{FF2B5EF4-FFF2-40B4-BE49-F238E27FC236}">
                <a16:creationId xmlns="" xmlns:a16="http://schemas.microsoft.com/office/drawing/2014/main" id="{B95BC237-C41E-43E1-A0C1-7EBB694A30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85800" y="2141196"/>
            <a:ext cx="7620000" cy="3724574"/>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2232</TotalTime>
  <Words>1775</Words>
  <Application>Microsoft Office PowerPoint</Application>
  <PresentationFormat>On-screen Show (4:3)</PresentationFormat>
  <Paragraphs>995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Symbol</vt:lpstr>
      <vt:lpstr>Times New Roman</vt:lpstr>
      <vt:lpstr>Office Theme</vt:lpstr>
      <vt:lpstr>NEXT STOP PREDICTION USING AI AND DATA MINING</vt:lpstr>
      <vt:lpstr>TABLE OF CONTENTS</vt:lpstr>
      <vt:lpstr>NEXT STOP PREDICTION USING AI AND DATA MINING</vt:lpstr>
      <vt:lpstr>MODULES</vt:lpstr>
      <vt:lpstr>PowerPoint Presentation</vt:lpstr>
      <vt:lpstr>PowerPoint Presentation</vt:lpstr>
      <vt:lpstr>METHODOLOGY</vt:lpstr>
      <vt:lpstr>DEVELOPING ENVIRONMENT</vt:lpstr>
      <vt:lpstr>DATA FLOW DIAGRAM</vt:lpstr>
      <vt:lpstr>PowerPoint Presentation</vt:lpstr>
      <vt:lpstr>PowerPoint Presentation</vt:lpstr>
      <vt:lpstr>TABLE DESIGN</vt:lpstr>
      <vt:lpstr>PowerPoint Presentation</vt:lpstr>
      <vt:lpstr>PowerPoint Presentation</vt:lpstr>
      <vt:lpstr>PowerPoint Presentation</vt:lpstr>
      <vt:lpstr>PowerPoint Presentation</vt:lpstr>
      <vt:lpstr>Future Enhancements</vt:lpstr>
      <vt:lpstr>USER STORY</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Microsoft account</cp:lastModifiedBy>
  <cp:revision>169</cp:revision>
  <dcterms:created xsi:type="dcterms:W3CDTF">2006-08-16T00:00:00Z</dcterms:created>
  <dcterms:modified xsi:type="dcterms:W3CDTF">2022-02-23T06:49:54Z</dcterms:modified>
</cp:coreProperties>
</file>