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0.xml.rels" ContentType="application/vnd.openxmlformats-package.relationships+xml"/>
  <Override PartName="/ppt/notesSlides/notesSlide10.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media/image2.jpeg" ContentType="image/jpeg"/>
  <Override PartName="/ppt/media/image3.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9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9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9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9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9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06C3D07-1EE0-498F-B517-59127B30D308}"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952560" y="685800"/>
            <a:ext cx="4951800" cy="3426120"/>
          </a:xfrm>
          <a:prstGeom prst="rect">
            <a:avLst/>
          </a:prstGeom>
        </p:spPr>
      </p:sp>
      <p:sp>
        <p:nvSpPr>
          <p:cNvPr id="244" name="PlaceHolder 2"/>
          <p:cNvSpPr>
            <a:spLocks noGrp="1"/>
          </p:cNvSpPr>
          <p:nvPr>
            <p:ph type="body"/>
          </p:nvPr>
        </p:nvSpPr>
        <p:spPr>
          <a:xfrm>
            <a:off x="685800" y="4343400"/>
            <a:ext cx="5483520" cy="4111920"/>
          </a:xfrm>
          <a:prstGeom prst="rect">
            <a:avLst/>
          </a:prstGeom>
        </p:spPr>
        <p:txBody>
          <a:bodyPr lIns="0" rIns="0" tIns="0" bIns="0">
            <a:noAutofit/>
          </a:bodyPr>
          <a:p>
            <a:endParaRPr b="0" lang="en-IN" sz="2000" spc="-1" strike="noStrike">
              <a:latin typeface="Arial"/>
            </a:endParaRPr>
          </a:p>
        </p:txBody>
      </p:sp>
      <p:sp>
        <p:nvSpPr>
          <p:cNvPr id="245"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A810F44-1A78-4E26-90E5-33DD629167D0}"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46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77" name="PlaceHolder 2"/>
          <p:cNvSpPr>
            <a:spLocks noGrp="1"/>
          </p:cNvSpPr>
          <p:nvPr>
            <p:ph type="body"/>
          </p:nvPr>
        </p:nvSpPr>
        <p:spPr>
          <a:xfrm>
            <a:off x="495000" y="1604520"/>
            <a:ext cx="89146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440000" y="4176000"/>
            <a:ext cx="7917480" cy="2661480"/>
          </a:xfrm>
          <a:prstGeom prst="rect">
            <a:avLst/>
          </a:prstGeom>
          <a:noFill/>
          <a:ln>
            <a:noFill/>
          </a:ln>
        </p:spPr>
        <p:style>
          <a:lnRef idx="0"/>
          <a:fillRef idx="0"/>
          <a:effectRef idx="0"/>
          <a:fontRef idx="minor"/>
        </p:style>
        <p:txBody>
          <a:bodyPr lIns="90000" rIns="90000" tIns="45000" bIns="45000">
            <a:noAutofit/>
          </a:bodyPr>
          <a:p>
            <a:pPr algn="r">
              <a:lnSpc>
                <a:spcPct val="90000"/>
              </a:lnSpc>
              <a:spcBef>
                <a:spcPts val="1001"/>
              </a:spcBef>
              <a:tabLst>
                <a:tab algn="l" pos="0"/>
              </a:tabLst>
            </a:pPr>
            <a:r>
              <a:rPr b="1" i="1" lang="en-IN" sz="2800" spc="-1" strike="noStrike">
                <a:solidFill>
                  <a:srgbClr val="002060"/>
                </a:solidFill>
                <a:latin typeface="Times New Roman"/>
                <a:ea typeface="DejaVu Sans"/>
              </a:rPr>
              <a:t>MOHAMMED LIJAS C</a:t>
            </a:r>
            <a:endParaRPr b="0" lang="en-IN" sz="2800" spc="-1" strike="noStrike">
              <a:latin typeface="Arial"/>
            </a:endParaRPr>
          </a:p>
          <a:p>
            <a:pPr algn="r">
              <a:lnSpc>
                <a:spcPct val="90000"/>
              </a:lnSpc>
              <a:spcBef>
                <a:spcPts val="1001"/>
              </a:spcBef>
              <a:tabLst>
                <a:tab algn="l" pos="0"/>
              </a:tabLst>
            </a:pPr>
            <a:r>
              <a:rPr b="1" i="1" lang="en-IN" sz="2800" spc="-1" strike="noStrike">
                <a:solidFill>
                  <a:srgbClr val="002060"/>
                </a:solidFill>
                <a:latin typeface="Times New Roman"/>
                <a:ea typeface="DejaVu Sans"/>
              </a:rPr>
              <a:t>MES20MCA-2028</a:t>
            </a:r>
            <a:endParaRPr b="0" lang="en-IN" sz="2800" spc="-1" strike="noStrike">
              <a:latin typeface="Arial"/>
            </a:endParaRPr>
          </a:p>
          <a:p>
            <a:pPr algn="r">
              <a:lnSpc>
                <a:spcPct val="90000"/>
              </a:lnSpc>
              <a:spcBef>
                <a:spcPts val="1001"/>
              </a:spcBef>
              <a:tabLst>
                <a:tab algn="l" pos="0"/>
              </a:tabLst>
            </a:pPr>
            <a:r>
              <a:rPr b="1" i="1" lang="en-IN" sz="2400" spc="-1" strike="noStrike">
                <a:solidFill>
                  <a:srgbClr val="002060"/>
                </a:solidFill>
                <a:latin typeface="Times New Roman"/>
                <a:ea typeface="DejaVu Sans"/>
              </a:rPr>
              <a:t>PRODUCT OWNER: MR VASUDEVAN T.V</a:t>
            </a:r>
            <a:endParaRPr b="0" lang="en-IN" sz="2400" spc="-1" strike="noStrike">
              <a:latin typeface="Arial"/>
            </a:endParaRPr>
          </a:p>
        </p:txBody>
      </p:sp>
      <p:sp>
        <p:nvSpPr>
          <p:cNvPr id="197" name="CustomShape 2"/>
          <p:cNvSpPr/>
          <p:nvPr/>
        </p:nvSpPr>
        <p:spPr>
          <a:xfrm>
            <a:off x="652320" y="420840"/>
            <a:ext cx="8417160" cy="2384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2a6099"/>
                </a:solidFill>
                <a:latin typeface="Times New Roman"/>
                <a:ea typeface="DejaVu Sans"/>
              </a:rPr>
              <a:t>Cyber bullying Detection on Social Networks Using Machine Learning Approaches</a:t>
            </a:r>
            <a:endParaRPr b="0" lang="en-IN" sz="40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95360" y="0"/>
            <a:ext cx="8912520" cy="689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PRODUCT BACKLOG</a:t>
            </a:r>
            <a:endParaRPr b="0" lang="en-IN" sz="2800" spc="-1" strike="noStrike">
              <a:latin typeface="Arial"/>
            </a:endParaRPr>
          </a:p>
        </p:txBody>
      </p:sp>
      <p:graphicFrame>
        <p:nvGraphicFramePr>
          <p:cNvPr id="229" name="Table 2"/>
          <p:cNvGraphicFramePr/>
          <p:nvPr/>
        </p:nvGraphicFramePr>
        <p:xfrm>
          <a:off x="128520" y="825480"/>
          <a:ext cx="9720360" cy="5893560"/>
        </p:xfrm>
        <a:graphic>
          <a:graphicData uri="http://schemas.openxmlformats.org/drawingml/2006/table">
            <a:tbl>
              <a:tblPr/>
              <a:tblGrid>
                <a:gridCol w="871560"/>
                <a:gridCol w="1916640"/>
                <a:gridCol w="990720"/>
                <a:gridCol w="909720"/>
                <a:gridCol w="1943280"/>
                <a:gridCol w="1003320"/>
                <a:gridCol w="2085480"/>
              </a:tblGrid>
              <a:tr h="1035360">
                <a:tc>
                  <a:txBody>
                    <a:bodyPr lIns="68400" rIns="68400">
                      <a:noAutofit/>
                    </a:bodyPr>
                    <a:p>
                      <a:pPr algn="ctr">
                        <a:lnSpc>
                          <a:spcPct val="107000"/>
                        </a:lnSpc>
                        <a:spcAft>
                          <a:spcPts val="799"/>
                        </a:spcAft>
                      </a:pPr>
                      <a:r>
                        <a:rPr b="1" lang="en-US" sz="1500" spc="-1" strike="noStrike">
                          <a:solidFill>
                            <a:srgbClr val="ffffff"/>
                          </a:solidFill>
                          <a:latin typeface="Times New Roman"/>
                        </a:rPr>
                        <a:t>User Story ID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Priority</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&lt;High/Medium/Low&gt;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Size</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(Hours)</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Sprint</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Status</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&lt;Planned/In progress/Completed&gt;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Release</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Date</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Release Goal</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1</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rowSpan="3">
                  <a:txBody>
                    <a:bodyPr lIns="68400" rIns="68400">
                      <a:noAutofit/>
                    </a:bodyPr>
                    <a:p>
                      <a:pPr algn="ctr">
                        <a:lnSpc>
                          <a:spcPct val="107000"/>
                        </a:lnSpc>
                        <a:spcAft>
                          <a:spcPts val="799"/>
                        </a:spcAft>
                      </a:pPr>
                      <a:r>
                        <a:rPr b="0" lang="en-US" sz="1500" spc="-1" strike="noStrike">
                          <a:solidFill>
                            <a:srgbClr val="000000"/>
                          </a:solidFill>
                          <a:latin typeface="Times New Roman"/>
                        </a:rPr>
                        <a:t>1</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Table design</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Form design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Basic coding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952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4</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Creation of data set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0840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Prediction</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0536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6</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Filtering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0536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7</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Machine learning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9912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8</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4</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Testing data</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87768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9</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Planned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Output generation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230" name="CustomShape 3"/>
          <p:cNvSpPr/>
          <p:nvPr/>
        </p:nvSpPr>
        <p:spPr>
          <a:xfrm>
            <a:off x="-2077560" y="-132840"/>
            <a:ext cx="14163120" cy="587160"/>
          </a:xfrm>
          <a:prstGeom prst="rect">
            <a:avLst/>
          </a:prstGeom>
          <a:noFill/>
          <a:ln>
            <a:noFill/>
          </a:ln>
        </p:spPr>
        <p:style>
          <a:lnRef idx="0"/>
          <a:fillRef idx="0"/>
          <a:effectRef idx="0"/>
          <a:fontRef idx="minor"/>
        </p:style>
      </p:sp>
    </p:spTree>
  </p:cSld>
  <mc:AlternateContent>
    <mc:Choice Requires="p14">
      <p:transition spd="med" p14:dur="900"/>
    </mc:Choice>
    <mc:Fallback>
      <p:transition spd="med"/>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95360" y="0"/>
            <a:ext cx="8912520" cy="761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USER STORIES</a:t>
            </a:r>
            <a:endParaRPr b="0" lang="en-IN" sz="2800" spc="-1" strike="noStrike">
              <a:latin typeface="Arial"/>
            </a:endParaRPr>
          </a:p>
        </p:txBody>
      </p:sp>
      <p:graphicFrame>
        <p:nvGraphicFramePr>
          <p:cNvPr id="232" name="Table 2"/>
          <p:cNvGraphicFramePr/>
          <p:nvPr/>
        </p:nvGraphicFramePr>
        <p:xfrm>
          <a:off x="200520" y="1188360"/>
          <a:ext cx="9606960" cy="5480280"/>
        </p:xfrm>
        <a:graphic>
          <a:graphicData uri="http://schemas.openxmlformats.org/drawingml/2006/table">
            <a:tbl>
              <a:tblPr/>
              <a:tblGrid>
                <a:gridCol w="1686600"/>
                <a:gridCol w="2592000"/>
                <a:gridCol w="2529000"/>
                <a:gridCol w="2799720"/>
              </a:tblGrid>
              <a:tr h="1061280">
                <a:tc>
                  <a:txBody>
                    <a:bodyPr lIns="68400" rIns="68400">
                      <a:noAutofit/>
                    </a:bodyPr>
                    <a:p>
                      <a:pPr algn="ctr">
                        <a:lnSpc>
                          <a:spcPct val="107000"/>
                        </a:lnSpc>
                        <a:spcAft>
                          <a:spcPts val="799"/>
                        </a:spcAft>
                      </a:pPr>
                      <a:r>
                        <a:rPr b="0" lang="en-IN" sz="2400" spc="-1" strike="noStrike">
                          <a:solidFill>
                            <a:srgbClr val="000000"/>
                          </a:solidFill>
                          <a:latin typeface="Times New Roman"/>
                        </a:rPr>
                        <a:t>UserStoryID</a:t>
                      </a:r>
                      <a:endParaRPr b="0" lang="en-IN" sz="24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As a &lt;type of user&gt;</a:t>
                      </a:r>
                      <a:endParaRPr b="0" lang="en-IN" sz="24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I want to</a:t>
                      </a:r>
                      <a:endParaRPr b="0" lang="en-IN" sz="24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So that I can</a:t>
                      </a:r>
                      <a:endParaRPr b="0" lang="en-IN" sz="24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r>
              <a:tr h="650520">
                <a:tc>
                  <a:txBody>
                    <a:bodyPr lIns="68400" rIns="68400">
                      <a:noAutofit/>
                    </a:bodyPr>
                    <a:p>
                      <a:pPr algn="ctr">
                        <a:lnSpc>
                          <a:spcPct val="107000"/>
                        </a:lnSpc>
                        <a:spcAft>
                          <a:spcPts val="799"/>
                        </a:spcAft>
                      </a:pPr>
                      <a:r>
                        <a:rPr b="0" lang="en-IN" sz="1600" spc="-1" strike="noStrike">
                          <a:solidFill>
                            <a:srgbClr val="000000"/>
                          </a:solidFill>
                          <a:latin typeface="Times New Roman"/>
                        </a:rPr>
                        <a:t>1</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login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login successful with correct username and password</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39360">
                <a:tc>
                  <a:txBody>
                    <a:bodyPr lIns="68400" rIns="68400">
                      <a:noAutofit/>
                    </a:bodyPr>
                    <a:p>
                      <a:pPr algn="ctr">
                        <a:lnSpc>
                          <a:spcPct val="107000"/>
                        </a:lnSpc>
                        <a:spcAft>
                          <a:spcPts val="799"/>
                        </a:spcAft>
                      </a:pPr>
                      <a:r>
                        <a:rPr b="0" lang="en-IN" sz="1600" spc="-1" strike="noStrike">
                          <a:solidFill>
                            <a:srgbClr val="000000"/>
                          </a:solidFill>
                          <a:latin typeface="Times New Roman"/>
                        </a:rPr>
                        <a:t>2</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users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Noto Sans CJK SC"/>
                        </a:rPr>
                        <a:t>        </a:t>
                      </a:r>
                      <a:r>
                        <a:rPr b="0" lang="en-IN" sz="1600" spc="-1" strike="noStrike">
                          <a:solidFill>
                            <a:srgbClr val="000000"/>
                          </a:solidFill>
                          <a:latin typeface="Times New Roman"/>
                          <a:ea typeface="Noto Sans CJK SC"/>
                        </a:rPr>
                        <a:t>View all user details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3568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3</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Noto Sans CJK SC"/>
                        </a:rPr>
                        <a:t>        </a:t>
                      </a:r>
                      <a:r>
                        <a:rPr b="0" lang="en-IN" sz="1600" spc="-1" strike="noStrike">
                          <a:solidFill>
                            <a:srgbClr val="000000"/>
                          </a:solidFill>
                          <a:latin typeface="Times New Roman"/>
                          <a:ea typeface="Noto Sans CJK SC"/>
                        </a:rPr>
                        <a:t>Add bullying words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Add bullying words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184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4</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184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5</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184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6</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184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7</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202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8</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681120" y="0"/>
            <a:ext cx="8541000" cy="905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PROJECT PLAN</a:t>
            </a:r>
            <a:endParaRPr b="0" lang="en-IN" sz="2800" spc="-1" strike="noStrike">
              <a:latin typeface="Arial"/>
            </a:endParaRPr>
          </a:p>
        </p:txBody>
      </p:sp>
      <p:graphicFrame>
        <p:nvGraphicFramePr>
          <p:cNvPr id="234" name="Table 2"/>
          <p:cNvGraphicFramePr/>
          <p:nvPr/>
        </p:nvGraphicFramePr>
        <p:xfrm>
          <a:off x="200520" y="1052640"/>
          <a:ext cx="9576360" cy="5616000"/>
        </p:xfrm>
        <a:graphic>
          <a:graphicData uri="http://schemas.openxmlformats.org/drawingml/2006/table">
            <a:tbl>
              <a:tblPr/>
              <a:tblGrid>
                <a:gridCol w="1595880"/>
                <a:gridCol w="1595880"/>
                <a:gridCol w="1595880"/>
                <a:gridCol w="1595880"/>
                <a:gridCol w="1595880"/>
                <a:gridCol w="1597320"/>
              </a:tblGrid>
              <a:tr h="525240">
                <a:tc>
                  <a:txBody>
                    <a:bodyPr lIns="68400" rIns="68400">
                      <a:noAutofit/>
                    </a:bodyPr>
                    <a:p>
                      <a:pPr algn="ctr">
                        <a:lnSpc>
                          <a:spcPct val="115000"/>
                        </a:lnSpc>
                      </a:pPr>
                      <a:r>
                        <a:rPr b="1" lang="en-US" sz="1600" spc="-1" strike="noStrike">
                          <a:solidFill>
                            <a:srgbClr val="ffffff"/>
                          </a:solidFill>
                          <a:latin typeface="Times New Roman"/>
                          <a:ea typeface="Calibri"/>
                        </a:rPr>
                        <a:t>User Story ID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15000"/>
                        </a:lnSpc>
                      </a:pPr>
                      <a:r>
                        <a:rPr b="1" lang="en-US" sz="1600" spc="-1" strike="noStrike">
                          <a:solidFill>
                            <a:srgbClr val="ffffff"/>
                          </a:solidFill>
                          <a:latin typeface="Times New Roman"/>
                          <a:ea typeface="Calibri"/>
                        </a:rPr>
                        <a:t>Task Name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15000"/>
                        </a:lnSpc>
                      </a:pPr>
                      <a:r>
                        <a:rPr b="1" lang="en-US" sz="1600" spc="-1" strike="noStrike">
                          <a:solidFill>
                            <a:srgbClr val="ffffff"/>
                          </a:solidFill>
                          <a:latin typeface="Times New Roman"/>
                          <a:ea typeface="Calibri"/>
                        </a:rPr>
                        <a:t>Start Date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15000"/>
                        </a:lnSpc>
                      </a:pPr>
                      <a:r>
                        <a:rPr b="1" lang="en-US" sz="1600" spc="-1" strike="noStrike">
                          <a:solidFill>
                            <a:srgbClr val="ffffff"/>
                          </a:solidFill>
                          <a:latin typeface="Times New Roman"/>
                          <a:ea typeface="Calibri"/>
                        </a:rPr>
                        <a:t>End Date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15000"/>
                        </a:lnSpc>
                      </a:pPr>
                      <a:r>
                        <a:rPr b="1" lang="en-US" sz="1600" spc="-1" strike="noStrike">
                          <a:solidFill>
                            <a:srgbClr val="ffffff"/>
                          </a:solidFill>
                          <a:latin typeface="Times New Roman"/>
                          <a:ea typeface="Calibri"/>
                        </a:rPr>
                        <a:t>Days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15000"/>
                        </a:lnSpc>
                      </a:pPr>
                      <a:r>
                        <a:rPr b="1" lang="en-US" sz="1600" spc="-1" strike="noStrike">
                          <a:solidFill>
                            <a:srgbClr val="ffffff"/>
                          </a:solidFill>
                          <a:latin typeface="Times New Roman"/>
                          <a:ea typeface="Calibri"/>
                        </a:rPr>
                        <a:t>Status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525240">
                <a:tc>
                  <a:txBody>
                    <a:bodyPr lIns="68400" rIns="68400">
                      <a:noAutofit/>
                    </a:bodyPr>
                    <a:p>
                      <a:pPr algn="ctr">
                        <a:lnSpc>
                          <a:spcPct val="115000"/>
                        </a:lnSpc>
                      </a:pPr>
                      <a:r>
                        <a:rPr b="0" lang="en-US" sz="1400" spc="-1" strike="noStrike">
                          <a:solidFill>
                            <a:srgbClr val="000000"/>
                          </a:solidFill>
                          <a:latin typeface="Times New Roman"/>
                          <a:ea typeface="Calibri"/>
                        </a:rPr>
                        <a:t>1</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rowSpan="3">
                  <a:txBody>
                    <a:bodyPr lIns="68400" rIns="68400">
                      <a:noAutofit/>
                    </a:bodyPr>
                    <a:p>
                      <a:pPr algn="ctr">
                        <a:lnSpc>
                          <a:spcPct val="115000"/>
                        </a:lnSpc>
                      </a:pPr>
                      <a:r>
                        <a:rPr b="0" lang="en-US" sz="1400" spc="-1" strike="noStrike">
                          <a:solidFill>
                            <a:srgbClr val="000000"/>
                          </a:solidFill>
                          <a:latin typeface="Times New Roman"/>
                          <a:ea typeface="Calibri"/>
                        </a:rPr>
                        <a:t>Sprint 1</a:t>
                      </a:r>
                      <a:endParaRPr b="0" lang="en-IN" sz="1400" spc="-1" strike="noStrike">
                        <a:latin typeface="Arial"/>
                      </a:endParaRPr>
                    </a:p>
                    <a:p>
                      <a:pPr algn="ctr">
                        <a:lnSpc>
                          <a:spcPct val="115000"/>
                        </a:lnSpc>
                      </a:pPr>
                      <a:endParaRPr b="0" lang="en-IN" sz="1400" spc="-1" strike="noStrike">
                        <a:latin typeface="Arial"/>
                      </a:endParaRPr>
                    </a:p>
                    <a:p>
                      <a:pPr algn="ctr">
                        <a:lnSpc>
                          <a:spcPct val="115000"/>
                        </a:lnSpc>
                      </a:pPr>
                      <a:endParaRPr b="0" lang="en-IN" sz="1400" spc="-1" strike="noStrike">
                        <a:latin typeface="Arial"/>
                      </a:endParaRPr>
                    </a:p>
                    <a:p>
                      <a:pPr algn="ctr">
                        <a:lnSpc>
                          <a:spcPct val="115000"/>
                        </a:lnSpc>
                      </a:pP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26/12/2021</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28/12/2021</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2</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Completed</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08760">
                <a:tc>
                  <a:txBody>
                    <a:bodyPr lIns="68400" rIns="68400">
                      <a:noAutofit/>
                    </a:bodyPr>
                    <a:p>
                      <a:pPr algn="ctr">
                        <a:lnSpc>
                          <a:spcPct val="115000"/>
                        </a:lnSpc>
                      </a:pPr>
                      <a:r>
                        <a:rPr b="0" lang="en-US" sz="1400" spc="-1" strike="noStrike">
                          <a:solidFill>
                            <a:srgbClr val="000000"/>
                          </a:solidFill>
                          <a:latin typeface="Times New Roman"/>
                          <a:ea typeface="Calibri"/>
                        </a:rPr>
                        <a:t>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vMerge="1">
                  <a:tcPr marL="90000" marR="90000">
                    <a:solidFill>
                      <a:srgbClr val="729fcf"/>
                    </a:solidFill>
                  </a:tcPr>
                </a:tc>
                <a:tc>
                  <a:txBody>
                    <a:bodyPr lIns="99000" rIns="99000">
                      <a:noAutofit/>
                    </a:bodyPr>
                    <a:p>
                      <a:pPr algn="ctr">
                        <a:lnSpc>
                          <a:spcPct val="100000"/>
                        </a:lnSpc>
                      </a:pPr>
                      <a:r>
                        <a:rPr b="0" lang="en-IN" sz="1400" spc="-1" strike="noStrike">
                          <a:solidFill>
                            <a:srgbClr val="000000"/>
                          </a:solidFill>
                          <a:latin typeface="Times New Roman"/>
                        </a:rPr>
                        <a:t>29/12/2021</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9000" rIns="99000">
                      <a:noAutofit/>
                    </a:bodyPr>
                    <a:p>
                      <a:pPr algn="ctr">
                        <a:lnSpc>
                          <a:spcPct val="100000"/>
                        </a:lnSpc>
                      </a:pPr>
                      <a:r>
                        <a:rPr b="0" lang="en-IN" sz="1400" spc="-1" strike="noStrike">
                          <a:solidFill>
                            <a:srgbClr val="000000"/>
                          </a:solidFill>
                          <a:latin typeface="Times New Roman"/>
                        </a:rPr>
                        <a:t>31/12/2021</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9000" rIns="99000">
                      <a:noAutofit/>
                    </a:bodyPr>
                    <a:p>
                      <a:pPr algn="ctr">
                        <a:lnSpc>
                          <a:spcPct val="100000"/>
                        </a:lnSpc>
                      </a:pPr>
                      <a:r>
                        <a:rPr b="0" lang="en-IN" sz="1400" spc="-1" strike="noStrike">
                          <a:solidFill>
                            <a:srgbClr val="000000"/>
                          </a:solidFill>
                          <a:latin typeface="Times New Roman"/>
                        </a:rPr>
                        <a:t>3</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9000" rIns="99000">
                      <a:noAutofit/>
                    </a:bodyPr>
                    <a:p>
                      <a:pPr algn="ctr">
                        <a:lnSpc>
                          <a:spcPct val="100000"/>
                        </a:lnSpc>
                      </a:pPr>
                      <a:r>
                        <a:rPr b="0" lang="en-IN" sz="1400" spc="-1" strike="noStrike">
                          <a:solidFill>
                            <a:srgbClr val="000000"/>
                          </a:solidFill>
                          <a:latin typeface="Times New Roman"/>
                        </a:rPr>
                        <a:t>Completed</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25240">
                <a:tc>
                  <a:txBody>
                    <a:bodyPr lIns="68400" rIns="68400">
                      <a:noAutofit/>
                    </a:bodyPr>
                    <a:p>
                      <a:pPr algn="ctr">
                        <a:lnSpc>
                          <a:spcPct val="115000"/>
                        </a:lnSpc>
                      </a:pPr>
                      <a:r>
                        <a:rPr b="0" lang="en-US" sz="1400" spc="-1" strike="noStrike">
                          <a:solidFill>
                            <a:srgbClr val="000000"/>
                          </a:solidFill>
                          <a:latin typeface="Times New Roman"/>
                          <a:ea typeface="Calibri"/>
                        </a:rPr>
                        <a:t>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99000" rIns="99000">
                      <a:noAutofit/>
                    </a:bodyPr>
                    <a:p>
                      <a:pPr algn="ctr">
                        <a:lnSpc>
                          <a:spcPct val="100000"/>
                        </a:lnSpc>
                      </a:pPr>
                      <a:r>
                        <a:rPr b="0" lang="en-IN" sz="1400" spc="-1" strike="noStrike">
                          <a:solidFill>
                            <a:srgbClr val="000000"/>
                          </a:solidFill>
                          <a:latin typeface="Times New Roman"/>
                        </a:rPr>
                        <a:t>03/1/2022</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08/01/2022</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5</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9000" rIns="99000">
                      <a:noAutofit/>
                    </a:bodyPr>
                    <a:p>
                      <a:pPr algn="ctr">
                        <a:lnSpc>
                          <a:spcPct val="100000"/>
                        </a:lnSpc>
                      </a:pPr>
                      <a:r>
                        <a:rPr b="0" lang="en-IN" sz="1400" spc="-1" strike="noStrike">
                          <a:solidFill>
                            <a:srgbClr val="000000"/>
                          </a:solidFill>
                          <a:latin typeface="Times New Roman"/>
                        </a:rPr>
                        <a:t>Completed</a:t>
                      </a:r>
                      <a:endParaRPr b="0" lang="en-IN" sz="14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25240">
                <a:tc>
                  <a:txBody>
                    <a:bodyPr lIns="68400" rIns="68400">
                      <a:noAutofit/>
                    </a:bodyPr>
                    <a:p>
                      <a:pPr algn="ctr">
                        <a:lnSpc>
                          <a:spcPct val="115000"/>
                        </a:lnSpc>
                      </a:pPr>
                      <a:r>
                        <a:rPr b="0" lang="en-US" sz="1400" spc="-1" strike="noStrike">
                          <a:solidFill>
                            <a:srgbClr val="000000"/>
                          </a:solidFill>
                          <a:latin typeface="Times New Roman"/>
                          <a:ea typeface="Calibri"/>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Sprint 2</a:t>
                      </a:r>
                      <a:endParaRPr b="0" lang="en-IN" sz="1400" spc="-1" strike="noStrike">
                        <a:latin typeface="Arial"/>
                      </a:endParaRPr>
                    </a:p>
                    <a:p>
                      <a:pPr algn="ctr">
                        <a:lnSpc>
                          <a:spcPct val="115000"/>
                        </a:lnSpc>
                        <a:tabLst>
                          <a:tab algn="l" pos="0"/>
                        </a:tabLst>
                      </a:pP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09/01/2022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16/01/2022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400" spc="-1" strike="noStrike">
                          <a:solidFill>
                            <a:srgbClr val="000000"/>
                          </a:solidFill>
                          <a:latin typeface="Times New Roman"/>
                        </a:rPr>
                        <a:t>8</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25240">
                <a:tc>
                  <a:txBody>
                    <a:bodyPr lIns="68400" rIns="68400">
                      <a:noAutofit/>
                    </a:bodyPr>
                    <a:p>
                      <a:pPr algn="ctr">
                        <a:lnSpc>
                          <a:spcPct val="115000"/>
                        </a:lnSpc>
                      </a:pPr>
                      <a:r>
                        <a:rPr b="0" lang="en-US" sz="1400" spc="-1" strike="noStrike">
                          <a:solidFill>
                            <a:srgbClr val="000000"/>
                          </a:solidFill>
                          <a:latin typeface="Times New Roman"/>
                          <a:ea typeface="Calibri"/>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18/01/2022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22/01/2022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US" sz="1400" spc="-1" strike="noStrike">
                          <a:solidFill>
                            <a:srgbClr val="000000"/>
                          </a:solidFill>
                          <a:latin typeface="Times New Roman"/>
                        </a:rPr>
                        <a:t>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69240">
                <a:tc>
                  <a:txBody>
                    <a:bodyPr lIns="68400" rIns="68400">
                      <a:noAutofit/>
                    </a:bodyPr>
                    <a:p>
                      <a:pPr algn="ctr">
                        <a:lnSpc>
                          <a:spcPct val="115000"/>
                        </a:lnSpc>
                      </a:pPr>
                      <a:r>
                        <a:rPr b="0" lang="en-US" sz="1400" spc="-1" strike="noStrike">
                          <a:solidFill>
                            <a:srgbClr val="000000"/>
                          </a:solidFill>
                          <a:latin typeface="Times New Roman"/>
                          <a:ea typeface="Calibri"/>
                        </a:rPr>
                        <a:t>6</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15000"/>
                        </a:lnSpc>
                      </a:pPr>
                      <a:r>
                        <a:rPr b="0" lang="en-US" sz="1400" spc="-1" strike="noStrike">
                          <a:solidFill>
                            <a:srgbClr val="000000"/>
                          </a:solidFill>
                          <a:latin typeface="Times New Roman"/>
                        </a:rPr>
                        <a:t>Sprint 3</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23/01/2022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27/01/2022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US" sz="1400" spc="-1" strike="noStrike">
                          <a:solidFill>
                            <a:srgbClr val="000000"/>
                          </a:solidFill>
                          <a:latin typeface="Times New Roman"/>
                        </a:rPr>
                        <a:t>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88160">
                <a:tc>
                  <a:txBody>
                    <a:bodyPr lIns="68400" rIns="68400">
                      <a:noAutofit/>
                    </a:bodyPr>
                    <a:p>
                      <a:pPr algn="ctr">
                        <a:lnSpc>
                          <a:spcPct val="115000"/>
                        </a:lnSpc>
                      </a:pPr>
                      <a:r>
                        <a:rPr b="0" lang="en-US" sz="1400" spc="-1" strike="noStrike">
                          <a:solidFill>
                            <a:srgbClr val="000000"/>
                          </a:solidFill>
                          <a:latin typeface="Times New Roman"/>
                          <a:ea typeface="Calibri"/>
                        </a:rPr>
                        <a:t>7</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30/01/2022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05/02/2022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0000"/>
                        </a:lnSpc>
                      </a:pPr>
                      <a:r>
                        <a:rPr b="0" lang="en-US" sz="1400" spc="-1" strike="noStrike">
                          <a:solidFill>
                            <a:srgbClr val="000000"/>
                          </a:solidFill>
                          <a:latin typeface="Times New Roman"/>
                        </a:rPr>
                        <a:t>7</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25240">
                <a:tc>
                  <a:txBody>
                    <a:bodyPr lIns="68400" rIns="68400">
                      <a:noAutofit/>
                    </a:bodyPr>
                    <a:p>
                      <a:pPr algn="ctr">
                        <a:lnSpc>
                          <a:spcPct val="115000"/>
                        </a:lnSpc>
                      </a:pPr>
                      <a:r>
                        <a:rPr b="0" lang="en-US" sz="1400" spc="-1" strike="noStrike">
                          <a:solidFill>
                            <a:srgbClr val="000000"/>
                          </a:solidFill>
                          <a:latin typeface="Times New Roman"/>
                          <a:ea typeface="Calibri"/>
                        </a:rPr>
                        <a:t>8</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15000"/>
                        </a:lnSpc>
                      </a:pPr>
                      <a:r>
                        <a:rPr b="0" lang="en-US" sz="1400" spc="-1" strike="noStrike">
                          <a:solidFill>
                            <a:srgbClr val="000000"/>
                          </a:solidFill>
                          <a:latin typeface="Times New Roman"/>
                          <a:ea typeface="Calibri"/>
                        </a:rPr>
                        <a:t>Sprint 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pPr>
                      <a:r>
                        <a:rPr b="0" lang="en-US" sz="1400" spc="-1" strike="noStrike">
                          <a:solidFill>
                            <a:srgbClr val="000000"/>
                          </a:solidFill>
                          <a:latin typeface="Times New Roman"/>
                        </a:rPr>
                        <a:t>06/02/2022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pPr>
                      <a:r>
                        <a:rPr b="0" lang="en-US" sz="1400" spc="-1" strike="noStrike">
                          <a:solidFill>
                            <a:srgbClr val="000000"/>
                          </a:solidFill>
                          <a:latin typeface="Times New Roman"/>
                        </a:rPr>
                        <a:t>10/01/2022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0000"/>
                        </a:lnSpc>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98760">
                <a:tc>
                  <a:txBody>
                    <a:bodyPr lIns="68400" rIns="68400">
                      <a:noAutofit/>
                    </a:bodyPr>
                    <a:p>
                      <a:pPr algn="ctr">
                        <a:lnSpc>
                          <a:spcPct val="115000"/>
                        </a:lnSpc>
                      </a:pPr>
                      <a:r>
                        <a:rPr b="0" lang="en-US" sz="1400" spc="-1" strike="noStrike">
                          <a:solidFill>
                            <a:srgbClr val="000000"/>
                          </a:solidFill>
                          <a:latin typeface="Times New Roman"/>
                          <a:ea typeface="Calibri"/>
                        </a:rPr>
                        <a:t>9</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16/02/2022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rPr>
                        <a:t>19/02/2022</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0000"/>
                        </a:lnSpc>
                      </a:pPr>
                      <a:r>
                        <a:rPr b="0" lang="en-US" sz="1400" spc="-1" strike="noStrike">
                          <a:solidFill>
                            <a:srgbClr val="000000"/>
                          </a:solidFill>
                          <a:latin typeface="Times New Roman"/>
                        </a:rPr>
                        <a:t>4</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15000"/>
                        </a:lnSpc>
                        <a:tabLst>
                          <a:tab algn="l" pos="0"/>
                        </a:tabLst>
                      </a:pPr>
                      <a:r>
                        <a:rPr b="0" lang="en-US" sz="1400" spc="-1" strike="noStrike">
                          <a:solidFill>
                            <a:srgbClr val="000000"/>
                          </a:solidFill>
                          <a:latin typeface="Times New Roman"/>
                          <a:ea typeface="Calibri"/>
                        </a:rPr>
                        <a:t>Planned</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95360" y="0"/>
            <a:ext cx="8912520" cy="761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SPRINT BACKLOG PLAN</a:t>
            </a:r>
            <a:endParaRPr b="0" lang="en-IN" sz="2800" spc="-1" strike="noStrike">
              <a:latin typeface="Arial"/>
            </a:endParaRPr>
          </a:p>
        </p:txBody>
      </p:sp>
      <p:graphicFrame>
        <p:nvGraphicFramePr>
          <p:cNvPr id="236" name="Table 2"/>
          <p:cNvGraphicFramePr/>
          <p:nvPr/>
        </p:nvGraphicFramePr>
        <p:xfrm>
          <a:off x="56520" y="764640"/>
          <a:ext cx="9792360" cy="6045840"/>
        </p:xfrm>
        <a:graphic>
          <a:graphicData uri="http://schemas.openxmlformats.org/drawingml/2006/table">
            <a:tbl>
              <a:tblPr/>
              <a:tblGrid>
                <a:gridCol w="943560"/>
                <a:gridCol w="875160"/>
                <a:gridCol w="704880"/>
                <a:gridCol w="491760"/>
                <a:gridCol w="491760"/>
                <a:gridCol w="491760"/>
                <a:gridCol w="491760"/>
                <a:gridCol w="491760"/>
                <a:gridCol w="491760"/>
                <a:gridCol w="491760"/>
                <a:gridCol w="491760"/>
                <a:gridCol w="491760"/>
                <a:gridCol w="568440"/>
                <a:gridCol w="568440"/>
                <a:gridCol w="568440"/>
                <a:gridCol w="568440"/>
                <a:gridCol w="569520"/>
              </a:tblGrid>
              <a:tr h="735480">
                <a:tc>
                  <a:txBody>
                    <a:bodyPr lIns="59760" rIns="59760">
                      <a:noAutofit/>
                    </a:bodyPr>
                    <a:p>
                      <a:pPr algn="ctr">
                        <a:lnSpc>
                          <a:spcPct val="115000"/>
                        </a:lnSpc>
                      </a:pPr>
                      <a:r>
                        <a:rPr b="1" lang="en-IN" sz="1000" spc="-1" strike="noStrike">
                          <a:solidFill>
                            <a:srgbClr val="ffffff"/>
                          </a:solidFill>
                          <a:latin typeface="Times New Roman"/>
                        </a:rPr>
                        <a:t>Backlog Item</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Status &amp; completion date</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Original estimate in hours</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Day5</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Day6</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Day7</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Day8</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Day9</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Day10</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526680">
                <a:tc>
                  <a:txBody>
                    <a:bodyPr lIns="59760" rIns="59760">
                      <a:noAutofit/>
                    </a:bodyPr>
                    <a:p>
                      <a:pPr algn="ctr">
                        <a:lnSpc>
                          <a:spcPct val="115000"/>
                        </a:lnSpc>
                      </a:pPr>
                      <a:r>
                        <a:rPr b="1" lang="en-IN" sz="1000" spc="-1" strike="noStrike">
                          <a:solidFill>
                            <a:srgbClr val="ffffff"/>
                          </a:solidFill>
                          <a:latin typeface="Times New Roman"/>
                        </a:rPr>
                        <a:t>User story #1,#2,#3,#4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59760" rIns="59760">
                      <a:noAutofit/>
                    </a:bodyPr>
                    <a:p>
                      <a:pPr algn="ctr">
                        <a:lnSpc>
                          <a:spcPct val="115000"/>
                        </a:lnSpc>
                      </a:pPr>
                      <a:r>
                        <a:rPr b="0" lang="en-IN" sz="1000" spc="-1" strike="noStrike">
                          <a:solidFill>
                            <a:srgbClr val="000000"/>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5760">
                <a:tc>
                  <a:txBody>
                    <a:bodyPr lIns="59760" rIns="59760">
                      <a:noAutofit/>
                    </a:bodyPr>
                    <a:p>
                      <a:pPr algn="ctr">
                        <a:lnSpc>
                          <a:spcPct val="115000"/>
                        </a:lnSpc>
                      </a:pPr>
                      <a:r>
                        <a:rPr b="1" lang="en-IN" sz="1000" spc="-1" strike="noStrike">
                          <a:solidFill>
                            <a:srgbClr val="ffffff"/>
                          </a:solidFill>
                          <a:latin typeface="Times New Roman"/>
                          <a:ea typeface="Calibri"/>
                        </a:rPr>
                        <a:t>Table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28/12/2021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4680">
                <a:tc>
                  <a:txBody>
                    <a:bodyPr lIns="59760" rIns="59760">
                      <a:noAutofit/>
                    </a:bodyPr>
                    <a:p>
                      <a:pPr algn="ctr">
                        <a:lnSpc>
                          <a:spcPct val="115000"/>
                        </a:lnSpc>
                      </a:pPr>
                      <a:r>
                        <a:rPr b="1" lang="en-IN" sz="1000" spc="-1" strike="noStrike">
                          <a:solidFill>
                            <a:srgbClr val="ffffff"/>
                          </a:solidFill>
                          <a:latin typeface="Times New Roman"/>
                        </a:rPr>
                        <a:t>Form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31/12/2021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95560">
                <a:tc>
                  <a:txBody>
                    <a:bodyPr lIns="59760" rIns="59760">
                      <a:noAutofit/>
                    </a:bodyPr>
                    <a:p>
                      <a:pPr algn="ctr">
                        <a:lnSpc>
                          <a:spcPct val="115000"/>
                        </a:lnSpc>
                      </a:pPr>
                      <a:r>
                        <a:rPr b="1" lang="en-IN" sz="1000" spc="-1" strike="noStrike">
                          <a:solidFill>
                            <a:srgbClr val="ffffff"/>
                          </a:solidFill>
                          <a:latin typeface="Times New Roman"/>
                        </a:rPr>
                        <a:t>Basic Coding</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08/01/2021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5760">
                <a:tc>
                  <a:txBody>
                    <a:bodyPr lIns="59760" rIns="59760">
                      <a:noAutofit/>
                    </a:bodyPr>
                    <a:p>
                      <a:pPr algn="ctr">
                        <a:lnSpc>
                          <a:spcPct val="115000"/>
                        </a:lnSpc>
                      </a:pPr>
                      <a:r>
                        <a:rPr b="1" lang="en-IN" sz="1000" spc="-1" strike="noStrike">
                          <a:solidFill>
                            <a:srgbClr val="ffffff"/>
                          </a:solidFill>
                          <a:latin typeface="Times New Roman"/>
                        </a:rPr>
                        <a:t>User story #5,#6,#7,#8</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1880">
                <a:tc>
                  <a:txBody>
                    <a:bodyPr lIns="68400" rIns="68400">
                      <a:noAutofit/>
                    </a:bodyPr>
                    <a:p>
                      <a:pPr>
                        <a:lnSpc>
                          <a:spcPct val="100000"/>
                        </a:lnSpc>
                      </a:pPr>
                      <a:r>
                        <a:rPr b="1" lang="en-US" sz="1000" spc="-1" strike="noStrike">
                          <a:solidFill>
                            <a:srgbClr val="ffffff"/>
                          </a:solidFill>
                          <a:latin typeface="Times New Roman"/>
                          <a:ea typeface="Noto Sans CJK SC"/>
                        </a:rPr>
                        <a:t> </a:t>
                      </a:r>
                      <a:r>
                        <a:rPr b="1" lang="en-US" sz="1000" spc="-1" strike="noStrike">
                          <a:solidFill>
                            <a:srgbClr val="ffffff"/>
                          </a:solidFill>
                          <a:latin typeface="Times New Roman"/>
                          <a:ea typeface="Noto Sans CJK SC"/>
                        </a:rPr>
                        <a:t>Creation of         data set</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16/01/2022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0080">
                <a:tc>
                  <a:txBody>
                    <a:bodyPr lIns="68400" rIns="68400">
                      <a:noAutofit/>
                    </a:bodyPr>
                    <a:p>
                      <a:pPr>
                        <a:lnSpc>
                          <a:spcPct val="100000"/>
                        </a:lnSpc>
                      </a:pPr>
                      <a:r>
                        <a:rPr b="1" lang="en-US" sz="1000" spc="-1" strike="noStrike">
                          <a:solidFill>
                            <a:srgbClr val="ffffff"/>
                          </a:solidFill>
                          <a:latin typeface="Times New Roman"/>
                          <a:ea typeface="Noto Sans CJK SC"/>
                        </a:rPr>
                        <a:t>  </a:t>
                      </a:r>
                      <a:r>
                        <a:rPr b="1" lang="en-US" sz="1000" spc="-1" strike="noStrike">
                          <a:solidFill>
                            <a:srgbClr val="ffffff"/>
                          </a:solidFill>
                          <a:latin typeface="Times New Roman"/>
                          <a:ea typeface="Noto Sans CJK SC"/>
                        </a:rPr>
                        <a:t>Prediction</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22/01/2022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95560">
                <a:tc>
                  <a:txBody>
                    <a:bodyPr lIns="68400" rIns="68400">
                      <a:noAutofit/>
                    </a:bodyPr>
                    <a:p>
                      <a:pPr>
                        <a:lnSpc>
                          <a:spcPct val="100000"/>
                        </a:lnSpc>
                      </a:pPr>
                      <a:r>
                        <a:rPr b="1" lang="en-US" sz="1000" spc="-1" strike="noStrike">
                          <a:solidFill>
                            <a:srgbClr val="ffffff"/>
                          </a:solidFill>
                          <a:latin typeface="Times New Roman"/>
                          <a:ea typeface="Noto Sans CJK SC"/>
                        </a:rPr>
                        <a:t>   </a:t>
                      </a:r>
                      <a:r>
                        <a:rPr b="1" lang="en-US" sz="1000" spc="-1" strike="noStrike">
                          <a:solidFill>
                            <a:srgbClr val="ffffff"/>
                          </a:solidFill>
                          <a:latin typeface="Times New Roman"/>
                          <a:ea typeface="Noto Sans CJK SC"/>
                        </a:rPr>
                        <a:t>Filtering </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27/01/2022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1880">
                <a:tc>
                  <a:txBody>
                    <a:bodyPr lIns="68400" rIns="68400">
                      <a:noAutofit/>
                    </a:bodyPr>
                    <a:p>
                      <a:pPr>
                        <a:lnSpc>
                          <a:spcPct val="100000"/>
                        </a:lnSpc>
                      </a:pPr>
                      <a:r>
                        <a:rPr b="1" lang="en-US" sz="1000" spc="-1" strike="noStrike">
                          <a:solidFill>
                            <a:srgbClr val="ffffff"/>
                          </a:solidFill>
                          <a:latin typeface="Times New Roman"/>
                          <a:ea typeface="Noto Sans CJK SC"/>
                        </a:rPr>
                        <a:t> </a:t>
                      </a:r>
                      <a:r>
                        <a:rPr b="1" lang="en-US" sz="1000" spc="-1" strike="noStrike">
                          <a:solidFill>
                            <a:srgbClr val="ffffff"/>
                          </a:solidFill>
                          <a:latin typeface="Times New Roman"/>
                          <a:ea typeface="Noto Sans CJK SC"/>
                        </a:rPr>
                        <a:t>Machine           learning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05/02/2022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95560">
                <a:tc>
                  <a:txBody>
                    <a:bodyPr lIns="68400" rIns="68400">
                      <a:noAutofit/>
                    </a:bodyPr>
                    <a:p>
                      <a:pPr algn="ctr">
                        <a:lnSpc>
                          <a:spcPct val="107000"/>
                        </a:lnSpc>
                        <a:spcAft>
                          <a:spcPts val="799"/>
                        </a:spcAft>
                      </a:pPr>
                      <a:r>
                        <a:rPr b="1" lang="en-US" sz="1000" spc="-1" strike="noStrike">
                          <a:solidFill>
                            <a:srgbClr val="ffffff"/>
                          </a:solidFill>
                          <a:latin typeface="Times New Roman"/>
                        </a:rPr>
                        <a:t>Testing data</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15000"/>
                        </a:lnSpc>
                      </a:pPr>
                      <a:r>
                        <a:rPr b="0" lang="en-US" sz="1000" spc="-1" strike="noStrike">
                          <a:solidFill>
                            <a:srgbClr val="000000"/>
                          </a:solidFill>
                          <a:latin typeface="Times New Roman"/>
                        </a:rPr>
                        <a:t>10/01/2022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2948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rPr>
                        <a:t>User story #9</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44400">
                <a:tc>
                  <a:txBody>
                    <a:bodyPr lIns="68400" rIns="68400">
                      <a:noAutofit/>
                    </a:bodyPr>
                    <a:p>
                      <a:pPr algn="ctr">
                        <a:lnSpc>
                          <a:spcPct val="107000"/>
                        </a:lnSpc>
                        <a:spcAft>
                          <a:spcPts val="799"/>
                        </a:spcAft>
                        <a:tabLst>
                          <a:tab algn="l" pos="0"/>
                        </a:tabLst>
                      </a:pPr>
                      <a:r>
                        <a:rPr b="1" lang="en-US" sz="1000" spc="-1" strike="noStrike">
                          <a:solidFill>
                            <a:srgbClr val="ffffff"/>
                          </a:solidFill>
                          <a:latin typeface="Times New Roman"/>
                        </a:rPr>
                        <a:t>Output generation </a:t>
                      </a:r>
                      <a:endParaRPr b="0" lang="en-IN" sz="1000" spc="-1" strike="noStrike">
                        <a:latin typeface="Arial"/>
                      </a:endParaRPr>
                    </a:p>
                    <a:p>
                      <a:pPr algn="ctr">
                        <a:lnSpc>
                          <a:spcPct val="107000"/>
                        </a:lnSpc>
                        <a:spcAft>
                          <a:spcPts val="799"/>
                        </a:spcAft>
                        <a:tabLst>
                          <a:tab algn="l" pos="0"/>
                        </a:tabLst>
                      </a:pP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59760" rIns="59760">
                      <a:noAutofit/>
                    </a:bodyPr>
                    <a:p>
                      <a:pPr algn="ctr">
                        <a:lnSpc>
                          <a:spcPct val="115000"/>
                        </a:lnSpc>
                        <a:tabLst>
                          <a:tab algn="l" pos="0"/>
                        </a:tabLst>
                      </a:pPr>
                      <a:r>
                        <a:rPr b="0" lang="en-US" sz="1000" spc="-1" strike="noStrike">
                          <a:solidFill>
                            <a:srgbClr val="000000"/>
                          </a:solidFill>
                          <a:latin typeface="Times New Roman"/>
                        </a:rPr>
                        <a:t>20/02/2022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4308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Total</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237" name="CustomShape 3"/>
          <p:cNvSpPr/>
          <p:nvPr/>
        </p:nvSpPr>
        <p:spPr>
          <a:xfrm>
            <a:off x="1600200" y="2942640"/>
            <a:ext cx="181800" cy="366480"/>
          </a:xfrm>
          <a:prstGeom prst="rect">
            <a:avLst/>
          </a:prstGeom>
          <a:noFill/>
          <a:ln>
            <a:noFill/>
          </a:ln>
        </p:spPr>
        <p:style>
          <a:lnRef idx="0"/>
          <a:fillRef idx="0"/>
          <a:effectRef idx="0"/>
          <a:fontRef idx="minor"/>
        </p:style>
      </p:sp>
      <p:sp>
        <p:nvSpPr>
          <p:cNvPr id="238" name="CustomShape 4"/>
          <p:cNvSpPr/>
          <p:nvPr/>
        </p:nvSpPr>
        <p:spPr>
          <a:xfrm>
            <a:off x="1050840" y="1203480"/>
            <a:ext cx="9903240" cy="454320"/>
          </a:xfrm>
          <a:prstGeom prst="rect">
            <a:avLst/>
          </a:prstGeom>
          <a:noFill/>
          <a:ln>
            <a:noFill/>
          </a:ln>
        </p:spPr>
        <p:style>
          <a:lnRef idx="0"/>
          <a:fillRef idx="0"/>
          <a:effectRef idx="0"/>
          <a:fontRef idx="minor"/>
        </p:style>
      </p:sp>
    </p:spTree>
  </p:cSld>
  <mc:AlternateContent>
    <mc:Choice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44520" y="-31680"/>
            <a:ext cx="8912520" cy="866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2800" spc="-1" strike="noStrike">
                <a:solidFill>
                  <a:srgbClr val="0070c0"/>
                </a:solidFill>
                <a:latin typeface="Times New Roman"/>
                <a:ea typeface="DejaVu Sans"/>
              </a:rPr>
              <a:t>SPRINT ACTUAL</a:t>
            </a:r>
            <a:endParaRPr b="0" lang="en-IN" sz="2800" spc="-1" strike="noStrike">
              <a:latin typeface="Arial"/>
            </a:endParaRPr>
          </a:p>
        </p:txBody>
      </p:sp>
      <p:graphicFrame>
        <p:nvGraphicFramePr>
          <p:cNvPr id="240" name="Table 2"/>
          <p:cNvGraphicFramePr/>
          <p:nvPr/>
        </p:nvGraphicFramePr>
        <p:xfrm>
          <a:off x="56520" y="692640"/>
          <a:ext cx="9792360" cy="6098400"/>
        </p:xfrm>
        <a:graphic>
          <a:graphicData uri="http://schemas.openxmlformats.org/drawingml/2006/table">
            <a:tbl>
              <a:tblPr/>
              <a:tblGrid>
                <a:gridCol w="943560"/>
                <a:gridCol w="875160"/>
                <a:gridCol w="704880"/>
                <a:gridCol w="491760"/>
                <a:gridCol w="491760"/>
                <a:gridCol w="491760"/>
                <a:gridCol w="491760"/>
                <a:gridCol w="491760"/>
                <a:gridCol w="491760"/>
                <a:gridCol w="491760"/>
                <a:gridCol w="491760"/>
                <a:gridCol w="491760"/>
                <a:gridCol w="568440"/>
                <a:gridCol w="568440"/>
                <a:gridCol w="568440"/>
                <a:gridCol w="568440"/>
                <a:gridCol w="569520"/>
              </a:tblGrid>
              <a:tr h="820800">
                <a:tc>
                  <a:txBody>
                    <a:bodyPr lIns="59760" rIns="59760">
                      <a:noAutofit/>
                    </a:bodyPr>
                    <a:p>
                      <a:pPr algn="ctr">
                        <a:lnSpc>
                          <a:spcPct val="115000"/>
                        </a:lnSpc>
                      </a:pPr>
                      <a:r>
                        <a:rPr b="1" lang="en-IN" sz="1000" spc="-1" strike="noStrike">
                          <a:solidFill>
                            <a:srgbClr val="ffffff"/>
                          </a:solidFill>
                          <a:latin typeface="Times New Roman"/>
                        </a:rPr>
                        <a:t>Backlog Item</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Status &amp; completion date</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Original estimate in hours</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Day5</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Day6</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Day7</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Day8</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Day9</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Day10</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59760" rIns="59760">
                      <a:noAutofit/>
                    </a:bodyPr>
                    <a:p>
                      <a:pPr algn="ctr">
                        <a:lnSpc>
                          <a:spcPct val="115000"/>
                        </a:lnSpc>
                      </a:pPr>
                      <a:r>
                        <a:rPr b="1" lang="en-IN" sz="1000" spc="-1" strike="noStrike">
                          <a:solidFill>
                            <a:srgbClr val="ffffff"/>
                          </a:solidFill>
                          <a:latin typeface="Times New Roman"/>
                        </a:rPr>
                        <a:t>Day14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523080">
                <a:tc>
                  <a:txBody>
                    <a:bodyPr lIns="59760" rIns="59760">
                      <a:noAutofit/>
                    </a:bodyPr>
                    <a:p>
                      <a:pPr algn="ctr">
                        <a:lnSpc>
                          <a:spcPct val="115000"/>
                        </a:lnSpc>
                      </a:pPr>
                      <a:r>
                        <a:rPr b="1" lang="en-IN" sz="1000" spc="-1" strike="noStrike">
                          <a:solidFill>
                            <a:srgbClr val="ffffff"/>
                          </a:solidFill>
                          <a:latin typeface="Times New Roman"/>
                        </a:rPr>
                        <a:t>User story #1,#2,#3,#4</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59760" rIns="59760">
                      <a:noAutofit/>
                    </a:bodyPr>
                    <a:p>
                      <a:pPr algn="ctr">
                        <a:lnSpc>
                          <a:spcPct val="115000"/>
                        </a:lnSpc>
                      </a:pPr>
                      <a:r>
                        <a:rPr b="0" lang="en-IN" sz="1000" spc="-1" strike="noStrike">
                          <a:solidFill>
                            <a:srgbClr val="000000"/>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rPr>
                        <a:t>hrs</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00120">
                <a:tc>
                  <a:txBody>
                    <a:bodyPr lIns="59760" rIns="59760">
                      <a:noAutofit/>
                    </a:bodyPr>
                    <a:p>
                      <a:pPr algn="ctr">
                        <a:lnSpc>
                          <a:spcPct val="115000"/>
                        </a:lnSpc>
                      </a:pPr>
                      <a:r>
                        <a:rPr b="1" lang="en-IN" sz="1000" spc="-1" strike="noStrike">
                          <a:solidFill>
                            <a:srgbClr val="ffffff"/>
                          </a:solidFill>
                          <a:latin typeface="Times New Roman"/>
                          <a:ea typeface="Calibri"/>
                        </a:rPr>
                        <a:t>Table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28/12/2021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3640">
                <a:tc>
                  <a:txBody>
                    <a:bodyPr lIns="59760" rIns="59760">
                      <a:noAutofit/>
                    </a:bodyPr>
                    <a:p>
                      <a:pPr algn="ctr">
                        <a:lnSpc>
                          <a:spcPct val="115000"/>
                        </a:lnSpc>
                      </a:pPr>
                      <a:r>
                        <a:rPr b="1" lang="en-IN" sz="1000" spc="-1" strike="noStrike">
                          <a:solidFill>
                            <a:srgbClr val="ffffff"/>
                          </a:solidFill>
                          <a:latin typeface="Times New Roman"/>
                        </a:rPr>
                        <a:t>Form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31/12/2021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2</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30840">
                <a:tc>
                  <a:txBody>
                    <a:bodyPr lIns="59760" rIns="59760">
                      <a:noAutofit/>
                    </a:bodyPr>
                    <a:p>
                      <a:pPr algn="ctr">
                        <a:lnSpc>
                          <a:spcPct val="115000"/>
                        </a:lnSpc>
                      </a:pPr>
                      <a:r>
                        <a:rPr b="1" lang="en-IN" sz="1000" spc="-1" strike="noStrike">
                          <a:solidFill>
                            <a:srgbClr val="ffffff"/>
                          </a:solidFill>
                          <a:latin typeface="Times New Roman"/>
                        </a:rPr>
                        <a:t>Basic Coding</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9000" rIns="99000">
                      <a:noAutofit/>
                    </a:bodyPr>
                    <a:p>
                      <a:pPr algn="ctr">
                        <a:lnSpc>
                          <a:spcPct val="100000"/>
                        </a:lnSpc>
                      </a:pPr>
                      <a:r>
                        <a:rPr b="0" lang="en-IN" sz="1000" spc="-1" strike="noStrike">
                          <a:solidFill>
                            <a:srgbClr val="000000"/>
                          </a:solidFill>
                          <a:latin typeface="Times New Roman"/>
                        </a:rPr>
                        <a:t>08/01/2021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07240">
                <a:tc>
                  <a:txBody>
                    <a:bodyPr lIns="59760" rIns="59760">
                      <a:noAutofit/>
                    </a:bodyPr>
                    <a:p>
                      <a:pPr algn="ctr">
                        <a:lnSpc>
                          <a:spcPct val="115000"/>
                        </a:lnSpc>
                      </a:pPr>
                      <a:r>
                        <a:rPr b="1" lang="en-IN" sz="1000" spc="-1" strike="noStrike">
                          <a:solidFill>
                            <a:srgbClr val="ffffff"/>
                          </a:solidFill>
                          <a:latin typeface="Times New Roman"/>
                        </a:rPr>
                        <a:t>User story #5,#6,#7,#8</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91320">
                <a:tc>
                  <a:txBody>
                    <a:bodyPr lIns="68400" rIns="68400">
                      <a:noAutofit/>
                    </a:bodyPr>
                    <a:p>
                      <a:pPr algn="ctr">
                        <a:lnSpc>
                          <a:spcPct val="107000"/>
                        </a:lnSpc>
                        <a:spcAft>
                          <a:spcPts val="799"/>
                        </a:spcAft>
                      </a:pPr>
                      <a:r>
                        <a:rPr b="1" lang="en-US" sz="1000" spc="-1" strike="noStrike">
                          <a:solidFill>
                            <a:srgbClr val="ffffff"/>
                          </a:solidFill>
                          <a:latin typeface="Times New Roman"/>
                        </a:rPr>
                        <a:t>Creation of data set</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13720">
                <a:tc>
                  <a:txBody>
                    <a:bodyPr lIns="68400" rIns="68400">
                      <a:noAutofit/>
                    </a:bodyPr>
                    <a:p>
                      <a:pPr algn="ctr">
                        <a:lnSpc>
                          <a:spcPct val="107000"/>
                        </a:lnSpc>
                        <a:spcAft>
                          <a:spcPts val="799"/>
                        </a:spcAft>
                      </a:pPr>
                      <a:r>
                        <a:rPr b="1" lang="en-US" sz="1000" spc="-1" strike="noStrike">
                          <a:solidFill>
                            <a:srgbClr val="ffffff"/>
                          </a:solidFill>
                          <a:latin typeface="Times New Roman"/>
                        </a:rPr>
                        <a:t>prediction</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88720">
                <a:tc>
                  <a:txBody>
                    <a:bodyPr lIns="68400" rIns="68400">
                      <a:noAutofit/>
                    </a:bodyPr>
                    <a:p>
                      <a:pPr algn="ctr">
                        <a:lnSpc>
                          <a:spcPct val="107000"/>
                        </a:lnSpc>
                        <a:spcAft>
                          <a:spcPts val="799"/>
                        </a:spcAft>
                      </a:pPr>
                      <a:r>
                        <a:rPr b="1" lang="en-US" sz="1000" spc="-1" strike="noStrike">
                          <a:solidFill>
                            <a:srgbClr val="ffffff"/>
                          </a:solidFill>
                          <a:latin typeface="Times New Roman"/>
                        </a:rPr>
                        <a:t>Filtering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97720">
                <a:tc>
                  <a:txBody>
                    <a:bodyPr lIns="68400" rIns="68400">
                      <a:noAutofit/>
                    </a:bodyPr>
                    <a:p>
                      <a:pPr algn="ctr">
                        <a:lnSpc>
                          <a:spcPct val="107000"/>
                        </a:lnSpc>
                        <a:spcAft>
                          <a:spcPts val="799"/>
                        </a:spcAft>
                      </a:pPr>
                      <a:r>
                        <a:rPr b="1" lang="en-US" sz="1000" spc="-1" strike="noStrike">
                          <a:solidFill>
                            <a:srgbClr val="ffffff"/>
                          </a:solidFill>
                          <a:latin typeface="Times New Roman"/>
                        </a:rPr>
                        <a:t>Testing data</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33360">
                <a:tc>
                  <a:txBody>
                    <a:bodyPr lIns="68400" rIns="68400">
                      <a:noAutofit/>
                    </a:bodyPr>
                    <a:p>
                      <a:pPr algn="ctr">
                        <a:lnSpc>
                          <a:spcPct val="107000"/>
                        </a:lnSpc>
                        <a:spcAft>
                          <a:spcPts val="799"/>
                        </a:spcAft>
                      </a:pPr>
                      <a:r>
                        <a:rPr b="1" lang="en-US" sz="1000" spc="-1" strike="noStrike">
                          <a:solidFill>
                            <a:srgbClr val="ffffff"/>
                          </a:solidFill>
                          <a:latin typeface="Times New Roman"/>
                        </a:rPr>
                        <a:t>User story #9</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47760">
                <a:tc rowSpan="2">
                  <a:txBody>
                    <a:bodyPr lIns="68400" rIns="68400">
                      <a:noAutofit/>
                    </a:bodyPr>
                    <a:p>
                      <a:pPr algn="ctr">
                        <a:lnSpc>
                          <a:spcPct val="107000"/>
                        </a:lnSpc>
                        <a:spcAft>
                          <a:spcPts val="799"/>
                        </a:spcAft>
                        <a:tabLst>
                          <a:tab algn="l" pos="0"/>
                        </a:tabLst>
                      </a:pPr>
                      <a:endParaRPr b="0" lang="en-IN" sz="1800" spc="-1" strike="noStrike">
                        <a:latin typeface="Arial"/>
                      </a:endParaRPr>
                    </a:p>
                    <a:p>
                      <a:pPr algn="ctr">
                        <a:lnSpc>
                          <a:spcPct val="107000"/>
                        </a:lnSpc>
                        <a:spcAft>
                          <a:spcPts val="799"/>
                        </a:spcAft>
                        <a:tabLst>
                          <a:tab algn="l" pos="0"/>
                        </a:tabLst>
                      </a:pPr>
                      <a:r>
                        <a:rPr b="1" lang="en-US" sz="1000" spc="-1" strike="noStrike">
                          <a:solidFill>
                            <a:srgbClr val="ffffff"/>
                          </a:solidFill>
                          <a:latin typeface="Times New Roman"/>
                        </a:rPr>
                        <a:t>Output generation </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01040">
                <a:tc vMerge="1">
                  <a:tcPr marL="90000" marR="90000">
                    <a:solidFill>
                      <a:srgbClr val="729fcf"/>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2904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ea typeface="Calibri"/>
                        </a:rPr>
                        <a:t>Total</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0</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59760" rIns="59760">
                      <a:noAutofit/>
                    </a:bodyPr>
                    <a:p>
                      <a:pPr algn="ctr">
                        <a:lnSpc>
                          <a:spcPct val="115000"/>
                        </a:lnSpc>
                      </a:pPr>
                      <a:r>
                        <a:rPr b="0" lang="en-IN" sz="1000" spc="-1" strike="noStrike">
                          <a:solidFill>
                            <a:srgbClr val="000000"/>
                          </a:solidFill>
                          <a:latin typeface="Times New Roman"/>
                          <a:ea typeface="Calibri"/>
                        </a:rPr>
                        <a:t>1</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15000"/>
                        </a:lnSpc>
                        <a:spcAft>
                          <a:spcPts val="1001"/>
                        </a:spcAft>
                      </a:pPr>
                      <a:r>
                        <a:rPr b="0" lang="en-IN" sz="1000" spc="-1" strike="noStrike">
                          <a:solidFill>
                            <a:srgbClr val="000000"/>
                          </a:solidFill>
                          <a:latin typeface="Times New Roman"/>
                          <a:ea typeface="Calibri"/>
                        </a:rPr>
                        <a:t>1</a:t>
                      </a:r>
                      <a:endParaRPr b="0" lang="en-IN"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241" name="CustomShape 3"/>
          <p:cNvSpPr/>
          <p:nvPr/>
        </p:nvSpPr>
        <p:spPr>
          <a:xfrm>
            <a:off x="1064520" y="1163160"/>
            <a:ext cx="9903240" cy="454320"/>
          </a:xfrm>
          <a:prstGeom prst="rect">
            <a:avLst/>
          </a:prstGeom>
          <a:noFill/>
          <a:ln>
            <a:noFill/>
          </a:ln>
        </p:spPr>
        <p:style>
          <a:lnRef idx="0"/>
          <a:fillRef idx="0"/>
          <a:effectRef idx="0"/>
          <a:fontRef idx="minor"/>
        </p:style>
      </p:sp>
    </p:spTree>
  </p:cSld>
  <mc:AlternateContent>
    <mc:Choice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2576880" y="3141000"/>
            <a:ext cx="5469840" cy="100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6000" spc="-1" strike="noStrike">
                <a:solidFill>
                  <a:srgbClr val="00b0f0"/>
                </a:solidFill>
                <a:latin typeface="Pristina"/>
                <a:ea typeface="DejaVu Sans"/>
              </a:rPr>
              <a:t>THANK YOU</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81120" y="0"/>
            <a:ext cx="8541000" cy="1193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TABLE OF CONTENTS</a:t>
            </a:r>
            <a:endParaRPr b="0" lang="en-IN" sz="2800" spc="-1" strike="noStrike">
              <a:latin typeface="Arial"/>
            </a:endParaRPr>
          </a:p>
        </p:txBody>
      </p:sp>
      <p:sp>
        <p:nvSpPr>
          <p:cNvPr id="199" name="CustomShape 2"/>
          <p:cNvSpPr/>
          <p:nvPr/>
        </p:nvSpPr>
        <p:spPr>
          <a:xfrm>
            <a:off x="681120" y="1825560"/>
            <a:ext cx="8541000" cy="4348440"/>
          </a:xfrm>
          <a:prstGeom prst="rect">
            <a:avLst/>
          </a:prstGeom>
          <a:noFill/>
          <a:ln>
            <a:noFill/>
          </a:ln>
        </p:spPr>
        <p:style>
          <a:lnRef idx="0"/>
          <a:fillRef idx="0"/>
          <a:effectRef idx="0"/>
          <a:fontRef idx="minor"/>
        </p:style>
        <p:txBody>
          <a:bodyPr lIns="90000" rIns="90000" tIns="45000" bIns="45000">
            <a:normAutofit/>
          </a:bodyPr>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Introduction</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Modules</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Data Flow Diagram</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Developing Environment</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Product Backlog</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User Stories</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Project Plan</a:t>
            </a:r>
            <a:r>
              <a:rPr b="1" lang="en-IN" sz="2400" spc="-1" strike="noStrike">
                <a:solidFill>
                  <a:srgbClr val="0070c0"/>
                </a:solidFill>
                <a:latin typeface="Times New Roman"/>
                <a:ea typeface="DejaVu Sans"/>
              </a:rPr>
              <a:t>	</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Sprint Plans</a:t>
            </a:r>
            <a:endParaRPr b="0" lang="en-IN" sz="2400" spc="-1" strike="noStrike">
              <a:latin typeface="Arial"/>
            </a:endParaRPr>
          </a:p>
          <a:p>
            <a:pPr marL="456840" indent="-45396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Sprint Actual</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Tree>
  </p:cSld>
  <p:transition spd="slow">
    <p:wipe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1120" y="0"/>
            <a:ext cx="8541000" cy="833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INTRODUCTION</a:t>
            </a:r>
            <a:endParaRPr b="0" lang="en-IN" sz="2800" spc="-1" strike="noStrike">
              <a:latin typeface="Arial"/>
            </a:endParaRPr>
          </a:p>
        </p:txBody>
      </p:sp>
      <p:sp>
        <p:nvSpPr>
          <p:cNvPr id="201" name="CustomShape 2"/>
          <p:cNvSpPr/>
          <p:nvPr/>
        </p:nvSpPr>
        <p:spPr>
          <a:xfrm>
            <a:off x="681120" y="764640"/>
            <a:ext cx="8541000" cy="5901840"/>
          </a:xfrm>
          <a:prstGeom prst="rect">
            <a:avLst/>
          </a:prstGeom>
          <a:noFill/>
          <a:ln>
            <a:noFill/>
          </a:ln>
        </p:spPr>
        <p:style>
          <a:lnRef idx="0"/>
          <a:fillRef idx="0"/>
          <a:effectRef idx="0"/>
          <a:fontRef idx="minor"/>
        </p:style>
      </p:sp>
      <p:sp>
        <p:nvSpPr>
          <p:cNvPr id="202" name="CustomShape 3"/>
          <p:cNvSpPr/>
          <p:nvPr/>
        </p:nvSpPr>
        <p:spPr>
          <a:xfrm>
            <a:off x="216000" y="2160000"/>
            <a:ext cx="180360" cy="345960"/>
          </a:xfrm>
          <a:prstGeom prst="rect">
            <a:avLst/>
          </a:prstGeom>
          <a:noFill/>
          <a:ln>
            <a:noFill/>
          </a:ln>
        </p:spPr>
        <p:style>
          <a:lnRef idx="0"/>
          <a:fillRef idx="0"/>
          <a:effectRef idx="0"/>
          <a:fontRef idx="minor"/>
        </p:style>
      </p:sp>
      <p:sp>
        <p:nvSpPr>
          <p:cNvPr id="203" name="CustomShape 4"/>
          <p:cNvSpPr/>
          <p:nvPr/>
        </p:nvSpPr>
        <p:spPr>
          <a:xfrm>
            <a:off x="-28800" y="829080"/>
            <a:ext cx="9892800" cy="586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706"/>
              </a:spcBef>
              <a:buClr>
                <a:srgbClr val="000000"/>
              </a:buClr>
              <a:buSzPct val="45000"/>
              <a:buFont typeface="Wingdings" charset="2"/>
              <a:buChar char=""/>
            </a:pPr>
            <a:r>
              <a:rPr b="0" lang="en-IN" sz="1600" spc="-1" strike="noStrike">
                <a:latin typeface="Arial"/>
              </a:rPr>
              <a:t>Cyberbullying can be defined as aggressive, intentional actions performed by an individual or a group of people via digital communication methods such as sending messages and posting comments against a victim.</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Different from traditional bullying that usually occurs at school during face-to-face communication, cyber bullying on social media can take place anywhere at any time.</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Cyberbullying frequently leads to serious mental and physical distress, particularly for women and children, and even sometimes force them to attempt suicide.</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The purpose of this research is to design and develop an effective technique to detect online abusive and bullying messages by merging natural language processing and machine learning. Two distinct features,namely Bag-of - Words and term frequency-inverse text frequency (TF-IDF), are used to analyse the accuracy level of four distinct machine learning algorithms.</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In this paper, we proposed a novel friend recommendation framework (FRF) basedon the behavior of users on particular SNS's. The proposed method is consisted of the following stages: measuring the frequency of the activities done by the users and updating the dataset according to the activities, applying FP- Growth algorithm to classify the user behavior with some criteria, then apply multilayer thresholding for friend recommendation.</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In propsed system, we suggest a cyberbullying detection model based on machine learning that can detect whether a text relates to cyberbullying or not.or performance analysis, we use two different feature vectors BoW and TF-IDF.</a:t>
            </a:r>
            <a:endParaRPr b="0" lang="en-IN" sz="1600" spc="-1" strike="noStrike">
              <a:latin typeface="Arial"/>
            </a:endParaRPr>
          </a:p>
          <a:p>
            <a:pPr marL="432000" indent="-323640">
              <a:lnSpc>
                <a:spcPct val="100000"/>
              </a:lnSpc>
              <a:spcBef>
                <a:spcPts val="706"/>
              </a:spcBef>
              <a:buClr>
                <a:srgbClr val="000000"/>
              </a:buClr>
              <a:buSzPct val="45000"/>
              <a:buFont typeface="Wingdings" charset="2"/>
              <a:buChar char=""/>
            </a:pPr>
            <a:r>
              <a:rPr b="0" lang="en-IN" sz="1600" spc="-1" strike="noStrike">
                <a:latin typeface="Arial"/>
              </a:rPr>
              <a:t>The results indicate that TF-IDF feature provides better accuracy than BoW. Users behaviour could be defined inseveral approaches like association rules in perspective of mining, complex graph activities, sequence mining etc.Suppose for two different user we have same behaviour we can recommend them each other.</a:t>
            </a:r>
            <a:endParaRPr b="0" lang="en-IN"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95360" y="0"/>
            <a:ext cx="8912520" cy="761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MODULES</a:t>
            </a:r>
            <a:endParaRPr b="0" lang="en-IN" sz="2800" spc="-1" strike="noStrike">
              <a:latin typeface="Arial"/>
            </a:endParaRPr>
          </a:p>
        </p:txBody>
      </p:sp>
      <p:sp>
        <p:nvSpPr>
          <p:cNvPr id="205" name="CustomShape 2"/>
          <p:cNvSpPr/>
          <p:nvPr/>
        </p:nvSpPr>
        <p:spPr>
          <a:xfrm>
            <a:off x="0" y="791640"/>
            <a:ext cx="8912520" cy="57578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1.View user</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2.Add bullying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3.Add good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4.View bullying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5.View good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6.View report</a:t>
            </a:r>
            <a:endParaRPr b="0" lang="en-IN" sz="2400" spc="-1" strike="noStrike">
              <a:latin typeface="Arial"/>
            </a:endParaRPr>
          </a:p>
        </p:txBody>
      </p:sp>
      <p:sp>
        <p:nvSpPr>
          <p:cNvPr id="206" name="CustomShape 3"/>
          <p:cNvSpPr/>
          <p:nvPr/>
        </p:nvSpPr>
        <p:spPr>
          <a:xfrm>
            <a:off x="12960" y="591840"/>
            <a:ext cx="3801240" cy="486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2600" spc="-1" strike="noStrike" u="sng">
                <a:solidFill>
                  <a:srgbClr val="000000"/>
                </a:solidFill>
                <a:uFillTx/>
                <a:latin typeface="Arial"/>
                <a:ea typeface="DejaVu Sans"/>
              </a:rPr>
              <a:t>ADMIN</a:t>
            </a:r>
            <a:endParaRPr b="0" lang="en-IN" sz="2600" spc="-1" strike="noStrike">
              <a:latin typeface="Arial"/>
            </a:endParaRPr>
          </a:p>
        </p:txBody>
      </p:sp>
    </p:spTree>
  </p:cSld>
  <p:transition spd="slow">
    <p:randomBar dir="vert"/>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761920" y="1512000"/>
            <a:ext cx="8541000" cy="1322640"/>
          </a:xfrm>
          <a:prstGeom prst="rect">
            <a:avLst/>
          </a:prstGeom>
          <a:noFill/>
          <a:ln>
            <a:noFill/>
          </a:ln>
        </p:spPr>
        <p:style>
          <a:lnRef idx="0"/>
          <a:fillRef idx="0"/>
          <a:effectRef idx="0"/>
          <a:fontRef idx="minor"/>
        </p:style>
        <p:txBody>
          <a:bodyPr lIns="0" rIns="0" tIns="0" bIns="0" anchor="ctr">
            <a:noAutofit/>
          </a:bodyPr>
          <a:p>
            <a:pPr>
              <a:lnSpc>
                <a:spcPct val="90000"/>
              </a:lnSpc>
              <a:spcBef>
                <a:spcPts val="1001"/>
              </a:spcBef>
            </a:pPr>
            <a:br/>
            <a:endParaRPr b="0" lang="en-IN" sz="1800" spc="-1" strike="noStrike">
              <a:latin typeface="Arial"/>
            </a:endParaRPr>
          </a:p>
        </p:txBody>
      </p:sp>
      <p:sp>
        <p:nvSpPr>
          <p:cNvPr id="208" name="CustomShape 2"/>
          <p:cNvSpPr/>
          <p:nvPr/>
        </p:nvSpPr>
        <p:spPr>
          <a:xfrm>
            <a:off x="0" y="1489320"/>
            <a:ext cx="2069640" cy="453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1.Registration</a:t>
            </a:r>
            <a:endParaRPr b="0" lang="en-IN" sz="2400" spc="-1" strike="noStrike">
              <a:latin typeface="Arial"/>
            </a:endParaRPr>
          </a:p>
        </p:txBody>
      </p:sp>
      <p:sp>
        <p:nvSpPr>
          <p:cNvPr id="209" name="CustomShape 3"/>
          <p:cNvSpPr/>
          <p:nvPr/>
        </p:nvSpPr>
        <p:spPr>
          <a:xfrm>
            <a:off x="0" y="1991880"/>
            <a:ext cx="1659600" cy="453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2.Add post</a:t>
            </a:r>
            <a:endParaRPr b="0" lang="en-IN" sz="2400" spc="-1" strike="noStrike">
              <a:latin typeface="Arial"/>
            </a:endParaRPr>
          </a:p>
        </p:txBody>
      </p:sp>
      <p:sp>
        <p:nvSpPr>
          <p:cNvPr id="210" name="CustomShape 4"/>
          <p:cNvSpPr/>
          <p:nvPr/>
        </p:nvSpPr>
        <p:spPr>
          <a:xfrm>
            <a:off x="0" y="2475720"/>
            <a:ext cx="3773880" cy="35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3.View my post</a:t>
            </a:r>
            <a:endParaRPr b="0" lang="en-IN" sz="2400" spc="-1" strike="noStrike">
              <a:latin typeface="Arial"/>
            </a:endParaRPr>
          </a:p>
        </p:txBody>
      </p:sp>
      <p:sp>
        <p:nvSpPr>
          <p:cNvPr id="211" name="CustomShape 5"/>
          <p:cNvSpPr/>
          <p:nvPr/>
        </p:nvSpPr>
        <p:spPr>
          <a:xfrm>
            <a:off x="216000" y="3888000"/>
            <a:ext cx="178200" cy="424800"/>
          </a:xfrm>
          <a:prstGeom prst="rect">
            <a:avLst/>
          </a:prstGeom>
          <a:noFill/>
          <a:ln>
            <a:noFill/>
          </a:ln>
        </p:spPr>
        <p:style>
          <a:lnRef idx="0"/>
          <a:fillRef idx="0"/>
          <a:effectRef idx="0"/>
          <a:fontRef idx="minor"/>
        </p:style>
      </p:sp>
      <p:sp>
        <p:nvSpPr>
          <p:cNvPr id="212" name="CustomShape 6"/>
          <p:cNvSpPr/>
          <p:nvPr/>
        </p:nvSpPr>
        <p:spPr>
          <a:xfrm>
            <a:off x="0" y="2958120"/>
            <a:ext cx="196056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4.Chat</a:t>
            </a:r>
            <a:endParaRPr b="0" lang="en-IN" sz="2400" spc="-1" strike="noStrike">
              <a:latin typeface="Arial"/>
            </a:endParaRPr>
          </a:p>
        </p:txBody>
      </p:sp>
      <p:sp>
        <p:nvSpPr>
          <p:cNvPr id="213" name="CustomShape 7"/>
          <p:cNvSpPr/>
          <p:nvPr/>
        </p:nvSpPr>
        <p:spPr>
          <a:xfrm>
            <a:off x="0" y="3521880"/>
            <a:ext cx="3891240" cy="581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5.Add bullying words</a:t>
            </a:r>
            <a:endParaRPr b="0" lang="en-IN" sz="2400" spc="-1" strike="noStrike">
              <a:latin typeface="Arial"/>
            </a:endParaRPr>
          </a:p>
        </p:txBody>
      </p:sp>
      <p:sp>
        <p:nvSpPr>
          <p:cNvPr id="214" name="CustomShape 8"/>
          <p:cNvSpPr/>
          <p:nvPr/>
        </p:nvSpPr>
        <p:spPr>
          <a:xfrm>
            <a:off x="0" y="4110120"/>
            <a:ext cx="3607200" cy="56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6.Add friend request</a:t>
            </a:r>
            <a:endParaRPr b="0" lang="en-IN" sz="2400" spc="-1" strike="noStrike">
              <a:latin typeface="Arial"/>
            </a:endParaRPr>
          </a:p>
        </p:txBody>
      </p:sp>
      <p:sp>
        <p:nvSpPr>
          <p:cNvPr id="215" name="CustomShape 9"/>
          <p:cNvSpPr/>
          <p:nvPr/>
        </p:nvSpPr>
        <p:spPr>
          <a:xfrm>
            <a:off x="5760" y="4752000"/>
            <a:ext cx="4756320" cy="71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7.View friend request</a:t>
            </a:r>
            <a:endParaRPr b="0" lang="en-IN" sz="2400" spc="-1" strike="noStrike">
              <a:latin typeface="Arial"/>
            </a:endParaRPr>
          </a:p>
        </p:txBody>
      </p:sp>
      <p:sp>
        <p:nvSpPr>
          <p:cNvPr id="216" name="CustomShape 10"/>
          <p:cNvSpPr/>
          <p:nvPr/>
        </p:nvSpPr>
        <p:spPr>
          <a:xfrm>
            <a:off x="5760" y="5400000"/>
            <a:ext cx="6401160" cy="85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8.View recommendation</a:t>
            </a:r>
            <a:endParaRPr b="0" lang="en-IN" sz="2400" spc="-1" strike="noStrike">
              <a:latin typeface="Arial"/>
            </a:endParaRPr>
          </a:p>
        </p:txBody>
      </p:sp>
      <p:sp>
        <p:nvSpPr>
          <p:cNvPr id="217" name="CustomShape 11"/>
          <p:cNvSpPr/>
          <p:nvPr/>
        </p:nvSpPr>
        <p:spPr>
          <a:xfrm>
            <a:off x="-72000" y="864000"/>
            <a:ext cx="3910680" cy="500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2600" spc="-1" strike="noStrike" u="sng">
                <a:solidFill>
                  <a:srgbClr val="000000"/>
                </a:solidFill>
                <a:uFillTx/>
                <a:latin typeface="Arial"/>
                <a:ea typeface="DejaVu Sans"/>
              </a:rPr>
              <a:t>USER</a:t>
            </a:r>
            <a:endParaRPr b="0" lang="en-IN" sz="2600" spc="-1" strike="noStrike">
              <a:latin typeface="Arial"/>
            </a:endParaRPr>
          </a:p>
        </p:txBody>
      </p:sp>
    </p:spTree>
  </p:cSld>
  <p:transition spd="slow">
    <p:randomBar dir="vert"/>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82760" y="188640"/>
            <a:ext cx="8912520" cy="9284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DATA FLOW DIAGRAM</a:t>
            </a:r>
            <a:endParaRPr b="0" lang="en-IN" sz="2800" spc="-1" strike="noStrike">
              <a:latin typeface="Arial"/>
            </a:endParaRPr>
          </a:p>
        </p:txBody>
      </p:sp>
      <p:pic>
        <p:nvPicPr>
          <p:cNvPr id="219" name="Content Placeholder 9" descr=""/>
          <p:cNvPicPr/>
          <p:nvPr/>
        </p:nvPicPr>
        <p:blipFill>
          <a:blip r:embed="rId1"/>
          <a:stretch/>
        </p:blipFill>
        <p:spPr>
          <a:xfrm>
            <a:off x="974160" y="2520000"/>
            <a:ext cx="8599320" cy="1653480"/>
          </a:xfrm>
          <a:prstGeom prst="rect">
            <a:avLst/>
          </a:prstGeom>
          <a:ln>
            <a:noFill/>
          </a:ln>
        </p:spPr>
      </p:pic>
      <p:sp>
        <p:nvSpPr>
          <p:cNvPr id="220" name="CustomShape 2"/>
          <p:cNvSpPr/>
          <p:nvPr/>
        </p:nvSpPr>
        <p:spPr>
          <a:xfrm>
            <a:off x="272520" y="1206000"/>
            <a:ext cx="2661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70c0"/>
                </a:solidFill>
                <a:latin typeface="Times New Roman"/>
                <a:ea typeface="DejaVu Sans"/>
              </a:rPr>
              <a:t>LEVEL 0</a:t>
            </a:r>
            <a:endParaRPr b="0" lang="en-IN" sz="1800" spc="-1" strike="noStrike">
              <a:latin typeface="Arial"/>
            </a:endParaRPr>
          </a:p>
        </p:txBody>
      </p:sp>
    </p:spTree>
  </p:cSld>
  <mc:AlternateContent>
    <mc:Choice Requires="p14">
      <p:transition spd="slow" p14:dur="1500">
        <p:split dir="out" orient="vert"/>
      </p:transition>
    </mc:Choice>
    <mc:Fallback>
      <p:transition spd="slow">
        <p:split dir="out" orient="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0" y="0"/>
            <a:ext cx="9903240" cy="454320"/>
          </a:xfrm>
          <a:prstGeom prst="rect">
            <a:avLst/>
          </a:prstGeom>
          <a:noFill/>
          <a:ln>
            <a:noFill/>
          </a:ln>
        </p:spPr>
        <p:style>
          <a:lnRef idx="0"/>
          <a:fillRef idx="0"/>
          <a:effectRef idx="0"/>
          <a:fontRef idx="minor"/>
        </p:style>
      </p:sp>
      <p:pic>
        <p:nvPicPr>
          <p:cNvPr id="222" name="Picture 4" descr=""/>
          <p:cNvPicPr/>
          <p:nvPr/>
        </p:nvPicPr>
        <p:blipFill>
          <a:blip r:embed="rId1"/>
          <a:stretch/>
        </p:blipFill>
        <p:spPr>
          <a:xfrm>
            <a:off x="848520" y="1196640"/>
            <a:ext cx="6055200" cy="5331240"/>
          </a:xfrm>
          <a:prstGeom prst="rect">
            <a:avLst/>
          </a:prstGeom>
          <a:ln>
            <a:noFill/>
          </a:ln>
        </p:spPr>
      </p:pic>
      <p:sp>
        <p:nvSpPr>
          <p:cNvPr id="223" name="CustomShape 2"/>
          <p:cNvSpPr/>
          <p:nvPr/>
        </p:nvSpPr>
        <p:spPr>
          <a:xfrm>
            <a:off x="423000" y="458640"/>
            <a:ext cx="1284480" cy="36360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r>
              <a:rPr b="1" lang="en-IN" sz="1800" spc="-1" strike="noStrike">
                <a:solidFill>
                  <a:srgbClr val="0070c0"/>
                </a:solidFill>
                <a:latin typeface="Times New Roman"/>
                <a:ea typeface="DejaVu Sans"/>
              </a:rPr>
              <a:t>LEVEL 1.1</a:t>
            </a:r>
            <a:endParaRPr b="0" lang="en-IN" sz="1800" spc="-1" strike="noStrike">
              <a:latin typeface="Arial"/>
            </a:endParaRPr>
          </a:p>
        </p:txBody>
      </p:sp>
    </p:spTree>
  </p:cSld>
  <p:transition spd="med">
    <p:pull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864000" y="576000"/>
            <a:ext cx="128304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70c0"/>
                </a:solidFill>
                <a:latin typeface="Times New Roman"/>
                <a:ea typeface="DejaVu Sans"/>
              </a:rPr>
              <a:t>LEVEL 1.2</a:t>
            </a:r>
            <a:endParaRPr b="0" lang="en-IN" sz="1800" spc="-1" strike="noStrike">
              <a:latin typeface="Arial"/>
            </a:endParaRPr>
          </a:p>
        </p:txBody>
      </p:sp>
      <p:pic>
        <p:nvPicPr>
          <p:cNvPr id="225" name="" descr=""/>
          <p:cNvPicPr/>
          <p:nvPr/>
        </p:nvPicPr>
        <p:blipFill>
          <a:blip r:embed="rId1"/>
          <a:stretch/>
        </p:blipFill>
        <p:spPr>
          <a:xfrm>
            <a:off x="593640" y="1164240"/>
            <a:ext cx="7683840" cy="5169240"/>
          </a:xfrm>
          <a:prstGeom prst="rect">
            <a:avLst/>
          </a:prstGeom>
          <a:ln>
            <a:noFill/>
          </a:ln>
        </p:spPr>
      </p:pic>
    </p:spTree>
  </p:cSld>
  <p:transition spd="med">
    <p:pull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95360" y="0"/>
            <a:ext cx="8912520" cy="83376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DEVELOPING ENVIRONMENT</a:t>
            </a:r>
            <a:endParaRPr b="0" lang="en-IN" sz="2800" spc="-1" strike="noStrike">
              <a:latin typeface="Arial"/>
            </a:endParaRPr>
          </a:p>
        </p:txBody>
      </p:sp>
      <p:sp>
        <p:nvSpPr>
          <p:cNvPr id="227" name="CustomShape 2"/>
          <p:cNvSpPr/>
          <p:nvPr/>
        </p:nvSpPr>
        <p:spPr>
          <a:xfrm>
            <a:off x="495360" y="1052640"/>
            <a:ext cx="8912520" cy="56858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IN" sz="2400" spc="-1" strike="noStrike" u="sng">
                <a:solidFill>
                  <a:srgbClr val="000000"/>
                </a:solidFill>
                <a:uFillTx/>
                <a:latin typeface="Times New Roman"/>
                <a:ea typeface="DejaVu Sans"/>
              </a:rPr>
              <a:t>Hardware Requirements</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Processor - Intel x86</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Speed - 1.1 GHz</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RAM - 4 GB (min)</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Hard Disk - 50 GB</a:t>
            </a:r>
            <a:endParaRPr b="0" lang="en-IN" sz="2400" spc="-1" strike="noStrike">
              <a:latin typeface="Arial"/>
            </a:endParaRPr>
          </a:p>
          <a:p>
            <a:pPr>
              <a:lnSpc>
                <a:spcPct val="90000"/>
              </a:lnSpc>
              <a:spcBef>
                <a:spcPts val="1001"/>
              </a:spcBef>
              <a:tabLst>
                <a:tab algn="l" pos="0"/>
              </a:tabLst>
            </a:pPr>
            <a:r>
              <a:rPr b="1" lang="en-IN" sz="2400" spc="-1" strike="noStrike" u="sng">
                <a:solidFill>
                  <a:srgbClr val="000000"/>
                </a:solidFill>
                <a:uFillTx/>
                <a:latin typeface="Times New Roman"/>
                <a:ea typeface="DejaVu Sans"/>
              </a:rPr>
              <a:t>Software Requirements</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Operating System - Windows 7 or Above , Linux</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Frontend – HTML,CSS,JavaScript</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Backend – Python ,MySQL</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Platform used - PyCharm, MySQL workbench</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Web Browser - Google Chrome, Fire fox, Microsoft Edge</a:t>
            </a:r>
            <a:endParaRPr b="0" lang="en-IN" sz="2400" spc="-1" strike="noStrike">
              <a:latin typeface="Arial"/>
            </a:endParaRPr>
          </a:p>
          <a:p>
            <a:pPr marL="228600" indent="-22572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Frame work - Flask</a:t>
            </a:r>
            <a:endParaRPr b="0" lang="en-IN" sz="2400" spc="-1" strike="noStrike">
              <a:latin typeface="Arial"/>
            </a:endParaRPr>
          </a:p>
        </p:txBody>
      </p:sp>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TM02892315[[fn=Wisp]]</Template>
  <TotalTime>1136</TotalTime>
  <Application>LibreOffice/6.4.7.2$Linux_X86_64 LibreOffice_project/40$Build-2</Application>
  <Words>1058</Words>
  <Paragraphs>577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2022-01-08T15:19:27Z</dcterms:created>
  <dc:creator>Windows User</dc:creator>
  <dc:description/>
  <dc:language>en-IN</dc:language>
  <cp:lastModifiedBy/>
  <dcterms:modified xsi:type="dcterms:W3CDTF">2022-01-14T12:27:24Z</dcterms:modified>
  <cp:revision>95</cp:revision>
  <dc:subject/>
  <dc:title>HEALTH INSURANCE CLAIM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