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72" r:id="rId8"/>
    <p:sldId id="273" r:id="rId9"/>
    <p:sldId id="267" r:id="rId10"/>
    <p:sldId id="268" r:id="rId11"/>
    <p:sldId id="269" r:id="rId12"/>
    <p:sldId id="274" r:id="rId13"/>
    <p:sldId id="260" r:id="rId14"/>
    <p:sldId id="263" r:id="rId15"/>
    <p:sldId id="262" r:id="rId16"/>
    <p:sldId id="261" r:id="rId17"/>
    <p:sldId id="266"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47E5-7BED-44C0-B2F5-EF9405623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84691D-32FE-4C64-90D5-70305CE05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D297AE-7852-4DFE-8DF6-F33F43FF056F}"/>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5" name="Footer Placeholder 4">
            <a:extLst>
              <a:ext uri="{FF2B5EF4-FFF2-40B4-BE49-F238E27FC236}">
                <a16:creationId xmlns:a16="http://schemas.microsoft.com/office/drawing/2014/main" id="{C7C0EBD8-8E95-4EE6-B590-B8D56C8F3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55D5E-BD3A-4400-8BFC-471F278BDE6A}"/>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9514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958E-9D66-4E3F-8614-0B842C7E6F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8B9933-E3C6-45CC-82AA-3AC27BC8BA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19248-58C3-4C0D-8CCA-1C1D68D31F84}"/>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5" name="Footer Placeholder 4">
            <a:extLst>
              <a:ext uri="{FF2B5EF4-FFF2-40B4-BE49-F238E27FC236}">
                <a16:creationId xmlns:a16="http://schemas.microsoft.com/office/drawing/2014/main" id="{7F0CD931-8D8E-4F3F-B574-14F299405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1C708-511B-4E54-887D-40EC13E24675}"/>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57031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1540E-70C7-4106-9737-5D35E914A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CDC95F-A4B5-4DC8-AD1F-D9FE165002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0A4F08-6758-4B3B-818B-7BE5B43E855A}"/>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5" name="Footer Placeholder 4">
            <a:extLst>
              <a:ext uri="{FF2B5EF4-FFF2-40B4-BE49-F238E27FC236}">
                <a16:creationId xmlns:a16="http://schemas.microsoft.com/office/drawing/2014/main" id="{C35706E8-C5C4-428D-8980-918193F60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83C6D-A7ED-40AF-B19F-4158E10B02D1}"/>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66307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86D4-1676-483F-9A83-EA8D206B5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114C7-DF07-4693-8041-A0185D6B0D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9574EC-DBB4-4FD7-8914-F1B7D92A12EC}"/>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5" name="Footer Placeholder 4">
            <a:extLst>
              <a:ext uri="{FF2B5EF4-FFF2-40B4-BE49-F238E27FC236}">
                <a16:creationId xmlns:a16="http://schemas.microsoft.com/office/drawing/2014/main" id="{71194B5C-BB63-477F-BA67-B95B241E9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4EA5E-25D8-4356-AD62-2E936EAB2CFE}"/>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259364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CB0C-5206-4D8A-8F95-0642E8099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0D4E68-51F8-4A93-ACDF-DA357D4E8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C65461-BDDF-412F-A303-D18DB040A0E7}"/>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5" name="Footer Placeholder 4">
            <a:extLst>
              <a:ext uri="{FF2B5EF4-FFF2-40B4-BE49-F238E27FC236}">
                <a16:creationId xmlns:a16="http://schemas.microsoft.com/office/drawing/2014/main" id="{D558F9B7-20BF-4D23-9721-5532459D2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3DC3E-D868-452F-9CF2-EC0923815BDB}"/>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5960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7892-3BE5-4A4F-BFC8-6A2D19461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FFA5C9-DF6C-4592-8BB9-124F7E561C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163DC9-BC6B-4E85-B618-E0C2FE4BC9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495645-6A42-4980-B442-879D91C1A499}"/>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6" name="Footer Placeholder 5">
            <a:extLst>
              <a:ext uri="{FF2B5EF4-FFF2-40B4-BE49-F238E27FC236}">
                <a16:creationId xmlns:a16="http://schemas.microsoft.com/office/drawing/2014/main" id="{859B3DE8-CC1F-49EF-8CF4-B0A6F6A1A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C0282-F87A-4DFC-9DBB-43B8FAEED44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239534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7B81-4250-4DCB-B16E-1912631A38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6FE013-A9C0-484B-A50F-9DCDE5726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99610F-76E3-4566-A54D-4C42AF5A0F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2492E3-075D-4419-BE66-A34BCA097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8438FC-439E-4F12-B118-415BEAEDFB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452DAD-3D61-4F7C-9628-A54475570FD0}"/>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8" name="Footer Placeholder 7">
            <a:extLst>
              <a:ext uri="{FF2B5EF4-FFF2-40B4-BE49-F238E27FC236}">
                <a16:creationId xmlns:a16="http://schemas.microsoft.com/office/drawing/2014/main" id="{E910A963-BE5D-43D3-99AC-64FEAEAA9F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2C0A11-36FC-4181-A740-967D3104EFF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4737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BAC3-FEC5-4E73-9E0E-E06F2CCD4F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B0CD22-1DD3-475D-A541-694C7555F5FC}"/>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4" name="Footer Placeholder 3">
            <a:extLst>
              <a:ext uri="{FF2B5EF4-FFF2-40B4-BE49-F238E27FC236}">
                <a16:creationId xmlns:a16="http://schemas.microsoft.com/office/drawing/2014/main" id="{CDF60068-4EE5-4B23-951D-1AA22CDFB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484577-CA55-40A6-8463-4AB7D346987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70842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0E00A-C485-4FBF-B9A4-1D7B535FAA2B}"/>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3" name="Footer Placeholder 2">
            <a:extLst>
              <a:ext uri="{FF2B5EF4-FFF2-40B4-BE49-F238E27FC236}">
                <a16:creationId xmlns:a16="http://schemas.microsoft.com/office/drawing/2014/main" id="{88906F69-AAE7-40B2-B454-73701E8BD8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585A5C-B1B4-4E0E-BA3D-0B4A1968B3B5}"/>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60403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8069-2DD4-4650-809A-C90B8D4AC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3C0EE4-9944-493C-8A73-2BFCF3AAF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B4A52A-8D28-47CE-8392-670CE306D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1288A8-9299-4C2A-8CD5-A0504006EE41}"/>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6" name="Footer Placeholder 5">
            <a:extLst>
              <a:ext uri="{FF2B5EF4-FFF2-40B4-BE49-F238E27FC236}">
                <a16:creationId xmlns:a16="http://schemas.microsoft.com/office/drawing/2014/main" id="{EBD666F8-9F7E-4BDE-B88D-EA4C258C0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E88AA6-59FB-4C58-8355-9AF646079E20}"/>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83171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A312-EEDE-40E4-9458-281C8F0D9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9614E3-FFBA-43C5-A2B3-A05F0FCDB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46112D-B1F8-49B9-92B5-ED493C195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1F0DB5-EF64-4D72-8964-E212E1B0DC7F}"/>
              </a:ext>
            </a:extLst>
          </p:cNvPr>
          <p:cNvSpPr>
            <a:spLocks noGrp="1"/>
          </p:cNvSpPr>
          <p:nvPr>
            <p:ph type="dt" sz="half" idx="10"/>
          </p:nvPr>
        </p:nvSpPr>
        <p:spPr/>
        <p:txBody>
          <a:bodyPr/>
          <a:lstStyle/>
          <a:p>
            <a:fld id="{CEC547BB-89C6-47AA-A0E9-264E466D5385}" type="datetimeFigureOut">
              <a:rPr lang="en-IN" smtClean="0"/>
              <a:t>03-03-2022</a:t>
            </a:fld>
            <a:endParaRPr lang="en-IN"/>
          </a:p>
        </p:txBody>
      </p:sp>
      <p:sp>
        <p:nvSpPr>
          <p:cNvPr id="6" name="Footer Placeholder 5">
            <a:extLst>
              <a:ext uri="{FF2B5EF4-FFF2-40B4-BE49-F238E27FC236}">
                <a16:creationId xmlns:a16="http://schemas.microsoft.com/office/drawing/2014/main" id="{D8B0E303-5030-49D4-8F53-8BBF2F761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8CF1EE-6C40-4D65-B86F-A2017D459898}"/>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9927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A2D35-B94A-4029-A0C2-DAF362D48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6B6336-491F-4E4B-BA34-859FCAD47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CE45C-1177-414F-BFA9-3440459CD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547BB-89C6-47AA-A0E9-264E466D5385}" type="datetimeFigureOut">
              <a:rPr lang="en-IN" smtClean="0"/>
              <a:t>03-03-2022</a:t>
            </a:fld>
            <a:endParaRPr lang="en-IN"/>
          </a:p>
        </p:txBody>
      </p:sp>
      <p:sp>
        <p:nvSpPr>
          <p:cNvPr id="5" name="Footer Placeholder 4">
            <a:extLst>
              <a:ext uri="{FF2B5EF4-FFF2-40B4-BE49-F238E27FC236}">
                <a16:creationId xmlns:a16="http://schemas.microsoft.com/office/drawing/2014/main" id="{EE37A71B-A633-4AF4-903E-B8A3EF7AF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22CA37-3DC7-4673-A116-9F17304BB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D117A-02EB-42D1-B65D-26BF9AEB56FD}" type="slidenum">
              <a:rPr lang="en-IN" smtClean="0"/>
              <a:t>‹#›</a:t>
            </a:fld>
            <a:endParaRPr lang="en-IN"/>
          </a:p>
        </p:txBody>
      </p:sp>
    </p:spTree>
    <p:extLst>
      <p:ext uri="{BB962C8B-B14F-4D97-AF65-F5344CB8AC3E}">
        <p14:creationId xmlns:p14="http://schemas.microsoft.com/office/powerpoint/2010/main" val="37225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B61B-7579-4A1A-A854-9F1AFB733FD3}"/>
              </a:ext>
            </a:extLst>
          </p:cNvPr>
          <p:cNvSpPr>
            <a:spLocks noGrp="1"/>
          </p:cNvSpPr>
          <p:nvPr>
            <p:ph type="ctrTitle"/>
          </p:nvPr>
        </p:nvSpPr>
        <p:spPr>
          <a:xfrm>
            <a:off x="2601156" y="2059620"/>
            <a:ext cx="6060489" cy="997582"/>
          </a:xfrm>
        </p:spPr>
        <p:txBody>
          <a:bodyPr/>
          <a:lstStyle/>
          <a:p>
            <a:r>
              <a:rPr lang="en-US" dirty="0"/>
              <a:t>TRAVALLER’S HUB</a:t>
            </a:r>
            <a:endParaRPr lang="en-IN" dirty="0"/>
          </a:p>
        </p:txBody>
      </p:sp>
      <p:sp>
        <p:nvSpPr>
          <p:cNvPr id="3" name="Subtitle 2">
            <a:extLst>
              <a:ext uri="{FF2B5EF4-FFF2-40B4-BE49-F238E27FC236}">
                <a16:creationId xmlns:a16="http://schemas.microsoft.com/office/drawing/2014/main" id="{62B95F72-ABAD-46CE-B8DF-9B924B58C951}"/>
              </a:ext>
            </a:extLst>
          </p:cNvPr>
          <p:cNvSpPr>
            <a:spLocks noGrp="1"/>
          </p:cNvSpPr>
          <p:nvPr>
            <p:ph type="subTitle" idx="1"/>
          </p:nvPr>
        </p:nvSpPr>
        <p:spPr>
          <a:xfrm>
            <a:off x="3142695" y="3673059"/>
            <a:ext cx="4258321" cy="1655762"/>
          </a:xfrm>
        </p:spPr>
        <p:txBody>
          <a:bodyPr>
            <a:normAutofit/>
          </a:bodyPr>
          <a:lstStyle/>
          <a:p>
            <a:r>
              <a:rPr lang="en-US" dirty="0"/>
              <a:t>Name : SOORAJ.M</a:t>
            </a:r>
          </a:p>
          <a:p>
            <a:r>
              <a:rPr lang="en-US" dirty="0"/>
              <a:t>Reg NO :MES20MCA2052</a:t>
            </a:r>
          </a:p>
          <a:p>
            <a:r>
              <a:rPr lang="en-US" dirty="0"/>
              <a:t>Product Owner  : </a:t>
            </a:r>
            <a:r>
              <a:rPr lang="en-US" dirty="0" err="1"/>
              <a:t>Ms.Febin</a:t>
            </a:r>
            <a:r>
              <a:rPr lang="en-US" dirty="0"/>
              <a:t> Aziz</a:t>
            </a:r>
            <a:endParaRPr lang="en-IN" dirty="0"/>
          </a:p>
        </p:txBody>
      </p:sp>
    </p:spTree>
    <p:extLst>
      <p:ext uri="{BB962C8B-B14F-4D97-AF65-F5344CB8AC3E}">
        <p14:creationId xmlns:p14="http://schemas.microsoft.com/office/powerpoint/2010/main" val="36455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62A5-5866-4D0D-9521-D704419B403F}"/>
              </a:ext>
            </a:extLst>
          </p:cNvPr>
          <p:cNvSpPr>
            <a:spLocks noGrp="1"/>
          </p:cNvSpPr>
          <p:nvPr>
            <p:ph type="title"/>
          </p:nvPr>
        </p:nvSpPr>
        <p:spPr>
          <a:xfrm>
            <a:off x="838200" y="365126"/>
            <a:ext cx="4896775" cy="575908"/>
          </a:xfrm>
        </p:spPr>
        <p:txBody>
          <a:bodyPr>
            <a:normAutofit/>
          </a:bodyPr>
          <a:lstStyle/>
          <a:p>
            <a:r>
              <a:rPr lang="en-US" sz="3200" b="1" u="sng" dirty="0"/>
              <a:t>DATA FLOW DIAGRAM</a:t>
            </a:r>
            <a:endParaRPr lang="en-IN" sz="3200" b="1" u="sng" dirty="0"/>
          </a:p>
        </p:txBody>
      </p:sp>
      <p:sp>
        <p:nvSpPr>
          <p:cNvPr id="3" name="Content Placeholder 2">
            <a:extLst>
              <a:ext uri="{FF2B5EF4-FFF2-40B4-BE49-F238E27FC236}">
                <a16:creationId xmlns:a16="http://schemas.microsoft.com/office/drawing/2014/main" id="{4DA8E4A1-BC5B-437E-823A-66F0FC87C591}"/>
              </a:ext>
            </a:extLst>
          </p:cNvPr>
          <p:cNvSpPr>
            <a:spLocks noGrp="1"/>
          </p:cNvSpPr>
          <p:nvPr>
            <p:ph idx="1"/>
          </p:nvPr>
        </p:nvSpPr>
        <p:spPr>
          <a:xfrm>
            <a:off x="838200" y="1180730"/>
            <a:ext cx="10515600" cy="4996233"/>
          </a:xfrm>
        </p:spPr>
        <p:txBody>
          <a:bodyPr>
            <a:normAutofit/>
          </a:bodyPr>
          <a:lstStyle/>
          <a:p>
            <a:pPr marL="0" indent="0">
              <a:buNone/>
            </a:pPr>
            <a:r>
              <a:rPr lang="en-US" sz="2400" b="1" u="sng" dirty="0"/>
              <a:t>LEVEL 1</a:t>
            </a:r>
            <a:endParaRPr lang="en-IN" sz="2400" b="1" u="sng" dirty="0"/>
          </a:p>
        </p:txBody>
      </p:sp>
      <p:pic>
        <p:nvPicPr>
          <p:cNvPr id="5" name="Picture 4">
            <a:extLst>
              <a:ext uri="{FF2B5EF4-FFF2-40B4-BE49-F238E27FC236}">
                <a16:creationId xmlns:a16="http://schemas.microsoft.com/office/drawing/2014/main" id="{57529090-2940-4DF9-B291-D13FB962E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902" y="1562470"/>
            <a:ext cx="8095186" cy="5220070"/>
          </a:xfrm>
          <a:prstGeom prst="rect">
            <a:avLst/>
          </a:prstGeom>
        </p:spPr>
      </p:pic>
    </p:spTree>
    <p:extLst>
      <p:ext uri="{BB962C8B-B14F-4D97-AF65-F5344CB8AC3E}">
        <p14:creationId xmlns:p14="http://schemas.microsoft.com/office/powerpoint/2010/main" val="266975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21D0-7C50-4889-9F90-0D8393FCDFD3}"/>
              </a:ext>
            </a:extLst>
          </p:cNvPr>
          <p:cNvSpPr>
            <a:spLocks noGrp="1"/>
          </p:cNvSpPr>
          <p:nvPr>
            <p:ph type="title"/>
          </p:nvPr>
        </p:nvSpPr>
        <p:spPr>
          <a:xfrm>
            <a:off x="838200" y="365125"/>
            <a:ext cx="3538491" cy="487131"/>
          </a:xfrm>
        </p:spPr>
        <p:txBody>
          <a:bodyPr>
            <a:normAutofit fontScale="90000"/>
          </a:bodyPr>
          <a:lstStyle/>
          <a:p>
            <a:r>
              <a:rPr lang="en-US" sz="3200" b="1" u="sng" dirty="0"/>
              <a:t>DATA FLOW DIAGRAM</a:t>
            </a:r>
            <a:endParaRPr lang="en-IN" sz="3200" b="1" u="sng" dirty="0"/>
          </a:p>
        </p:txBody>
      </p:sp>
      <p:sp>
        <p:nvSpPr>
          <p:cNvPr id="3" name="Content Placeholder 2">
            <a:extLst>
              <a:ext uri="{FF2B5EF4-FFF2-40B4-BE49-F238E27FC236}">
                <a16:creationId xmlns:a16="http://schemas.microsoft.com/office/drawing/2014/main" id="{FA3EF5DD-ABAD-4BFB-9AF0-34F82207CA9C}"/>
              </a:ext>
            </a:extLst>
          </p:cNvPr>
          <p:cNvSpPr>
            <a:spLocks noGrp="1"/>
          </p:cNvSpPr>
          <p:nvPr>
            <p:ph idx="1"/>
          </p:nvPr>
        </p:nvSpPr>
        <p:spPr>
          <a:xfrm>
            <a:off x="838200" y="1026634"/>
            <a:ext cx="10515600" cy="4351338"/>
          </a:xfrm>
        </p:spPr>
        <p:txBody>
          <a:bodyPr>
            <a:normAutofit/>
          </a:bodyPr>
          <a:lstStyle/>
          <a:p>
            <a:pPr marL="0" indent="0">
              <a:buNone/>
            </a:pPr>
            <a:r>
              <a:rPr lang="en-US" sz="2400" b="1" u="sng" dirty="0"/>
              <a:t>LEVEL 2</a:t>
            </a:r>
            <a:endParaRPr lang="en-IN" sz="2400" b="1" u="sng" dirty="0"/>
          </a:p>
        </p:txBody>
      </p:sp>
      <p:pic>
        <p:nvPicPr>
          <p:cNvPr id="5" name="Picture 4">
            <a:extLst>
              <a:ext uri="{FF2B5EF4-FFF2-40B4-BE49-F238E27FC236}">
                <a16:creationId xmlns:a16="http://schemas.microsoft.com/office/drawing/2014/main" id="{FCD64321-8395-4DE4-8DE1-B6468FE9D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693" y="1480028"/>
            <a:ext cx="8494219" cy="5258123"/>
          </a:xfrm>
          <a:prstGeom prst="rect">
            <a:avLst/>
          </a:prstGeom>
        </p:spPr>
      </p:pic>
    </p:spTree>
    <p:extLst>
      <p:ext uri="{BB962C8B-B14F-4D97-AF65-F5344CB8AC3E}">
        <p14:creationId xmlns:p14="http://schemas.microsoft.com/office/powerpoint/2010/main" val="498237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0267-82D7-4D0D-B6CA-A3DE4F56523F}"/>
              </a:ext>
            </a:extLst>
          </p:cNvPr>
          <p:cNvSpPr>
            <a:spLocks noGrp="1"/>
          </p:cNvSpPr>
          <p:nvPr>
            <p:ph type="title"/>
          </p:nvPr>
        </p:nvSpPr>
        <p:spPr>
          <a:xfrm>
            <a:off x="687280" y="254909"/>
            <a:ext cx="5257800" cy="426128"/>
          </a:xfrm>
        </p:spPr>
        <p:txBody>
          <a:bodyPr>
            <a:normAutofit fontScale="90000"/>
          </a:bodyPr>
          <a:lstStyle/>
          <a:p>
            <a:r>
              <a:rPr lang="en-US" u="sng" dirty="0"/>
              <a:t>FUTURE ENHANCEMENT</a:t>
            </a:r>
            <a:endParaRPr lang="en-IN" u="sng" dirty="0"/>
          </a:p>
        </p:txBody>
      </p:sp>
      <p:sp>
        <p:nvSpPr>
          <p:cNvPr id="3" name="Content Placeholder 2">
            <a:extLst>
              <a:ext uri="{FF2B5EF4-FFF2-40B4-BE49-F238E27FC236}">
                <a16:creationId xmlns:a16="http://schemas.microsoft.com/office/drawing/2014/main" id="{F76AE720-1B19-4B46-8488-78471964305F}"/>
              </a:ext>
            </a:extLst>
          </p:cNvPr>
          <p:cNvSpPr>
            <a:spLocks noGrp="1"/>
          </p:cNvSpPr>
          <p:nvPr>
            <p:ph idx="1"/>
          </p:nvPr>
        </p:nvSpPr>
        <p:spPr>
          <a:xfrm>
            <a:off x="257452" y="1115412"/>
            <a:ext cx="11745158" cy="4351338"/>
          </a:xfrm>
        </p:spPr>
        <p:txBody>
          <a:bodyPr/>
          <a:lstStyle/>
          <a:p>
            <a:pPr>
              <a:buFont typeface="Wingdings" panose="05000000000000000000" pitchFamily="2" charset="2"/>
              <a:buChar char="Ø"/>
            </a:pPr>
            <a:r>
              <a:rPr lang="en-US" sz="2400" dirty="0"/>
              <a:t>The project has a very vast scope in future . Various functionalities can be added to this system.</a:t>
            </a:r>
          </a:p>
          <a:p>
            <a:pPr lvl="1">
              <a:buFont typeface="Wingdings" panose="05000000000000000000" pitchFamily="2" charset="2"/>
              <a:buChar char="Ø"/>
            </a:pPr>
            <a:r>
              <a:rPr lang="en-US" sz="2000" dirty="0"/>
              <a:t>We can add accommodation details, like hotel name , facilities , location , charges , of the destination.</a:t>
            </a:r>
          </a:p>
          <a:p>
            <a:pPr lvl="1">
              <a:buFont typeface="Wingdings" panose="05000000000000000000" pitchFamily="2" charset="2"/>
              <a:buChar char="Ø"/>
            </a:pPr>
            <a:r>
              <a:rPr lang="en-US" sz="2000" dirty="0"/>
              <a:t>Merge various rooms with same destination.</a:t>
            </a:r>
          </a:p>
          <a:p>
            <a:pPr lvl="1">
              <a:buFont typeface="Wingdings" panose="05000000000000000000" pitchFamily="2" charset="2"/>
              <a:buChar char="Ø"/>
            </a:pPr>
            <a:r>
              <a:rPr lang="en-US" sz="2000" dirty="0"/>
              <a:t>Predict the best medium for travel.</a:t>
            </a:r>
          </a:p>
          <a:p>
            <a:pPr lvl="1">
              <a:buFont typeface="Wingdings" panose="05000000000000000000" pitchFamily="2" charset="2"/>
              <a:buChar char="Ø"/>
            </a:pPr>
            <a:r>
              <a:rPr lang="en-US" sz="2000" dirty="0"/>
              <a:t>Give a detailed view on selected destination on the basis of culture.</a:t>
            </a:r>
          </a:p>
          <a:p>
            <a:pPr lvl="1">
              <a:buFont typeface="Wingdings" panose="05000000000000000000" pitchFamily="2" charset="2"/>
              <a:buChar char="Ø"/>
            </a:pPr>
            <a:r>
              <a:rPr lang="en-US" sz="2000" dirty="0"/>
              <a:t>Suggest the destination on the basis of selected activities or taste.</a:t>
            </a:r>
          </a:p>
          <a:p>
            <a:pPr marL="0" indent="0">
              <a:buNone/>
            </a:pPr>
            <a:endParaRPr lang="en-IN" sz="2000" dirty="0"/>
          </a:p>
        </p:txBody>
      </p:sp>
    </p:spTree>
    <p:extLst>
      <p:ext uri="{BB962C8B-B14F-4D97-AF65-F5344CB8AC3E}">
        <p14:creationId xmlns:p14="http://schemas.microsoft.com/office/powerpoint/2010/main" val="2399214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E1EB-0474-407F-A941-AF9EE06DB067}"/>
              </a:ext>
            </a:extLst>
          </p:cNvPr>
          <p:cNvSpPr>
            <a:spLocks noGrp="1"/>
          </p:cNvSpPr>
          <p:nvPr>
            <p:ph type="title"/>
          </p:nvPr>
        </p:nvSpPr>
        <p:spPr>
          <a:xfrm>
            <a:off x="838200" y="365125"/>
            <a:ext cx="4523913" cy="487131"/>
          </a:xfrm>
        </p:spPr>
        <p:txBody>
          <a:bodyPr>
            <a:normAutofit fontScale="90000"/>
          </a:bodyPr>
          <a:lstStyle/>
          <a:p>
            <a:r>
              <a:rPr lang="en-US" sz="3200" b="1" u="sng" dirty="0"/>
              <a:t>DEVELOPING ENVIRONMENT</a:t>
            </a:r>
            <a:endParaRPr lang="en-IN" sz="3200" b="1" u="sng" dirty="0"/>
          </a:p>
        </p:txBody>
      </p:sp>
      <p:sp>
        <p:nvSpPr>
          <p:cNvPr id="3" name="Content Placeholder 2">
            <a:extLst>
              <a:ext uri="{FF2B5EF4-FFF2-40B4-BE49-F238E27FC236}">
                <a16:creationId xmlns:a16="http://schemas.microsoft.com/office/drawing/2014/main" id="{19DD6B7E-6EC4-4D0A-ACAC-7FB67D6085DD}"/>
              </a:ext>
            </a:extLst>
          </p:cNvPr>
          <p:cNvSpPr>
            <a:spLocks noGrp="1"/>
          </p:cNvSpPr>
          <p:nvPr>
            <p:ph idx="1"/>
          </p:nvPr>
        </p:nvSpPr>
        <p:spPr>
          <a:xfrm>
            <a:off x="838200" y="1062146"/>
            <a:ext cx="10515600" cy="4351338"/>
          </a:xfrm>
        </p:spPr>
        <p:txBody>
          <a:bodyPr>
            <a:normAutofit/>
          </a:bodyPr>
          <a:lstStyle/>
          <a:p>
            <a:pPr>
              <a:buFont typeface="Wingdings" panose="05000000000000000000" pitchFamily="2" charset="2"/>
              <a:buChar char="Ø"/>
            </a:pPr>
            <a:r>
              <a:rPr lang="en-US" sz="2000" dirty="0"/>
              <a:t>Front-End      :    HTML,CSS Java Script</a:t>
            </a:r>
          </a:p>
          <a:p>
            <a:pPr>
              <a:buFont typeface="Wingdings" panose="05000000000000000000" pitchFamily="2" charset="2"/>
              <a:buChar char="Ø"/>
            </a:pPr>
            <a:r>
              <a:rPr lang="en-US" sz="2000" dirty="0"/>
              <a:t>Back-End       :    Python , Django</a:t>
            </a:r>
          </a:p>
          <a:p>
            <a:pPr>
              <a:buFont typeface="Wingdings" panose="05000000000000000000" pitchFamily="2" charset="2"/>
              <a:buChar char="Ø"/>
            </a:pPr>
            <a:r>
              <a:rPr lang="en-US" sz="2000" dirty="0"/>
              <a:t>Database       :    </a:t>
            </a:r>
            <a:r>
              <a:rPr lang="en-US" sz="2000" dirty="0" err="1"/>
              <a:t>Mysql</a:t>
            </a:r>
            <a:endParaRPr lang="en-US" sz="2000" dirty="0"/>
          </a:p>
          <a:p>
            <a:pPr>
              <a:buFont typeface="Wingdings" panose="05000000000000000000" pitchFamily="2" charset="2"/>
              <a:buChar char="Ø"/>
            </a:pPr>
            <a:r>
              <a:rPr lang="en-US" sz="2000" dirty="0"/>
              <a:t>IDE                  :    </a:t>
            </a:r>
            <a:r>
              <a:rPr lang="en-US" sz="2000" dirty="0" err="1"/>
              <a:t>Pycharm</a:t>
            </a:r>
            <a:endParaRPr lang="en-IN" sz="2000" dirty="0"/>
          </a:p>
          <a:p>
            <a:pPr>
              <a:buFont typeface="Wingdings" panose="05000000000000000000" pitchFamily="2" charset="2"/>
              <a:buChar char="Ø"/>
            </a:pPr>
            <a:r>
              <a:rPr lang="en-US" sz="2000" dirty="0"/>
              <a:t>Operating System :  Windows 10 </a:t>
            </a:r>
          </a:p>
          <a:p>
            <a:pPr>
              <a:buFont typeface="Wingdings" panose="05000000000000000000" pitchFamily="2" charset="2"/>
              <a:buChar char="Ø"/>
            </a:pPr>
            <a:r>
              <a:rPr lang="en-US" sz="2000" dirty="0"/>
              <a:t>Processor : Intel Core i5</a:t>
            </a:r>
          </a:p>
          <a:p>
            <a:pPr>
              <a:buFont typeface="Wingdings" panose="05000000000000000000" pitchFamily="2" charset="2"/>
              <a:buChar char="Ø"/>
            </a:pPr>
            <a:r>
              <a:rPr lang="en-US" sz="2000" dirty="0"/>
              <a:t>RAM : 8 GB</a:t>
            </a:r>
          </a:p>
        </p:txBody>
      </p:sp>
    </p:spTree>
    <p:extLst>
      <p:ext uri="{BB962C8B-B14F-4D97-AF65-F5344CB8AC3E}">
        <p14:creationId xmlns:p14="http://schemas.microsoft.com/office/powerpoint/2010/main" val="4014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6A47-A354-4CB1-879B-E2D2E2134ED8}"/>
              </a:ext>
            </a:extLst>
          </p:cNvPr>
          <p:cNvSpPr>
            <a:spLocks noGrp="1"/>
          </p:cNvSpPr>
          <p:nvPr>
            <p:ph type="title"/>
          </p:nvPr>
        </p:nvSpPr>
        <p:spPr>
          <a:xfrm>
            <a:off x="838200" y="329615"/>
            <a:ext cx="3183384" cy="620296"/>
          </a:xfrm>
        </p:spPr>
        <p:txBody>
          <a:bodyPr>
            <a:normAutofit/>
          </a:bodyPr>
          <a:lstStyle/>
          <a:p>
            <a:r>
              <a:rPr lang="en-US" sz="3200" b="1" u="sng" dirty="0"/>
              <a:t>PROJECT PLAN</a:t>
            </a:r>
            <a:endParaRPr lang="en-IN" sz="3200" b="1" u="sng" dirty="0"/>
          </a:p>
        </p:txBody>
      </p:sp>
      <p:graphicFrame>
        <p:nvGraphicFramePr>
          <p:cNvPr id="8" name="Content Placeholder 7">
            <a:extLst>
              <a:ext uri="{FF2B5EF4-FFF2-40B4-BE49-F238E27FC236}">
                <a16:creationId xmlns:a16="http://schemas.microsoft.com/office/drawing/2014/main" id="{352AD872-CE9E-47EF-A100-C319ACE5C65E}"/>
              </a:ext>
            </a:extLst>
          </p:cNvPr>
          <p:cNvGraphicFramePr>
            <a:graphicFrameLocks noGrp="1"/>
          </p:cNvGraphicFramePr>
          <p:nvPr>
            <p:ph idx="1"/>
            <p:extLst>
              <p:ext uri="{D42A27DB-BD31-4B8C-83A1-F6EECF244321}">
                <p14:modId xmlns:p14="http://schemas.microsoft.com/office/powerpoint/2010/main" val="3058351147"/>
              </p:ext>
            </p:extLst>
          </p:nvPr>
        </p:nvGraphicFramePr>
        <p:xfrm>
          <a:off x="1331650" y="1296140"/>
          <a:ext cx="6924583" cy="4496391"/>
        </p:xfrm>
        <a:graphic>
          <a:graphicData uri="http://schemas.openxmlformats.org/drawingml/2006/table">
            <a:tbl>
              <a:tblPr firstRow="1" firstCol="1" bandRow="1"/>
              <a:tblGrid>
                <a:gridCol w="1042913">
                  <a:extLst>
                    <a:ext uri="{9D8B030D-6E8A-4147-A177-3AD203B41FA5}">
                      <a16:colId xmlns:a16="http://schemas.microsoft.com/office/drawing/2014/main" val="186788668"/>
                    </a:ext>
                  </a:extLst>
                </a:gridCol>
                <a:gridCol w="1512265">
                  <a:extLst>
                    <a:ext uri="{9D8B030D-6E8A-4147-A177-3AD203B41FA5}">
                      <a16:colId xmlns:a16="http://schemas.microsoft.com/office/drawing/2014/main" val="2649908394"/>
                    </a:ext>
                  </a:extLst>
                </a:gridCol>
                <a:gridCol w="1279230">
                  <a:extLst>
                    <a:ext uri="{9D8B030D-6E8A-4147-A177-3AD203B41FA5}">
                      <a16:colId xmlns:a16="http://schemas.microsoft.com/office/drawing/2014/main" val="3542813083"/>
                    </a:ext>
                  </a:extLst>
                </a:gridCol>
                <a:gridCol w="1163534">
                  <a:extLst>
                    <a:ext uri="{9D8B030D-6E8A-4147-A177-3AD203B41FA5}">
                      <a16:colId xmlns:a16="http://schemas.microsoft.com/office/drawing/2014/main" val="1671691342"/>
                    </a:ext>
                  </a:extLst>
                </a:gridCol>
                <a:gridCol w="813980">
                  <a:extLst>
                    <a:ext uri="{9D8B030D-6E8A-4147-A177-3AD203B41FA5}">
                      <a16:colId xmlns:a16="http://schemas.microsoft.com/office/drawing/2014/main" val="2196655331"/>
                    </a:ext>
                  </a:extLst>
                </a:gridCol>
                <a:gridCol w="1112661">
                  <a:extLst>
                    <a:ext uri="{9D8B030D-6E8A-4147-A177-3AD203B41FA5}">
                      <a16:colId xmlns:a16="http://schemas.microsoft.com/office/drawing/2014/main" val="2664816500"/>
                    </a:ext>
                  </a:extLst>
                </a:gridCol>
              </a:tblGrid>
              <a:tr h="399811">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User Story</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ID</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Task Name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Start Date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End Date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Days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Status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737160"/>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Sprint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15/11/2021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364374"/>
                  </a:ext>
                </a:extLst>
              </a:tr>
              <a:tr h="424182">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1254626"/>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Sprint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22/11/2021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281026"/>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51431"/>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Sprint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01/11/2021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06/11/2022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941607"/>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13/12/2021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331344"/>
                  </a:ext>
                </a:extLst>
              </a:tr>
              <a:tr h="424182">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03/01/2022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06/01/2022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848876"/>
                  </a:ext>
                </a:extLst>
              </a:tr>
              <a:tr h="406027">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Sprint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20/01/2022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149822"/>
                  </a:ext>
                </a:extLst>
              </a:tr>
              <a:tr h="406027">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07/01/2022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09/01/2022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5915123"/>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14/02/2022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416240"/>
                  </a:ext>
                </a:extLst>
              </a:tr>
            </a:tbl>
          </a:graphicData>
        </a:graphic>
      </p:graphicFrame>
    </p:spTree>
    <p:extLst>
      <p:ext uri="{BB962C8B-B14F-4D97-AF65-F5344CB8AC3E}">
        <p14:creationId xmlns:p14="http://schemas.microsoft.com/office/powerpoint/2010/main" val="1579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0274-7B3E-485E-B078-854F48DE7BB2}"/>
              </a:ext>
            </a:extLst>
          </p:cNvPr>
          <p:cNvSpPr>
            <a:spLocks noGrp="1"/>
          </p:cNvSpPr>
          <p:nvPr>
            <p:ph type="title"/>
          </p:nvPr>
        </p:nvSpPr>
        <p:spPr>
          <a:xfrm>
            <a:off x="770049" y="382881"/>
            <a:ext cx="2703990" cy="638052"/>
          </a:xfrm>
        </p:spPr>
        <p:txBody>
          <a:bodyPr>
            <a:normAutofit/>
          </a:bodyPr>
          <a:lstStyle/>
          <a:p>
            <a:r>
              <a:rPr lang="en-US" sz="3200" b="1" u="sng" dirty="0"/>
              <a:t>USER STORY</a:t>
            </a:r>
            <a:endParaRPr lang="en-IN" sz="3200" b="1" u="sng" dirty="0"/>
          </a:p>
        </p:txBody>
      </p:sp>
      <p:graphicFrame>
        <p:nvGraphicFramePr>
          <p:cNvPr id="6" name="Content Placeholder 5">
            <a:extLst>
              <a:ext uri="{FF2B5EF4-FFF2-40B4-BE49-F238E27FC236}">
                <a16:creationId xmlns:a16="http://schemas.microsoft.com/office/drawing/2014/main" id="{ADAB4683-6C55-4893-81B2-6576B6C0697E}"/>
              </a:ext>
            </a:extLst>
          </p:cNvPr>
          <p:cNvGraphicFramePr>
            <a:graphicFrameLocks noGrp="1"/>
          </p:cNvGraphicFramePr>
          <p:nvPr>
            <p:ph idx="1"/>
            <p:extLst>
              <p:ext uri="{D42A27DB-BD31-4B8C-83A1-F6EECF244321}">
                <p14:modId xmlns:p14="http://schemas.microsoft.com/office/powerpoint/2010/main" val="2284644439"/>
              </p:ext>
            </p:extLst>
          </p:nvPr>
        </p:nvGraphicFramePr>
        <p:xfrm>
          <a:off x="1189608" y="1464817"/>
          <a:ext cx="7515289" cy="5010302"/>
        </p:xfrm>
        <a:graphic>
          <a:graphicData uri="http://schemas.openxmlformats.org/drawingml/2006/table">
            <a:tbl>
              <a:tblPr firstRow="1" firstCol="1" bandRow="1"/>
              <a:tblGrid>
                <a:gridCol w="1162460">
                  <a:extLst>
                    <a:ext uri="{9D8B030D-6E8A-4147-A177-3AD203B41FA5}">
                      <a16:colId xmlns:a16="http://schemas.microsoft.com/office/drawing/2014/main" val="501762735"/>
                    </a:ext>
                  </a:extLst>
                </a:gridCol>
                <a:gridCol w="1944445">
                  <a:extLst>
                    <a:ext uri="{9D8B030D-6E8A-4147-A177-3AD203B41FA5}">
                      <a16:colId xmlns:a16="http://schemas.microsoft.com/office/drawing/2014/main" val="1996370363"/>
                    </a:ext>
                  </a:extLst>
                </a:gridCol>
                <a:gridCol w="2204192">
                  <a:extLst>
                    <a:ext uri="{9D8B030D-6E8A-4147-A177-3AD203B41FA5}">
                      <a16:colId xmlns:a16="http://schemas.microsoft.com/office/drawing/2014/main" val="3364557390"/>
                    </a:ext>
                  </a:extLst>
                </a:gridCol>
                <a:gridCol w="2204192">
                  <a:extLst>
                    <a:ext uri="{9D8B030D-6E8A-4147-A177-3AD203B41FA5}">
                      <a16:colId xmlns:a16="http://schemas.microsoft.com/office/drawing/2014/main" val="2082868445"/>
                    </a:ext>
                  </a:extLst>
                </a:gridCol>
              </a:tblGrid>
              <a:tr h="500383">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User Story</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ID</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As a&lt;type of user&gt;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 want to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&lt;perform some task&gt;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So that I can</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&lt;achieve some goal&gt;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686661"/>
                  </a:ext>
                </a:extLst>
              </a:tr>
              <a:tr h="394296">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Registration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Access Login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6609015"/>
                  </a:ext>
                </a:extLst>
              </a:tr>
              <a:tr h="412558">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Login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Access Home Page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5211233"/>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Select Vehicle &amp;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Destination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Create Room</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As Admin</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5570877"/>
                  </a:ext>
                </a:extLst>
              </a:tr>
              <a:tr h="394296">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Search Room</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Send Request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4136894"/>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Manage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Request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Reject/Accept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Request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703858"/>
                  </a:ext>
                </a:extLst>
              </a:tr>
              <a:tr h="394296">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Add Details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Share with Members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716880"/>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Send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Message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Communicate with other Members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732312"/>
                  </a:ext>
                </a:extLst>
              </a:tr>
              <a:tr h="412558">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Delete Room</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Exit Room</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374774"/>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Remove Member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Manage Member Count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557976"/>
                  </a:ext>
                </a:extLst>
              </a:tr>
              <a:tr h="500383">
                <a:tc>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Remove Room</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Make It No More Available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182572"/>
                  </a:ext>
                </a:extLst>
              </a:tr>
            </a:tbl>
          </a:graphicData>
        </a:graphic>
      </p:graphicFrame>
    </p:spTree>
    <p:extLst>
      <p:ext uri="{BB962C8B-B14F-4D97-AF65-F5344CB8AC3E}">
        <p14:creationId xmlns:p14="http://schemas.microsoft.com/office/powerpoint/2010/main" val="1701139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F0DE-B8D9-46C2-8587-F8784C8E4470}"/>
              </a:ext>
            </a:extLst>
          </p:cNvPr>
          <p:cNvSpPr>
            <a:spLocks noGrp="1"/>
          </p:cNvSpPr>
          <p:nvPr>
            <p:ph type="title"/>
          </p:nvPr>
        </p:nvSpPr>
        <p:spPr>
          <a:xfrm>
            <a:off x="838200" y="365126"/>
            <a:ext cx="3360938" cy="522642"/>
          </a:xfrm>
        </p:spPr>
        <p:txBody>
          <a:bodyPr>
            <a:normAutofit fontScale="90000"/>
          </a:bodyPr>
          <a:lstStyle/>
          <a:p>
            <a:r>
              <a:rPr lang="en-US" sz="3200" b="1" u="sng" dirty="0"/>
              <a:t>PRODUCT BACKLOG</a:t>
            </a:r>
            <a:endParaRPr lang="en-IN" sz="3200" b="1" u="sng" dirty="0"/>
          </a:p>
        </p:txBody>
      </p:sp>
      <p:graphicFrame>
        <p:nvGraphicFramePr>
          <p:cNvPr id="4" name="Content Placeholder 3">
            <a:extLst>
              <a:ext uri="{FF2B5EF4-FFF2-40B4-BE49-F238E27FC236}">
                <a16:creationId xmlns:a16="http://schemas.microsoft.com/office/drawing/2014/main" id="{4FD96511-9925-4CBE-AF10-C084777D3943}"/>
              </a:ext>
            </a:extLst>
          </p:cNvPr>
          <p:cNvGraphicFramePr>
            <a:graphicFrameLocks noGrp="1"/>
          </p:cNvGraphicFramePr>
          <p:nvPr>
            <p:ph idx="1"/>
            <p:extLst>
              <p:ext uri="{D42A27DB-BD31-4B8C-83A1-F6EECF244321}">
                <p14:modId xmlns:p14="http://schemas.microsoft.com/office/powerpoint/2010/main" val="2703242665"/>
              </p:ext>
            </p:extLst>
          </p:nvPr>
        </p:nvGraphicFramePr>
        <p:xfrm>
          <a:off x="838200" y="1420713"/>
          <a:ext cx="7631098" cy="4302303"/>
        </p:xfrm>
        <a:graphic>
          <a:graphicData uri="http://schemas.openxmlformats.org/drawingml/2006/table">
            <a:tbl>
              <a:tblPr firstRow="1" firstCol="1" bandRow="1"/>
              <a:tblGrid>
                <a:gridCol w="521598">
                  <a:extLst>
                    <a:ext uri="{9D8B030D-6E8A-4147-A177-3AD203B41FA5}">
                      <a16:colId xmlns:a16="http://schemas.microsoft.com/office/drawing/2014/main" val="911160074"/>
                    </a:ext>
                  </a:extLst>
                </a:gridCol>
                <a:gridCol w="1669677">
                  <a:extLst>
                    <a:ext uri="{9D8B030D-6E8A-4147-A177-3AD203B41FA5}">
                      <a16:colId xmlns:a16="http://schemas.microsoft.com/office/drawing/2014/main" val="1835873104"/>
                    </a:ext>
                  </a:extLst>
                </a:gridCol>
                <a:gridCol w="645880">
                  <a:extLst>
                    <a:ext uri="{9D8B030D-6E8A-4147-A177-3AD203B41FA5}">
                      <a16:colId xmlns:a16="http://schemas.microsoft.com/office/drawing/2014/main" val="1403054570"/>
                    </a:ext>
                  </a:extLst>
                </a:gridCol>
                <a:gridCol w="694366">
                  <a:extLst>
                    <a:ext uri="{9D8B030D-6E8A-4147-A177-3AD203B41FA5}">
                      <a16:colId xmlns:a16="http://schemas.microsoft.com/office/drawing/2014/main" val="1366968897"/>
                    </a:ext>
                  </a:extLst>
                </a:gridCol>
                <a:gridCol w="1696425">
                  <a:extLst>
                    <a:ext uri="{9D8B030D-6E8A-4147-A177-3AD203B41FA5}">
                      <a16:colId xmlns:a16="http://schemas.microsoft.com/office/drawing/2014/main" val="2349327983"/>
                    </a:ext>
                  </a:extLst>
                </a:gridCol>
                <a:gridCol w="1027112">
                  <a:extLst>
                    <a:ext uri="{9D8B030D-6E8A-4147-A177-3AD203B41FA5}">
                      <a16:colId xmlns:a16="http://schemas.microsoft.com/office/drawing/2014/main" val="2607460599"/>
                    </a:ext>
                  </a:extLst>
                </a:gridCol>
                <a:gridCol w="1376040">
                  <a:extLst>
                    <a:ext uri="{9D8B030D-6E8A-4147-A177-3AD203B41FA5}">
                      <a16:colId xmlns:a16="http://schemas.microsoft.com/office/drawing/2014/main" val="3519634720"/>
                    </a:ext>
                  </a:extLst>
                </a:gridCol>
              </a:tblGrid>
              <a:tr h="648301">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User Story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ID</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Priority</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&lt;High/Medium/Low&gt;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Size</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(Hours)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Sprint</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&lt;#&gt;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&lt;Planned/In Progress/Completed&gt;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Release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Date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Release Goal</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8368035"/>
                  </a:ext>
                </a:extLst>
              </a:tr>
              <a:tr h="393180">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Creation Of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Registration Page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531308"/>
                  </a:ext>
                </a:extLst>
              </a:tr>
              <a:tr h="458560">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Creation Of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Login Page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414175"/>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Create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2150291"/>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Requesting to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Join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80288"/>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06/12/2021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Accessing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6187891"/>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Content Sharing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547232"/>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06/01/2022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Communication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Among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341646"/>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20/01/2022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Leave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4020613"/>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09/02/2022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Remove Member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226085"/>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lnSpc>
                          <a:spcPct val="107000"/>
                        </a:lnSpc>
                        <a:spcAft>
                          <a:spcPts val="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Remove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9166476"/>
                  </a:ext>
                </a:extLst>
              </a:tr>
            </a:tbl>
          </a:graphicData>
        </a:graphic>
      </p:graphicFrame>
    </p:spTree>
    <p:extLst>
      <p:ext uri="{BB962C8B-B14F-4D97-AF65-F5344CB8AC3E}">
        <p14:creationId xmlns:p14="http://schemas.microsoft.com/office/powerpoint/2010/main" val="1726149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8F0-2A0A-4444-B2B9-3AAAA5544B9A}"/>
              </a:ext>
            </a:extLst>
          </p:cNvPr>
          <p:cNvSpPr>
            <a:spLocks noGrp="1"/>
          </p:cNvSpPr>
          <p:nvPr>
            <p:ph type="title"/>
          </p:nvPr>
        </p:nvSpPr>
        <p:spPr>
          <a:xfrm>
            <a:off x="865632" y="365125"/>
            <a:ext cx="3953256" cy="448691"/>
          </a:xfrm>
        </p:spPr>
        <p:txBody>
          <a:bodyPr>
            <a:normAutofit fontScale="90000"/>
          </a:bodyPr>
          <a:lstStyle/>
          <a:p>
            <a:r>
              <a:rPr lang="en-US" sz="3200" b="1" u="sng" dirty="0"/>
              <a:t>SPRINT BACKLOG PLAN</a:t>
            </a:r>
            <a:endParaRPr lang="en-IN" sz="3200" b="1" u="sng" dirty="0"/>
          </a:p>
        </p:txBody>
      </p:sp>
      <p:graphicFrame>
        <p:nvGraphicFramePr>
          <p:cNvPr id="4" name="Table 3">
            <a:extLst>
              <a:ext uri="{FF2B5EF4-FFF2-40B4-BE49-F238E27FC236}">
                <a16:creationId xmlns:a16="http://schemas.microsoft.com/office/drawing/2014/main" id="{92B9D37F-1131-4225-9A78-C2F0FB57F9FD}"/>
              </a:ext>
            </a:extLst>
          </p:cNvPr>
          <p:cNvGraphicFramePr>
            <a:graphicFrameLocks noGrp="1"/>
          </p:cNvGraphicFramePr>
          <p:nvPr>
            <p:extLst>
              <p:ext uri="{D42A27DB-BD31-4B8C-83A1-F6EECF244321}">
                <p14:modId xmlns:p14="http://schemas.microsoft.com/office/powerpoint/2010/main" val="1062242180"/>
              </p:ext>
            </p:extLst>
          </p:nvPr>
        </p:nvGraphicFramePr>
        <p:xfrm>
          <a:off x="494560" y="813816"/>
          <a:ext cx="10653587" cy="5826673"/>
        </p:xfrm>
        <a:graphic>
          <a:graphicData uri="http://schemas.openxmlformats.org/drawingml/2006/table">
            <a:tbl>
              <a:tblPr firstRow="1" firstCol="1" bandRow="1"/>
              <a:tblGrid>
                <a:gridCol w="1903315">
                  <a:extLst>
                    <a:ext uri="{9D8B030D-6E8A-4147-A177-3AD203B41FA5}">
                      <a16:colId xmlns:a16="http://schemas.microsoft.com/office/drawing/2014/main" val="1028685467"/>
                    </a:ext>
                  </a:extLst>
                </a:gridCol>
                <a:gridCol w="894999">
                  <a:extLst>
                    <a:ext uri="{9D8B030D-6E8A-4147-A177-3AD203B41FA5}">
                      <a16:colId xmlns:a16="http://schemas.microsoft.com/office/drawing/2014/main" val="2172626785"/>
                    </a:ext>
                  </a:extLst>
                </a:gridCol>
                <a:gridCol w="715744">
                  <a:extLst>
                    <a:ext uri="{9D8B030D-6E8A-4147-A177-3AD203B41FA5}">
                      <a16:colId xmlns:a16="http://schemas.microsoft.com/office/drawing/2014/main" val="3069761074"/>
                    </a:ext>
                  </a:extLst>
                </a:gridCol>
                <a:gridCol w="548653">
                  <a:extLst>
                    <a:ext uri="{9D8B030D-6E8A-4147-A177-3AD203B41FA5}">
                      <a16:colId xmlns:a16="http://schemas.microsoft.com/office/drawing/2014/main" val="1803287429"/>
                    </a:ext>
                  </a:extLst>
                </a:gridCol>
                <a:gridCol w="548653">
                  <a:extLst>
                    <a:ext uri="{9D8B030D-6E8A-4147-A177-3AD203B41FA5}">
                      <a16:colId xmlns:a16="http://schemas.microsoft.com/office/drawing/2014/main" val="3800864936"/>
                    </a:ext>
                  </a:extLst>
                </a:gridCol>
                <a:gridCol w="549293">
                  <a:extLst>
                    <a:ext uri="{9D8B030D-6E8A-4147-A177-3AD203B41FA5}">
                      <a16:colId xmlns:a16="http://schemas.microsoft.com/office/drawing/2014/main" val="1263951582"/>
                    </a:ext>
                  </a:extLst>
                </a:gridCol>
                <a:gridCol w="549293">
                  <a:extLst>
                    <a:ext uri="{9D8B030D-6E8A-4147-A177-3AD203B41FA5}">
                      <a16:colId xmlns:a16="http://schemas.microsoft.com/office/drawing/2014/main" val="3599422626"/>
                    </a:ext>
                  </a:extLst>
                </a:gridCol>
                <a:gridCol w="549293">
                  <a:extLst>
                    <a:ext uri="{9D8B030D-6E8A-4147-A177-3AD203B41FA5}">
                      <a16:colId xmlns:a16="http://schemas.microsoft.com/office/drawing/2014/main" val="223559107"/>
                    </a:ext>
                  </a:extLst>
                </a:gridCol>
                <a:gridCol w="549293">
                  <a:extLst>
                    <a:ext uri="{9D8B030D-6E8A-4147-A177-3AD203B41FA5}">
                      <a16:colId xmlns:a16="http://schemas.microsoft.com/office/drawing/2014/main" val="2138555253"/>
                    </a:ext>
                  </a:extLst>
                </a:gridCol>
                <a:gridCol w="549293">
                  <a:extLst>
                    <a:ext uri="{9D8B030D-6E8A-4147-A177-3AD203B41FA5}">
                      <a16:colId xmlns:a16="http://schemas.microsoft.com/office/drawing/2014/main" val="1538958196"/>
                    </a:ext>
                  </a:extLst>
                </a:gridCol>
                <a:gridCol w="549293">
                  <a:extLst>
                    <a:ext uri="{9D8B030D-6E8A-4147-A177-3AD203B41FA5}">
                      <a16:colId xmlns:a16="http://schemas.microsoft.com/office/drawing/2014/main" val="3889147960"/>
                    </a:ext>
                  </a:extLst>
                </a:gridCol>
                <a:gridCol w="549293">
                  <a:extLst>
                    <a:ext uri="{9D8B030D-6E8A-4147-A177-3AD203B41FA5}">
                      <a16:colId xmlns:a16="http://schemas.microsoft.com/office/drawing/2014/main" val="3924280063"/>
                    </a:ext>
                  </a:extLst>
                </a:gridCol>
                <a:gridCol w="549293">
                  <a:extLst>
                    <a:ext uri="{9D8B030D-6E8A-4147-A177-3AD203B41FA5}">
                      <a16:colId xmlns:a16="http://schemas.microsoft.com/office/drawing/2014/main" val="572471401"/>
                    </a:ext>
                  </a:extLst>
                </a:gridCol>
                <a:gridCol w="549293">
                  <a:extLst>
                    <a:ext uri="{9D8B030D-6E8A-4147-A177-3AD203B41FA5}">
                      <a16:colId xmlns:a16="http://schemas.microsoft.com/office/drawing/2014/main" val="3169333216"/>
                    </a:ext>
                  </a:extLst>
                </a:gridCol>
                <a:gridCol w="549293">
                  <a:extLst>
                    <a:ext uri="{9D8B030D-6E8A-4147-A177-3AD203B41FA5}">
                      <a16:colId xmlns:a16="http://schemas.microsoft.com/office/drawing/2014/main" val="4135130325"/>
                    </a:ext>
                  </a:extLst>
                </a:gridCol>
                <a:gridCol w="549293">
                  <a:extLst>
                    <a:ext uri="{9D8B030D-6E8A-4147-A177-3AD203B41FA5}">
                      <a16:colId xmlns:a16="http://schemas.microsoft.com/office/drawing/2014/main" val="692718912"/>
                    </a:ext>
                  </a:extLst>
                </a:gridCol>
              </a:tblGrid>
              <a:tr h="845746">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Backlog Item</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and Completion date </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Original Estimate in hours</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3</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4</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5</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6</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8</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9</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10</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365827"/>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User story  #1,2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31458"/>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203025"/>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5788481"/>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9572110"/>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18633"/>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#3,4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783726"/>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24/11/21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190989"/>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884601"/>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2495578"/>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5923207"/>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#5,6,7</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073713"/>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03/01/22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301837"/>
                  </a:ext>
                </a:extLst>
              </a:tr>
              <a:tr h="237187">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06/01/22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1579482"/>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06/01/22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314356"/>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06/01/22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774467"/>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#8,9,10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49984"/>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14/02/22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507659"/>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6729555"/>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16/02/22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358662"/>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16/02/22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884704"/>
                  </a:ext>
                </a:extLst>
              </a:tr>
              <a:tr h="237187">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Total</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10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 </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307366"/>
                  </a:ext>
                </a:extLst>
              </a:tr>
            </a:tbl>
          </a:graphicData>
        </a:graphic>
      </p:graphicFrame>
    </p:spTree>
    <p:extLst>
      <p:ext uri="{BB962C8B-B14F-4D97-AF65-F5344CB8AC3E}">
        <p14:creationId xmlns:p14="http://schemas.microsoft.com/office/powerpoint/2010/main" val="4132950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1F44-24A0-44B9-BAB1-0121F8D4BF5C}"/>
              </a:ext>
            </a:extLst>
          </p:cNvPr>
          <p:cNvSpPr>
            <a:spLocks noGrp="1"/>
          </p:cNvSpPr>
          <p:nvPr>
            <p:ph type="title"/>
          </p:nvPr>
        </p:nvSpPr>
        <p:spPr>
          <a:xfrm>
            <a:off x="838200" y="365125"/>
            <a:ext cx="4444014" cy="558153"/>
          </a:xfrm>
        </p:spPr>
        <p:txBody>
          <a:bodyPr>
            <a:normAutofit/>
          </a:bodyPr>
          <a:lstStyle/>
          <a:p>
            <a:r>
              <a:rPr lang="en-US" sz="3200" b="1" u="sng" dirty="0"/>
              <a:t>SPRINT BACKLOG ACTUAL</a:t>
            </a:r>
            <a:endParaRPr lang="en-IN" sz="3200" b="1" u="sng" dirty="0"/>
          </a:p>
        </p:txBody>
      </p:sp>
      <p:graphicFrame>
        <p:nvGraphicFramePr>
          <p:cNvPr id="5" name="Content Placeholder 4">
            <a:extLst>
              <a:ext uri="{FF2B5EF4-FFF2-40B4-BE49-F238E27FC236}">
                <a16:creationId xmlns:a16="http://schemas.microsoft.com/office/drawing/2014/main" id="{933A37E8-DEF9-464B-8DD9-DB3771FC01FA}"/>
              </a:ext>
            </a:extLst>
          </p:cNvPr>
          <p:cNvGraphicFramePr>
            <a:graphicFrameLocks noGrp="1"/>
          </p:cNvGraphicFramePr>
          <p:nvPr>
            <p:ph idx="1"/>
            <p:extLst>
              <p:ext uri="{D42A27DB-BD31-4B8C-83A1-F6EECF244321}">
                <p14:modId xmlns:p14="http://schemas.microsoft.com/office/powerpoint/2010/main" val="1737573312"/>
              </p:ext>
            </p:extLst>
          </p:nvPr>
        </p:nvGraphicFramePr>
        <p:xfrm>
          <a:off x="684320" y="894117"/>
          <a:ext cx="11202880" cy="5598751"/>
        </p:xfrm>
        <a:graphic>
          <a:graphicData uri="http://schemas.openxmlformats.org/drawingml/2006/table">
            <a:tbl>
              <a:tblPr firstRow="1" firstCol="1" bandRow="1"/>
              <a:tblGrid>
                <a:gridCol w="1903315">
                  <a:extLst>
                    <a:ext uri="{9D8B030D-6E8A-4147-A177-3AD203B41FA5}">
                      <a16:colId xmlns:a16="http://schemas.microsoft.com/office/drawing/2014/main" val="3023257152"/>
                    </a:ext>
                  </a:extLst>
                </a:gridCol>
                <a:gridCol w="894999">
                  <a:extLst>
                    <a:ext uri="{9D8B030D-6E8A-4147-A177-3AD203B41FA5}">
                      <a16:colId xmlns:a16="http://schemas.microsoft.com/office/drawing/2014/main" val="3426933029"/>
                    </a:ext>
                  </a:extLst>
                </a:gridCol>
                <a:gridCol w="715744">
                  <a:extLst>
                    <a:ext uri="{9D8B030D-6E8A-4147-A177-3AD203B41FA5}">
                      <a16:colId xmlns:a16="http://schemas.microsoft.com/office/drawing/2014/main" val="1795413478"/>
                    </a:ext>
                  </a:extLst>
                </a:gridCol>
                <a:gridCol w="548653">
                  <a:extLst>
                    <a:ext uri="{9D8B030D-6E8A-4147-A177-3AD203B41FA5}">
                      <a16:colId xmlns:a16="http://schemas.microsoft.com/office/drawing/2014/main" val="3996403663"/>
                    </a:ext>
                  </a:extLst>
                </a:gridCol>
                <a:gridCol w="548653">
                  <a:extLst>
                    <a:ext uri="{9D8B030D-6E8A-4147-A177-3AD203B41FA5}">
                      <a16:colId xmlns:a16="http://schemas.microsoft.com/office/drawing/2014/main" val="2288256148"/>
                    </a:ext>
                  </a:extLst>
                </a:gridCol>
                <a:gridCol w="549293">
                  <a:extLst>
                    <a:ext uri="{9D8B030D-6E8A-4147-A177-3AD203B41FA5}">
                      <a16:colId xmlns:a16="http://schemas.microsoft.com/office/drawing/2014/main" val="3678900960"/>
                    </a:ext>
                  </a:extLst>
                </a:gridCol>
                <a:gridCol w="549293">
                  <a:extLst>
                    <a:ext uri="{9D8B030D-6E8A-4147-A177-3AD203B41FA5}">
                      <a16:colId xmlns:a16="http://schemas.microsoft.com/office/drawing/2014/main" val="2705463152"/>
                    </a:ext>
                  </a:extLst>
                </a:gridCol>
                <a:gridCol w="549293">
                  <a:extLst>
                    <a:ext uri="{9D8B030D-6E8A-4147-A177-3AD203B41FA5}">
                      <a16:colId xmlns:a16="http://schemas.microsoft.com/office/drawing/2014/main" val="226836051"/>
                    </a:ext>
                  </a:extLst>
                </a:gridCol>
                <a:gridCol w="549293">
                  <a:extLst>
                    <a:ext uri="{9D8B030D-6E8A-4147-A177-3AD203B41FA5}">
                      <a16:colId xmlns:a16="http://schemas.microsoft.com/office/drawing/2014/main" val="1239139371"/>
                    </a:ext>
                  </a:extLst>
                </a:gridCol>
                <a:gridCol w="549293">
                  <a:extLst>
                    <a:ext uri="{9D8B030D-6E8A-4147-A177-3AD203B41FA5}">
                      <a16:colId xmlns:a16="http://schemas.microsoft.com/office/drawing/2014/main" val="3404627429"/>
                    </a:ext>
                  </a:extLst>
                </a:gridCol>
                <a:gridCol w="549293">
                  <a:extLst>
                    <a:ext uri="{9D8B030D-6E8A-4147-A177-3AD203B41FA5}">
                      <a16:colId xmlns:a16="http://schemas.microsoft.com/office/drawing/2014/main" val="3043232102"/>
                    </a:ext>
                  </a:extLst>
                </a:gridCol>
                <a:gridCol w="549293">
                  <a:extLst>
                    <a:ext uri="{9D8B030D-6E8A-4147-A177-3AD203B41FA5}">
                      <a16:colId xmlns:a16="http://schemas.microsoft.com/office/drawing/2014/main" val="1930887237"/>
                    </a:ext>
                  </a:extLst>
                </a:gridCol>
                <a:gridCol w="549293">
                  <a:extLst>
                    <a:ext uri="{9D8B030D-6E8A-4147-A177-3AD203B41FA5}">
                      <a16:colId xmlns:a16="http://schemas.microsoft.com/office/drawing/2014/main" val="4198424825"/>
                    </a:ext>
                  </a:extLst>
                </a:gridCol>
                <a:gridCol w="549293">
                  <a:extLst>
                    <a:ext uri="{9D8B030D-6E8A-4147-A177-3AD203B41FA5}">
                      <a16:colId xmlns:a16="http://schemas.microsoft.com/office/drawing/2014/main" val="1584169288"/>
                    </a:ext>
                  </a:extLst>
                </a:gridCol>
                <a:gridCol w="549293">
                  <a:extLst>
                    <a:ext uri="{9D8B030D-6E8A-4147-A177-3AD203B41FA5}">
                      <a16:colId xmlns:a16="http://schemas.microsoft.com/office/drawing/2014/main" val="1152232944"/>
                    </a:ext>
                  </a:extLst>
                </a:gridCol>
                <a:gridCol w="549293">
                  <a:extLst>
                    <a:ext uri="{9D8B030D-6E8A-4147-A177-3AD203B41FA5}">
                      <a16:colId xmlns:a16="http://schemas.microsoft.com/office/drawing/2014/main" val="3466876446"/>
                    </a:ext>
                  </a:extLst>
                </a:gridCol>
                <a:gridCol w="549293">
                  <a:extLst>
                    <a:ext uri="{9D8B030D-6E8A-4147-A177-3AD203B41FA5}">
                      <a16:colId xmlns:a16="http://schemas.microsoft.com/office/drawing/2014/main" val="2779896074"/>
                    </a:ext>
                  </a:extLst>
                </a:gridCol>
              </a:tblGrid>
              <a:tr h="812662">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Backlog Item</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and Completion date </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Original Estimate in hours</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3</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4</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5</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6</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8</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9</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10</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Kartika" panose="02020503030404060203" pitchFamily="18" charset="0"/>
                        </a:rPr>
                        <a:t>Completed</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Kartika" panose="02020503030404060203" pitchFamily="18" charset="0"/>
                        </a:rPr>
                        <a:t>&lt;Y/N&gt;</a:t>
                      </a:r>
                      <a:endParaRPr lang="en-IN" sz="1200" b="1"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851953"/>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User story  #1,2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886487"/>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29410"/>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406904"/>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8759720"/>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344600"/>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#3,4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3728049"/>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24/11/21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978364"/>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29/11/21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68669"/>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29/12/21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38466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29/12/21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50592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#5,6,7</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817596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03/06/22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841950"/>
                  </a:ext>
                </a:extLst>
              </a:tr>
              <a:tr h="227909">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06/01/22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9453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06/01/22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8937286"/>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06/01/22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61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#8,9,10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30548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14/02/22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042822"/>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16/02/22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7312738"/>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16/02/22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986590"/>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16/02/22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852519"/>
                  </a:ext>
                </a:extLst>
              </a:tr>
              <a:tr h="227909">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Total</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10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 </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3724824"/>
                  </a:ext>
                </a:extLst>
              </a:tr>
            </a:tbl>
          </a:graphicData>
        </a:graphic>
      </p:graphicFrame>
    </p:spTree>
    <p:extLst>
      <p:ext uri="{BB962C8B-B14F-4D97-AF65-F5344CB8AC3E}">
        <p14:creationId xmlns:p14="http://schemas.microsoft.com/office/powerpoint/2010/main" val="141433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275C-A35B-4377-99ED-D0DBE2A84037}"/>
              </a:ext>
            </a:extLst>
          </p:cNvPr>
          <p:cNvSpPr>
            <a:spLocks noGrp="1"/>
          </p:cNvSpPr>
          <p:nvPr>
            <p:ph type="title"/>
          </p:nvPr>
        </p:nvSpPr>
        <p:spPr>
          <a:xfrm>
            <a:off x="838200" y="365125"/>
            <a:ext cx="3778188" cy="931015"/>
          </a:xfrm>
        </p:spPr>
        <p:txBody>
          <a:bodyPr>
            <a:normAutofit/>
          </a:bodyPr>
          <a:lstStyle/>
          <a:p>
            <a:r>
              <a:rPr lang="en-US" sz="3200" b="1" u="sng" dirty="0"/>
              <a:t>TABLE OF CONTENTS</a:t>
            </a:r>
            <a:endParaRPr lang="en-IN" sz="3200" b="1" u="sng" dirty="0"/>
          </a:p>
        </p:txBody>
      </p:sp>
      <p:sp>
        <p:nvSpPr>
          <p:cNvPr id="3" name="Content Placeholder 2">
            <a:extLst>
              <a:ext uri="{FF2B5EF4-FFF2-40B4-BE49-F238E27FC236}">
                <a16:creationId xmlns:a16="http://schemas.microsoft.com/office/drawing/2014/main" id="{DFEB82C2-69A5-412A-B2A5-BB0CA7122204}"/>
              </a:ext>
            </a:extLst>
          </p:cNvPr>
          <p:cNvSpPr>
            <a:spLocks noGrp="1"/>
          </p:cNvSpPr>
          <p:nvPr>
            <p:ph idx="1"/>
          </p:nvPr>
        </p:nvSpPr>
        <p:spPr>
          <a:xfrm>
            <a:off x="838200" y="1376039"/>
            <a:ext cx="10515600" cy="5255580"/>
          </a:xfrm>
        </p:spPr>
        <p:txBody>
          <a:bodyPr>
            <a:normAutofit/>
          </a:bodyPr>
          <a:lstStyle/>
          <a:p>
            <a:pPr>
              <a:buFont typeface="Wingdings" panose="05000000000000000000" pitchFamily="2" charset="2"/>
              <a:buChar char="Ø"/>
            </a:pPr>
            <a:r>
              <a:rPr lang="en-US" sz="2400" dirty="0"/>
              <a:t>Introduction</a:t>
            </a:r>
          </a:p>
          <a:p>
            <a:pPr>
              <a:buFont typeface="Wingdings" panose="05000000000000000000" pitchFamily="2" charset="2"/>
              <a:buChar char="Ø"/>
            </a:pPr>
            <a:r>
              <a:rPr lang="en-US" sz="2400" dirty="0"/>
              <a:t>Modules</a:t>
            </a:r>
          </a:p>
          <a:p>
            <a:pPr>
              <a:buFont typeface="Wingdings" panose="05000000000000000000" pitchFamily="2" charset="2"/>
              <a:buChar char="Ø"/>
            </a:pPr>
            <a:r>
              <a:rPr lang="en-US" sz="2400" dirty="0"/>
              <a:t>Methodology</a:t>
            </a:r>
          </a:p>
          <a:p>
            <a:pPr>
              <a:buFont typeface="Wingdings" panose="05000000000000000000" pitchFamily="2" charset="2"/>
              <a:buChar char="Ø"/>
            </a:pPr>
            <a:r>
              <a:rPr lang="en-US" sz="2400" dirty="0"/>
              <a:t>Future Enhancements</a:t>
            </a:r>
          </a:p>
          <a:p>
            <a:pPr>
              <a:buFont typeface="Wingdings" panose="05000000000000000000" pitchFamily="2" charset="2"/>
              <a:buChar char="Ø"/>
            </a:pPr>
            <a:r>
              <a:rPr lang="en-US" sz="2400" dirty="0"/>
              <a:t>Developing Environment</a:t>
            </a:r>
          </a:p>
          <a:p>
            <a:pPr>
              <a:buFont typeface="Wingdings" panose="05000000000000000000" pitchFamily="2" charset="2"/>
              <a:buChar char="Ø"/>
            </a:pPr>
            <a:r>
              <a:rPr lang="en-US" sz="2400" dirty="0"/>
              <a:t>Product Backlog</a:t>
            </a:r>
          </a:p>
          <a:p>
            <a:pPr>
              <a:buFont typeface="Wingdings" panose="05000000000000000000" pitchFamily="2" charset="2"/>
              <a:buChar char="Ø"/>
            </a:pPr>
            <a:r>
              <a:rPr lang="en-US" sz="2400" dirty="0"/>
              <a:t>User Stories</a:t>
            </a:r>
          </a:p>
          <a:p>
            <a:pPr>
              <a:buFont typeface="Wingdings" panose="05000000000000000000" pitchFamily="2" charset="2"/>
              <a:buChar char="Ø"/>
            </a:pPr>
            <a:r>
              <a:rPr lang="en-US" sz="2400" dirty="0"/>
              <a:t>Project Plan</a:t>
            </a:r>
          </a:p>
          <a:p>
            <a:pPr>
              <a:buFont typeface="Wingdings" panose="05000000000000000000" pitchFamily="2" charset="2"/>
              <a:buChar char="Ø"/>
            </a:pPr>
            <a:r>
              <a:rPr lang="en-US" sz="2400" dirty="0"/>
              <a:t>Sprint Plan</a:t>
            </a:r>
          </a:p>
          <a:p>
            <a:pPr>
              <a:buFont typeface="Wingdings" panose="05000000000000000000" pitchFamily="2" charset="2"/>
              <a:buChar char="Ø"/>
            </a:pPr>
            <a:r>
              <a:rPr lang="en-US" sz="2400" dirty="0"/>
              <a:t>Sprint Actual</a:t>
            </a:r>
            <a:endParaRPr lang="en-IN" sz="2400" dirty="0"/>
          </a:p>
        </p:txBody>
      </p:sp>
    </p:spTree>
    <p:extLst>
      <p:ext uri="{BB962C8B-B14F-4D97-AF65-F5344CB8AC3E}">
        <p14:creationId xmlns:p14="http://schemas.microsoft.com/office/powerpoint/2010/main" val="254894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C53A-BE34-4103-A323-B5E40A62C551}"/>
              </a:ext>
            </a:extLst>
          </p:cNvPr>
          <p:cNvSpPr>
            <a:spLocks noGrp="1"/>
          </p:cNvSpPr>
          <p:nvPr>
            <p:ph type="title"/>
          </p:nvPr>
        </p:nvSpPr>
        <p:spPr>
          <a:xfrm>
            <a:off x="838200" y="365126"/>
            <a:ext cx="10515600" cy="735706"/>
          </a:xfrm>
        </p:spPr>
        <p:txBody>
          <a:bodyPr>
            <a:normAutofit/>
          </a:bodyPr>
          <a:lstStyle/>
          <a:p>
            <a:r>
              <a:rPr lang="en-US" sz="3200" b="1" u="sng" dirty="0"/>
              <a:t>TRAVELLER’S HUB</a:t>
            </a:r>
            <a:endParaRPr lang="en-IN" sz="3200" b="1" u="sng" dirty="0"/>
          </a:p>
        </p:txBody>
      </p:sp>
      <p:sp>
        <p:nvSpPr>
          <p:cNvPr id="3" name="Content Placeholder 2">
            <a:extLst>
              <a:ext uri="{FF2B5EF4-FFF2-40B4-BE49-F238E27FC236}">
                <a16:creationId xmlns:a16="http://schemas.microsoft.com/office/drawing/2014/main" id="{7CBACA9C-8015-408E-8BB6-9A47CC1F1822}"/>
              </a:ext>
            </a:extLst>
          </p:cNvPr>
          <p:cNvSpPr>
            <a:spLocks noGrp="1"/>
          </p:cNvSpPr>
          <p:nvPr>
            <p:ph idx="1"/>
          </p:nvPr>
        </p:nvSpPr>
        <p:spPr>
          <a:xfrm>
            <a:off x="838200" y="1253331"/>
            <a:ext cx="10515600" cy="4351338"/>
          </a:xfrm>
        </p:spPr>
        <p:txBody>
          <a:bodyPr/>
          <a:lstStyle/>
          <a:p>
            <a:pPr marL="0" indent="0">
              <a:lnSpc>
                <a:spcPct val="100000"/>
              </a:lnSpc>
              <a:buNone/>
            </a:pPr>
            <a:r>
              <a:rPr lang="en-US" sz="2000" dirty="0"/>
              <a:t>    Here we introduce a social media platform for those who love travel. This web application allows users to create a room for discussion and planning for the trip to a particular destination, if any other user is also interested and planning for the same destination, then that person can join in this room. This platform brings a new way of connecting new people of our mentality. In this web application, the user should specify their way of transport which distinguishes them from others, and show only those rooms with the same transportation system.</a:t>
            </a:r>
          </a:p>
          <a:p>
            <a:pPr marL="0" indent="0">
              <a:lnSpc>
                <a:spcPct val="100000"/>
              </a:lnSpc>
              <a:buNone/>
            </a:pPr>
            <a:r>
              <a:rPr lang="en-US" sz="2000" dirty="0"/>
              <a:t>This web application will allow users to connect with new people of their kind of mentality. Through this system we can reduce our effort through our trip, as we move in the group which will have all members of that room, things become easy to manage and overcome difficulties</a:t>
            </a:r>
            <a:r>
              <a:rPr lang="en-US" dirty="0"/>
              <a:t>.</a:t>
            </a:r>
            <a:endParaRPr lang="en-IN" dirty="0"/>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394013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28BD-FA67-4CBC-B1BA-403BACE56F69}"/>
              </a:ext>
            </a:extLst>
          </p:cNvPr>
          <p:cNvSpPr>
            <a:spLocks noGrp="1"/>
          </p:cNvSpPr>
          <p:nvPr>
            <p:ph type="title"/>
          </p:nvPr>
        </p:nvSpPr>
        <p:spPr>
          <a:xfrm>
            <a:off x="838200" y="365126"/>
            <a:ext cx="2144697" cy="575908"/>
          </a:xfrm>
        </p:spPr>
        <p:txBody>
          <a:bodyPr>
            <a:normAutofit/>
          </a:bodyPr>
          <a:lstStyle/>
          <a:p>
            <a:r>
              <a:rPr lang="en-US" sz="3200" b="1" u="sng" dirty="0"/>
              <a:t>MODULES</a:t>
            </a:r>
            <a:endParaRPr lang="en-IN" sz="3200" b="1" u="sng" dirty="0"/>
          </a:p>
        </p:txBody>
      </p:sp>
      <p:sp>
        <p:nvSpPr>
          <p:cNvPr id="3" name="Content Placeholder 2">
            <a:extLst>
              <a:ext uri="{FF2B5EF4-FFF2-40B4-BE49-F238E27FC236}">
                <a16:creationId xmlns:a16="http://schemas.microsoft.com/office/drawing/2014/main" id="{9570DAD7-5711-4314-A51A-317DA58FB10C}"/>
              </a:ext>
            </a:extLst>
          </p:cNvPr>
          <p:cNvSpPr>
            <a:spLocks noGrp="1"/>
          </p:cNvSpPr>
          <p:nvPr>
            <p:ph idx="1"/>
          </p:nvPr>
        </p:nvSpPr>
        <p:spPr>
          <a:xfrm>
            <a:off x="838200" y="1062145"/>
            <a:ext cx="3955742" cy="5094163"/>
          </a:xfrm>
        </p:spPr>
        <p:txBody>
          <a:bodyPr>
            <a:normAutofit fontScale="92500" lnSpcReduction="10000"/>
          </a:bodyPr>
          <a:lstStyle/>
          <a:p>
            <a:pPr>
              <a:lnSpc>
                <a:spcPct val="110000"/>
              </a:lnSpc>
              <a:buFont typeface="Wingdings" panose="05000000000000000000" pitchFamily="2" charset="2"/>
              <a:buChar char="Ø"/>
            </a:pPr>
            <a:r>
              <a:rPr lang="en-US" sz="2400" b="1" u="sng" dirty="0"/>
              <a:t>USER</a:t>
            </a:r>
            <a:r>
              <a:rPr lang="en-US" sz="2400" b="1" dirty="0"/>
              <a:t> </a:t>
            </a:r>
            <a:r>
              <a:rPr lang="en-US" sz="1900" dirty="0"/>
              <a:t>(Admin Of the Room)</a:t>
            </a:r>
          </a:p>
          <a:p>
            <a:pPr>
              <a:lnSpc>
                <a:spcPct val="120000"/>
              </a:lnSpc>
              <a:buFont typeface="Wingdings" panose="05000000000000000000" pitchFamily="2" charset="2"/>
              <a:buChar char="Ø"/>
            </a:pPr>
            <a:r>
              <a:rPr lang="en-US" sz="2000" dirty="0"/>
              <a:t>Register</a:t>
            </a:r>
          </a:p>
          <a:p>
            <a:pPr>
              <a:lnSpc>
                <a:spcPct val="120000"/>
              </a:lnSpc>
              <a:buFont typeface="Wingdings" panose="05000000000000000000" pitchFamily="2" charset="2"/>
              <a:buChar char="Ø"/>
            </a:pPr>
            <a:r>
              <a:rPr lang="en-US" sz="2000" dirty="0"/>
              <a:t>Login</a:t>
            </a:r>
          </a:p>
          <a:p>
            <a:pPr>
              <a:lnSpc>
                <a:spcPct val="120000"/>
              </a:lnSpc>
              <a:buFont typeface="Wingdings" panose="05000000000000000000" pitchFamily="2" charset="2"/>
              <a:buChar char="Ø"/>
            </a:pPr>
            <a:r>
              <a:rPr lang="en-US" sz="2000" dirty="0"/>
              <a:t>Create Room</a:t>
            </a:r>
          </a:p>
          <a:p>
            <a:pPr>
              <a:lnSpc>
                <a:spcPct val="120000"/>
              </a:lnSpc>
              <a:buFont typeface="Wingdings" panose="05000000000000000000" pitchFamily="2" charset="2"/>
              <a:buChar char="Ø"/>
            </a:pPr>
            <a:r>
              <a:rPr lang="en-US" sz="2000" dirty="0"/>
              <a:t>View Request</a:t>
            </a:r>
          </a:p>
          <a:p>
            <a:pPr>
              <a:lnSpc>
                <a:spcPct val="120000"/>
              </a:lnSpc>
              <a:buFont typeface="Wingdings" panose="05000000000000000000" pitchFamily="2" charset="2"/>
              <a:buChar char="Ø"/>
            </a:pPr>
            <a:r>
              <a:rPr lang="en-US" sz="2000" dirty="0"/>
              <a:t>Manage Request</a:t>
            </a:r>
          </a:p>
          <a:p>
            <a:pPr>
              <a:lnSpc>
                <a:spcPct val="120000"/>
              </a:lnSpc>
              <a:buFont typeface="Wingdings" panose="05000000000000000000" pitchFamily="2" charset="2"/>
              <a:buChar char="Ø"/>
            </a:pPr>
            <a:r>
              <a:rPr lang="en-US" sz="2000" dirty="0"/>
              <a:t>Chat</a:t>
            </a:r>
          </a:p>
          <a:p>
            <a:pPr>
              <a:lnSpc>
                <a:spcPct val="120000"/>
              </a:lnSpc>
              <a:buFont typeface="Wingdings" panose="05000000000000000000" pitchFamily="2" charset="2"/>
              <a:buChar char="Ø"/>
            </a:pPr>
            <a:r>
              <a:rPr lang="en-US" sz="2000" dirty="0"/>
              <a:t>Share Content</a:t>
            </a:r>
          </a:p>
          <a:p>
            <a:pPr>
              <a:lnSpc>
                <a:spcPct val="120000"/>
              </a:lnSpc>
              <a:buFont typeface="Wingdings" panose="05000000000000000000" pitchFamily="2" charset="2"/>
              <a:buChar char="Ø"/>
            </a:pPr>
            <a:r>
              <a:rPr lang="en-US" sz="2000" dirty="0"/>
              <a:t>View content</a:t>
            </a:r>
          </a:p>
          <a:p>
            <a:pPr>
              <a:lnSpc>
                <a:spcPct val="120000"/>
              </a:lnSpc>
              <a:buFont typeface="Wingdings" panose="05000000000000000000" pitchFamily="2" charset="2"/>
              <a:buChar char="Ø"/>
            </a:pPr>
            <a:r>
              <a:rPr lang="en-US" sz="2000" dirty="0"/>
              <a:t>Delete Room</a:t>
            </a:r>
          </a:p>
          <a:p>
            <a:pPr>
              <a:lnSpc>
                <a:spcPct val="120000"/>
              </a:lnSpc>
              <a:buFont typeface="Wingdings" panose="05000000000000000000" pitchFamily="2" charset="2"/>
              <a:buChar char="Ø"/>
            </a:pPr>
            <a:r>
              <a:rPr lang="en-US" sz="2000" dirty="0"/>
              <a:t>Remove Members</a:t>
            </a:r>
            <a:endParaRPr lang="en-IN" sz="2000" dirty="0"/>
          </a:p>
        </p:txBody>
      </p:sp>
      <p:sp>
        <p:nvSpPr>
          <p:cNvPr id="4" name="TextBox 3">
            <a:extLst>
              <a:ext uri="{FF2B5EF4-FFF2-40B4-BE49-F238E27FC236}">
                <a16:creationId xmlns:a16="http://schemas.microsoft.com/office/drawing/2014/main" id="{9DADB60A-E2D0-443C-9C75-E1F8C020E82F}"/>
              </a:ext>
            </a:extLst>
          </p:cNvPr>
          <p:cNvSpPr txBox="1"/>
          <p:nvPr/>
        </p:nvSpPr>
        <p:spPr>
          <a:xfrm>
            <a:off x="5939161" y="941034"/>
            <a:ext cx="4145872" cy="47536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u="sng" dirty="0"/>
              <a:t>USER</a:t>
            </a:r>
            <a:r>
              <a:rPr lang="en-US" sz="2400" dirty="0"/>
              <a:t> </a:t>
            </a:r>
            <a:r>
              <a:rPr lang="en-US" dirty="0"/>
              <a:t>(Member of the Room)</a:t>
            </a:r>
          </a:p>
          <a:p>
            <a:pPr marL="285750" indent="-285750">
              <a:lnSpc>
                <a:spcPct val="150000"/>
              </a:lnSpc>
              <a:buFont typeface="Wingdings" panose="05000000000000000000" pitchFamily="2" charset="2"/>
              <a:buChar char="Ø"/>
            </a:pPr>
            <a:r>
              <a:rPr lang="en-US" sz="2000" dirty="0"/>
              <a:t>Register</a:t>
            </a:r>
          </a:p>
          <a:p>
            <a:pPr marL="285750" indent="-285750">
              <a:lnSpc>
                <a:spcPct val="150000"/>
              </a:lnSpc>
              <a:buFont typeface="Wingdings" panose="05000000000000000000" pitchFamily="2" charset="2"/>
              <a:buChar char="Ø"/>
            </a:pPr>
            <a:r>
              <a:rPr lang="en-US" sz="2000" dirty="0"/>
              <a:t>Login</a:t>
            </a:r>
          </a:p>
          <a:p>
            <a:pPr marL="285750" indent="-285750">
              <a:lnSpc>
                <a:spcPct val="150000"/>
              </a:lnSpc>
              <a:buFont typeface="Wingdings" panose="05000000000000000000" pitchFamily="2" charset="2"/>
              <a:buChar char="Ø"/>
            </a:pPr>
            <a:r>
              <a:rPr lang="en-US" sz="2000" dirty="0"/>
              <a:t>Search Room</a:t>
            </a:r>
          </a:p>
          <a:p>
            <a:pPr marL="285750" indent="-285750">
              <a:lnSpc>
                <a:spcPct val="150000"/>
              </a:lnSpc>
              <a:buFont typeface="Wingdings" panose="05000000000000000000" pitchFamily="2" charset="2"/>
              <a:buChar char="Ø"/>
            </a:pPr>
            <a:r>
              <a:rPr lang="en-US" sz="2000" dirty="0"/>
              <a:t>Send Request</a:t>
            </a:r>
          </a:p>
          <a:p>
            <a:pPr marL="285750" indent="-285750">
              <a:lnSpc>
                <a:spcPct val="150000"/>
              </a:lnSpc>
              <a:buFont typeface="Wingdings" panose="05000000000000000000" pitchFamily="2" charset="2"/>
              <a:buChar char="Ø"/>
            </a:pPr>
            <a:r>
              <a:rPr lang="en-US" sz="2000" dirty="0"/>
              <a:t>View Request Response</a:t>
            </a:r>
          </a:p>
          <a:p>
            <a:pPr marL="285750" indent="-285750">
              <a:lnSpc>
                <a:spcPct val="150000"/>
              </a:lnSpc>
              <a:buFont typeface="Wingdings" panose="05000000000000000000" pitchFamily="2" charset="2"/>
              <a:buChar char="Ø"/>
            </a:pPr>
            <a:r>
              <a:rPr lang="en-US" sz="2000" dirty="0"/>
              <a:t>Chat</a:t>
            </a:r>
          </a:p>
          <a:p>
            <a:pPr marL="285750" indent="-285750">
              <a:lnSpc>
                <a:spcPct val="150000"/>
              </a:lnSpc>
              <a:buFont typeface="Wingdings" panose="05000000000000000000" pitchFamily="2" charset="2"/>
              <a:buChar char="Ø"/>
            </a:pPr>
            <a:r>
              <a:rPr lang="en-US" sz="2000" dirty="0"/>
              <a:t>Share Content</a:t>
            </a:r>
          </a:p>
          <a:p>
            <a:pPr marL="285750" indent="-285750">
              <a:lnSpc>
                <a:spcPct val="150000"/>
              </a:lnSpc>
              <a:buFont typeface="Wingdings" panose="05000000000000000000" pitchFamily="2" charset="2"/>
              <a:buChar char="Ø"/>
            </a:pPr>
            <a:r>
              <a:rPr lang="en-US" sz="2000" dirty="0"/>
              <a:t>View Content</a:t>
            </a:r>
          </a:p>
          <a:p>
            <a:pPr marL="285750" indent="-285750">
              <a:lnSpc>
                <a:spcPct val="150000"/>
              </a:lnSpc>
              <a:buFont typeface="Wingdings" panose="05000000000000000000" pitchFamily="2" charset="2"/>
              <a:buChar char="Ø"/>
            </a:pPr>
            <a:r>
              <a:rPr lang="en-US" sz="2000" dirty="0"/>
              <a:t>Exit Room</a:t>
            </a:r>
            <a:endParaRPr lang="en-IN" sz="2000" dirty="0"/>
          </a:p>
        </p:txBody>
      </p:sp>
    </p:spTree>
    <p:extLst>
      <p:ext uri="{BB962C8B-B14F-4D97-AF65-F5344CB8AC3E}">
        <p14:creationId xmlns:p14="http://schemas.microsoft.com/office/powerpoint/2010/main" val="337905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AA4C-C9A8-437B-B577-4E200D7D7C32}"/>
              </a:ext>
            </a:extLst>
          </p:cNvPr>
          <p:cNvSpPr>
            <a:spLocks noGrp="1"/>
          </p:cNvSpPr>
          <p:nvPr>
            <p:ph type="title"/>
          </p:nvPr>
        </p:nvSpPr>
        <p:spPr>
          <a:xfrm>
            <a:off x="355107" y="0"/>
            <a:ext cx="3968318" cy="1680099"/>
          </a:xfrm>
        </p:spPr>
        <p:txBody>
          <a:bodyPr>
            <a:normAutofit/>
          </a:bodyPr>
          <a:lstStyle/>
          <a:p>
            <a:r>
              <a:rPr lang="en-US" sz="3600" b="1" u="sng" dirty="0"/>
              <a:t>METHODOLOGY</a:t>
            </a:r>
            <a:endParaRPr lang="en-IN" sz="3600" b="1" u="sng" dirty="0"/>
          </a:p>
        </p:txBody>
      </p:sp>
      <p:sp>
        <p:nvSpPr>
          <p:cNvPr id="3" name="Rectangle 2">
            <a:extLst>
              <a:ext uri="{FF2B5EF4-FFF2-40B4-BE49-F238E27FC236}">
                <a16:creationId xmlns:a16="http://schemas.microsoft.com/office/drawing/2014/main" id="{446A13A2-999D-4E4D-AB0F-F89ECA829F96}"/>
              </a:ext>
            </a:extLst>
          </p:cNvPr>
          <p:cNvSpPr/>
          <p:nvPr/>
        </p:nvSpPr>
        <p:spPr>
          <a:xfrm>
            <a:off x="452761" y="1443841"/>
            <a:ext cx="11532093" cy="3970318"/>
          </a:xfrm>
          <a:prstGeom prst="rect">
            <a:avLst/>
          </a:prstGeom>
        </p:spPr>
        <p:txBody>
          <a:bodyPr wrap="square">
            <a:spAutoFit/>
          </a:bodyPr>
          <a:lstStyle/>
          <a:p>
            <a:r>
              <a:rPr lang="en-US" dirty="0"/>
              <a:t> </a:t>
            </a:r>
            <a:r>
              <a:rPr lang="en-US" dirty="0" err="1"/>
              <a:t>Traveller’s</a:t>
            </a:r>
            <a:r>
              <a:rPr lang="en-US" dirty="0"/>
              <a:t> Hub is a social media platform for those who love travel. This web application allows users to create a room for discussion and planning for the trip to a particular destination on the basis of their interested vehicle .Any other user who  interested can join in this room. This platform brings a new way of connecting new people of our mentality. In this web application, the user should specify their way of transport which distinguishes them from others, and show only those rooms with the same transportation system.</a:t>
            </a:r>
          </a:p>
          <a:p>
            <a:r>
              <a:rPr lang="en-US" dirty="0"/>
              <a:t>This web application will allow users to connect with new people of their kind of mentality. Through this system we can reduce our effort through our trip, as we move in the group which will have all members of that room, things become easy to manage and overcome difficulties.</a:t>
            </a:r>
          </a:p>
          <a:p>
            <a:r>
              <a:rPr lang="en-US" dirty="0"/>
              <a:t>                                           The system mainly consist of two module which is a normal user and a user with admin privilege .</a:t>
            </a:r>
          </a:p>
          <a:p>
            <a:r>
              <a:rPr lang="en-US" dirty="0"/>
              <a:t>The user(admin) is the one who creates the room and the normal user is the one who joins the room . The user(admin) will manage the request send by the normal user. Every one in the system can create their own rooms and can join in the room which is founded by searching on the basis of </a:t>
            </a:r>
            <a:r>
              <a:rPr lang="en-US" dirty="0" err="1"/>
              <a:t>destination.The</a:t>
            </a:r>
            <a:r>
              <a:rPr lang="en-US" dirty="0"/>
              <a:t> rooms can be deleted by the creators and also he/she is able to manage the member count. The members can exit from the room whenever they </a:t>
            </a:r>
            <a:r>
              <a:rPr lang="en-US" dirty="0" err="1"/>
              <a:t>want.Both</a:t>
            </a:r>
            <a:r>
              <a:rPr lang="en-US" dirty="0"/>
              <a:t> of them can communicate by sharing media in the chat box. </a:t>
            </a:r>
          </a:p>
        </p:txBody>
      </p:sp>
    </p:spTree>
    <p:extLst>
      <p:ext uri="{BB962C8B-B14F-4D97-AF65-F5344CB8AC3E}">
        <p14:creationId xmlns:p14="http://schemas.microsoft.com/office/powerpoint/2010/main" val="170151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FC05-B935-4389-B8E2-8E0030EE94E9}"/>
              </a:ext>
            </a:extLst>
          </p:cNvPr>
          <p:cNvSpPr>
            <a:spLocks noGrp="1"/>
          </p:cNvSpPr>
          <p:nvPr>
            <p:ph type="title"/>
          </p:nvPr>
        </p:nvSpPr>
        <p:spPr>
          <a:xfrm>
            <a:off x="790114" y="365125"/>
            <a:ext cx="2467992" cy="593663"/>
          </a:xfrm>
        </p:spPr>
        <p:txBody>
          <a:bodyPr>
            <a:normAutofit fontScale="90000"/>
          </a:bodyPr>
          <a:lstStyle/>
          <a:p>
            <a:pPr marL="571500" indent="-571500">
              <a:buFont typeface="Wingdings" panose="05000000000000000000" pitchFamily="2" charset="2"/>
              <a:buChar char="Ø"/>
            </a:pPr>
            <a:r>
              <a:rPr lang="en-US" u="sng" dirty="0"/>
              <a:t>Tables</a:t>
            </a:r>
            <a:endParaRPr lang="en-IN" u="sng" dirty="0"/>
          </a:p>
        </p:txBody>
      </p:sp>
      <p:sp>
        <p:nvSpPr>
          <p:cNvPr id="4" name="TextBox 3">
            <a:extLst>
              <a:ext uri="{FF2B5EF4-FFF2-40B4-BE49-F238E27FC236}">
                <a16:creationId xmlns:a16="http://schemas.microsoft.com/office/drawing/2014/main" id="{D8008FB4-C789-453E-8F3C-B0F4703C3BAA}"/>
              </a:ext>
            </a:extLst>
          </p:cNvPr>
          <p:cNvSpPr txBox="1"/>
          <p:nvPr/>
        </p:nvSpPr>
        <p:spPr>
          <a:xfrm>
            <a:off x="1083076" y="1118586"/>
            <a:ext cx="2574524"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USER REGISTRATION</a:t>
            </a:r>
            <a:endParaRPr lang="en-IN" u="sng" dirty="0"/>
          </a:p>
        </p:txBody>
      </p:sp>
      <p:pic>
        <p:nvPicPr>
          <p:cNvPr id="6" name="Picture 5">
            <a:extLst>
              <a:ext uri="{FF2B5EF4-FFF2-40B4-BE49-F238E27FC236}">
                <a16:creationId xmlns:a16="http://schemas.microsoft.com/office/drawing/2014/main" id="{5E1A7918-E539-4474-9582-B076BA103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922" y="1487918"/>
            <a:ext cx="10177776" cy="2210540"/>
          </a:xfrm>
          <a:prstGeom prst="rect">
            <a:avLst/>
          </a:prstGeom>
        </p:spPr>
      </p:pic>
      <p:sp>
        <p:nvSpPr>
          <p:cNvPr id="8" name="TextBox 7">
            <a:extLst>
              <a:ext uri="{FF2B5EF4-FFF2-40B4-BE49-F238E27FC236}">
                <a16:creationId xmlns:a16="http://schemas.microsoft.com/office/drawing/2014/main" id="{5FB26454-B5CB-49D2-975F-3225F4C60337}"/>
              </a:ext>
            </a:extLst>
          </p:cNvPr>
          <p:cNvSpPr txBox="1"/>
          <p:nvPr/>
        </p:nvSpPr>
        <p:spPr>
          <a:xfrm>
            <a:off x="1083076" y="3808520"/>
            <a:ext cx="2290439"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LOGIN</a:t>
            </a:r>
            <a:endParaRPr lang="en-IN" u="sng" dirty="0"/>
          </a:p>
        </p:txBody>
      </p:sp>
      <p:pic>
        <p:nvPicPr>
          <p:cNvPr id="10" name="Picture 9">
            <a:extLst>
              <a:ext uri="{FF2B5EF4-FFF2-40B4-BE49-F238E27FC236}">
                <a16:creationId xmlns:a16="http://schemas.microsoft.com/office/drawing/2014/main" id="{085C4965-87C3-420F-9173-1DAFF7264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922" y="4367343"/>
            <a:ext cx="10302064" cy="1876687"/>
          </a:xfrm>
          <a:prstGeom prst="rect">
            <a:avLst/>
          </a:prstGeom>
        </p:spPr>
      </p:pic>
    </p:spTree>
    <p:extLst>
      <p:ext uri="{BB962C8B-B14F-4D97-AF65-F5344CB8AC3E}">
        <p14:creationId xmlns:p14="http://schemas.microsoft.com/office/powerpoint/2010/main" val="192424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6F72A5-AF55-4ED0-8386-A12043AD8881}"/>
              </a:ext>
            </a:extLst>
          </p:cNvPr>
          <p:cNvSpPr txBox="1"/>
          <p:nvPr/>
        </p:nvSpPr>
        <p:spPr>
          <a:xfrm>
            <a:off x="639192" y="328473"/>
            <a:ext cx="2965142"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CHAT</a:t>
            </a:r>
            <a:endParaRPr lang="en-IN" u="sng" dirty="0"/>
          </a:p>
        </p:txBody>
      </p:sp>
      <p:pic>
        <p:nvPicPr>
          <p:cNvPr id="6" name="Picture 5">
            <a:extLst>
              <a:ext uri="{FF2B5EF4-FFF2-40B4-BE49-F238E27FC236}">
                <a16:creationId xmlns:a16="http://schemas.microsoft.com/office/drawing/2014/main" id="{B055BE95-A1A6-43B3-ACB0-3C727E896B02}"/>
              </a:ext>
            </a:extLst>
          </p:cNvPr>
          <p:cNvPicPr>
            <a:picLocks noChangeAspect="1"/>
          </p:cNvPicPr>
          <p:nvPr/>
        </p:nvPicPr>
        <p:blipFill rotWithShape="1">
          <a:blip r:embed="rId2">
            <a:extLst>
              <a:ext uri="{28A0092B-C50C-407E-A947-70E740481C1C}">
                <a14:useLocalDpi xmlns:a14="http://schemas.microsoft.com/office/drawing/2010/main" val="0"/>
              </a:ext>
            </a:extLst>
          </a:blip>
          <a:srcRect l="16092" t="20582" r="25947" b="53787"/>
          <a:stretch/>
        </p:blipFill>
        <p:spPr>
          <a:xfrm>
            <a:off x="905521" y="949910"/>
            <a:ext cx="8584707" cy="1997475"/>
          </a:xfrm>
          <a:prstGeom prst="rect">
            <a:avLst/>
          </a:prstGeom>
        </p:spPr>
      </p:pic>
      <p:pic>
        <p:nvPicPr>
          <p:cNvPr id="8" name="Picture 7">
            <a:extLst>
              <a:ext uri="{FF2B5EF4-FFF2-40B4-BE49-F238E27FC236}">
                <a16:creationId xmlns:a16="http://schemas.microsoft.com/office/drawing/2014/main" id="{67D71EC0-7021-4AD5-A0BA-FAFB458D92C3}"/>
              </a:ext>
            </a:extLst>
          </p:cNvPr>
          <p:cNvPicPr>
            <a:picLocks noChangeAspect="1"/>
          </p:cNvPicPr>
          <p:nvPr/>
        </p:nvPicPr>
        <p:blipFill rotWithShape="1">
          <a:blip r:embed="rId3">
            <a:extLst>
              <a:ext uri="{28A0092B-C50C-407E-A947-70E740481C1C}">
                <a14:useLocalDpi xmlns:a14="http://schemas.microsoft.com/office/drawing/2010/main" val="0"/>
              </a:ext>
            </a:extLst>
          </a:blip>
          <a:srcRect l="15801" t="20841" r="24345" b="53347"/>
          <a:stretch/>
        </p:blipFill>
        <p:spPr>
          <a:xfrm>
            <a:off x="994299" y="4039339"/>
            <a:ext cx="8584707" cy="2232735"/>
          </a:xfrm>
          <a:prstGeom prst="rect">
            <a:avLst/>
          </a:prstGeom>
        </p:spPr>
      </p:pic>
      <p:sp>
        <p:nvSpPr>
          <p:cNvPr id="9" name="TextBox 8">
            <a:extLst>
              <a:ext uri="{FF2B5EF4-FFF2-40B4-BE49-F238E27FC236}">
                <a16:creationId xmlns:a16="http://schemas.microsoft.com/office/drawing/2014/main" id="{139311AE-9B94-4F2E-9EE1-D4716FB1A2EE}"/>
              </a:ext>
            </a:extLst>
          </p:cNvPr>
          <p:cNvSpPr txBox="1"/>
          <p:nvPr/>
        </p:nvSpPr>
        <p:spPr>
          <a:xfrm>
            <a:off x="639192" y="3377953"/>
            <a:ext cx="2263807"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ROOM</a:t>
            </a:r>
            <a:endParaRPr lang="en-IN" u="sng" dirty="0"/>
          </a:p>
        </p:txBody>
      </p:sp>
    </p:spTree>
    <p:extLst>
      <p:ext uri="{BB962C8B-B14F-4D97-AF65-F5344CB8AC3E}">
        <p14:creationId xmlns:p14="http://schemas.microsoft.com/office/powerpoint/2010/main" val="384972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EFD595-EEB8-4CC3-A5A8-11D195B7923B}"/>
              </a:ext>
            </a:extLst>
          </p:cNvPr>
          <p:cNvPicPr>
            <a:picLocks noChangeAspect="1"/>
          </p:cNvPicPr>
          <p:nvPr/>
        </p:nvPicPr>
        <p:blipFill rotWithShape="1">
          <a:blip r:embed="rId2">
            <a:extLst>
              <a:ext uri="{28A0092B-C50C-407E-A947-70E740481C1C}">
                <a14:useLocalDpi xmlns:a14="http://schemas.microsoft.com/office/drawing/2010/main" val="0"/>
              </a:ext>
            </a:extLst>
          </a:blip>
          <a:srcRect l="15801" t="20841" r="31699" b="62978"/>
          <a:stretch/>
        </p:blipFill>
        <p:spPr>
          <a:xfrm>
            <a:off x="1020932" y="1233995"/>
            <a:ext cx="8602462" cy="1642369"/>
          </a:xfrm>
          <a:prstGeom prst="rect">
            <a:avLst/>
          </a:prstGeom>
        </p:spPr>
      </p:pic>
      <p:sp>
        <p:nvSpPr>
          <p:cNvPr id="8" name="TextBox 7">
            <a:extLst>
              <a:ext uri="{FF2B5EF4-FFF2-40B4-BE49-F238E27FC236}">
                <a16:creationId xmlns:a16="http://schemas.microsoft.com/office/drawing/2014/main" id="{E8082DC3-6F1D-4C13-A09E-AEEF099ED2F1}"/>
              </a:ext>
            </a:extLst>
          </p:cNvPr>
          <p:cNvSpPr txBox="1"/>
          <p:nvPr/>
        </p:nvSpPr>
        <p:spPr>
          <a:xfrm>
            <a:off x="648070" y="458964"/>
            <a:ext cx="3213716"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ROOM MEMBERS</a:t>
            </a:r>
            <a:endParaRPr lang="en-IN" u="sng" dirty="0"/>
          </a:p>
        </p:txBody>
      </p:sp>
      <p:pic>
        <p:nvPicPr>
          <p:cNvPr id="10" name="Picture 9">
            <a:extLst>
              <a:ext uri="{FF2B5EF4-FFF2-40B4-BE49-F238E27FC236}">
                <a16:creationId xmlns:a16="http://schemas.microsoft.com/office/drawing/2014/main" id="{667E1168-65D7-4BC7-B1D5-9EA2D7A8BA3A}"/>
              </a:ext>
            </a:extLst>
          </p:cNvPr>
          <p:cNvPicPr>
            <a:picLocks noChangeAspect="1"/>
          </p:cNvPicPr>
          <p:nvPr/>
        </p:nvPicPr>
        <p:blipFill rotWithShape="1">
          <a:blip r:embed="rId3">
            <a:extLst>
              <a:ext uri="{28A0092B-C50C-407E-A947-70E740481C1C}">
                <a14:useLocalDpi xmlns:a14="http://schemas.microsoft.com/office/drawing/2010/main" val="0"/>
              </a:ext>
            </a:extLst>
          </a:blip>
          <a:srcRect l="15656" t="20712" r="26238" b="59612"/>
          <a:stretch/>
        </p:blipFill>
        <p:spPr>
          <a:xfrm>
            <a:off x="1020932" y="4110359"/>
            <a:ext cx="8602462" cy="1924692"/>
          </a:xfrm>
          <a:prstGeom prst="rect">
            <a:avLst/>
          </a:prstGeom>
        </p:spPr>
      </p:pic>
      <p:sp>
        <p:nvSpPr>
          <p:cNvPr id="13" name="TextBox 12">
            <a:extLst>
              <a:ext uri="{FF2B5EF4-FFF2-40B4-BE49-F238E27FC236}">
                <a16:creationId xmlns:a16="http://schemas.microsoft.com/office/drawing/2014/main" id="{484A05E5-3F3B-4CF9-98EB-73EB49AD0D09}"/>
              </a:ext>
            </a:extLst>
          </p:cNvPr>
          <p:cNvSpPr txBox="1"/>
          <p:nvPr/>
        </p:nvSpPr>
        <p:spPr>
          <a:xfrm>
            <a:off x="710214" y="3429000"/>
            <a:ext cx="2095130"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ROOM REQUEST</a:t>
            </a:r>
            <a:endParaRPr lang="en-IN" u="sng" dirty="0"/>
          </a:p>
        </p:txBody>
      </p:sp>
    </p:spTree>
    <p:extLst>
      <p:ext uri="{BB962C8B-B14F-4D97-AF65-F5344CB8AC3E}">
        <p14:creationId xmlns:p14="http://schemas.microsoft.com/office/powerpoint/2010/main" val="153607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38E8-D0D7-466E-9515-0934285717DE}"/>
              </a:ext>
            </a:extLst>
          </p:cNvPr>
          <p:cNvSpPr>
            <a:spLocks noGrp="1"/>
          </p:cNvSpPr>
          <p:nvPr>
            <p:ph type="title"/>
          </p:nvPr>
        </p:nvSpPr>
        <p:spPr>
          <a:xfrm>
            <a:off x="838200" y="365125"/>
            <a:ext cx="3813699" cy="451621"/>
          </a:xfrm>
        </p:spPr>
        <p:txBody>
          <a:bodyPr>
            <a:noAutofit/>
          </a:bodyPr>
          <a:lstStyle/>
          <a:p>
            <a:r>
              <a:rPr lang="en-US" sz="3200" b="1" u="sng" dirty="0"/>
              <a:t>DATA FLOW DIAGRAM</a:t>
            </a:r>
            <a:endParaRPr lang="en-IN" sz="3200" b="1" u="sng" dirty="0"/>
          </a:p>
        </p:txBody>
      </p:sp>
      <p:sp>
        <p:nvSpPr>
          <p:cNvPr id="6" name="TextBox 5">
            <a:extLst>
              <a:ext uri="{FF2B5EF4-FFF2-40B4-BE49-F238E27FC236}">
                <a16:creationId xmlns:a16="http://schemas.microsoft.com/office/drawing/2014/main" id="{9F7B6307-4E7D-4286-9062-065F6B03AF46}"/>
              </a:ext>
            </a:extLst>
          </p:cNvPr>
          <p:cNvSpPr txBox="1"/>
          <p:nvPr/>
        </p:nvSpPr>
        <p:spPr>
          <a:xfrm>
            <a:off x="1091953" y="1562470"/>
            <a:ext cx="2228295" cy="461665"/>
          </a:xfrm>
          <a:prstGeom prst="rect">
            <a:avLst/>
          </a:prstGeom>
          <a:noFill/>
        </p:spPr>
        <p:txBody>
          <a:bodyPr wrap="square" rtlCol="0">
            <a:spAutoFit/>
          </a:bodyPr>
          <a:lstStyle/>
          <a:p>
            <a:r>
              <a:rPr lang="en-US" sz="2400" b="1" u="sng" dirty="0"/>
              <a:t>LEVEL 0</a:t>
            </a:r>
            <a:endParaRPr lang="en-IN" sz="2400" b="1" u="sng" dirty="0"/>
          </a:p>
        </p:txBody>
      </p:sp>
      <p:pic>
        <p:nvPicPr>
          <p:cNvPr id="8" name="Content Placeholder 7">
            <a:extLst>
              <a:ext uri="{FF2B5EF4-FFF2-40B4-BE49-F238E27FC236}">
                <a16:creationId xmlns:a16="http://schemas.microsoft.com/office/drawing/2014/main" id="{0F6771B1-505B-4500-8BD1-B91A096AD3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232" y="2352583"/>
            <a:ext cx="6876356" cy="3444535"/>
          </a:xfrm>
        </p:spPr>
      </p:pic>
    </p:spTree>
    <p:extLst>
      <p:ext uri="{BB962C8B-B14F-4D97-AF65-F5344CB8AC3E}">
        <p14:creationId xmlns:p14="http://schemas.microsoft.com/office/powerpoint/2010/main" val="205229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1959</Words>
  <Application>Microsoft Office PowerPoint</Application>
  <PresentationFormat>Widescreen</PresentationFormat>
  <Paragraphs>1009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Kartika</vt:lpstr>
      <vt:lpstr>Wingdings</vt:lpstr>
      <vt:lpstr>Office Theme</vt:lpstr>
      <vt:lpstr>TRAVALLER’S HUB</vt:lpstr>
      <vt:lpstr>TABLE OF CONTENTS</vt:lpstr>
      <vt:lpstr>TRAVELLER’S HUB</vt:lpstr>
      <vt:lpstr>MODULES</vt:lpstr>
      <vt:lpstr>METHODOLOGY</vt:lpstr>
      <vt:lpstr>Tables</vt:lpstr>
      <vt:lpstr>PowerPoint Presentation</vt:lpstr>
      <vt:lpstr>PowerPoint Presentation</vt:lpstr>
      <vt:lpstr>DATA FLOW DIAGRAM</vt:lpstr>
      <vt:lpstr>DATA FLOW DIAGRAM</vt:lpstr>
      <vt:lpstr>DATA FLOW DIAGRAM</vt:lpstr>
      <vt:lpstr>FUTURE ENHANCEMENT</vt:lpstr>
      <vt:lpstr>DEVELOPING ENVIRONMENT</vt:lpstr>
      <vt:lpstr>PROJECT PLAN</vt:lpstr>
      <vt:lpstr>USER STORY</vt:lpstr>
      <vt:lpstr>PRODUCT BACKLOG</vt:lpstr>
      <vt:lpstr>SPRINT BACKLOG PLAN</vt:lpstr>
      <vt:lpstr>SPRINT BACKLOG ACTUAL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TRAVALLER’S HUB</dc:title>
  <dc:creator>Sooraj M</dc:creator>
  <cp:lastModifiedBy>Sooraj M</cp:lastModifiedBy>
  <cp:revision>75</cp:revision>
  <dcterms:created xsi:type="dcterms:W3CDTF">2022-01-10T15:21:02Z</dcterms:created>
  <dcterms:modified xsi:type="dcterms:W3CDTF">2022-03-03T04:10:03Z</dcterms:modified>
</cp:coreProperties>
</file>