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7" r:id="rId5"/>
    <p:sldId id="268" r:id="rId6"/>
    <p:sldId id="269" r:id="rId7"/>
    <p:sldId id="259" r:id="rId8"/>
    <p:sldId id="260" r:id="rId9"/>
    <p:sldId id="261" r:id="rId10"/>
    <p:sldId id="262" r:id="rId11"/>
    <p:sldId id="263"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0860" autoAdjust="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857520-B9F6-4EF0-B213-D5C59EDA35CC}" type="datetimeFigureOut">
              <a:rPr lang="en-US" smtClean="0"/>
              <a:pPr/>
              <a:t>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0C63F4-A3F4-485F-813E-A408075A5C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0C63F4-A3F4-485F-813E-A408075A5CF5}"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F22220-E992-447A-9CDD-8B430405C697}"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22220-E992-447A-9CDD-8B430405C697}"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22220-E992-447A-9CDD-8B430405C697}"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22220-E992-447A-9CDD-8B430405C697}"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F22220-E992-447A-9CDD-8B430405C697}"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F22220-E992-447A-9CDD-8B430405C697}"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22220-E992-447A-9CDD-8B430405C697}" type="datetimeFigureOut">
              <a:rPr lang="en-US" smtClean="0"/>
              <a:pPr/>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F22220-E992-447A-9CDD-8B430405C697}" type="datetimeFigureOut">
              <a:rPr lang="en-US" smtClean="0"/>
              <a:pPr/>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22220-E992-447A-9CDD-8B430405C697}" type="datetimeFigureOut">
              <a:rPr lang="en-US" smtClean="0"/>
              <a:pPr/>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22220-E992-447A-9CDD-8B430405C697}"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22220-E992-447A-9CDD-8B430405C697}"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22220-E992-447A-9CDD-8B430405C697}" type="datetimeFigureOut">
              <a:rPr lang="en-US" smtClean="0"/>
              <a:pPr/>
              <a:t>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3436B-ECD8-4503-98D4-E3A92B063A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66800"/>
            <a:ext cx="9296400" cy="2003425"/>
          </a:xfrm>
        </p:spPr>
        <p:txBody>
          <a:bodyPr>
            <a:noAutofit/>
          </a:bodyPr>
          <a:lstStyle/>
          <a:p>
            <a:r>
              <a:rPr lang="en-US" b="1" dirty="0" smtClean="0">
                <a:latin typeface="Times New Roman" pitchFamily="18" charset="0"/>
                <a:cs typeface="Times New Roman" pitchFamily="18" charset="0"/>
              </a:rPr>
              <a:t>POLITICAL  OPINION MINING FOR POPULARITY PREDICTION</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4191000"/>
            <a:ext cx="7028330" cy="2115990"/>
          </a:xfrm>
        </p:spPr>
        <p:txBody>
          <a:bodyPr>
            <a:normAutofit/>
          </a:bodyPr>
          <a:lstStyle/>
          <a:p>
            <a:r>
              <a:rPr lang="en-US" sz="2800" b="1" dirty="0" smtClean="0">
                <a:solidFill>
                  <a:sysClr val="windowText" lastClr="000000"/>
                </a:solidFill>
                <a:latin typeface="Times New Roman" pitchFamily="18" charset="0"/>
                <a:cs typeface="Times New Roman" pitchFamily="18" charset="0"/>
              </a:rPr>
              <a:t>AKSHAYKUMAR M R</a:t>
            </a:r>
          </a:p>
          <a:p>
            <a:r>
              <a:rPr lang="en-US" sz="2800" b="1" dirty="0" smtClean="0">
                <a:solidFill>
                  <a:sysClr val="windowText" lastClr="000000"/>
                </a:solidFill>
                <a:latin typeface="Times New Roman" pitchFamily="18" charset="0"/>
                <a:cs typeface="Times New Roman" pitchFamily="18" charset="0"/>
              </a:rPr>
              <a:t>03</a:t>
            </a:r>
          </a:p>
          <a:p>
            <a:r>
              <a:rPr lang="en-US" sz="2800" b="1" dirty="0" smtClean="0">
                <a:solidFill>
                  <a:sysClr val="windowText" lastClr="000000"/>
                </a:solidFill>
                <a:latin typeface="Times New Roman" pitchFamily="18" charset="0"/>
                <a:cs typeface="Times New Roman" pitchFamily="18" charset="0"/>
              </a:rPr>
              <a:t>HYDERALI K</a:t>
            </a:r>
          </a:p>
          <a:p>
            <a:endParaRPr lang="en-US" sz="2800" b="1" dirty="0">
              <a:solidFill>
                <a:sysClr val="windowText" lastClr="000000"/>
              </a:solidFill>
              <a:latin typeface="Times New Roman" pitchFamily="18" charset="0"/>
              <a:cs typeface="Times New Roman" pitchFamily="18" charset="0"/>
            </a:endParaRPr>
          </a:p>
          <a:p>
            <a:endParaRPr lang="en-US" sz="2800" b="1" dirty="0" smtClean="0">
              <a:solidFill>
                <a:sysClr val="windowText" lastClr="000000"/>
              </a:solidFill>
              <a:latin typeface="Times New Roman" pitchFamily="18" charset="0"/>
              <a:cs typeface="Times New Roman" pitchFamily="18" charset="0"/>
            </a:endParaRPr>
          </a:p>
          <a:p>
            <a:endParaRPr lang="en-US" sz="2800" b="1" dirty="0">
              <a:solidFill>
                <a:sysClr val="windowText" lastClr="000000"/>
              </a:solidFill>
              <a:latin typeface="Times New Roman" pitchFamily="18" charset="0"/>
              <a:cs typeface="Times New Roman" pitchFamily="18" charset="0"/>
            </a:endParaRPr>
          </a:p>
          <a:p>
            <a:endParaRPr lang="en-US" sz="2800" b="1" dirty="0">
              <a:solidFill>
                <a:sysClr val="windowText" lastClr="0000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sz="3200" b="1" dirty="0" smtClean="0">
                <a:latin typeface="Times New Roman" pitchFamily="18" charset="0"/>
                <a:cs typeface="Times New Roman" pitchFamily="18" charset="0"/>
              </a:rPr>
              <a:t>USER STORY</a:t>
            </a:r>
            <a:endParaRPr lang="en-US" sz="3200"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04800" y="838202"/>
          <a:ext cx="8610599" cy="5867619"/>
        </p:xfrm>
        <a:graphic>
          <a:graphicData uri="http://schemas.openxmlformats.org/drawingml/2006/table">
            <a:tbl>
              <a:tblPr/>
              <a:tblGrid>
                <a:gridCol w="661699"/>
                <a:gridCol w="3454301"/>
                <a:gridCol w="2192300"/>
                <a:gridCol w="2302299"/>
              </a:tblGrid>
              <a:tr h="990598">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User Story ID</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As a type of 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I  want to </a:t>
                      </a:r>
                    </a:p>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&lt;perform  some task&gt;</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So that I can</a:t>
                      </a:r>
                    </a:p>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&lt; Achieve Some  Goal&gt;</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566">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1</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Collection of datasets</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smtClean="0">
                          <a:latin typeface="Times New Roman" pitchFamily="18" charset="0"/>
                          <a:ea typeface="Calibri"/>
                          <a:cs typeface="Times New Roman" pitchFamily="18" charset="0"/>
                        </a:rPr>
                        <a:t>US election </a:t>
                      </a:r>
                      <a:r>
                        <a:rPr lang="en-US" sz="1400" b="0" dirty="0">
                          <a:latin typeface="Times New Roman" pitchFamily="18" charset="0"/>
                          <a:ea typeface="Calibri"/>
                          <a:cs typeface="Times New Roman" pitchFamily="18" charset="0"/>
                        </a:rPr>
                        <a:t>datasets </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566">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2</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err="1">
                          <a:latin typeface="Times New Roman" pitchFamily="18" charset="0"/>
                          <a:ea typeface="Calibri"/>
                          <a:cs typeface="Times New Roman" pitchFamily="18" charset="0"/>
                        </a:rPr>
                        <a:t>Modelling</a:t>
                      </a:r>
                      <a:r>
                        <a:rPr lang="en-US" sz="1400" b="0" dirty="0">
                          <a:latin typeface="Times New Roman" pitchFamily="18" charset="0"/>
                          <a:ea typeface="Calibri"/>
                          <a:cs typeface="Times New Roman" pitchFamily="18" charset="0"/>
                        </a:rPr>
                        <a:t> the datasets</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b="0" dirty="0" err="1" smtClean="0">
                          <a:latin typeface="Times New Roman" pitchFamily="18" charset="0"/>
                          <a:ea typeface="Calibri"/>
                          <a:cs typeface="Times New Roman" pitchFamily="18" charset="0"/>
                        </a:rPr>
                        <a:t>Modelling</a:t>
                      </a:r>
                      <a:r>
                        <a:rPr lang="en-US" sz="1400" b="0" dirty="0" smtClean="0">
                          <a:latin typeface="Times New Roman" pitchFamily="18" charset="0"/>
                          <a:ea typeface="Calibri"/>
                          <a:cs typeface="Times New Roman" pitchFamily="18" charset="0"/>
                        </a:rPr>
                        <a:t> the datasets</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566">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3</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UI design</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smtClean="0">
                          <a:latin typeface="Times New Roman" pitchFamily="18" charset="0"/>
                          <a:ea typeface="Calibri"/>
                          <a:cs typeface="Times New Roman" pitchFamily="18" charset="0"/>
                        </a:rPr>
                        <a:t>User Interface</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702">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4</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User </a:t>
                      </a:r>
                      <a:r>
                        <a:rPr lang="en-US" sz="1400" b="0" dirty="0" err="1" smtClean="0">
                          <a:latin typeface="Times New Roman" pitchFamily="18" charset="0"/>
                          <a:ea typeface="Calibri"/>
                          <a:cs typeface="Times New Roman" pitchFamily="18" charset="0"/>
                        </a:rPr>
                        <a:t>Registration,Login</a:t>
                      </a:r>
                      <a:r>
                        <a:rPr lang="en-US" sz="1400" b="0" dirty="0" smtClean="0">
                          <a:latin typeface="Times New Roman" pitchFamily="18" charset="0"/>
                          <a:ea typeface="Calibri"/>
                          <a:cs typeface="Times New Roman" pitchFamily="18" charset="0"/>
                        </a:rPr>
                        <a:t> </a:t>
                      </a:r>
                      <a:r>
                        <a:rPr lang="en-US" sz="1400" b="0" dirty="0">
                          <a:latin typeface="Times New Roman" pitchFamily="18" charset="0"/>
                          <a:ea typeface="Calibri"/>
                          <a:cs typeface="Times New Roman" pitchFamily="18" charset="0"/>
                        </a:rPr>
                        <a:t>Form</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Login and Registration</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566">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5</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View prediction</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View prediction</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566">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6</a:t>
                      </a:r>
                    </a:p>
                    <a:p>
                      <a:pPr marL="0" marR="0" algn="ctr">
                        <a:lnSpc>
                          <a:spcPct val="115000"/>
                        </a:lnSpc>
                        <a:spcBef>
                          <a:spcPts val="0"/>
                        </a:spcBef>
                        <a:spcAft>
                          <a:spcPts val="0"/>
                        </a:spcAft>
                      </a:pP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View prediction Accuracy</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View prediction Accuracy</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1134">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7</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Train the model using dataset (</a:t>
                      </a:r>
                      <a:r>
                        <a:rPr lang="en-US" sz="1400" b="0" dirty="0" smtClean="0">
                          <a:latin typeface="Times New Roman" pitchFamily="18" charset="0"/>
                          <a:ea typeface="Calibri"/>
                          <a:cs typeface="Times New Roman" pitchFamily="18" charset="0"/>
                        </a:rPr>
                        <a:t>RNN with </a:t>
                      </a:r>
                      <a:r>
                        <a:rPr lang="en-US" sz="1400" b="0" baseline="0" dirty="0" smtClean="0">
                          <a:latin typeface="Times New Roman" pitchFamily="18" charset="0"/>
                          <a:ea typeface="Calibri"/>
                          <a:cs typeface="Times New Roman" pitchFamily="18" charset="0"/>
                        </a:rPr>
                        <a:t> LSTM</a:t>
                      </a:r>
                      <a:r>
                        <a:rPr lang="en-US" sz="1400" b="0" dirty="0" smtClean="0">
                          <a:latin typeface="Times New Roman" pitchFamily="18" charset="0"/>
                          <a:ea typeface="Calibri"/>
                          <a:cs typeface="Times New Roman" pitchFamily="18" charset="0"/>
                        </a:rPr>
                        <a:t>)</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70%</a:t>
                      </a:r>
                      <a:r>
                        <a:rPr lang="en-US" sz="1400" baseline="0" dirty="0" smtClean="0">
                          <a:latin typeface="Times New Roman" panose="02020603050405020304" pitchFamily="18" charset="0"/>
                          <a:cs typeface="Times New Roman" panose="02020603050405020304" pitchFamily="18" charset="0"/>
                        </a:rPr>
                        <a:t> -training data</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566">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8</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Testing</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aseline="0" dirty="0" smtClean="0">
                          <a:latin typeface="Times New Roman" panose="02020603050405020304" pitchFamily="18" charset="0"/>
                          <a:cs typeface="Times New Roman" panose="02020603050405020304" pitchFamily="18" charset="0"/>
                        </a:rPr>
                        <a:t> 30%-testing  data</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566">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9</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Input new dataset</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Tested</a:t>
                      </a:r>
                      <a:r>
                        <a:rPr lang="en-US" sz="1400" baseline="0" dirty="0" smtClean="0">
                          <a:latin typeface="Times New Roman" panose="02020603050405020304" pitchFamily="18" charset="0"/>
                          <a:cs typeface="Times New Roman" panose="02020603050405020304" pitchFamily="18" charset="0"/>
                        </a:rPr>
                        <a:t> data &amp; input from user</a:t>
                      </a:r>
                      <a:endParaRPr lang="en-US" sz="1400" dirty="0" smtClean="0">
                        <a:latin typeface="Times New Roman" panose="02020603050405020304" pitchFamily="18" charset="0"/>
                        <a:cs typeface="Times New Roman" panose="02020603050405020304"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333">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10</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Generate Result</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b="0" dirty="0" smtClean="0">
                          <a:latin typeface="Times New Roman" pitchFamily="18" charset="0"/>
                          <a:ea typeface="Calibri"/>
                          <a:cs typeface="Times New Roman" pitchFamily="18" charset="0"/>
                        </a:rPr>
                        <a:t>Generate Result</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566">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11</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Print Accuracy</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b="0" dirty="0" smtClean="0">
                          <a:latin typeface="Times New Roman" pitchFamily="18" charset="0"/>
                          <a:ea typeface="Calibri"/>
                          <a:cs typeface="Times New Roman" pitchFamily="18" charset="0"/>
                        </a:rPr>
                        <a:t>Print Accuracy</a:t>
                      </a:r>
                    </a:p>
                    <a:p>
                      <a:pPr marL="0" marR="0" algn="ctr">
                        <a:lnSpc>
                          <a:spcPct val="115000"/>
                        </a:lnSpc>
                        <a:spcBef>
                          <a:spcPts val="0"/>
                        </a:spcBef>
                        <a:spcAft>
                          <a:spcPts val="0"/>
                        </a:spcAft>
                      </a:pP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dirty="0" smtClean="0">
                <a:latin typeface="Times New Roman" pitchFamily="18" charset="0"/>
                <a:cs typeface="Times New Roman" pitchFamily="18" charset="0"/>
              </a:rPr>
              <a:t>PROJECT PLAN</a:t>
            </a:r>
            <a:endParaRPr lang="en-US" sz="32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533398" y="533400"/>
          <a:ext cx="8229602" cy="6154592"/>
        </p:xfrm>
        <a:graphic>
          <a:graphicData uri="http://schemas.openxmlformats.org/drawingml/2006/table">
            <a:tbl>
              <a:tblPr/>
              <a:tblGrid>
                <a:gridCol w="666894"/>
                <a:gridCol w="1384492"/>
                <a:gridCol w="2078026"/>
                <a:gridCol w="1366444"/>
                <a:gridCol w="1366444"/>
                <a:gridCol w="1367302"/>
              </a:tblGrid>
              <a:tr h="990600">
                <a:tc>
                  <a:txBody>
                    <a:bodyPr/>
                    <a:lstStyle/>
                    <a:p>
                      <a:pPr marL="0" marR="0">
                        <a:lnSpc>
                          <a:spcPct val="115000"/>
                        </a:lnSpc>
                        <a:spcBef>
                          <a:spcPts val="0"/>
                        </a:spcBef>
                        <a:spcAft>
                          <a:spcPts val="0"/>
                        </a:spcAft>
                      </a:pPr>
                      <a:r>
                        <a:rPr lang="en-US" sz="1600" b="1" dirty="0">
                          <a:latin typeface="Times New Roman" pitchFamily="18" charset="0"/>
                          <a:ea typeface="Calibri"/>
                          <a:cs typeface="Times New Roman" pitchFamily="18" charset="0"/>
                        </a:rPr>
                        <a:t>User Story ID</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Task Name</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Start Date</a:t>
                      </a:r>
                      <a:endParaRPr lang="en-US" sz="160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End Date</a:t>
                      </a:r>
                      <a:endParaRPr lang="en-US" sz="160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Days</a:t>
                      </a:r>
                      <a:endParaRPr lang="en-US" sz="160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Status</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0">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Sprint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27/12/2021</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27/12/2021</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2</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Completed</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0">
                <a:tc>
                  <a:txBody>
                    <a:bodyPr/>
                    <a:lstStyle/>
                    <a:p>
                      <a:pPr marL="0" marR="0">
                        <a:lnSpc>
                          <a:spcPct val="115000"/>
                        </a:lnSpc>
                        <a:spcBef>
                          <a:spcPts val="0"/>
                        </a:spcBef>
                        <a:spcAft>
                          <a:spcPts val="0"/>
                        </a:spcAft>
                      </a:pPr>
                      <a:r>
                        <a:rPr lang="en-US" sz="1400" dirty="0">
                          <a:latin typeface="Times New Roman" pitchFamily="18" charset="0"/>
                          <a:ea typeface="Calibri"/>
                          <a:cs typeface="Times New Roman"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28/12/2021</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28/12/2021</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Completed</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0">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0" marR="0" algn="ctr">
                        <a:lnSpc>
                          <a:spcPct val="115000"/>
                        </a:lnSpc>
                        <a:spcBef>
                          <a:spcPts val="0"/>
                        </a:spcBef>
                        <a:spcAft>
                          <a:spcPts val="0"/>
                        </a:spcAft>
                      </a:pPr>
                      <a:endParaRPr lang="en-US" sz="1400" dirty="0" smtClean="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smtClean="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smtClean="0">
                        <a:latin typeface="Times New Roman" pitchFamily="18" charset="0"/>
                        <a:ea typeface="Calibri"/>
                        <a:cs typeface="Times New Roman" pitchFamily="18" charset="0"/>
                      </a:endParaRPr>
                    </a:p>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Sprint </a:t>
                      </a:r>
                      <a:r>
                        <a:rPr lang="en-US" sz="1400" dirty="0">
                          <a:latin typeface="Times New Roman" pitchFamily="18" charset="0"/>
                          <a:ea typeface="Calibri"/>
                          <a:cs typeface="Times New Roman"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29/12/2021</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17/01/2022</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0" marR="0" algn="ctr">
                        <a:lnSpc>
                          <a:spcPct val="115000"/>
                        </a:lnSpc>
                        <a:spcBef>
                          <a:spcPts val="0"/>
                        </a:spcBef>
                        <a:spcAft>
                          <a:spcPts val="0"/>
                        </a:spcAft>
                      </a:pPr>
                      <a:endParaRPr lang="en-US" sz="1400" dirty="0" smtClean="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smtClean="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smtClean="0">
                        <a:latin typeface="Times New Roman" pitchFamily="18" charset="0"/>
                        <a:ea typeface="Calibri"/>
                        <a:cs typeface="Times New Roman" pitchFamily="18" charset="0"/>
                      </a:endParaRPr>
                    </a:p>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5</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Planned</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0">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17/01/2022</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19/01/2022</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Planned</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0">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19/01/2022</a:t>
                      </a:r>
                      <a:endParaRPr lang="en-US" sz="1400" dirty="0" smtClean="0">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21/01/2022</a:t>
                      </a:r>
                      <a:endParaRPr lang="en-US" sz="1400" dirty="0" smtClean="0">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Planned</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0">
                <a:tc>
                  <a:txBody>
                    <a:bodyPr/>
                    <a:lstStyle/>
                    <a:p>
                      <a:pPr marL="0" marR="0">
                        <a:lnSpc>
                          <a:spcPct val="115000"/>
                        </a:lnSpc>
                        <a:spcBef>
                          <a:spcPts val="0"/>
                        </a:spcBef>
                        <a:spcAft>
                          <a:spcPts val="0"/>
                        </a:spcAft>
                      </a:pPr>
                      <a:r>
                        <a:rPr lang="en-US" sz="1400" dirty="0">
                          <a:latin typeface="Times New Roman" pitchFamily="18" charset="0"/>
                          <a:ea typeface="Calibri"/>
                          <a:cs typeface="Times New Roman"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22/01/2022</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22/01/2022</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Planned</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0">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Sprint </a:t>
                      </a:r>
                      <a:r>
                        <a:rPr lang="en-US" sz="1400"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23/01/2022</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23/01/2022</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1</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Planned</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0">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Sprint 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cs typeface="Times New Roman" pitchFamily="18" charset="0"/>
                        </a:rPr>
                        <a:t>26/01/2022</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cs typeface="Times New Roman" pitchFamily="18" charset="0"/>
                        </a:rPr>
                        <a:t>26/01/2022</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a:r>
                        <a:rPr lang="en-US" sz="1400" dirty="0" smtClean="0">
                          <a:latin typeface="Times New Roman" pitchFamily="18" charset="0"/>
                          <a:cs typeface="Times New Roman" pitchFamily="18" charset="0"/>
                        </a:rPr>
                        <a:t>4</a:t>
                      </a:r>
                      <a:endParaRPr lang="en-US" sz="1400" dirty="0">
                        <a:latin typeface="Times New Roman" pitchFamily="18" charset="0"/>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Planned</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0">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29/01/2022</a:t>
                      </a:r>
                      <a:endParaRPr lang="en-US" sz="1400" dirty="0" smtClean="0">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29/01/2022</a:t>
                      </a:r>
                      <a:endParaRPr lang="en-US" sz="1400" dirty="0" smtClean="0">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Planned</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0">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05/02/2022</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05/02/2022</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Planned</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0">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12/02/2022</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12/02/2022</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Planned</a:t>
                      </a:r>
                    </a:p>
                    <a:p>
                      <a:pPr marL="0" marR="0">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95159" y="76200"/>
            <a:ext cx="3129959" cy="584775"/>
          </a:xfrm>
          <a:prstGeom prst="rect">
            <a:avLst/>
          </a:prstGeom>
          <a:noFill/>
        </p:spPr>
        <p:txBody>
          <a:bodyPr wrap="none" rtlCol="0">
            <a:spAutoFit/>
          </a:bodyPr>
          <a:lstStyle/>
          <a:p>
            <a:r>
              <a:rPr lang="en-IN" sz="3200" b="1" dirty="0" smtClean="0">
                <a:latin typeface="Times New Roman" pitchFamily="18" charset="0"/>
                <a:cs typeface="Times New Roman" pitchFamily="18" charset="0"/>
              </a:rPr>
              <a:t>SPRINT PLANS</a:t>
            </a:r>
            <a:endParaRPr lang="en-US" sz="32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76200" y="685800"/>
          <a:ext cx="8915400" cy="5784362"/>
        </p:xfrm>
        <a:graphic>
          <a:graphicData uri="http://schemas.openxmlformats.org/drawingml/2006/table">
            <a:tbl>
              <a:tblPr/>
              <a:tblGrid>
                <a:gridCol w="1447799"/>
                <a:gridCol w="990600"/>
                <a:gridCol w="762001"/>
                <a:gridCol w="533400"/>
                <a:gridCol w="457200"/>
                <a:gridCol w="457200"/>
                <a:gridCol w="457200"/>
                <a:gridCol w="457200"/>
                <a:gridCol w="457200"/>
                <a:gridCol w="457200"/>
                <a:gridCol w="457200"/>
                <a:gridCol w="457200"/>
                <a:gridCol w="533400"/>
                <a:gridCol w="533400"/>
                <a:gridCol w="457200"/>
              </a:tblGrid>
              <a:tr h="1227442">
                <a:tc>
                  <a:txBody>
                    <a:bodyPr/>
                    <a:lstStyle/>
                    <a:p>
                      <a:pPr marL="0" marR="0" algn="ctr">
                        <a:lnSpc>
                          <a:spcPct val="107000"/>
                        </a:lnSpc>
                        <a:spcBef>
                          <a:spcPts val="0"/>
                        </a:spcBef>
                        <a:spcAft>
                          <a:spcPts val="0"/>
                        </a:spcAft>
                      </a:pPr>
                      <a:r>
                        <a:rPr lang="en-IN" sz="1400" b="1" dirty="0">
                          <a:latin typeface="Times New Roman"/>
                          <a:ea typeface="Calibri"/>
                          <a:cs typeface="Kartika"/>
                        </a:rPr>
                        <a:t>Backlog Item</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Status and Completion date </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Original Estimate in hours</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1</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3</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5</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6</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7</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8</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9</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10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11</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12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005">
                <a:tc>
                  <a:txBody>
                    <a:bodyPr/>
                    <a:lstStyle/>
                    <a:p>
                      <a:pPr marL="0" marR="0" algn="ctr">
                        <a:lnSpc>
                          <a:spcPct val="107000"/>
                        </a:lnSpc>
                        <a:spcBef>
                          <a:spcPts val="0"/>
                        </a:spcBef>
                        <a:spcAft>
                          <a:spcPts val="0"/>
                        </a:spcAft>
                      </a:pPr>
                      <a:r>
                        <a:rPr lang="en-IN" sz="1400" b="1" dirty="0">
                          <a:latin typeface="Times New Roman"/>
                          <a:ea typeface="Calibri"/>
                          <a:cs typeface="Kartika"/>
                        </a:rPr>
                        <a:t>User story  #1,2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Hours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9651">
                <a:tc>
                  <a:txBody>
                    <a:bodyPr/>
                    <a:lstStyle/>
                    <a:p>
                      <a:pPr marL="0" marR="0" algn="ctr">
                        <a:lnSpc>
                          <a:spcPct val="107000"/>
                        </a:lnSpc>
                        <a:spcBef>
                          <a:spcPts val="0"/>
                        </a:spcBef>
                        <a:spcAft>
                          <a:spcPts val="0"/>
                        </a:spcAft>
                      </a:pPr>
                      <a:r>
                        <a:rPr lang="en-IN" sz="1400" b="1">
                          <a:latin typeface="Times New Roman"/>
                          <a:ea typeface="Calibri"/>
                          <a:cs typeface="Kartika"/>
                        </a:rPr>
                        <a:t>Dataset Collection</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pitchFamily="18" charset="0"/>
                          <a:ea typeface="Calibri"/>
                          <a:cs typeface="Times New Roman" pitchFamily="18" charset="0"/>
                        </a:rPr>
                        <a:t>27/12/21</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905">
                <a:tc>
                  <a:txBody>
                    <a:bodyPr/>
                    <a:lstStyle/>
                    <a:p>
                      <a:pPr marL="0" marR="0" algn="ctr">
                        <a:lnSpc>
                          <a:spcPct val="107000"/>
                        </a:lnSpc>
                        <a:spcBef>
                          <a:spcPts val="0"/>
                        </a:spcBef>
                        <a:spcAft>
                          <a:spcPts val="0"/>
                        </a:spcAft>
                      </a:pPr>
                      <a:r>
                        <a:rPr lang="en-IN" sz="1400" b="1">
                          <a:latin typeface="Times New Roman"/>
                          <a:ea typeface="Calibri"/>
                          <a:cs typeface="Kartika"/>
                        </a:rPr>
                        <a:t> Analysis</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pitchFamily="18" charset="0"/>
                          <a:ea typeface="Calibri"/>
                          <a:cs typeface="Times New Roman" pitchFamily="18" charset="0"/>
                        </a:rPr>
                        <a:t>28/12/21</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9651">
                <a:tc>
                  <a:txBody>
                    <a:bodyPr/>
                    <a:lstStyle/>
                    <a:p>
                      <a:pPr marL="0" marR="0" algn="ctr">
                        <a:lnSpc>
                          <a:spcPct val="107000"/>
                        </a:lnSpc>
                        <a:spcBef>
                          <a:spcPts val="0"/>
                        </a:spcBef>
                        <a:spcAft>
                          <a:spcPts val="0"/>
                        </a:spcAft>
                      </a:pPr>
                      <a:r>
                        <a:rPr lang="en-IN" sz="1400" b="1" dirty="0">
                          <a:latin typeface="Times New Roman"/>
                          <a:ea typeface="Calibri"/>
                          <a:cs typeface="Kartika"/>
                        </a:rPr>
                        <a:t>User story  #</a:t>
                      </a:r>
                      <a:r>
                        <a:rPr lang="en-IN" sz="1400" b="1" dirty="0" smtClean="0">
                          <a:latin typeface="Times New Roman"/>
                          <a:ea typeface="Calibri"/>
                          <a:cs typeface="Kartika"/>
                        </a:rPr>
                        <a:t>3,4,5,6</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545">
                <a:tc>
                  <a:txBody>
                    <a:bodyPr/>
                    <a:lstStyle/>
                    <a:p>
                      <a:pPr marL="0" marR="0" algn="ctr">
                        <a:lnSpc>
                          <a:spcPct val="107000"/>
                        </a:lnSpc>
                        <a:spcBef>
                          <a:spcPts val="0"/>
                        </a:spcBef>
                        <a:spcAft>
                          <a:spcPts val="0"/>
                        </a:spcAft>
                      </a:pPr>
                      <a:r>
                        <a:rPr lang="en-IN" sz="1400" b="1">
                          <a:latin typeface="Times New Roman"/>
                          <a:ea typeface="Calibri"/>
                          <a:cs typeface="Kartika"/>
                        </a:rPr>
                        <a:t>UI Designing</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pitchFamily="18" charset="0"/>
                          <a:ea typeface="Calibri"/>
                          <a:cs typeface="Times New Roman" pitchFamily="18" charset="0"/>
                        </a:rPr>
                        <a:t>19/01/22</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   </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775">
                <a:tc>
                  <a:txBody>
                    <a:bodyPr/>
                    <a:lstStyle/>
                    <a:p>
                      <a:pPr marL="0" marR="0" algn="ctr">
                        <a:lnSpc>
                          <a:spcPct val="107000"/>
                        </a:lnSpc>
                        <a:spcBef>
                          <a:spcPts val="0"/>
                        </a:spcBef>
                        <a:spcAft>
                          <a:spcPts val="0"/>
                        </a:spcAft>
                      </a:pPr>
                      <a:r>
                        <a:rPr lang="en-IN" sz="1400" b="1">
                          <a:latin typeface="Times New Roman"/>
                          <a:ea typeface="Calibri"/>
                          <a:cs typeface="Kartika"/>
                        </a:rPr>
                        <a:t>Coding</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pitchFamily="18" charset="0"/>
                          <a:ea typeface="Calibri"/>
                          <a:cs typeface="Times New Roman" pitchFamily="18" charset="0"/>
                        </a:rPr>
                        <a:t>22/01/22</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545">
                <a:tc>
                  <a:txBody>
                    <a:bodyPr/>
                    <a:lstStyle/>
                    <a:p>
                      <a:pPr marL="0" marR="0" algn="ctr">
                        <a:lnSpc>
                          <a:spcPct val="107000"/>
                        </a:lnSpc>
                        <a:spcBef>
                          <a:spcPts val="0"/>
                        </a:spcBef>
                        <a:spcAft>
                          <a:spcPts val="0"/>
                        </a:spcAft>
                      </a:pPr>
                      <a:r>
                        <a:rPr lang="en-IN" sz="1400" b="1" dirty="0">
                          <a:latin typeface="Times New Roman"/>
                          <a:ea typeface="Calibri"/>
                          <a:cs typeface="Kartika"/>
                        </a:rPr>
                        <a:t>User story  </a:t>
                      </a:r>
                      <a:r>
                        <a:rPr lang="en-IN" sz="1400" b="1" dirty="0" smtClean="0">
                          <a:latin typeface="Times New Roman"/>
                          <a:ea typeface="Calibri"/>
                          <a:cs typeface="Kartika"/>
                        </a:rPr>
                        <a:t>#7</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545">
                <a:tc>
                  <a:txBody>
                    <a:bodyPr/>
                    <a:lstStyle/>
                    <a:p>
                      <a:pPr marL="0" marR="0" algn="ctr">
                        <a:lnSpc>
                          <a:spcPct val="107000"/>
                        </a:lnSpc>
                        <a:spcBef>
                          <a:spcPts val="0"/>
                        </a:spcBef>
                        <a:spcAft>
                          <a:spcPts val="0"/>
                        </a:spcAft>
                      </a:pPr>
                      <a:r>
                        <a:rPr lang="en-IN" sz="1400" b="1">
                          <a:latin typeface="Times New Roman"/>
                          <a:ea typeface="Calibri"/>
                          <a:cs typeface="Kartika"/>
                        </a:rPr>
                        <a:t>Training</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pitchFamily="18" charset="0"/>
                          <a:ea typeface="Calibri"/>
                          <a:cs typeface="Times New Roman" pitchFamily="18" charset="0"/>
                        </a:rPr>
                        <a:t>23/01/22</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9651">
                <a:tc>
                  <a:txBody>
                    <a:bodyPr/>
                    <a:lstStyle/>
                    <a:p>
                      <a:pPr marL="0" marR="0" algn="ctr">
                        <a:lnSpc>
                          <a:spcPct val="107000"/>
                        </a:lnSpc>
                        <a:spcBef>
                          <a:spcPts val="0"/>
                        </a:spcBef>
                        <a:spcAft>
                          <a:spcPts val="0"/>
                        </a:spcAft>
                      </a:pPr>
                      <a:r>
                        <a:rPr lang="en-IN" sz="1400" b="1" dirty="0">
                          <a:latin typeface="Times New Roman"/>
                          <a:ea typeface="Calibri"/>
                          <a:cs typeface="Kartika"/>
                        </a:rPr>
                        <a:t>User story  </a:t>
                      </a:r>
                      <a:r>
                        <a:rPr lang="en-IN" sz="1400" b="1" dirty="0" smtClean="0">
                          <a:latin typeface="Times New Roman"/>
                          <a:ea typeface="Calibri"/>
                          <a:cs typeface="Kartika"/>
                        </a:rPr>
                        <a:t>#8,9,10,11</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102">
                <a:tc>
                  <a:txBody>
                    <a:bodyPr/>
                    <a:lstStyle/>
                    <a:p>
                      <a:pPr marL="0" marR="0" algn="ctr">
                        <a:lnSpc>
                          <a:spcPct val="107000"/>
                        </a:lnSpc>
                        <a:spcBef>
                          <a:spcPts val="0"/>
                        </a:spcBef>
                        <a:spcAft>
                          <a:spcPts val="0"/>
                        </a:spcAft>
                      </a:pPr>
                      <a:r>
                        <a:rPr lang="en-IN" sz="1400" b="1" dirty="0" smtClean="0">
                          <a:latin typeface="Times New Roman"/>
                          <a:ea typeface="Calibri"/>
                          <a:cs typeface="Kartika"/>
                        </a:rPr>
                        <a:t>Testing</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pitchFamily="18" charset="0"/>
                          <a:ea typeface="Calibri"/>
                          <a:cs typeface="Times New Roman" pitchFamily="18" charset="0"/>
                        </a:rPr>
                        <a:t>12/02/22</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15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545">
                <a:tc>
                  <a:txBody>
                    <a:bodyPr/>
                    <a:lstStyle/>
                    <a:p>
                      <a:pPr marL="0" marR="0" algn="ctr">
                        <a:lnSpc>
                          <a:spcPct val="107000"/>
                        </a:lnSpc>
                        <a:spcBef>
                          <a:spcPts val="0"/>
                        </a:spcBef>
                        <a:spcAft>
                          <a:spcPts val="0"/>
                        </a:spcAft>
                      </a:pPr>
                      <a:r>
                        <a:rPr lang="en-IN" sz="1400" b="1" dirty="0">
                          <a:latin typeface="Times New Roman"/>
                          <a:ea typeface="Calibri"/>
                          <a:cs typeface="Kartika"/>
                        </a:rPr>
                        <a:t>Total</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50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sz="3200" b="1" dirty="0" smtClean="0">
                <a:latin typeface="Times New Roman" pitchFamily="18" charset="0"/>
                <a:cs typeface="Times New Roman" pitchFamily="18" charset="0"/>
              </a:rPr>
              <a:t>SPRINT 1</a:t>
            </a:r>
            <a:endParaRPr lang="en-US" sz="32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76200" y="838200"/>
          <a:ext cx="8915403" cy="5781276"/>
        </p:xfrm>
        <a:graphic>
          <a:graphicData uri="http://schemas.openxmlformats.org/drawingml/2006/table">
            <a:tbl>
              <a:tblPr/>
              <a:tblGrid>
                <a:gridCol w="1377175"/>
                <a:gridCol w="942278"/>
                <a:gridCol w="724830"/>
                <a:gridCol w="507380"/>
                <a:gridCol w="434898"/>
                <a:gridCol w="434898"/>
                <a:gridCol w="434898"/>
                <a:gridCol w="434898"/>
                <a:gridCol w="434898"/>
                <a:gridCol w="434898"/>
                <a:gridCol w="434898"/>
                <a:gridCol w="434898"/>
                <a:gridCol w="507380"/>
                <a:gridCol w="507380"/>
                <a:gridCol w="434898"/>
                <a:gridCol w="434898"/>
              </a:tblGrid>
              <a:tr h="1227442">
                <a:tc>
                  <a:txBody>
                    <a:bodyPr/>
                    <a:lstStyle/>
                    <a:p>
                      <a:pPr marL="0" marR="0" algn="ctr">
                        <a:lnSpc>
                          <a:spcPct val="107000"/>
                        </a:lnSpc>
                        <a:spcBef>
                          <a:spcPts val="0"/>
                        </a:spcBef>
                        <a:spcAft>
                          <a:spcPts val="0"/>
                        </a:spcAft>
                      </a:pPr>
                      <a:r>
                        <a:rPr lang="en-IN" sz="1400" b="1" dirty="0">
                          <a:latin typeface="Times New Roman"/>
                          <a:ea typeface="Calibri"/>
                          <a:cs typeface="Kartika"/>
                        </a:rPr>
                        <a:t>Backlog Item</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Status and Completion date </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Original Estimate in hours</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1</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3</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5</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6</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7</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8</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9</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10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11</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12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smtClean="0">
                          <a:latin typeface="Times New Roman" pitchFamily="18" charset="0"/>
                          <a:ea typeface="Calibri"/>
                          <a:cs typeface="Times New Roman" pitchFamily="18" charset="0"/>
                        </a:rPr>
                        <a:t>Completed</a:t>
                      </a:r>
                    </a:p>
                    <a:p>
                      <a:pPr marL="0" marR="0" algn="ctr">
                        <a:lnSpc>
                          <a:spcPct val="107000"/>
                        </a:lnSpc>
                        <a:spcBef>
                          <a:spcPts val="0"/>
                        </a:spcBef>
                        <a:spcAft>
                          <a:spcPts val="0"/>
                        </a:spcAft>
                      </a:pPr>
                      <a:r>
                        <a:rPr lang="en-US" sz="1400" b="1" dirty="0" smtClean="0">
                          <a:latin typeface="Times New Roman" pitchFamily="18" charset="0"/>
                          <a:ea typeface="Calibri"/>
                          <a:cs typeface="Times New Roman" pitchFamily="18" charset="0"/>
                        </a:rPr>
                        <a:t>&lt;Y/N&gt;</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005">
                <a:tc>
                  <a:txBody>
                    <a:bodyPr/>
                    <a:lstStyle/>
                    <a:p>
                      <a:pPr marL="0" marR="0" algn="ctr">
                        <a:lnSpc>
                          <a:spcPct val="107000"/>
                        </a:lnSpc>
                        <a:spcBef>
                          <a:spcPts val="0"/>
                        </a:spcBef>
                        <a:spcAft>
                          <a:spcPts val="0"/>
                        </a:spcAft>
                      </a:pPr>
                      <a:r>
                        <a:rPr lang="en-IN" sz="1400" b="1" dirty="0">
                          <a:latin typeface="Times New Roman"/>
                          <a:ea typeface="Calibri"/>
                          <a:cs typeface="Kartika"/>
                        </a:rPr>
                        <a:t>User story  #1,2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Hours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9651">
                <a:tc>
                  <a:txBody>
                    <a:bodyPr/>
                    <a:lstStyle/>
                    <a:p>
                      <a:pPr marL="0" marR="0" algn="ctr">
                        <a:lnSpc>
                          <a:spcPct val="107000"/>
                        </a:lnSpc>
                        <a:spcBef>
                          <a:spcPts val="0"/>
                        </a:spcBef>
                        <a:spcAft>
                          <a:spcPts val="0"/>
                        </a:spcAft>
                      </a:pPr>
                      <a:r>
                        <a:rPr lang="en-IN" sz="1400" b="1">
                          <a:latin typeface="Times New Roman"/>
                          <a:ea typeface="Calibri"/>
                          <a:cs typeface="Kartika"/>
                        </a:rPr>
                        <a:t>Dataset Collection</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pitchFamily="18" charset="0"/>
                          <a:ea typeface="Calibri"/>
                          <a:cs typeface="Times New Roman" pitchFamily="18" charset="0"/>
                        </a:rPr>
                        <a:t>27/12/21</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smtClean="0">
                          <a:latin typeface="Times New Roman" pitchFamily="18" charset="0"/>
                          <a:ea typeface="Calibri"/>
                          <a:cs typeface="Times New Roman" pitchFamily="18" charset="0"/>
                        </a:rPr>
                        <a:t>Y</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905">
                <a:tc>
                  <a:txBody>
                    <a:bodyPr/>
                    <a:lstStyle/>
                    <a:p>
                      <a:pPr marL="0" marR="0" algn="ctr">
                        <a:lnSpc>
                          <a:spcPct val="107000"/>
                        </a:lnSpc>
                        <a:spcBef>
                          <a:spcPts val="0"/>
                        </a:spcBef>
                        <a:spcAft>
                          <a:spcPts val="0"/>
                        </a:spcAft>
                      </a:pPr>
                      <a:r>
                        <a:rPr lang="en-IN" sz="1400" b="1">
                          <a:latin typeface="Times New Roman"/>
                          <a:ea typeface="Calibri"/>
                          <a:cs typeface="Kartika"/>
                        </a:rPr>
                        <a:t> Analysis</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pitchFamily="18" charset="0"/>
                          <a:ea typeface="Calibri"/>
                          <a:cs typeface="Times New Roman" pitchFamily="18" charset="0"/>
                        </a:rPr>
                        <a:t>28/12/21</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smtClean="0">
                          <a:latin typeface="Times New Roman" pitchFamily="18" charset="0"/>
                          <a:ea typeface="Calibri"/>
                          <a:cs typeface="Times New Roman" pitchFamily="18" charset="0"/>
                        </a:rPr>
                        <a:t>Y</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9651">
                <a:tc>
                  <a:txBody>
                    <a:bodyPr/>
                    <a:lstStyle/>
                    <a:p>
                      <a:pPr marL="0" marR="0" algn="ctr">
                        <a:lnSpc>
                          <a:spcPct val="107000"/>
                        </a:lnSpc>
                        <a:spcBef>
                          <a:spcPts val="0"/>
                        </a:spcBef>
                        <a:spcAft>
                          <a:spcPts val="0"/>
                        </a:spcAft>
                      </a:pPr>
                      <a:r>
                        <a:rPr lang="en-IN" sz="1400" b="1" dirty="0">
                          <a:latin typeface="Times New Roman"/>
                          <a:ea typeface="Calibri"/>
                          <a:cs typeface="Kartika"/>
                        </a:rPr>
                        <a:t>User story  #</a:t>
                      </a:r>
                      <a:r>
                        <a:rPr lang="en-IN" sz="1400" b="1" dirty="0" smtClean="0">
                          <a:latin typeface="Times New Roman"/>
                          <a:ea typeface="Calibri"/>
                          <a:cs typeface="Kartika"/>
                        </a:rPr>
                        <a:t>3,4,5,6</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545">
                <a:tc>
                  <a:txBody>
                    <a:bodyPr/>
                    <a:lstStyle/>
                    <a:p>
                      <a:pPr marL="0" marR="0" algn="ctr">
                        <a:lnSpc>
                          <a:spcPct val="107000"/>
                        </a:lnSpc>
                        <a:spcBef>
                          <a:spcPts val="0"/>
                        </a:spcBef>
                        <a:spcAft>
                          <a:spcPts val="0"/>
                        </a:spcAft>
                      </a:pPr>
                      <a:r>
                        <a:rPr lang="en-IN" sz="1400" b="1">
                          <a:latin typeface="Times New Roman"/>
                          <a:ea typeface="Calibri"/>
                          <a:cs typeface="Kartika"/>
                        </a:rPr>
                        <a:t>UI Designing</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pitchFamily="18" charset="0"/>
                          <a:ea typeface="Calibri"/>
                          <a:cs typeface="Times New Roman" pitchFamily="18" charset="0"/>
                        </a:rPr>
                        <a:t>19/01/22</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   </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smtClean="0">
                          <a:latin typeface="Times New Roman" pitchFamily="18" charset="0"/>
                          <a:ea typeface="Calibri"/>
                          <a:cs typeface="Times New Roman" pitchFamily="18" charset="0"/>
                        </a:rPr>
                        <a:t>N</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775">
                <a:tc>
                  <a:txBody>
                    <a:bodyPr/>
                    <a:lstStyle/>
                    <a:p>
                      <a:pPr marL="0" marR="0" algn="ctr">
                        <a:lnSpc>
                          <a:spcPct val="107000"/>
                        </a:lnSpc>
                        <a:spcBef>
                          <a:spcPts val="0"/>
                        </a:spcBef>
                        <a:spcAft>
                          <a:spcPts val="0"/>
                        </a:spcAft>
                      </a:pPr>
                      <a:r>
                        <a:rPr lang="en-IN" sz="1400" b="1">
                          <a:latin typeface="Times New Roman"/>
                          <a:ea typeface="Calibri"/>
                          <a:cs typeface="Kartika"/>
                        </a:rPr>
                        <a:t>Coding</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pitchFamily="18" charset="0"/>
                          <a:ea typeface="Calibri"/>
                          <a:cs typeface="Times New Roman" pitchFamily="18" charset="0"/>
                        </a:rPr>
                        <a:t>22/01/22</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smtClean="0">
                          <a:latin typeface="Times New Roman" pitchFamily="18" charset="0"/>
                          <a:ea typeface="Calibri"/>
                          <a:cs typeface="Times New Roman" pitchFamily="18" charset="0"/>
                        </a:rPr>
                        <a:t>N</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545">
                <a:tc>
                  <a:txBody>
                    <a:bodyPr/>
                    <a:lstStyle/>
                    <a:p>
                      <a:pPr marL="0" marR="0" algn="ctr">
                        <a:lnSpc>
                          <a:spcPct val="107000"/>
                        </a:lnSpc>
                        <a:spcBef>
                          <a:spcPts val="0"/>
                        </a:spcBef>
                        <a:spcAft>
                          <a:spcPts val="0"/>
                        </a:spcAft>
                      </a:pPr>
                      <a:r>
                        <a:rPr lang="en-IN" sz="1400" b="1" dirty="0">
                          <a:latin typeface="Times New Roman"/>
                          <a:ea typeface="Calibri"/>
                          <a:cs typeface="Kartika"/>
                        </a:rPr>
                        <a:t>User story  </a:t>
                      </a:r>
                      <a:r>
                        <a:rPr lang="en-IN" sz="1400" b="1" dirty="0" smtClean="0">
                          <a:latin typeface="Times New Roman"/>
                          <a:ea typeface="Calibri"/>
                          <a:cs typeface="Kartika"/>
                        </a:rPr>
                        <a:t>#7</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545">
                <a:tc>
                  <a:txBody>
                    <a:bodyPr/>
                    <a:lstStyle/>
                    <a:p>
                      <a:pPr marL="0" marR="0" algn="ctr">
                        <a:lnSpc>
                          <a:spcPct val="107000"/>
                        </a:lnSpc>
                        <a:spcBef>
                          <a:spcPts val="0"/>
                        </a:spcBef>
                        <a:spcAft>
                          <a:spcPts val="0"/>
                        </a:spcAft>
                      </a:pPr>
                      <a:r>
                        <a:rPr lang="en-IN" sz="1400" b="1">
                          <a:latin typeface="Times New Roman"/>
                          <a:ea typeface="Calibri"/>
                          <a:cs typeface="Kartika"/>
                        </a:rPr>
                        <a:t>Training</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pitchFamily="18" charset="0"/>
                          <a:ea typeface="Calibri"/>
                          <a:cs typeface="Times New Roman" pitchFamily="18" charset="0"/>
                        </a:rPr>
                        <a:t>23/01/22</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smtClean="0">
                          <a:latin typeface="Times New Roman" pitchFamily="18" charset="0"/>
                          <a:ea typeface="Calibri"/>
                          <a:cs typeface="Times New Roman" pitchFamily="18" charset="0"/>
                        </a:rPr>
                        <a:t>N</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07000"/>
                        </a:lnSpc>
                        <a:spcBef>
                          <a:spcPts val="0"/>
                        </a:spcBef>
                        <a:spcAft>
                          <a:spcPts val="0"/>
                        </a:spcAft>
                      </a:pPr>
                      <a:r>
                        <a:rPr lang="en-IN" sz="1400" b="1" dirty="0">
                          <a:latin typeface="Times New Roman"/>
                          <a:ea typeface="Calibri"/>
                          <a:cs typeface="Kartika"/>
                        </a:rPr>
                        <a:t>User story  </a:t>
                      </a:r>
                      <a:r>
                        <a:rPr lang="en-IN" sz="1400" b="1" dirty="0" smtClean="0">
                          <a:latin typeface="Times New Roman"/>
                          <a:ea typeface="Calibri"/>
                          <a:cs typeface="Kartika"/>
                        </a:rPr>
                        <a:t>#8,9,10,11</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102">
                <a:tc>
                  <a:txBody>
                    <a:bodyPr/>
                    <a:lstStyle/>
                    <a:p>
                      <a:pPr marL="0" marR="0" algn="ctr">
                        <a:lnSpc>
                          <a:spcPct val="107000"/>
                        </a:lnSpc>
                        <a:spcBef>
                          <a:spcPts val="0"/>
                        </a:spcBef>
                        <a:spcAft>
                          <a:spcPts val="0"/>
                        </a:spcAft>
                      </a:pPr>
                      <a:r>
                        <a:rPr lang="en-IN" sz="1400" b="1" dirty="0" smtClean="0">
                          <a:latin typeface="Times New Roman"/>
                          <a:ea typeface="Calibri"/>
                          <a:cs typeface="Kartika"/>
                        </a:rPr>
                        <a:t>Testing</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pitchFamily="18" charset="0"/>
                          <a:ea typeface="Calibri"/>
                          <a:cs typeface="Times New Roman" pitchFamily="18" charset="0"/>
                        </a:rPr>
                        <a:t>12/02/22</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15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smtClean="0">
                          <a:latin typeface="Times New Roman" pitchFamily="18" charset="0"/>
                          <a:ea typeface="Calibri"/>
                          <a:cs typeface="Times New Roman" pitchFamily="18" charset="0"/>
                        </a:rPr>
                        <a:t>N</a:t>
                      </a: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545">
                <a:tc>
                  <a:txBody>
                    <a:bodyPr/>
                    <a:lstStyle/>
                    <a:p>
                      <a:pPr marL="0" marR="0" algn="ctr">
                        <a:lnSpc>
                          <a:spcPct val="107000"/>
                        </a:lnSpc>
                        <a:spcBef>
                          <a:spcPts val="0"/>
                        </a:spcBef>
                        <a:spcAft>
                          <a:spcPts val="0"/>
                        </a:spcAft>
                      </a:pPr>
                      <a:r>
                        <a:rPr lang="en-IN" sz="1400" b="1" dirty="0">
                          <a:latin typeface="Times New Roman"/>
                          <a:ea typeface="Calibri"/>
                          <a:cs typeface="Kartika"/>
                        </a:rPr>
                        <a:t>Total</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50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0"/>
            <a:ext cx="8229600" cy="1143000"/>
          </a:xfrm>
        </p:spPr>
        <p:txBody>
          <a:bodyPr/>
          <a:lstStyle/>
          <a:p>
            <a:r>
              <a:rPr lang="en-US" b="1" dirty="0" smtClean="0"/>
              <a:t>Thank You</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3200" b="1" dirty="0" smtClean="0">
                <a:latin typeface="Times New Roman" pitchFamily="18" charset="0"/>
                <a:cs typeface="Times New Roman" pitchFamily="18" charset="0"/>
              </a:rPr>
              <a:t>TABLE OF CONTENTS</a:t>
            </a:r>
            <a:endParaRPr lang="en-US" sz="3200"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685800" y="914400"/>
          <a:ext cx="7543800" cy="5727984"/>
        </p:xfrm>
        <a:graphic>
          <a:graphicData uri="http://schemas.openxmlformats.org/drawingml/2006/table">
            <a:tbl>
              <a:tblPr firstRow="1" bandRow="1">
                <a:tableStyleId>{2D5ABB26-0587-4C30-8999-92F81FD0307C}</a:tableStyleId>
              </a:tblPr>
              <a:tblGrid>
                <a:gridCol w="5715000"/>
                <a:gridCol w="1828800"/>
              </a:tblGrid>
              <a:tr h="555978">
                <a:tc>
                  <a:txBody>
                    <a:bodyPr/>
                    <a:lstStyle/>
                    <a:p>
                      <a:pPr algn="ctr"/>
                      <a:r>
                        <a:rPr lang="en-US" sz="2400" b="1" dirty="0" smtClean="0">
                          <a:latin typeface="Times New Roman" pitchFamily="18" charset="0"/>
                          <a:cs typeface="Times New Roman" pitchFamily="18" charset="0"/>
                        </a:rPr>
                        <a:t>CONTENT</a:t>
                      </a:r>
                      <a:endParaRPr 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2400" b="1" dirty="0" smtClean="0">
                          <a:latin typeface="Times New Roman" pitchFamily="18" charset="0"/>
                          <a:cs typeface="Times New Roman" pitchFamily="18" charset="0"/>
                        </a:rPr>
                        <a:t>PAGE</a:t>
                      </a:r>
                      <a:endParaRPr 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55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baseline="0" dirty="0" smtClean="0">
                          <a:latin typeface="Times New Roman" pitchFamily="18" charset="0"/>
                          <a:cs typeface="Times New Roman" pitchFamily="18" charset="0"/>
                        </a:rPr>
                        <a:t>Description About Project </a:t>
                      </a:r>
                      <a:endParaRPr lang="en-US" sz="1800" b="1" dirty="0" smtClean="0">
                        <a:latin typeface="Times New Roman" pitchFamily="18" charset="0"/>
                        <a:cs typeface="Times New Roman" pitchFamily="18" charset="0"/>
                      </a:endParaRPr>
                    </a:p>
                    <a:p>
                      <a:pPr algn="l"/>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3</a:t>
                      </a:r>
                    </a:p>
                    <a:p>
                      <a:pPr algn="ct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55978">
                <a:tc>
                  <a:txBody>
                    <a:bodyPr/>
                    <a:lstStyle/>
                    <a:p>
                      <a:pPr algn="l"/>
                      <a:r>
                        <a:rPr lang="en-US" sz="1800" b="1" baseline="0" smtClean="0">
                          <a:latin typeface="Times New Roman" pitchFamily="18" charset="0"/>
                          <a:cs typeface="Times New Roman" pitchFamily="18" charset="0"/>
                        </a:rPr>
                        <a:t>Methodology</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4</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55978">
                <a:tc>
                  <a:txBody>
                    <a:bodyPr/>
                    <a:lstStyle/>
                    <a:p>
                      <a:pPr algn="l"/>
                      <a:r>
                        <a:rPr lang="en-US" sz="1800" b="1" dirty="0" smtClean="0">
                          <a:latin typeface="Times New Roman" pitchFamily="18" charset="0"/>
                          <a:cs typeface="Times New Roman" pitchFamily="18" charset="0"/>
                        </a:rPr>
                        <a:t>Modules</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7</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55978">
                <a:tc>
                  <a:txBody>
                    <a:bodyPr/>
                    <a:lstStyle/>
                    <a:p>
                      <a:pPr algn="l"/>
                      <a:r>
                        <a:rPr lang="en-US" sz="1800" b="1" dirty="0" smtClean="0">
                          <a:latin typeface="Times New Roman" pitchFamily="18" charset="0"/>
                          <a:cs typeface="Times New Roman" pitchFamily="18" charset="0"/>
                        </a:rPr>
                        <a:t>Developing Environment</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8</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55978">
                <a:tc>
                  <a:txBody>
                    <a:bodyPr/>
                    <a:lstStyle/>
                    <a:p>
                      <a:pPr algn="l"/>
                      <a:r>
                        <a:rPr lang="en-US" sz="1800" b="1" dirty="0" smtClean="0">
                          <a:latin typeface="Times New Roman" pitchFamily="18" charset="0"/>
                          <a:cs typeface="Times New Roman" pitchFamily="18" charset="0"/>
                        </a:rPr>
                        <a:t>Product Backlog</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ea typeface="Calibri"/>
                          <a:cs typeface="Times New Roman" pitchFamily="18" charset="0"/>
                        </a:rPr>
                        <a:t>9</a:t>
                      </a:r>
                      <a:endParaRPr lang="en-US" sz="1800" b="1" dirty="0" smtClean="0">
                        <a:latin typeface="Times New Roman" pitchFamily="18" charset="0"/>
                        <a:ea typeface="Calibri"/>
                        <a:cs typeface="Times New Roman" pitchFamily="18" charset="0"/>
                      </a:endParaRPr>
                    </a:p>
                    <a:p>
                      <a:pPr algn="ct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55978">
                <a:tc>
                  <a:txBody>
                    <a:bodyPr/>
                    <a:lstStyle/>
                    <a:p>
                      <a:pPr algn="l"/>
                      <a:r>
                        <a:rPr lang="en-US" sz="1800" b="1" dirty="0" smtClean="0">
                          <a:latin typeface="Times New Roman" pitchFamily="18" charset="0"/>
                          <a:cs typeface="Times New Roman" pitchFamily="18" charset="0"/>
                        </a:rPr>
                        <a:t>User Story</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10</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55978">
                <a:tc>
                  <a:txBody>
                    <a:bodyPr/>
                    <a:lstStyle/>
                    <a:p>
                      <a:pPr algn="l"/>
                      <a:r>
                        <a:rPr lang="en-US" sz="1800" b="1" dirty="0" smtClean="0">
                          <a:latin typeface="Times New Roman" pitchFamily="18" charset="0"/>
                          <a:cs typeface="Times New Roman" pitchFamily="18" charset="0"/>
                        </a:rPr>
                        <a:t>Project Plan</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11</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55978">
                <a:tc>
                  <a:txBody>
                    <a:bodyPr/>
                    <a:lstStyle/>
                    <a:p>
                      <a:pPr algn="l"/>
                      <a:r>
                        <a:rPr lang="en-US" sz="1800" b="1" dirty="0" smtClean="0">
                          <a:latin typeface="Times New Roman" pitchFamily="18" charset="0"/>
                          <a:cs typeface="Times New Roman" pitchFamily="18" charset="0"/>
                        </a:rPr>
                        <a:t>Sprint plans</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12</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55978">
                <a:tc>
                  <a:txBody>
                    <a:bodyPr/>
                    <a:lstStyle/>
                    <a:p>
                      <a:pPr algn="l"/>
                      <a:r>
                        <a:rPr lang="en-US" sz="1800" b="1" dirty="0" smtClean="0">
                          <a:latin typeface="Times New Roman" pitchFamily="18" charset="0"/>
                          <a:cs typeface="Times New Roman" pitchFamily="18" charset="0"/>
                        </a:rPr>
                        <a:t>Sprint 1</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13</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0" y="274638"/>
            <a:ext cx="9144000" cy="1143000"/>
          </a:xfrm>
        </p:spPr>
        <p:txBody>
          <a:bodyPr>
            <a:noAutofit/>
          </a:bodyPr>
          <a:lstStyle/>
          <a:p>
            <a:r>
              <a:rPr lang="en-IN" sz="3200" b="1" dirty="0" smtClean="0">
                <a:latin typeface="Times New Roman" pitchFamily="18" charset="0"/>
                <a:cs typeface="Times New Roman" pitchFamily="18" charset="0"/>
              </a:rPr>
              <a:t>POLITICAL OPINION MINING FOR POPULARITY PREDICTION</a:t>
            </a:r>
            <a:endParaRPr lang="en-US" sz="3200" b="1" dirty="0">
              <a:latin typeface="Times New Roman" pitchFamily="18" charset="0"/>
              <a:cs typeface="Times New Roman" pitchFamily="18" charset="0"/>
            </a:endParaRPr>
          </a:p>
        </p:txBody>
      </p:sp>
      <p:sp>
        <p:nvSpPr>
          <p:cNvPr id="12" name="Content Placeholder 2"/>
          <p:cNvSpPr>
            <a:spLocks noGrp="1"/>
          </p:cNvSpPr>
          <p:nvPr>
            <p:ph idx="1"/>
          </p:nvPr>
        </p:nvSpPr>
        <p:spPr>
          <a:xfrm>
            <a:off x="457200" y="1600200"/>
            <a:ext cx="8229600" cy="4525963"/>
          </a:xfrm>
        </p:spPr>
        <p:txBody>
          <a:bodyPr>
            <a:normAutofit/>
          </a:bodyPr>
          <a:lstStyle/>
          <a:p>
            <a:r>
              <a:rPr lang="en-US" sz="1800" dirty="0" smtClean="0">
                <a:latin typeface="Times New Roman" pitchFamily="18" charset="0"/>
                <a:cs typeface="Times New Roman" pitchFamily="18" charset="0"/>
              </a:rPr>
              <a:t>This research proposes an approach that is based on Twitter based Political opinion mining for predicting the popularity of a person on a given set of Tweets containing varied opinion. The objective is to extract expressions of opinion and predict the personality of political member by classifying them as positive or negative; also this system is going to encounter </a:t>
            </a:r>
            <a:r>
              <a:rPr lang="en-US" sz="1800" dirty="0" err="1" smtClean="0">
                <a:latin typeface="Times New Roman" pitchFamily="18" charset="0"/>
                <a:cs typeface="Times New Roman" pitchFamily="18" charset="0"/>
              </a:rPr>
              <a:t>Hinglish</a:t>
            </a:r>
            <a:r>
              <a:rPr lang="en-US" sz="1800" dirty="0" smtClean="0">
                <a:latin typeface="Times New Roman" pitchFamily="18" charset="0"/>
                <a:cs typeface="Times New Roman" pitchFamily="18" charset="0"/>
              </a:rPr>
              <a:t> language which is mash up of Hindi and English language. This approach applies deep learning techniques to the task of sentiment analysis and opinion mining. In order to this recurrent neural network (RNN) is used. In this research Long </a:t>
            </a:r>
            <a:r>
              <a:rPr lang="en-US" sz="1800" dirty="0" err="1" smtClean="0">
                <a:latin typeface="Times New Roman" pitchFamily="18" charset="0"/>
                <a:cs typeface="Times New Roman" pitchFamily="18" charset="0"/>
              </a:rPr>
              <a:t>ShortTerm</a:t>
            </a:r>
            <a:r>
              <a:rPr lang="en-US" sz="1800" dirty="0" smtClean="0">
                <a:latin typeface="Times New Roman" pitchFamily="18" charset="0"/>
                <a:cs typeface="Times New Roman" pitchFamily="18" charset="0"/>
              </a:rPr>
              <a:t> Memory Units are used and a full </a:t>
            </a:r>
            <a:r>
              <a:rPr lang="en-US" sz="1800" dirty="0" err="1" smtClean="0">
                <a:latin typeface="Times New Roman" pitchFamily="18" charset="0"/>
                <a:cs typeface="Times New Roman" pitchFamily="18" charset="0"/>
              </a:rPr>
              <a:t>Tensorflow</a:t>
            </a:r>
            <a:r>
              <a:rPr lang="en-US" sz="1800" dirty="0" smtClean="0">
                <a:latin typeface="Times New Roman" pitchFamily="18" charset="0"/>
                <a:cs typeface="Times New Roman" pitchFamily="18" charset="0"/>
              </a:rPr>
              <a:t> based Opinion and Sentiment classifier is made at the end. This approach is going to use the concept of Sentiment Analysis i.e. tracking opinion of public, which uses the natural language processing and extract the information like either public’s view is positive or negative which can be used further to predict popularity of political arty member. The data that is to be taken here is from twitter tweets.</a:t>
            </a:r>
            <a:endParaRPr lang="en-US" sz="1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6"/>
          <p:cNvSpPr>
            <a:spLocks noChangeArrowheads="1"/>
          </p:cNvSpPr>
          <p:nvPr/>
        </p:nvSpPr>
        <p:spPr bwMode="auto">
          <a:xfrm>
            <a:off x="1" y="0"/>
            <a:ext cx="9144000" cy="60785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endParaRPr lang="en-US" sz="1400" b="1" dirty="0" smtClean="0">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METHODOLOGY</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1: Data collection and dataset preparation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This will involve collection of the data from Twitter and Politics and political attitude dataset is used. </a:t>
            </a:r>
            <a:r>
              <a:rPr kumimoji="0" lang="en-US" sz="1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Tweepy</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(API) is used to collect the data from twitter. Then, preprocessing is done on the dataset and features are extracted from the data. Also the data is divided into 2 parts testing data and training data.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2: Developing ARNN (LSTM) based Model for Political Opinion Mining For Popularity Prediction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 this step a RNN model with LSTM integrated is designed for performing the political opinion mining and predicting the popularity. Different hyper parameters are tuned for this model. This model will classify the opinions into 2 categories that is positive and negative opinion and then popularity of that political party member is predicted according to the classified opinion of public from Twitter.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3: Training and experimentation on datasets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RNN based model that consist LSTM for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political opinion mining for popularity prediction will be trained on the training dataset to do Opinion Mining accurately and notify.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4: Deployment and analysis on real life scenario</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066800" y="609600"/>
            <a:ext cx="7086600" cy="4648199"/>
          </a:xfrm>
          <a:prstGeom prst="rect">
            <a:avLst/>
          </a:prstGeom>
          <a:noFill/>
          <a:ln w="9525">
            <a:noFill/>
            <a:miter lim="800000"/>
            <a:headEnd/>
            <a:tailEnd/>
          </a:ln>
        </p:spPr>
      </p:pic>
      <p:sp>
        <p:nvSpPr>
          <p:cNvPr id="27649" name="Rectangle 1"/>
          <p:cNvSpPr>
            <a:spLocks noChangeArrowheads="1"/>
          </p:cNvSpPr>
          <p:nvPr/>
        </p:nvSpPr>
        <p:spPr bwMode="auto">
          <a:xfrm>
            <a:off x="3091423" y="5819001"/>
            <a:ext cx="2699777"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Basic Methodology of Opinion Mining</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73" name="Picture 2"/>
          <p:cNvPicPr>
            <a:picLocks noChangeAspect="1" noChangeArrowheads="1"/>
          </p:cNvPicPr>
          <p:nvPr/>
        </p:nvPicPr>
        <p:blipFill>
          <a:blip r:embed="rId2"/>
          <a:srcRect/>
          <a:stretch>
            <a:fillRect/>
          </a:stretch>
        </p:blipFill>
        <p:spPr bwMode="auto">
          <a:xfrm>
            <a:off x="1600200" y="0"/>
            <a:ext cx="5248275" cy="5181601"/>
          </a:xfrm>
          <a:prstGeom prst="rect">
            <a:avLst/>
          </a:prstGeom>
          <a:noFill/>
        </p:spPr>
      </p:pic>
      <p:sp>
        <p:nvSpPr>
          <p:cNvPr id="28675" name="Rectangle 3"/>
          <p:cNvSpPr>
            <a:spLocks noChangeArrowheads="1"/>
          </p:cNvSpPr>
          <p:nvPr/>
        </p:nvSpPr>
        <p:spPr bwMode="auto">
          <a:xfrm>
            <a:off x="0" y="5562600"/>
            <a:ext cx="9276899"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Flow Chart of political Opinion Mining for Popularity Prediction.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trained and tested popularity prediction based on political opinion mining model will be deployed in a real-life scenario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get the opinion of public and</a:t>
            </a:r>
            <a:r>
              <a:rPr kumimoji="0" lang="en-US" sz="14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predict the popularity of political party member &amp; will be leveraged for further improvement 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methodology and will follow the above architecture.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MODULES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8305800" cy="4754563"/>
          </a:xfrm>
        </p:spPr>
        <p:txBody>
          <a:bodyPr>
            <a:noAutofit/>
          </a:bodyPr>
          <a:lstStyle/>
          <a:p>
            <a:pPr>
              <a:buNone/>
            </a:pPr>
            <a:r>
              <a:rPr lang="en-IN" sz="1800" b="1" u="sng" dirty="0" smtClean="0">
                <a:latin typeface="Times New Roman" pitchFamily="18" charset="0"/>
                <a:cs typeface="Times New Roman" pitchFamily="18" charset="0"/>
              </a:rPr>
              <a:t>Module 1:-Data Set Creation and Data </a:t>
            </a:r>
            <a:r>
              <a:rPr lang="en-IN" sz="1800" b="1" u="sng" dirty="0" err="1" smtClean="0">
                <a:latin typeface="Times New Roman" pitchFamily="18" charset="0"/>
                <a:cs typeface="Times New Roman" pitchFamily="18" charset="0"/>
              </a:rPr>
              <a:t>Preprocessing</a:t>
            </a:r>
            <a:endParaRPr lang="en-IN" sz="1800" b="1" u="sng"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Here, we are creating dataset from existing data.</a:t>
            </a:r>
          </a:p>
          <a:p>
            <a:r>
              <a:rPr lang="en-IN" sz="1800" dirty="0" smtClean="0">
                <a:latin typeface="Times New Roman" pitchFamily="18" charset="0"/>
                <a:cs typeface="Times New Roman" pitchFamily="18" charset="0"/>
              </a:rPr>
              <a:t> Pre-processing data:  converting the data into a well-defined form by null value elimination and clerical mistake correction</a:t>
            </a:r>
            <a:r>
              <a:rPr lang="en-IN" sz="1600" dirty="0" smtClean="0">
                <a:latin typeface="Times New Roman" pitchFamily="18" charset="0"/>
                <a:cs typeface="Times New Roman" pitchFamily="18" charset="0"/>
              </a:rPr>
              <a:t>.</a:t>
            </a:r>
            <a:endParaRPr lang="en-IN" sz="1800" b="1" u="sng" dirty="0" smtClean="0">
              <a:latin typeface="Times New Roman" pitchFamily="18" charset="0"/>
              <a:cs typeface="Times New Roman" pitchFamily="18" charset="0"/>
            </a:endParaRPr>
          </a:p>
          <a:p>
            <a:pPr>
              <a:buNone/>
            </a:pPr>
            <a:r>
              <a:rPr lang="en-IN" sz="1800" b="1" u="sng" dirty="0" smtClean="0">
                <a:latin typeface="Times New Roman" pitchFamily="18" charset="0"/>
                <a:cs typeface="Times New Roman" pitchFamily="18" charset="0"/>
              </a:rPr>
              <a:t>Module 2:-Create User Interface </a:t>
            </a:r>
          </a:p>
          <a:p>
            <a:r>
              <a:rPr lang="en-IN" sz="1800" dirty="0" smtClean="0">
                <a:latin typeface="Times New Roman" pitchFamily="18" charset="0"/>
                <a:cs typeface="Times New Roman" pitchFamily="18" charset="0"/>
              </a:rPr>
              <a:t>This module includes creation of user register and login, data collection form and result printing form.</a:t>
            </a:r>
          </a:p>
          <a:p>
            <a:pPr>
              <a:buNone/>
            </a:pPr>
            <a:r>
              <a:rPr lang="en-IN" sz="1800" b="1" u="sng" dirty="0" smtClean="0">
                <a:latin typeface="Times New Roman" pitchFamily="18" charset="0"/>
                <a:cs typeface="Times New Roman" pitchFamily="18" charset="0"/>
              </a:rPr>
              <a:t>Module 3:-Training the data</a:t>
            </a:r>
          </a:p>
          <a:p>
            <a:r>
              <a:rPr lang="en-IN" sz="1800" dirty="0" smtClean="0">
                <a:latin typeface="Times New Roman" pitchFamily="18" charset="0"/>
                <a:cs typeface="Times New Roman" pitchFamily="18" charset="0"/>
              </a:rPr>
              <a:t>Here we train the data set using RNN with LSTM</a:t>
            </a:r>
            <a:endParaRPr lang="en-IN" sz="1800" dirty="0" smtClean="0"/>
          </a:p>
          <a:p>
            <a:r>
              <a:rPr lang="en-IN" sz="1800" dirty="0" smtClean="0">
                <a:latin typeface="Times New Roman" pitchFamily="18" charset="0"/>
                <a:cs typeface="Times New Roman" pitchFamily="18" charset="0"/>
              </a:rPr>
              <a:t>And generate the model file and store.</a:t>
            </a:r>
          </a:p>
          <a:p>
            <a:pPr>
              <a:buNone/>
            </a:pPr>
            <a:r>
              <a:rPr lang="en-IN" sz="1800" b="1" u="sng" dirty="0" smtClean="0">
                <a:latin typeface="Times New Roman" pitchFamily="18" charset="0"/>
                <a:cs typeface="Times New Roman" pitchFamily="18" charset="0"/>
              </a:rPr>
              <a:t>Module 4:-Testing the data</a:t>
            </a:r>
          </a:p>
          <a:p>
            <a:r>
              <a:rPr lang="en-IN" sz="1800" dirty="0" smtClean="0">
                <a:latin typeface="Times New Roman" pitchFamily="18" charset="0"/>
                <a:cs typeface="Times New Roman" pitchFamily="18" charset="0"/>
              </a:rPr>
              <a:t>Collect new user data.</a:t>
            </a:r>
          </a:p>
          <a:p>
            <a:r>
              <a:rPr lang="en-IN" sz="1800" dirty="0" smtClean="0">
                <a:latin typeface="Times New Roman" pitchFamily="18" charset="0"/>
                <a:cs typeface="Times New Roman" pitchFamily="18" charset="0"/>
              </a:rPr>
              <a:t>Predict the result using trained data.</a:t>
            </a:r>
          </a:p>
          <a:p>
            <a:r>
              <a:rPr lang="en-IN" sz="1800" dirty="0" smtClean="0">
                <a:latin typeface="Times New Roman" pitchFamily="18" charset="0"/>
                <a:cs typeface="Times New Roman" pitchFamily="18" charset="0"/>
              </a:rPr>
              <a:t>Print the result to user.</a:t>
            </a:r>
          </a:p>
          <a:p>
            <a:pPr>
              <a:buNone/>
            </a:pPr>
            <a:endParaRPr lang="en-IN" sz="1600" u="sng" dirty="0" smtClean="0">
              <a:latin typeface="Times New Roman" pitchFamily="18" charset="0"/>
              <a:cs typeface="Times New Roman" pitchFamily="18" charset="0"/>
            </a:endParaRPr>
          </a:p>
          <a:p>
            <a:pPr>
              <a:buNone/>
            </a:pPr>
            <a:r>
              <a:rPr lang="en-IN" sz="1600" u="sng" dirty="0" smtClean="0">
                <a:latin typeface="Times New Roman" pitchFamily="18" charset="0"/>
                <a:cs typeface="Times New Roman" pitchFamily="18" charset="0"/>
              </a:rPr>
              <a:t>    </a:t>
            </a:r>
            <a:endParaRPr lang="en-US" sz="1600" u="sng"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533400" y="0"/>
            <a:ext cx="8229600" cy="1143000"/>
          </a:xfrm>
        </p:spPr>
        <p:txBody>
          <a:bodyPr>
            <a:normAutofit/>
          </a:bodyPr>
          <a:lstStyle/>
          <a:p>
            <a:r>
              <a:rPr lang="en-IN" sz="3200" b="1" dirty="0" smtClean="0">
                <a:latin typeface="Times New Roman" pitchFamily="18" charset="0"/>
                <a:cs typeface="Times New Roman" pitchFamily="18" charset="0"/>
              </a:rPr>
              <a:t>DEVELOPING  ENVIRONMENT</a:t>
            </a:r>
            <a:endParaRPr lang="en-US" sz="3200" b="1" dirty="0">
              <a:latin typeface="Times New Roman" pitchFamily="18" charset="0"/>
              <a:cs typeface="Times New Roman" pitchFamily="18" charset="0"/>
            </a:endParaRPr>
          </a:p>
        </p:txBody>
      </p:sp>
      <p:sp>
        <p:nvSpPr>
          <p:cNvPr id="10" name="Content Placeholder 2"/>
          <p:cNvSpPr>
            <a:spLocks noGrp="1"/>
          </p:cNvSpPr>
          <p:nvPr>
            <p:ph idx="1"/>
          </p:nvPr>
        </p:nvSpPr>
        <p:spPr>
          <a:xfrm>
            <a:off x="457200" y="1219200"/>
            <a:ext cx="8229600" cy="4906963"/>
          </a:xfrm>
        </p:spPr>
        <p:txBody>
          <a:bodyPr>
            <a:normAutofit/>
          </a:bodyPr>
          <a:lstStyle/>
          <a:p>
            <a:pPr>
              <a:buNone/>
            </a:pPr>
            <a:r>
              <a:rPr lang="en-IN" sz="2400" b="1" u="sng" dirty="0" smtClean="0">
                <a:latin typeface="Times New Roman" pitchFamily="18" charset="0"/>
                <a:cs typeface="Times New Roman" pitchFamily="18" charset="0"/>
              </a:rPr>
              <a:t>Hardware Requirements:</a:t>
            </a:r>
            <a:endParaRPr lang="en-US" sz="2400" b="1" dirty="0" smtClean="0">
              <a:latin typeface="Times New Roman" pitchFamily="18" charset="0"/>
              <a:cs typeface="Times New Roman" pitchFamily="18" charset="0"/>
            </a:endParaRPr>
          </a:p>
          <a:p>
            <a:r>
              <a:rPr lang="en-IN" sz="2100" dirty="0" smtClean="0">
                <a:latin typeface="Times New Roman" pitchFamily="18" charset="0"/>
                <a:cs typeface="Times New Roman" pitchFamily="18" charset="0"/>
              </a:rPr>
              <a:t>Processor: i3</a:t>
            </a:r>
            <a:endParaRPr lang="en-US" sz="2100" dirty="0" smtClean="0">
              <a:latin typeface="Times New Roman" pitchFamily="18" charset="0"/>
              <a:cs typeface="Times New Roman" pitchFamily="18" charset="0"/>
            </a:endParaRPr>
          </a:p>
          <a:p>
            <a:r>
              <a:rPr lang="en-IN" sz="2100" dirty="0" smtClean="0">
                <a:latin typeface="Times New Roman" pitchFamily="18" charset="0"/>
                <a:cs typeface="Times New Roman" pitchFamily="18" charset="0"/>
              </a:rPr>
              <a:t>Hard Disk: 500 GB</a:t>
            </a:r>
            <a:endParaRPr lang="en-US" sz="2100" dirty="0" smtClean="0">
              <a:latin typeface="Times New Roman" pitchFamily="18" charset="0"/>
              <a:cs typeface="Times New Roman" pitchFamily="18" charset="0"/>
            </a:endParaRPr>
          </a:p>
          <a:p>
            <a:r>
              <a:rPr lang="en-IN" sz="2100" dirty="0" smtClean="0">
                <a:latin typeface="Times New Roman" pitchFamily="18" charset="0"/>
                <a:cs typeface="Times New Roman" pitchFamily="18" charset="0"/>
              </a:rPr>
              <a:t>RAM: 4 GB </a:t>
            </a:r>
            <a:endParaRPr lang="en-US" sz="2100" dirty="0" smtClean="0">
              <a:latin typeface="Times New Roman" pitchFamily="18" charset="0"/>
              <a:cs typeface="Times New Roman" pitchFamily="18" charset="0"/>
            </a:endParaRPr>
          </a:p>
          <a:p>
            <a:pPr>
              <a:buNone/>
            </a:pPr>
            <a:r>
              <a:rPr lang="en-IN" sz="2400" b="1" u="sng" dirty="0" smtClean="0">
                <a:latin typeface="Times New Roman" pitchFamily="18" charset="0"/>
                <a:cs typeface="Times New Roman" pitchFamily="18" charset="0"/>
              </a:rPr>
              <a:t>Software Requirements:</a:t>
            </a:r>
            <a:endParaRPr lang="en-US" sz="2400" b="1"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Language: Python</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Front End: Python-django</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Back end: SQlite</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Dataset: US Election Dataset from Kaggle Website.</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Algorithm: RNN  with LSTM</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IDE: Visual Studio Code, Anaconda Navigator</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OS: Windows</a:t>
            </a:r>
            <a:endParaRPr lang="en-US" sz="1800" dirty="0" smtClean="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762"/>
            <a:ext cx="8229600" cy="868362"/>
          </a:xfrm>
        </p:spPr>
        <p:txBody>
          <a:bodyPr>
            <a:normAutofit/>
          </a:bodyPr>
          <a:lstStyle/>
          <a:p>
            <a:r>
              <a:rPr lang="en-US" sz="3600" b="1" dirty="0" smtClean="0">
                <a:latin typeface="Times New Roman" pitchFamily="18" charset="0"/>
                <a:cs typeface="Times New Roman" pitchFamily="18" charset="0"/>
              </a:rPr>
              <a:t>PRODUCT BACKLOG</a:t>
            </a:r>
            <a:endParaRPr lang="en-US" sz="3600"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28600" y="457200"/>
          <a:ext cx="8686799" cy="6186591"/>
        </p:xfrm>
        <a:graphic>
          <a:graphicData uri="http://schemas.openxmlformats.org/drawingml/2006/table">
            <a:tbl>
              <a:tblPr/>
              <a:tblGrid>
                <a:gridCol w="637660"/>
                <a:gridCol w="1990148"/>
                <a:gridCol w="754663"/>
                <a:gridCol w="691869"/>
                <a:gridCol w="2021660"/>
                <a:gridCol w="931258"/>
                <a:gridCol w="1659541"/>
              </a:tblGrid>
              <a:tr h="914400">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User story ID</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Priority</a:t>
                      </a:r>
                    </a:p>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&lt;High/Medium/Low&gt;</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Size</a:t>
                      </a:r>
                    </a:p>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(Hours)</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Sprint</a:t>
                      </a:r>
                    </a:p>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&lt;#&gt;</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Status</a:t>
                      </a:r>
                    </a:p>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&lt;Planned/In progress/Completed&gt;</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Release</a:t>
                      </a:r>
                    </a:p>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Date</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Release Goal</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95">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1</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Medium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2</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0"/>
                        </a:spcAft>
                      </a:pPr>
                      <a:endParaRPr lang="en-US" sz="1400">
                        <a:latin typeface="Times New Roman" pitchFamily="18" charset="0"/>
                        <a:ea typeface="Calibri"/>
                        <a:cs typeface="Times New Roman" pitchFamily="18" charset="0"/>
                      </a:endParaRPr>
                    </a:p>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1</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Completed</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27/12/2021</a:t>
                      </a:r>
                    </a:p>
                    <a:p>
                      <a:pPr algn="ctr"/>
                      <a:endParaRPr lang="en-US" sz="1400" dirty="0">
                        <a:latin typeface="Times New Roman" panose="02020603050405020304" pitchFamily="18" charset="0"/>
                        <a:cs typeface="Times New Roman" panose="02020603050405020304"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Collection of US election datasets</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95">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2</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Medium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latin typeface="Times New Roman" pitchFamily="18" charset="0"/>
                          <a:cs typeface="Times New Roman" pitchFamily="18" charset="0"/>
                        </a:rPr>
                        <a:t>3</a:t>
                      </a: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Completed</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28/12/2021</a:t>
                      </a:r>
                    </a:p>
                    <a:p>
                      <a:pPr algn="ct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Modelling the datasets</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5733">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3</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Medium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latin typeface="Times New Roman" pitchFamily="18" charset="0"/>
                          <a:cs typeface="Times New Roman" pitchFamily="18" charset="0"/>
                        </a:rPr>
                        <a:t>5</a:t>
                      </a: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smtClean="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smtClean="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smtClean="0">
                        <a:latin typeface="Times New Roman" pitchFamily="18" charset="0"/>
                        <a:ea typeface="Calibri"/>
                        <a:cs typeface="Times New Roman" pitchFamily="18" charset="0"/>
                      </a:endParaRPr>
                    </a:p>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2</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planned</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29/12/2021</a:t>
                      </a:r>
                    </a:p>
                    <a:p>
                      <a:pPr algn="ctr"/>
                      <a:endParaRPr lang="en-US" sz="1400" dirty="0">
                        <a:latin typeface="Times New Roman" panose="02020603050405020304" pitchFamily="18" charset="0"/>
                        <a:cs typeface="Times New Roman" panose="02020603050405020304"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UI design</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6843">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4</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Medium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latin typeface="Times New Roman" pitchFamily="18" charset="0"/>
                          <a:cs typeface="Times New Roman" pitchFamily="18" charset="0"/>
                        </a:rPr>
                        <a:t>5</a:t>
                      </a: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Planned</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15/01/2022</a:t>
                      </a: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User Registration,,Login Form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95">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5</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Medium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latin typeface="Times New Roman" pitchFamily="18" charset="0"/>
                          <a:cs typeface="Times New Roman" pitchFamily="18" charset="0"/>
                        </a:rPr>
                        <a:t>5</a:t>
                      </a: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planned</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anose="02020603050405020304" pitchFamily="18" charset="0"/>
                          <a:cs typeface="Times New Roman" panose="02020603050405020304" pitchFamily="18" charset="0"/>
                        </a:rPr>
                        <a:t>16/01/2022</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View prediction</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95">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6</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Medium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latin typeface="Times New Roman" pitchFamily="18" charset="0"/>
                          <a:cs typeface="Times New Roman" pitchFamily="18" charset="0"/>
                        </a:rPr>
                        <a:t>5</a:t>
                      </a: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Planned</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22/01/2022</a:t>
                      </a: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View prediction Accuracy</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95">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7</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High</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latin typeface="Times New Roman" pitchFamily="18" charset="0"/>
                          <a:cs typeface="Times New Roman" pitchFamily="18" charset="0"/>
                        </a:rPr>
                        <a:t>10</a:t>
                      </a: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a:latin typeface="Times New Roman" pitchFamily="18" charset="0"/>
                        <a:ea typeface="Calibri"/>
                        <a:cs typeface="Times New Roman" pitchFamily="18" charset="0"/>
                      </a:endParaRPr>
                    </a:p>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3</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Planned</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23/01/2022</a:t>
                      </a: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Train the model using dataset (RNN)</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95">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8</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Medium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latin typeface="Times New Roman" pitchFamily="18" charset="0"/>
                          <a:cs typeface="Times New Roman" pitchFamily="18" charset="0"/>
                        </a:rPr>
                        <a:t>4</a:t>
                      </a: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4</a:t>
                      </a:r>
                    </a:p>
                  </a:txBody>
                  <a:tcPr marL="58832" marR="58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Planned</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26/01/2022 </a:t>
                      </a: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Testing</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029">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9</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Medium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latin typeface="Times New Roman" pitchFamily="18" charset="0"/>
                          <a:cs typeface="Times New Roman" pitchFamily="18" charset="0"/>
                        </a:rPr>
                        <a:t>4</a:t>
                      </a: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Planned</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anose="02020603050405020304" pitchFamily="18" charset="0"/>
                          <a:cs typeface="Times New Roman" panose="02020603050405020304" pitchFamily="18" charset="0"/>
                        </a:rPr>
                        <a:t>29/01/2022</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Input new dataset </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254">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10</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Medium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latin typeface="Times New Roman" pitchFamily="18" charset="0"/>
                          <a:cs typeface="Times New Roman" pitchFamily="18" charset="0"/>
                        </a:rPr>
                        <a:t>4</a:t>
                      </a: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Planned</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05/02/2022</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Generate Result </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95">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11</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Medium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latin typeface="Times New Roman" pitchFamily="18" charset="0"/>
                          <a:cs typeface="Times New Roman" pitchFamily="18" charset="0"/>
                        </a:rPr>
                        <a:t>3</a:t>
                      </a: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Planned</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12/02/2022</a:t>
                      </a: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Print Accuracy</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1475</Words>
  <Application>Microsoft Office PowerPoint</Application>
  <PresentationFormat>On-screen Show (4:3)</PresentationFormat>
  <Paragraphs>562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POLITICAL  OPINION MINING FOR POPULARITY PREDICTION</vt:lpstr>
      <vt:lpstr>TABLE OF CONTENTS</vt:lpstr>
      <vt:lpstr>POLITICAL OPINION MINING FOR POPULARITY PREDICTION</vt:lpstr>
      <vt:lpstr>Slide 4</vt:lpstr>
      <vt:lpstr>Slide 5</vt:lpstr>
      <vt:lpstr>Slide 6</vt:lpstr>
      <vt:lpstr>MODULES</vt:lpstr>
      <vt:lpstr>DEVELOPING  ENVIRONMENT</vt:lpstr>
      <vt:lpstr>PRODUCT BACKLOG</vt:lpstr>
      <vt:lpstr>USER STORY</vt:lpstr>
      <vt:lpstr>PROJECT PLAN</vt:lpstr>
      <vt:lpstr>Slide 12</vt:lpstr>
      <vt:lpstr>SPRINT 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59</cp:revision>
  <dcterms:created xsi:type="dcterms:W3CDTF">2022-01-09T05:59:32Z</dcterms:created>
  <dcterms:modified xsi:type="dcterms:W3CDTF">2022-02-07T16:17:14Z</dcterms:modified>
</cp:coreProperties>
</file>