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7" r:id="rId6"/>
    <p:sldId id="261" r:id="rId7"/>
    <p:sldId id="267" r:id="rId8"/>
    <p:sldId id="268" r:id="rId9"/>
    <p:sldId id="269" r:id="rId10"/>
    <p:sldId id="281" r:id="rId11"/>
    <p:sldId id="283" r:id="rId12"/>
    <p:sldId id="284" r:id="rId13"/>
    <p:sldId id="286" r:id="rId14"/>
    <p:sldId id="265" r:id="rId15"/>
    <p:sldId id="260" r:id="rId16"/>
    <p:sldId id="275" r:id="rId17"/>
    <p:sldId id="277" r:id="rId18"/>
    <p:sldId id="278" r:id="rId19"/>
    <p:sldId id="279" r:id="rId20"/>
    <p:sldId id="280"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659AB6-FED9-4BB7-8909-01903CEF9D74}">
          <p14:sldIdLst>
            <p14:sldId id="256"/>
            <p14:sldId id="257"/>
            <p14:sldId id="258"/>
            <p14:sldId id="259"/>
            <p14:sldId id="287"/>
            <p14:sldId id="261"/>
            <p14:sldId id="267"/>
            <p14:sldId id="268"/>
            <p14:sldId id="269"/>
            <p14:sldId id="281"/>
            <p14:sldId id="283"/>
            <p14:sldId id="284"/>
            <p14:sldId id="286"/>
            <p14:sldId id="265"/>
            <p14:sldId id="260"/>
            <p14:sldId id="275"/>
            <p14:sldId id="277"/>
            <p14:sldId id="278"/>
            <p14:sldId id="279"/>
            <p14:sldId id="280"/>
          </p14:sldIdLst>
        </p14:section>
        <p14:section name="Untitled Section" id="{6320632B-2823-4EA9-BD0A-0175A0E4564D}">
          <p14:sldIdLst>
            <p14:sldId id="2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D6C816-F8B4-41E4-82BB-43213C03F9C2}" v="210" dt="2022-02-21T16:24:55.2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C58CA-9EC1-4EB0-88CC-C6DE98E927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1736F3-1DF1-4B11-878C-2B65462C6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033ACD-12CD-4DA3-9E56-69CAC8179F3C}"/>
              </a:ext>
            </a:extLst>
          </p:cNvPr>
          <p:cNvSpPr>
            <a:spLocks noGrp="1"/>
          </p:cNvSpPr>
          <p:nvPr>
            <p:ph type="dt" sz="half" idx="10"/>
          </p:nvPr>
        </p:nvSpPr>
        <p:spPr/>
        <p:txBody>
          <a:bodyPr/>
          <a:lstStyle/>
          <a:p>
            <a:fld id="{3457C031-F8A8-4B1B-8378-F1CB0A84DEF5}" type="datetimeFigureOut">
              <a:rPr lang="en-IN" smtClean="0"/>
              <a:t>23-02-2022</a:t>
            </a:fld>
            <a:endParaRPr lang="en-IN"/>
          </a:p>
        </p:txBody>
      </p:sp>
      <p:sp>
        <p:nvSpPr>
          <p:cNvPr id="5" name="Footer Placeholder 4">
            <a:extLst>
              <a:ext uri="{FF2B5EF4-FFF2-40B4-BE49-F238E27FC236}">
                <a16:creationId xmlns:a16="http://schemas.microsoft.com/office/drawing/2014/main" id="{7A3DE228-B561-4E4E-AEFC-69A214A834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F06B25-5013-458E-9D0C-7DEE4B8F337F}"/>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206012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24582-870B-4114-9DD2-DD0D88035A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DB7ADD-78AA-499D-A4D1-3E80AC833F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D5E91D-3959-4559-ABF4-139D18A6D7C8}"/>
              </a:ext>
            </a:extLst>
          </p:cNvPr>
          <p:cNvSpPr>
            <a:spLocks noGrp="1"/>
          </p:cNvSpPr>
          <p:nvPr>
            <p:ph type="dt" sz="half" idx="10"/>
          </p:nvPr>
        </p:nvSpPr>
        <p:spPr/>
        <p:txBody>
          <a:bodyPr/>
          <a:lstStyle/>
          <a:p>
            <a:fld id="{3457C031-F8A8-4B1B-8378-F1CB0A84DEF5}" type="datetimeFigureOut">
              <a:rPr lang="en-IN" smtClean="0"/>
              <a:t>23-02-2022</a:t>
            </a:fld>
            <a:endParaRPr lang="en-IN"/>
          </a:p>
        </p:txBody>
      </p:sp>
      <p:sp>
        <p:nvSpPr>
          <p:cNvPr id="5" name="Footer Placeholder 4">
            <a:extLst>
              <a:ext uri="{FF2B5EF4-FFF2-40B4-BE49-F238E27FC236}">
                <a16:creationId xmlns:a16="http://schemas.microsoft.com/office/drawing/2014/main" id="{5A19476F-00E0-44A5-A5AF-AC789DEDCF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2BC9D5-9479-4A68-8F14-369F2B2432A6}"/>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3174233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5AFEE0-C644-44A0-B996-76ED015B93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C9A4C0-D984-4388-AAC2-C52A7668A3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797DFB-1F66-4B67-B932-EAC57DB5AA64}"/>
              </a:ext>
            </a:extLst>
          </p:cNvPr>
          <p:cNvSpPr>
            <a:spLocks noGrp="1"/>
          </p:cNvSpPr>
          <p:nvPr>
            <p:ph type="dt" sz="half" idx="10"/>
          </p:nvPr>
        </p:nvSpPr>
        <p:spPr/>
        <p:txBody>
          <a:bodyPr/>
          <a:lstStyle/>
          <a:p>
            <a:fld id="{3457C031-F8A8-4B1B-8378-F1CB0A84DEF5}" type="datetimeFigureOut">
              <a:rPr lang="en-IN" smtClean="0"/>
              <a:t>23-02-2022</a:t>
            </a:fld>
            <a:endParaRPr lang="en-IN"/>
          </a:p>
        </p:txBody>
      </p:sp>
      <p:sp>
        <p:nvSpPr>
          <p:cNvPr id="5" name="Footer Placeholder 4">
            <a:extLst>
              <a:ext uri="{FF2B5EF4-FFF2-40B4-BE49-F238E27FC236}">
                <a16:creationId xmlns:a16="http://schemas.microsoft.com/office/drawing/2014/main" id="{72F4F869-F161-49E8-9989-BC29AE6632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C93046-0632-4FC4-B1DC-7E337EBB5A83}"/>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1595318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F9DB-168C-47D2-81D2-A33F973B05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E34E06-DE36-4566-B331-B21F1A2608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4964DD-EAFC-4B29-A091-8493923FF0A0}"/>
              </a:ext>
            </a:extLst>
          </p:cNvPr>
          <p:cNvSpPr>
            <a:spLocks noGrp="1"/>
          </p:cNvSpPr>
          <p:nvPr>
            <p:ph type="dt" sz="half" idx="10"/>
          </p:nvPr>
        </p:nvSpPr>
        <p:spPr/>
        <p:txBody>
          <a:bodyPr/>
          <a:lstStyle/>
          <a:p>
            <a:fld id="{3457C031-F8A8-4B1B-8378-F1CB0A84DEF5}" type="datetimeFigureOut">
              <a:rPr lang="en-IN" smtClean="0"/>
              <a:t>23-02-2022</a:t>
            </a:fld>
            <a:endParaRPr lang="en-IN"/>
          </a:p>
        </p:txBody>
      </p:sp>
      <p:sp>
        <p:nvSpPr>
          <p:cNvPr id="5" name="Footer Placeholder 4">
            <a:extLst>
              <a:ext uri="{FF2B5EF4-FFF2-40B4-BE49-F238E27FC236}">
                <a16:creationId xmlns:a16="http://schemas.microsoft.com/office/drawing/2014/main" id="{BE5B3B72-4E8B-4F6B-A77A-2589CF5169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936657-4BC9-4166-89F6-F54D6036BD9B}"/>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1693510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3315-C303-4281-A49A-BC29597424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0B90AA-03AE-4BEA-A2D5-1019815AC6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42704A-4453-421B-BCC5-C9DD1FA50A37}"/>
              </a:ext>
            </a:extLst>
          </p:cNvPr>
          <p:cNvSpPr>
            <a:spLocks noGrp="1"/>
          </p:cNvSpPr>
          <p:nvPr>
            <p:ph type="dt" sz="half" idx="10"/>
          </p:nvPr>
        </p:nvSpPr>
        <p:spPr/>
        <p:txBody>
          <a:bodyPr/>
          <a:lstStyle/>
          <a:p>
            <a:fld id="{3457C031-F8A8-4B1B-8378-F1CB0A84DEF5}" type="datetimeFigureOut">
              <a:rPr lang="en-IN" smtClean="0"/>
              <a:t>23-02-2022</a:t>
            </a:fld>
            <a:endParaRPr lang="en-IN"/>
          </a:p>
        </p:txBody>
      </p:sp>
      <p:sp>
        <p:nvSpPr>
          <p:cNvPr id="5" name="Footer Placeholder 4">
            <a:extLst>
              <a:ext uri="{FF2B5EF4-FFF2-40B4-BE49-F238E27FC236}">
                <a16:creationId xmlns:a16="http://schemas.microsoft.com/office/drawing/2014/main" id="{E6EFA15C-3433-49FF-97C9-3B5FDC3DF4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5E951E-B687-4A29-9AC3-CCA25DA39C3C}"/>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1214013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4ECE7-917E-46E8-91F3-DA2E16EB10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430C44-4AB8-421D-94B1-69E06AFDF6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F28AAC-5DCB-4C47-A3A9-7CCDB16B57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7A71CF-BA30-499C-89D7-AB4CDB862CB8}"/>
              </a:ext>
            </a:extLst>
          </p:cNvPr>
          <p:cNvSpPr>
            <a:spLocks noGrp="1"/>
          </p:cNvSpPr>
          <p:nvPr>
            <p:ph type="dt" sz="half" idx="10"/>
          </p:nvPr>
        </p:nvSpPr>
        <p:spPr/>
        <p:txBody>
          <a:bodyPr/>
          <a:lstStyle/>
          <a:p>
            <a:fld id="{3457C031-F8A8-4B1B-8378-F1CB0A84DEF5}" type="datetimeFigureOut">
              <a:rPr lang="en-IN" smtClean="0"/>
              <a:t>23-02-2022</a:t>
            </a:fld>
            <a:endParaRPr lang="en-IN"/>
          </a:p>
        </p:txBody>
      </p:sp>
      <p:sp>
        <p:nvSpPr>
          <p:cNvPr id="6" name="Footer Placeholder 5">
            <a:extLst>
              <a:ext uri="{FF2B5EF4-FFF2-40B4-BE49-F238E27FC236}">
                <a16:creationId xmlns:a16="http://schemas.microsoft.com/office/drawing/2014/main" id="{DC93B5DA-E52D-4D3C-B733-D1A7F792F8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51A2F3-6CB5-4E25-827C-F11598BB6842}"/>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1141869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12A96-9BA9-48A4-9085-AA8E62AC14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6C60F3-E2D8-4C93-86AD-FB623CF60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6ABBEE-19D3-4A82-B99C-C6C48897E4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4A73FA-5E05-460C-9EA7-28411FE07D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D15262-E367-47AC-A5FE-D06F85EBEC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6372B8-608B-4936-AD4B-85FE643D6B3F}"/>
              </a:ext>
            </a:extLst>
          </p:cNvPr>
          <p:cNvSpPr>
            <a:spLocks noGrp="1"/>
          </p:cNvSpPr>
          <p:nvPr>
            <p:ph type="dt" sz="half" idx="10"/>
          </p:nvPr>
        </p:nvSpPr>
        <p:spPr/>
        <p:txBody>
          <a:bodyPr/>
          <a:lstStyle/>
          <a:p>
            <a:fld id="{3457C031-F8A8-4B1B-8378-F1CB0A84DEF5}" type="datetimeFigureOut">
              <a:rPr lang="en-IN" smtClean="0"/>
              <a:t>23-02-2022</a:t>
            </a:fld>
            <a:endParaRPr lang="en-IN"/>
          </a:p>
        </p:txBody>
      </p:sp>
      <p:sp>
        <p:nvSpPr>
          <p:cNvPr id="8" name="Footer Placeholder 7">
            <a:extLst>
              <a:ext uri="{FF2B5EF4-FFF2-40B4-BE49-F238E27FC236}">
                <a16:creationId xmlns:a16="http://schemas.microsoft.com/office/drawing/2014/main" id="{878642DC-48D6-4D90-81A2-C1D85F4633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0BFDA9-6F3D-4660-9939-6206CBD2F5DF}"/>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1513687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7E47D-90F4-47E8-A1F3-FA5A03476C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961E6F-2867-430E-A8CD-CD7AC5ED630F}"/>
              </a:ext>
            </a:extLst>
          </p:cNvPr>
          <p:cNvSpPr>
            <a:spLocks noGrp="1"/>
          </p:cNvSpPr>
          <p:nvPr>
            <p:ph type="dt" sz="half" idx="10"/>
          </p:nvPr>
        </p:nvSpPr>
        <p:spPr/>
        <p:txBody>
          <a:bodyPr/>
          <a:lstStyle/>
          <a:p>
            <a:fld id="{3457C031-F8A8-4B1B-8378-F1CB0A84DEF5}" type="datetimeFigureOut">
              <a:rPr lang="en-IN" smtClean="0"/>
              <a:t>23-02-2022</a:t>
            </a:fld>
            <a:endParaRPr lang="en-IN"/>
          </a:p>
        </p:txBody>
      </p:sp>
      <p:sp>
        <p:nvSpPr>
          <p:cNvPr id="4" name="Footer Placeholder 3">
            <a:extLst>
              <a:ext uri="{FF2B5EF4-FFF2-40B4-BE49-F238E27FC236}">
                <a16:creationId xmlns:a16="http://schemas.microsoft.com/office/drawing/2014/main" id="{CA520898-DD1F-49B5-BB6B-725964EDEC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F124C5C-0955-4998-8479-EDE08EE742EF}"/>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1898123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595099-C5E2-4860-B851-E66A2A87CE88}"/>
              </a:ext>
            </a:extLst>
          </p:cNvPr>
          <p:cNvSpPr>
            <a:spLocks noGrp="1"/>
          </p:cNvSpPr>
          <p:nvPr>
            <p:ph type="dt" sz="half" idx="10"/>
          </p:nvPr>
        </p:nvSpPr>
        <p:spPr/>
        <p:txBody>
          <a:bodyPr/>
          <a:lstStyle/>
          <a:p>
            <a:fld id="{3457C031-F8A8-4B1B-8378-F1CB0A84DEF5}" type="datetimeFigureOut">
              <a:rPr lang="en-IN" smtClean="0"/>
              <a:t>23-02-2022</a:t>
            </a:fld>
            <a:endParaRPr lang="en-IN"/>
          </a:p>
        </p:txBody>
      </p:sp>
      <p:sp>
        <p:nvSpPr>
          <p:cNvPr id="3" name="Footer Placeholder 2">
            <a:extLst>
              <a:ext uri="{FF2B5EF4-FFF2-40B4-BE49-F238E27FC236}">
                <a16:creationId xmlns:a16="http://schemas.microsoft.com/office/drawing/2014/main" id="{FD0F8565-41FA-4303-B812-51A67372B4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3DAB8A-7402-4849-BBDB-29593D9778B7}"/>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3548297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A13DF-2171-47C6-8773-D77867F4C6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F6E084-6ECE-4BF0-B5BB-4BE361EA5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C9C42F-A192-45F1-B313-D3856C61AE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B646EF-3518-418E-833B-E8AE67218D55}"/>
              </a:ext>
            </a:extLst>
          </p:cNvPr>
          <p:cNvSpPr>
            <a:spLocks noGrp="1"/>
          </p:cNvSpPr>
          <p:nvPr>
            <p:ph type="dt" sz="half" idx="10"/>
          </p:nvPr>
        </p:nvSpPr>
        <p:spPr/>
        <p:txBody>
          <a:bodyPr/>
          <a:lstStyle/>
          <a:p>
            <a:fld id="{3457C031-F8A8-4B1B-8378-F1CB0A84DEF5}" type="datetimeFigureOut">
              <a:rPr lang="en-IN" smtClean="0"/>
              <a:t>23-02-2022</a:t>
            </a:fld>
            <a:endParaRPr lang="en-IN"/>
          </a:p>
        </p:txBody>
      </p:sp>
      <p:sp>
        <p:nvSpPr>
          <p:cNvPr id="6" name="Footer Placeholder 5">
            <a:extLst>
              <a:ext uri="{FF2B5EF4-FFF2-40B4-BE49-F238E27FC236}">
                <a16:creationId xmlns:a16="http://schemas.microsoft.com/office/drawing/2014/main" id="{59709C19-18C6-46DC-9BD6-59F6BF7308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FB9A55-9816-4387-B497-9084510C4001}"/>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3578330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62ECD-4D03-4258-8DF1-A160E5C41F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20A96ED-FA59-4566-BA6B-2CA168197A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9A9687-BE5F-47F6-9011-BCFEA819F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EF80D0-4AB8-4614-A50C-69970B93D0B9}"/>
              </a:ext>
            </a:extLst>
          </p:cNvPr>
          <p:cNvSpPr>
            <a:spLocks noGrp="1"/>
          </p:cNvSpPr>
          <p:nvPr>
            <p:ph type="dt" sz="half" idx="10"/>
          </p:nvPr>
        </p:nvSpPr>
        <p:spPr/>
        <p:txBody>
          <a:bodyPr/>
          <a:lstStyle/>
          <a:p>
            <a:fld id="{3457C031-F8A8-4B1B-8378-F1CB0A84DEF5}" type="datetimeFigureOut">
              <a:rPr lang="en-IN" smtClean="0"/>
              <a:t>23-02-2022</a:t>
            </a:fld>
            <a:endParaRPr lang="en-IN"/>
          </a:p>
        </p:txBody>
      </p:sp>
      <p:sp>
        <p:nvSpPr>
          <p:cNvPr id="6" name="Footer Placeholder 5">
            <a:extLst>
              <a:ext uri="{FF2B5EF4-FFF2-40B4-BE49-F238E27FC236}">
                <a16:creationId xmlns:a16="http://schemas.microsoft.com/office/drawing/2014/main" id="{0AE2C376-C42D-46A8-944E-8512C6F84D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683E97-8F64-4393-82D1-2E332D6628F9}"/>
              </a:ext>
            </a:extLst>
          </p:cNvPr>
          <p:cNvSpPr>
            <a:spLocks noGrp="1"/>
          </p:cNvSpPr>
          <p:nvPr>
            <p:ph type="sldNum" sz="quarter" idx="12"/>
          </p:nvPr>
        </p:nvSpPr>
        <p:spPr/>
        <p:txBody>
          <a:bodyPr/>
          <a:lstStyle/>
          <a:p>
            <a:fld id="{98785CFE-1C8F-4E36-BD03-45E35A948979}" type="slidenum">
              <a:rPr lang="en-IN" smtClean="0"/>
              <a:t>‹#›</a:t>
            </a:fld>
            <a:endParaRPr lang="en-IN"/>
          </a:p>
        </p:txBody>
      </p:sp>
    </p:spTree>
    <p:extLst>
      <p:ext uri="{BB962C8B-B14F-4D97-AF65-F5344CB8AC3E}">
        <p14:creationId xmlns:p14="http://schemas.microsoft.com/office/powerpoint/2010/main" val="205179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94D946-5A1C-4C04-A019-DE89671D1E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AE5D38-62BD-4768-A7EC-07209A8A11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7907F-6BA3-4094-BE66-0F89B4FB42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57C031-F8A8-4B1B-8378-F1CB0A84DEF5}" type="datetimeFigureOut">
              <a:rPr lang="en-IN" smtClean="0"/>
              <a:t>23-02-2022</a:t>
            </a:fld>
            <a:endParaRPr lang="en-IN"/>
          </a:p>
        </p:txBody>
      </p:sp>
      <p:sp>
        <p:nvSpPr>
          <p:cNvPr id="5" name="Footer Placeholder 4">
            <a:extLst>
              <a:ext uri="{FF2B5EF4-FFF2-40B4-BE49-F238E27FC236}">
                <a16:creationId xmlns:a16="http://schemas.microsoft.com/office/drawing/2014/main" id="{E49DD46A-3D93-4C38-A5DF-A1C1489BCB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28095C-7F05-403E-9AE0-A6190FFDC6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785CFE-1C8F-4E36-BD03-45E35A948979}" type="slidenum">
              <a:rPr lang="en-IN" smtClean="0"/>
              <a:t>‹#›</a:t>
            </a:fld>
            <a:endParaRPr lang="en-IN"/>
          </a:p>
        </p:txBody>
      </p:sp>
    </p:spTree>
    <p:extLst>
      <p:ext uri="{BB962C8B-B14F-4D97-AF65-F5344CB8AC3E}">
        <p14:creationId xmlns:p14="http://schemas.microsoft.com/office/powerpoint/2010/main" val="769446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A4786-5A6E-4369-8C48-520ACB2BE979}"/>
              </a:ext>
            </a:extLst>
          </p:cNvPr>
          <p:cNvSpPr>
            <a:spLocks noGrp="1"/>
          </p:cNvSpPr>
          <p:nvPr>
            <p:ph type="ctrTitle"/>
          </p:nvPr>
        </p:nvSpPr>
        <p:spPr>
          <a:xfrm>
            <a:off x="1524000" y="332250"/>
            <a:ext cx="9144000" cy="2387600"/>
          </a:xfrm>
        </p:spPr>
        <p:txBody>
          <a:bodyPr>
            <a:normAutofit/>
          </a:bodyPr>
          <a:lstStyle/>
          <a:p>
            <a:r>
              <a:rPr lang="en-US" sz="4000" b="1" dirty="0">
                <a:latin typeface="Times New Roman" panose="02020603050405020304" pitchFamily="18" charset="0"/>
                <a:cs typeface="Times New Roman" panose="02020603050405020304" pitchFamily="18" charset="0"/>
              </a:rPr>
              <a:t>Analyzing Blood Donation probabilities and number of possible donors</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F0A0E3A-A77D-46C1-A043-F219503C6652}"/>
              </a:ext>
            </a:extLst>
          </p:cNvPr>
          <p:cNvSpPr>
            <a:spLocks noGrp="1"/>
          </p:cNvSpPr>
          <p:nvPr>
            <p:ph type="subTitle" idx="1"/>
          </p:nvPr>
        </p:nvSpPr>
        <p:spPr/>
        <p:txBody>
          <a:bodyPr/>
          <a:lstStyle/>
          <a:p>
            <a:pPr algn="r"/>
            <a:r>
              <a:rPr lang="en-IN" b="1" dirty="0">
                <a:latin typeface="Times New Roman" pitchFamily="18" charset="0"/>
                <a:cs typeface="Times New Roman" pitchFamily="18" charset="0"/>
              </a:rPr>
              <a:t>SIDHARTH K</a:t>
            </a:r>
            <a:endParaRPr lang="en-IN" sz="2400" b="1" dirty="0">
              <a:latin typeface="Times New Roman" pitchFamily="18" charset="0"/>
              <a:cs typeface="Times New Roman" pitchFamily="18" charset="0"/>
            </a:endParaRPr>
          </a:p>
          <a:p>
            <a:pPr algn="r"/>
            <a:r>
              <a:rPr lang="en-IN" sz="2400" b="1" dirty="0">
                <a:latin typeface="Times New Roman" pitchFamily="18" charset="0"/>
                <a:cs typeface="Times New Roman" pitchFamily="18" charset="0"/>
              </a:rPr>
              <a:t>MES20MCA-2049</a:t>
            </a:r>
          </a:p>
          <a:p>
            <a:pPr algn="r"/>
            <a:r>
              <a:rPr lang="en-IN" sz="2000" b="1" dirty="0">
                <a:latin typeface="Times New Roman" pitchFamily="18" charset="0"/>
                <a:cs typeface="Times New Roman" pitchFamily="18" charset="0"/>
              </a:rPr>
              <a:t>PRODUCT OWNER-FEBIN AZIZ</a:t>
            </a:r>
          </a:p>
          <a:p>
            <a:endParaRPr lang="en-IN" dirty="0"/>
          </a:p>
        </p:txBody>
      </p:sp>
    </p:spTree>
    <p:extLst>
      <p:ext uri="{BB962C8B-B14F-4D97-AF65-F5344CB8AC3E}">
        <p14:creationId xmlns:p14="http://schemas.microsoft.com/office/powerpoint/2010/main" val="1608887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E52ADD4-2BE6-4A6F-AE14-D6BB199F3149}"/>
              </a:ext>
            </a:extLst>
          </p:cNvPr>
          <p:cNvPicPr>
            <a:picLocks noGrp="1" noChangeAspect="1"/>
          </p:cNvPicPr>
          <p:nvPr>
            <p:ph idx="1"/>
          </p:nvPr>
        </p:nvPicPr>
        <p:blipFill>
          <a:blip r:embed="rId2"/>
          <a:stretch>
            <a:fillRect/>
          </a:stretch>
        </p:blipFill>
        <p:spPr>
          <a:xfrm>
            <a:off x="1744040" y="2529743"/>
            <a:ext cx="8385617" cy="2499408"/>
          </a:xfrm>
        </p:spPr>
      </p:pic>
      <p:sp>
        <p:nvSpPr>
          <p:cNvPr id="8" name="TextBox 7">
            <a:extLst>
              <a:ext uri="{FF2B5EF4-FFF2-40B4-BE49-F238E27FC236}">
                <a16:creationId xmlns:a16="http://schemas.microsoft.com/office/drawing/2014/main" id="{62657021-BB0D-4141-829E-8E9D751F6888}"/>
              </a:ext>
            </a:extLst>
          </p:cNvPr>
          <p:cNvSpPr txBox="1"/>
          <p:nvPr/>
        </p:nvSpPr>
        <p:spPr>
          <a:xfrm>
            <a:off x="1878957" y="200434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Calibri"/>
              </a:rPr>
              <a:t>Blood Donation</a:t>
            </a:r>
          </a:p>
        </p:txBody>
      </p:sp>
      <p:sp>
        <p:nvSpPr>
          <p:cNvPr id="15" name="TextBox 14">
            <a:extLst>
              <a:ext uri="{FF2B5EF4-FFF2-40B4-BE49-F238E27FC236}">
                <a16:creationId xmlns:a16="http://schemas.microsoft.com/office/drawing/2014/main" id="{78AD75CB-66BD-442F-9DCE-F7F7E68CE341}"/>
              </a:ext>
            </a:extLst>
          </p:cNvPr>
          <p:cNvSpPr txBox="1"/>
          <p:nvPr/>
        </p:nvSpPr>
        <p:spPr>
          <a:xfrm>
            <a:off x="4299995" y="441766"/>
            <a:ext cx="317724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cs typeface="Calibri"/>
              </a:rPr>
              <a:t>TABLE DESIGN</a:t>
            </a:r>
          </a:p>
        </p:txBody>
      </p:sp>
    </p:spTree>
    <p:extLst>
      <p:ext uri="{BB962C8B-B14F-4D97-AF65-F5344CB8AC3E}">
        <p14:creationId xmlns:p14="http://schemas.microsoft.com/office/powerpoint/2010/main" val="3129131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45889DA4-06D4-433F-B138-DF38D5794C2B}"/>
              </a:ext>
            </a:extLst>
          </p:cNvPr>
          <p:cNvPicPr>
            <a:picLocks noGrp="1" noChangeAspect="1"/>
          </p:cNvPicPr>
          <p:nvPr>
            <p:ph idx="1"/>
          </p:nvPr>
        </p:nvPicPr>
        <p:blipFill>
          <a:blip r:embed="rId2"/>
          <a:stretch>
            <a:fillRect/>
          </a:stretch>
        </p:blipFill>
        <p:spPr>
          <a:xfrm>
            <a:off x="1535440" y="4326491"/>
            <a:ext cx="8951067" cy="2090532"/>
          </a:xfrm>
        </p:spPr>
      </p:pic>
      <p:pic>
        <p:nvPicPr>
          <p:cNvPr id="5" name="Picture 5" descr="Table&#10;&#10;Description automatically generated">
            <a:extLst>
              <a:ext uri="{FF2B5EF4-FFF2-40B4-BE49-F238E27FC236}">
                <a16:creationId xmlns:a16="http://schemas.microsoft.com/office/drawing/2014/main" id="{85009564-10BA-49A8-A468-76C275474470}"/>
              </a:ext>
            </a:extLst>
          </p:cNvPr>
          <p:cNvPicPr>
            <a:picLocks noChangeAspect="1"/>
          </p:cNvPicPr>
          <p:nvPr/>
        </p:nvPicPr>
        <p:blipFill>
          <a:blip r:embed="rId3"/>
          <a:stretch>
            <a:fillRect/>
          </a:stretch>
        </p:blipFill>
        <p:spPr>
          <a:xfrm>
            <a:off x="1531716" y="1415901"/>
            <a:ext cx="9138212" cy="2347867"/>
          </a:xfrm>
          <a:prstGeom prst="rect">
            <a:avLst/>
          </a:prstGeom>
        </p:spPr>
      </p:pic>
      <p:sp>
        <p:nvSpPr>
          <p:cNvPr id="6" name="TextBox 5">
            <a:extLst>
              <a:ext uri="{FF2B5EF4-FFF2-40B4-BE49-F238E27FC236}">
                <a16:creationId xmlns:a16="http://schemas.microsoft.com/office/drawing/2014/main" id="{7499290C-7E1A-453B-A710-F6F8FA8C4E21}"/>
              </a:ext>
            </a:extLst>
          </p:cNvPr>
          <p:cNvSpPr txBox="1"/>
          <p:nvPr/>
        </p:nvSpPr>
        <p:spPr>
          <a:xfrm>
            <a:off x="1531716" y="75042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latin typeface="Times New Roman"/>
                <a:cs typeface="Times New Roman"/>
              </a:rPr>
              <a:t>Donation</a:t>
            </a:r>
            <a:endParaRPr lang="en-US" b="1" dirty="0">
              <a:latin typeface="Calibri"/>
              <a:cs typeface="Calibri"/>
            </a:endParaRPr>
          </a:p>
        </p:txBody>
      </p:sp>
      <p:sp>
        <p:nvSpPr>
          <p:cNvPr id="7" name="TextBox 6">
            <a:extLst>
              <a:ext uri="{FF2B5EF4-FFF2-40B4-BE49-F238E27FC236}">
                <a16:creationId xmlns:a16="http://schemas.microsoft.com/office/drawing/2014/main" id="{CC69FED7-D737-4D87-94FB-BA727E1DE7DD}"/>
              </a:ext>
            </a:extLst>
          </p:cNvPr>
          <p:cNvSpPr txBox="1"/>
          <p:nvPr/>
        </p:nvSpPr>
        <p:spPr>
          <a:xfrm>
            <a:off x="1539553" y="405704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latin typeface="Times New Roman"/>
                <a:cs typeface="Calibri"/>
              </a:rPr>
              <a:t>Login</a:t>
            </a:r>
          </a:p>
        </p:txBody>
      </p:sp>
    </p:spTree>
    <p:extLst>
      <p:ext uri="{BB962C8B-B14F-4D97-AF65-F5344CB8AC3E}">
        <p14:creationId xmlns:p14="http://schemas.microsoft.com/office/powerpoint/2010/main" val="3336216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2B7450F2-3DD3-490A-82A9-91D1AA758AE6}"/>
              </a:ext>
            </a:extLst>
          </p:cNvPr>
          <p:cNvPicPr>
            <a:picLocks noGrp="1" noChangeAspect="1"/>
          </p:cNvPicPr>
          <p:nvPr>
            <p:ph idx="1"/>
          </p:nvPr>
        </p:nvPicPr>
        <p:blipFill>
          <a:blip r:embed="rId2"/>
          <a:stretch>
            <a:fillRect/>
          </a:stretch>
        </p:blipFill>
        <p:spPr>
          <a:xfrm>
            <a:off x="2005193" y="1805239"/>
            <a:ext cx="8189673" cy="3898204"/>
          </a:xfrm>
        </p:spPr>
      </p:pic>
      <p:sp>
        <p:nvSpPr>
          <p:cNvPr id="5" name="TextBox 4">
            <a:extLst>
              <a:ext uri="{FF2B5EF4-FFF2-40B4-BE49-F238E27FC236}">
                <a16:creationId xmlns:a16="http://schemas.microsoft.com/office/drawing/2014/main" id="{99962CC4-D8C3-4754-B047-A606EAE8DF5F}"/>
              </a:ext>
            </a:extLst>
          </p:cNvPr>
          <p:cNvSpPr txBox="1"/>
          <p:nvPr/>
        </p:nvSpPr>
        <p:spPr>
          <a:xfrm>
            <a:off x="2062222" y="134845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latin typeface="Times New Roman"/>
                <a:cs typeface="Calibri"/>
              </a:rPr>
              <a:t>User</a:t>
            </a:r>
          </a:p>
        </p:txBody>
      </p:sp>
    </p:spTree>
    <p:extLst>
      <p:ext uri="{BB962C8B-B14F-4D97-AF65-F5344CB8AC3E}">
        <p14:creationId xmlns:p14="http://schemas.microsoft.com/office/powerpoint/2010/main" val="3055373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E553F-4AFC-4445-87EB-FF83370ECDB8}"/>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FUTURE ENHANCEMENTS</a:t>
            </a:r>
          </a:p>
        </p:txBody>
      </p:sp>
      <p:sp>
        <p:nvSpPr>
          <p:cNvPr id="3" name="Content Placeholder 2">
            <a:extLst>
              <a:ext uri="{FF2B5EF4-FFF2-40B4-BE49-F238E27FC236}">
                <a16:creationId xmlns:a16="http://schemas.microsoft.com/office/drawing/2014/main" id="{13ADB9C7-AC15-453B-B931-335320358BC0}"/>
              </a:ext>
            </a:extLst>
          </p:cNvPr>
          <p:cNvSpPr>
            <a:spLocks noGrp="1"/>
          </p:cNvSpPr>
          <p:nvPr>
            <p:ph idx="1"/>
          </p:nvPr>
        </p:nvSpPr>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LOCATION BASED SERVICES</a:t>
            </a:r>
          </a:p>
          <a:p>
            <a:pPr marL="0" indent="0" algn="just">
              <a:buNone/>
            </a:pPr>
            <a:r>
              <a:rPr lang="en-US" sz="2200" dirty="0">
                <a:latin typeface="Times New Roman" panose="02020603050405020304" pitchFamily="18" charset="0"/>
                <a:cs typeface="Times New Roman" panose="02020603050405020304" pitchFamily="18" charset="0"/>
              </a:rPr>
              <a:t> </a:t>
            </a:r>
          </a:p>
          <a:p>
            <a:pPr marL="0" indent="0" algn="just">
              <a:buNone/>
            </a:pPr>
            <a:r>
              <a:rPr lang="en-US" sz="2200" dirty="0">
                <a:latin typeface="Times New Roman" panose="02020603050405020304" pitchFamily="18" charset="0"/>
                <a:cs typeface="Times New Roman" panose="02020603050405020304" pitchFamily="18" charset="0"/>
              </a:rPr>
              <a:t>Location-based services (LBS) refers to services that are based on the location of a mobile user as determined by the device's geographical location. LBS applications provide services and information that are most relevant to the user at that location. So the user can easily find the donor in the near location .</a:t>
            </a:r>
          </a:p>
        </p:txBody>
      </p:sp>
    </p:spTree>
    <p:extLst>
      <p:ext uri="{BB962C8B-B14F-4D97-AF65-F5344CB8AC3E}">
        <p14:creationId xmlns:p14="http://schemas.microsoft.com/office/powerpoint/2010/main" val="1341585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3F45-06EB-4CEE-BFDC-1D17DCE15570}"/>
              </a:ext>
            </a:extLst>
          </p:cNvPr>
          <p:cNvSpPr>
            <a:spLocks noGrp="1"/>
          </p:cNvSpPr>
          <p:nvPr>
            <p:ph type="title"/>
          </p:nvPr>
        </p:nvSpPr>
        <p:spPr>
          <a:xfrm>
            <a:off x="702032" y="0"/>
            <a:ext cx="10515600" cy="1325563"/>
          </a:xfrm>
        </p:spPr>
        <p:txBody>
          <a:bodyPr>
            <a:normAutofit/>
          </a:bodyPr>
          <a:lstStyle/>
          <a:p>
            <a:pPr algn="ctr"/>
            <a:r>
              <a:rPr lang="en-IN" sz="2800" b="1" dirty="0">
                <a:latin typeface="Times New Roman" pitchFamily="18" charset="0"/>
                <a:cs typeface="Times New Roman" pitchFamily="18" charset="0"/>
              </a:rPr>
              <a:t>PROJECT PLAN</a:t>
            </a:r>
            <a:endParaRPr lang="en-IN" sz="2800" dirty="0"/>
          </a:p>
        </p:txBody>
      </p:sp>
      <p:graphicFrame>
        <p:nvGraphicFramePr>
          <p:cNvPr id="4" name="Table 4">
            <a:extLst>
              <a:ext uri="{FF2B5EF4-FFF2-40B4-BE49-F238E27FC236}">
                <a16:creationId xmlns:a16="http://schemas.microsoft.com/office/drawing/2014/main" id="{028FFD9D-958D-4988-8ADF-EA50FBC5FF4D}"/>
              </a:ext>
            </a:extLst>
          </p:cNvPr>
          <p:cNvGraphicFramePr>
            <a:graphicFrameLocks noGrp="1"/>
          </p:cNvGraphicFramePr>
          <p:nvPr>
            <p:ph idx="1"/>
            <p:extLst>
              <p:ext uri="{D42A27DB-BD31-4B8C-83A1-F6EECF244321}">
                <p14:modId xmlns:p14="http://schemas.microsoft.com/office/powerpoint/2010/main" val="3928268755"/>
              </p:ext>
            </p:extLst>
          </p:nvPr>
        </p:nvGraphicFramePr>
        <p:xfrm>
          <a:off x="702032" y="1068453"/>
          <a:ext cx="10515600" cy="5597021"/>
        </p:xfrm>
        <a:graphic>
          <a:graphicData uri="http://schemas.openxmlformats.org/drawingml/2006/table">
            <a:tbl>
              <a:tblPr firstRow="1" bandRow="1">
                <a:tableStyleId>{073A0DAA-6AF3-43AB-8588-CEC1D06C72B9}</a:tableStyleId>
              </a:tblPr>
              <a:tblGrid>
                <a:gridCol w="1752600">
                  <a:extLst>
                    <a:ext uri="{9D8B030D-6E8A-4147-A177-3AD203B41FA5}">
                      <a16:colId xmlns:a16="http://schemas.microsoft.com/office/drawing/2014/main" val="1580700353"/>
                    </a:ext>
                  </a:extLst>
                </a:gridCol>
                <a:gridCol w="1752600">
                  <a:extLst>
                    <a:ext uri="{9D8B030D-6E8A-4147-A177-3AD203B41FA5}">
                      <a16:colId xmlns:a16="http://schemas.microsoft.com/office/drawing/2014/main" val="2394726321"/>
                    </a:ext>
                  </a:extLst>
                </a:gridCol>
                <a:gridCol w="1752600">
                  <a:extLst>
                    <a:ext uri="{9D8B030D-6E8A-4147-A177-3AD203B41FA5}">
                      <a16:colId xmlns:a16="http://schemas.microsoft.com/office/drawing/2014/main" val="137237260"/>
                    </a:ext>
                  </a:extLst>
                </a:gridCol>
                <a:gridCol w="1752600">
                  <a:extLst>
                    <a:ext uri="{9D8B030D-6E8A-4147-A177-3AD203B41FA5}">
                      <a16:colId xmlns:a16="http://schemas.microsoft.com/office/drawing/2014/main" val="1654546512"/>
                    </a:ext>
                  </a:extLst>
                </a:gridCol>
                <a:gridCol w="1752600">
                  <a:extLst>
                    <a:ext uri="{9D8B030D-6E8A-4147-A177-3AD203B41FA5}">
                      <a16:colId xmlns:a16="http://schemas.microsoft.com/office/drawing/2014/main" val="2943434206"/>
                    </a:ext>
                  </a:extLst>
                </a:gridCol>
                <a:gridCol w="1752600">
                  <a:extLst>
                    <a:ext uri="{9D8B030D-6E8A-4147-A177-3AD203B41FA5}">
                      <a16:colId xmlns:a16="http://schemas.microsoft.com/office/drawing/2014/main" val="625797604"/>
                    </a:ext>
                  </a:extLst>
                </a:gridCol>
              </a:tblGrid>
              <a:tr h="274818">
                <a:tc>
                  <a:txBody>
                    <a:bodyPr/>
                    <a:lstStyle/>
                    <a:p>
                      <a:pPr marL="0" marR="0" algn="ctr">
                        <a:lnSpc>
                          <a:spcPct val="115000"/>
                        </a:lnSpc>
                        <a:spcBef>
                          <a:spcPts val="0"/>
                        </a:spcBef>
                        <a:spcAft>
                          <a:spcPts val="0"/>
                        </a:spcAft>
                      </a:pPr>
                      <a:r>
                        <a:rPr lang="en-US" sz="1600" b="1" dirty="0"/>
                        <a:t>User Story ID</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dirty="0"/>
                        <a:t>Task Name</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dirty="0"/>
                        <a:t>Start Date</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a:t>End Date</a:t>
                      </a:r>
                      <a:endParaRPr lang="en-US" sz="16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a:t>Days</a:t>
                      </a:r>
                      <a:endParaRPr lang="en-US" sz="16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dirty="0"/>
                        <a:t>Status</a:t>
                      </a:r>
                      <a:endParaRPr lang="en-US" sz="160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551254898"/>
                  </a:ext>
                </a:extLst>
              </a:tr>
              <a:tr h="483383">
                <a:tc>
                  <a:txBody>
                    <a:bodyPr/>
                    <a:lstStyle/>
                    <a:p>
                      <a:pPr marL="0" marR="0" algn="ctr">
                        <a:lnSpc>
                          <a:spcPct val="115000"/>
                        </a:lnSpc>
                        <a:spcBef>
                          <a:spcPts val="0"/>
                        </a:spcBef>
                        <a:spcAft>
                          <a:spcPts val="0"/>
                        </a:spcAft>
                      </a:pPr>
                      <a:r>
                        <a:rPr lang="en-US" sz="1400" dirty="0">
                          <a:solidFill>
                            <a:schemeClr val="bg1"/>
                          </a:solidFill>
                        </a:rPr>
                        <a:t>1</a:t>
                      </a:r>
                      <a:endParaRPr lang="en-US" sz="1400" dirty="0">
                        <a:solidFill>
                          <a:schemeClr val="bg1"/>
                        </a:solidFill>
                        <a:latin typeface="Times New Roman" pitchFamily="18" charset="0"/>
                        <a:ea typeface="Calibri"/>
                        <a:cs typeface="Times New Roman" pitchFamily="18" charset="0"/>
                      </a:endParaRPr>
                    </a:p>
                  </a:txBody>
                  <a:tcPr marL="68580" marR="68580" marT="0" marB="0">
                    <a:solidFill>
                      <a:schemeClr val="tx1"/>
                    </a:solidFill>
                  </a:tcPr>
                </a:tc>
                <a:tc rowSpan="3">
                  <a:txBody>
                    <a:bodyPr/>
                    <a:lstStyle/>
                    <a:p>
                      <a:pPr marL="0" marR="0" algn="ctr">
                        <a:lnSpc>
                          <a:spcPct val="115000"/>
                        </a:lnSpc>
                        <a:spcBef>
                          <a:spcPts val="0"/>
                        </a:spcBef>
                        <a:spcAft>
                          <a:spcPts val="0"/>
                        </a:spcAft>
                      </a:pPr>
                      <a:r>
                        <a:rPr lang="en-US" sz="1400" dirty="0"/>
                        <a:t>Sprint 1</a:t>
                      </a:r>
                    </a:p>
                    <a:p>
                      <a:pPr marL="0" marR="0" algn="ctr">
                        <a:lnSpc>
                          <a:spcPct val="115000"/>
                        </a:lnSpc>
                        <a:spcBef>
                          <a:spcPts val="0"/>
                        </a:spcBef>
                        <a:spcAft>
                          <a:spcPts val="0"/>
                        </a:spcAft>
                      </a:pPr>
                      <a:endParaRPr lang="en-US" sz="1400" dirty="0"/>
                    </a:p>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txBody>
                  <a:tcPr marL="68580" marR="68580" marT="0" marB="0"/>
                </a:tc>
                <a:tc>
                  <a:txBody>
                    <a:bodyPr/>
                    <a:lstStyle/>
                    <a:p>
                      <a:pPr algn="ctr"/>
                      <a:r>
                        <a:rPr lang="en-IN" sz="1400" dirty="0"/>
                        <a:t>30/11/2021</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dirty="0"/>
                        <a:t>04/12/2021</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US" sz="1400" dirty="0">
                          <a:latin typeface="Times New Roman" panose="02020603050405020304" pitchFamily="18" charset="0"/>
                          <a:cs typeface="Times New Roman" panose="02020603050405020304" pitchFamily="18" charset="0"/>
                        </a:rPr>
                        <a:t>5</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dirty="0"/>
                        <a:t>Completed</a:t>
                      </a:r>
                      <a:endParaRPr lang="en-IN" sz="1400" dirty="0">
                        <a:latin typeface="Times New Roman" panose="02020603050405020304" pitchFamily="18" charset="0"/>
                        <a:cs typeface="Times New Roman" panose="02020603050405020304" pitchFamily="18" charset="0"/>
                      </a:endParaRPr>
                    </a:p>
                  </a:txBody>
                  <a:tcPr marL="99060" marR="99060"/>
                </a:tc>
                <a:extLst>
                  <a:ext uri="{0D108BD9-81ED-4DB2-BD59-A6C34878D82A}">
                    <a16:rowId xmlns:a16="http://schemas.microsoft.com/office/drawing/2014/main" val="901310394"/>
                  </a:ext>
                </a:extLst>
              </a:tr>
              <a:tr h="483383">
                <a:tc>
                  <a:txBody>
                    <a:bodyPr/>
                    <a:lstStyle/>
                    <a:p>
                      <a:pPr marL="0" marR="0" algn="ctr">
                        <a:lnSpc>
                          <a:spcPct val="115000"/>
                        </a:lnSpc>
                        <a:spcBef>
                          <a:spcPts val="0"/>
                        </a:spcBef>
                        <a:spcAft>
                          <a:spcPts val="0"/>
                        </a:spcAft>
                      </a:pPr>
                      <a:r>
                        <a:rPr lang="en-US" sz="1400" dirty="0">
                          <a:solidFill>
                            <a:schemeClr val="bg1"/>
                          </a:solidFill>
                        </a:rPr>
                        <a:t>2</a:t>
                      </a:r>
                      <a:endParaRPr lang="en-US" sz="1400" dirty="0">
                        <a:solidFill>
                          <a:schemeClr val="bg1"/>
                        </a:solidFill>
                        <a:latin typeface="Times New Roman" pitchFamily="18" charset="0"/>
                        <a:ea typeface="Calibri"/>
                        <a:cs typeface="Times New Roman" pitchFamily="18" charset="0"/>
                      </a:endParaRPr>
                    </a:p>
                  </a:txBody>
                  <a:tcPr marL="68580" marR="68580" marT="0" marB="0">
                    <a:solidFill>
                      <a:schemeClr val="tx1"/>
                    </a:solidFill>
                  </a:tcPr>
                </a:tc>
                <a:tc vMerge="1">
                  <a:txBody>
                    <a:bodyPr/>
                    <a:lstStyle/>
                    <a:p>
                      <a:endParaRPr lang="en-US"/>
                    </a:p>
                  </a:txBody>
                  <a:tcPr/>
                </a:tc>
                <a:tc>
                  <a:txBody>
                    <a:bodyPr/>
                    <a:lstStyle/>
                    <a:p>
                      <a:pPr algn="ctr"/>
                      <a:r>
                        <a:rPr lang="en-IN" sz="1400" dirty="0"/>
                        <a:t>16/12/2021</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dirty="0"/>
                        <a:t>20/12/2021</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US" sz="1400" dirty="0">
                          <a:latin typeface="Times New Roman" panose="02020603050405020304" pitchFamily="18" charset="0"/>
                          <a:cs typeface="Times New Roman" panose="02020603050405020304" pitchFamily="18" charset="0"/>
                        </a:rPr>
                        <a:t>5</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dirty="0"/>
                        <a:t>Completed</a:t>
                      </a:r>
                      <a:endParaRPr lang="en-IN" sz="1400" dirty="0">
                        <a:latin typeface="Times New Roman" panose="02020603050405020304" pitchFamily="18" charset="0"/>
                        <a:cs typeface="Times New Roman" panose="02020603050405020304" pitchFamily="18" charset="0"/>
                      </a:endParaRPr>
                    </a:p>
                  </a:txBody>
                  <a:tcPr marL="99060" marR="99060"/>
                </a:tc>
                <a:extLst>
                  <a:ext uri="{0D108BD9-81ED-4DB2-BD59-A6C34878D82A}">
                    <a16:rowId xmlns:a16="http://schemas.microsoft.com/office/drawing/2014/main" val="3522293757"/>
                  </a:ext>
                </a:extLst>
              </a:tr>
              <a:tr h="483383">
                <a:tc>
                  <a:txBody>
                    <a:bodyPr/>
                    <a:lstStyle/>
                    <a:p>
                      <a:pPr marL="0" marR="0" algn="ctr">
                        <a:lnSpc>
                          <a:spcPct val="115000"/>
                        </a:lnSpc>
                        <a:spcBef>
                          <a:spcPts val="0"/>
                        </a:spcBef>
                        <a:spcAft>
                          <a:spcPts val="0"/>
                        </a:spcAft>
                      </a:pPr>
                      <a:r>
                        <a:rPr lang="en-US" sz="1400" dirty="0">
                          <a:solidFill>
                            <a:schemeClr val="bg1"/>
                          </a:solidFill>
                        </a:rPr>
                        <a:t>3</a:t>
                      </a:r>
                      <a:endParaRPr lang="en-US" sz="1400" dirty="0">
                        <a:solidFill>
                          <a:schemeClr val="bg1"/>
                        </a:solidFill>
                        <a:latin typeface="Times New Roman" pitchFamily="18" charset="0"/>
                        <a:ea typeface="Calibri"/>
                        <a:cs typeface="Times New Roman" pitchFamily="18" charset="0"/>
                      </a:endParaRPr>
                    </a:p>
                  </a:txBody>
                  <a:tcPr marL="68580" marR="68580" marT="0" marB="0">
                    <a:solidFill>
                      <a:schemeClr val="tx1"/>
                    </a:solidFill>
                  </a:tcPr>
                </a:tc>
                <a:tc vMerge="1">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IN" sz="1400" dirty="0"/>
                        <a:t>24/12/2021</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dirty="0"/>
                        <a:t>27/12/2021</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US" sz="1400" dirty="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dirty="0"/>
                        <a:t>Completed</a:t>
                      </a:r>
                      <a:endParaRPr lang="en-IN" sz="1400" dirty="0">
                        <a:latin typeface="Times New Roman" panose="02020603050405020304" pitchFamily="18" charset="0"/>
                        <a:cs typeface="Times New Roman" panose="02020603050405020304" pitchFamily="18" charset="0"/>
                      </a:endParaRPr>
                    </a:p>
                  </a:txBody>
                  <a:tcPr marL="99060" marR="99060"/>
                </a:tc>
                <a:extLst>
                  <a:ext uri="{0D108BD9-81ED-4DB2-BD59-A6C34878D82A}">
                    <a16:rowId xmlns:a16="http://schemas.microsoft.com/office/drawing/2014/main" val="2792170436"/>
                  </a:ext>
                </a:extLst>
              </a:tr>
              <a:tr h="483383">
                <a:tc>
                  <a:txBody>
                    <a:bodyPr/>
                    <a:lstStyle/>
                    <a:p>
                      <a:pPr marL="0" marR="0" algn="ctr">
                        <a:lnSpc>
                          <a:spcPct val="115000"/>
                        </a:lnSpc>
                        <a:spcBef>
                          <a:spcPts val="0"/>
                        </a:spcBef>
                        <a:spcAft>
                          <a:spcPts val="0"/>
                        </a:spcAft>
                      </a:pPr>
                      <a:r>
                        <a:rPr lang="en-US" sz="1400" dirty="0">
                          <a:solidFill>
                            <a:schemeClr val="bg1"/>
                          </a:solidFill>
                        </a:rPr>
                        <a:t>4</a:t>
                      </a:r>
                      <a:endParaRPr lang="en-US" sz="1400" dirty="0">
                        <a:solidFill>
                          <a:schemeClr val="bg1"/>
                        </a:solidFill>
                        <a:latin typeface="Times New Roman" pitchFamily="18" charset="0"/>
                        <a:ea typeface="Calibri"/>
                        <a:cs typeface="Times New Roman" pitchFamily="18" charset="0"/>
                      </a:endParaRPr>
                    </a:p>
                  </a:txBody>
                  <a:tcPr marL="68580" marR="68580" marT="0" marB="0">
                    <a:solidFill>
                      <a:schemeClr val="tx1"/>
                    </a:solidFill>
                  </a:tcPr>
                </a:tc>
                <a:tc rowSpan="2">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dirty="0"/>
                        <a:t>Sprint 2</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09/01/2022</a:t>
                      </a:r>
                      <a:endParaRPr lang="en-US" sz="1400" dirty="0">
                        <a:latin typeface="Times New Roman" pitchFamily="18" charset="0"/>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16/01/2022</a:t>
                      </a:r>
                      <a:endParaRPr lang="en-US" sz="1400" dirty="0">
                        <a:latin typeface="Times New Roman" pitchFamily="18" charset="0"/>
                        <a:cs typeface="Times New Roman" pitchFamily="18" charset="0"/>
                      </a:endParaRPr>
                    </a:p>
                  </a:txBody>
                  <a:tcPr marL="68580" marR="68580" marT="0" marB="0"/>
                </a:tc>
                <a:tc>
                  <a:txBody>
                    <a:bodyPr/>
                    <a:lstStyle/>
                    <a:p>
                      <a:pPr algn="ctr"/>
                      <a:r>
                        <a:rPr lang="en-US" sz="1400" dirty="0">
                          <a:latin typeface="Times New Roman" panose="02020603050405020304" pitchFamily="18" charset="0"/>
                          <a:cs typeface="Times New Roman" panose="02020603050405020304" pitchFamily="18" charset="0"/>
                        </a:rPr>
                        <a:t>7</a:t>
                      </a:r>
                    </a:p>
                  </a:txBody>
                  <a:tcPr/>
                </a:tc>
                <a:tc>
                  <a:txBody>
                    <a:bodyPr/>
                    <a:lstStyle/>
                    <a:p>
                      <a:pPr algn="ctr"/>
                      <a:r>
                        <a:rPr lang="en-IN" sz="1400" dirty="0"/>
                        <a:t>Completed</a:t>
                      </a:r>
                      <a:endParaRPr lang="en-IN" sz="1400" dirty="0">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56544703"/>
                  </a:ext>
                </a:extLst>
              </a:tr>
              <a:tr h="488373">
                <a:tc>
                  <a:txBody>
                    <a:bodyPr/>
                    <a:lstStyle/>
                    <a:p>
                      <a:pPr marL="0" marR="0" algn="ctr">
                        <a:lnSpc>
                          <a:spcPct val="115000"/>
                        </a:lnSpc>
                        <a:spcBef>
                          <a:spcPts val="0"/>
                        </a:spcBef>
                        <a:spcAft>
                          <a:spcPts val="0"/>
                        </a:spcAft>
                      </a:pPr>
                      <a:r>
                        <a:rPr lang="en-US" sz="1400" dirty="0">
                          <a:solidFill>
                            <a:schemeClr val="bg1"/>
                          </a:solidFill>
                        </a:rPr>
                        <a:t>5</a:t>
                      </a:r>
                      <a:endParaRPr lang="en-US" sz="1400" dirty="0">
                        <a:solidFill>
                          <a:schemeClr val="bg1"/>
                        </a:solidFill>
                        <a:latin typeface="Times New Roman" pitchFamily="18" charset="0"/>
                        <a:ea typeface="Calibri"/>
                        <a:cs typeface="Times New Roman" pitchFamily="18" charset="0"/>
                      </a:endParaRPr>
                    </a:p>
                  </a:txBody>
                  <a:tcPr marL="68580" marR="68580" marT="0" marB="0">
                    <a:solidFill>
                      <a:schemeClr val="tx1"/>
                    </a:solidFill>
                  </a:tcPr>
                </a:tc>
                <a:tc vMerge="1">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18/01/2022</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22/01/2022</a:t>
                      </a: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US" sz="1400" dirty="0">
                          <a:latin typeface="Times New Roman" panose="02020603050405020304" pitchFamily="18" charset="0"/>
                          <a:cs typeface="Times New Roman" panose="02020603050405020304" pitchFamily="18" charset="0"/>
                        </a:rPr>
                        <a:t>4</a:t>
                      </a:r>
                    </a:p>
                  </a:txBody>
                  <a:tcPr/>
                </a:tc>
                <a:tc>
                  <a:txBody>
                    <a:bodyPr/>
                    <a:lstStyle/>
                    <a:p>
                      <a:pPr algn="ctr"/>
                      <a:r>
                        <a:rPr lang="en-IN" sz="1400" dirty="0"/>
                        <a:t>Completed</a:t>
                      </a:r>
                      <a:endParaRPr lang="en-IN" sz="1400" dirty="0">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49174439"/>
                  </a:ext>
                </a:extLst>
              </a:tr>
              <a:tr h="483383">
                <a:tc>
                  <a:txBody>
                    <a:bodyPr/>
                    <a:lstStyle/>
                    <a:p>
                      <a:pPr marL="0" marR="0" algn="ctr">
                        <a:lnSpc>
                          <a:spcPct val="115000"/>
                        </a:lnSpc>
                        <a:spcBef>
                          <a:spcPts val="0"/>
                        </a:spcBef>
                        <a:spcAft>
                          <a:spcPts val="0"/>
                        </a:spcAft>
                      </a:pPr>
                      <a:r>
                        <a:rPr lang="en-US" sz="1400" dirty="0">
                          <a:solidFill>
                            <a:schemeClr val="bg1"/>
                          </a:solidFill>
                        </a:rPr>
                        <a:t>6</a:t>
                      </a:r>
                      <a:endParaRPr lang="en-US" sz="1400" dirty="0">
                        <a:solidFill>
                          <a:schemeClr val="bg1"/>
                        </a:solidFill>
                        <a:latin typeface="Times New Roman" pitchFamily="18" charset="0"/>
                        <a:ea typeface="Calibri"/>
                        <a:cs typeface="Times New Roman" pitchFamily="18" charset="0"/>
                      </a:endParaRPr>
                    </a:p>
                  </a:txBody>
                  <a:tcPr marL="68580" marR="68580" marT="0" marB="0">
                    <a:solidFill>
                      <a:schemeClr val="tx1"/>
                    </a:solidFill>
                  </a:tcPr>
                </a:tc>
                <a:tc rowSpan="2">
                  <a:txBody>
                    <a:bodyPr/>
                    <a:lstStyle/>
                    <a:p>
                      <a:pPr marL="0" marR="0" algn="ctr">
                        <a:lnSpc>
                          <a:spcPct val="115000"/>
                        </a:lnSpc>
                        <a:spcBef>
                          <a:spcPts val="0"/>
                        </a:spcBef>
                        <a:spcAft>
                          <a:spcPts val="0"/>
                        </a:spcAft>
                      </a:pPr>
                      <a:r>
                        <a:rPr lang="en-US" sz="1400" dirty="0"/>
                        <a:t>Sprint 3</a:t>
                      </a:r>
                      <a:endParaRPr lang="en-US" sz="1400" dirty="0">
                        <a:latin typeface="Times New Roman" pitchFamily="18" charset="0"/>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23/01/2022</a:t>
                      </a:r>
                      <a:endParaRPr lang="en-US" sz="1400" dirty="0">
                        <a:latin typeface="Times New Roman" pitchFamily="18" charset="0"/>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27/01/2022</a:t>
                      </a:r>
                      <a:endParaRPr lang="en-US" sz="1400" dirty="0">
                        <a:latin typeface="Times New Roman" pitchFamily="18" charset="0"/>
                        <a:cs typeface="Times New Roman" pitchFamily="18" charset="0"/>
                      </a:endParaRPr>
                    </a:p>
                  </a:txBody>
                  <a:tcPr marL="68580" marR="68580" marT="0" marB="0"/>
                </a:tc>
                <a:tc>
                  <a:txBody>
                    <a:bodyPr/>
                    <a:lstStyle/>
                    <a:p>
                      <a:pPr algn="ctr"/>
                      <a:r>
                        <a:rPr lang="en-US" sz="1400" dirty="0">
                          <a:latin typeface="Times New Roman" panose="02020603050405020304" pitchFamily="18" charset="0"/>
                          <a:cs typeface="Times New Roman" panose="02020603050405020304" pitchFamily="18" charset="0"/>
                        </a:rPr>
                        <a:t>5</a:t>
                      </a:r>
                    </a:p>
                  </a:txBody>
                  <a:tcPr/>
                </a:tc>
                <a:tc>
                  <a:txBody>
                    <a:bodyPr/>
                    <a:lstStyle/>
                    <a:p>
                      <a:pPr algn="ctr"/>
                      <a:r>
                        <a:rPr lang="en-IN" sz="1400" dirty="0"/>
                        <a:t>Completed</a:t>
                      </a:r>
                      <a:endParaRPr lang="en-IN" sz="1400" dirty="0">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15413170"/>
                  </a:ext>
                </a:extLst>
              </a:tr>
              <a:tr h="483383">
                <a:tc>
                  <a:txBody>
                    <a:bodyPr/>
                    <a:lstStyle/>
                    <a:p>
                      <a:pPr marL="0" marR="0" algn="ctr">
                        <a:lnSpc>
                          <a:spcPct val="115000"/>
                        </a:lnSpc>
                        <a:spcBef>
                          <a:spcPts val="0"/>
                        </a:spcBef>
                        <a:spcAft>
                          <a:spcPts val="0"/>
                        </a:spcAft>
                      </a:pPr>
                      <a:r>
                        <a:rPr lang="en-US" sz="1400" dirty="0">
                          <a:solidFill>
                            <a:schemeClr val="bg1"/>
                          </a:solidFill>
                        </a:rPr>
                        <a:t>7</a:t>
                      </a:r>
                      <a:endParaRPr lang="en-US" sz="1400" dirty="0">
                        <a:solidFill>
                          <a:schemeClr val="bg1"/>
                        </a:solidFill>
                        <a:latin typeface="Times New Roman" pitchFamily="18" charset="0"/>
                        <a:ea typeface="Calibri"/>
                        <a:cs typeface="Times New Roman" pitchFamily="18" charset="0"/>
                      </a:endParaRPr>
                    </a:p>
                  </a:txBody>
                  <a:tcPr marL="68580" marR="68580" marT="0" marB="0">
                    <a:solidFill>
                      <a:schemeClr val="tx1"/>
                    </a:solidFill>
                  </a:tcPr>
                </a:tc>
                <a:tc vMerge="1">
                  <a:txBody>
                    <a:bodyPr/>
                    <a:lstStyle/>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28/01/2022</a:t>
                      </a:r>
                      <a:endParaRPr lang="en-US" sz="1400" dirty="0">
                        <a:latin typeface="Times New Roman" pitchFamily="18" charset="0"/>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31/01/2022</a:t>
                      </a:r>
                      <a:endParaRPr lang="en-US" sz="1400" dirty="0">
                        <a:latin typeface="Times New Roman" pitchFamily="18" charset="0"/>
                        <a:cs typeface="Times New Roman" pitchFamily="18" charset="0"/>
                      </a:endParaRPr>
                    </a:p>
                  </a:txBody>
                  <a:tcPr marL="68580" marR="68580" marT="0" marB="0"/>
                </a:tc>
                <a:tc>
                  <a:txBody>
                    <a:bodyPr/>
                    <a:lstStyle/>
                    <a:p>
                      <a:pPr algn="ctr"/>
                      <a:r>
                        <a:rPr lang="en-US" sz="1400"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400" dirty="0"/>
                        <a:t>Completed</a:t>
                      </a:r>
                      <a:endParaRPr lang="en-IN" sz="1400" dirty="0">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24789368"/>
                  </a:ext>
                </a:extLst>
              </a:tr>
              <a:tr h="483383">
                <a:tc>
                  <a:txBody>
                    <a:bodyPr/>
                    <a:lstStyle/>
                    <a:p>
                      <a:pPr marL="0" marR="0" algn="ctr">
                        <a:lnSpc>
                          <a:spcPct val="115000"/>
                        </a:lnSpc>
                        <a:spcBef>
                          <a:spcPts val="0"/>
                        </a:spcBef>
                        <a:spcAft>
                          <a:spcPts val="0"/>
                        </a:spcAft>
                      </a:pPr>
                      <a:r>
                        <a:rPr lang="en-US" sz="1400" dirty="0">
                          <a:solidFill>
                            <a:schemeClr val="bg1"/>
                          </a:solidFill>
                        </a:rPr>
                        <a:t>8</a:t>
                      </a:r>
                      <a:endParaRPr lang="en-US" sz="1400" dirty="0">
                        <a:solidFill>
                          <a:schemeClr val="bg1"/>
                        </a:solidFill>
                        <a:latin typeface="Times New Roman" pitchFamily="18" charset="0"/>
                        <a:ea typeface="Calibri"/>
                        <a:cs typeface="Times New Roman" pitchFamily="18" charset="0"/>
                      </a:endParaRPr>
                    </a:p>
                  </a:txBody>
                  <a:tcPr marL="68580" marR="68580" marT="0" marB="0">
                    <a:solidFill>
                      <a:schemeClr val="tx1"/>
                    </a:solidFill>
                  </a:tcPr>
                </a:tc>
                <a:tc rowSpan="2">
                  <a:txBody>
                    <a:bodyPr/>
                    <a:lstStyle/>
                    <a:p>
                      <a:pPr marL="0" marR="0" algn="ctr">
                        <a:lnSpc>
                          <a:spcPct val="115000"/>
                        </a:lnSpc>
                        <a:spcBef>
                          <a:spcPts val="0"/>
                        </a:spcBef>
                        <a:spcAft>
                          <a:spcPts val="0"/>
                        </a:spcAft>
                      </a:pPr>
                      <a:r>
                        <a:rPr lang="en-US" sz="1400" dirty="0"/>
                        <a:t>Sprint 4</a:t>
                      </a:r>
                      <a:endParaRPr lang="en-US" sz="1400" dirty="0">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a:t>01/02/2022</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a:t>03/02/2022</a:t>
                      </a: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US" sz="1400" dirty="0">
                          <a:latin typeface="Times New Roman" pitchFamily="18" charset="0"/>
                          <a:cs typeface="Times New Roman" pitchFamily="18" charset="0"/>
                        </a:rPr>
                        <a:t>3</a:t>
                      </a:r>
                    </a:p>
                  </a:txBody>
                  <a:tcPr marL="68580" marR="68580" marT="0" marB="0" anchor="ctr"/>
                </a:tc>
                <a:tc>
                  <a:txBody>
                    <a:bodyPr/>
                    <a:lstStyle/>
                    <a:p>
                      <a:pPr algn="ctr"/>
                      <a:r>
                        <a:rPr lang="en-IN" sz="1400" dirty="0"/>
                        <a:t>Completed</a:t>
                      </a:r>
                      <a:endParaRPr lang="en-IN" sz="1400" dirty="0">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32606053"/>
                  </a:ext>
                </a:extLst>
              </a:tr>
              <a:tr h="483383">
                <a:tc>
                  <a:txBody>
                    <a:bodyPr/>
                    <a:lstStyle/>
                    <a:p>
                      <a:pPr marL="0" marR="0" algn="ctr">
                        <a:lnSpc>
                          <a:spcPct val="115000"/>
                        </a:lnSpc>
                        <a:spcBef>
                          <a:spcPts val="0"/>
                        </a:spcBef>
                        <a:spcAft>
                          <a:spcPts val="0"/>
                        </a:spcAft>
                      </a:pPr>
                      <a:r>
                        <a:rPr lang="en-US" sz="1400" dirty="0">
                          <a:solidFill>
                            <a:schemeClr val="bg1"/>
                          </a:solidFill>
                        </a:rPr>
                        <a:t>9</a:t>
                      </a:r>
                      <a:endParaRPr lang="en-US" sz="1400" dirty="0">
                        <a:solidFill>
                          <a:schemeClr val="bg1"/>
                        </a:solidFill>
                        <a:latin typeface="Times New Roman" pitchFamily="18" charset="0"/>
                        <a:ea typeface="Calibri"/>
                        <a:cs typeface="Times New Roman" pitchFamily="18" charset="0"/>
                      </a:endParaRPr>
                    </a:p>
                  </a:txBody>
                  <a:tcPr marL="68580" marR="68580" marT="0" marB="0">
                    <a:solidFill>
                      <a:schemeClr val="tx1"/>
                    </a:solidFill>
                  </a:tcPr>
                </a:tc>
                <a:tc vMerge="1">
                  <a:txBody>
                    <a:bodyPr/>
                    <a:lstStyle/>
                    <a:p>
                      <a:endParaRPr lang="en-US"/>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06/02/2022</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t>09/02/2022</a:t>
                      </a: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US" sz="1400" dirty="0">
                          <a:latin typeface="Times New Roman" panose="02020603050405020304" pitchFamily="18" charset="0"/>
                          <a:cs typeface="Times New Roman" panose="02020603050405020304" pitchFamily="18" charset="0"/>
                        </a:rPr>
                        <a:t>4</a:t>
                      </a:r>
                    </a:p>
                  </a:txBody>
                  <a:tcPr marL="68580" marR="68580" marT="0" marB="0" anchor="ctr"/>
                </a:tc>
                <a:tc>
                  <a:txBody>
                    <a:bodyPr/>
                    <a:lstStyle/>
                    <a:p>
                      <a:pPr algn="ctr"/>
                      <a:r>
                        <a:rPr lang="en-IN" sz="1400" dirty="0"/>
                        <a:t>Completed</a:t>
                      </a:r>
                      <a:endParaRPr lang="en-IN" sz="1400" dirty="0">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56592866"/>
                  </a:ext>
                </a:extLst>
              </a:tr>
              <a:tr h="483383">
                <a:tc>
                  <a:txBody>
                    <a:bodyPr/>
                    <a:lstStyle/>
                    <a:p>
                      <a:pPr marL="0" marR="0" algn="ctr">
                        <a:lnSpc>
                          <a:spcPct val="115000"/>
                        </a:lnSpc>
                        <a:spcBef>
                          <a:spcPts val="0"/>
                        </a:spcBef>
                        <a:spcAft>
                          <a:spcPts val="0"/>
                        </a:spcAft>
                      </a:pPr>
                      <a:r>
                        <a:rPr lang="en-US" sz="1400" dirty="0">
                          <a:solidFill>
                            <a:schemeClr val="bg1"/>
                          </a:solidFill>
                          <a:latin typeface="Times New Roman" pitchFamily="18" charset="0"/>
                          <a:ea typeface="Calibri"/>
                          <a:cs typeface="Times New Roman" pitchFamily="18" charset="0"/>
                        </a:rPr>
                        <a:t>10</a:t>
                      </a:r>
                    </a:p>
                  </a:txBody>
                  <a:tcPr marL="68580" marR="68580" marT="0" marB="0">
                    <a:solidFill>
                      <a:schemeClr val="tx1"/>
                    </a:solidFill>
                  </a:tcPr>
                </a:tc>
                <a:tc>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Calibri (Body)"/>
                          <a:ea typeface="Calibri"/>
                          <a:cs typeface="Times New Roman" pitchFamily="18" charset="0"/>
                        </a:rPr>
                        <a:t>11/02/2022</a:t>
                      </a: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Calibri (Body)"/>
                          <a:ea typeface="Calibri"/>
                          <a:cs typeface="Times New Roman" pitchFamily="18" charset="0"/>
                        </a:rPr>
                        <a:t>14/02/2022</a:t>
                      </a:r>
                    </a:p>
                  </a:txBody>
                  <a:tcPr marL="68580" marR="68580" marT="0" marB="0"/>
                </a:tc>
                <a:tc>
                  <a:txBody>
                    <a:bodyPr/>
                    <a:lstStyle/>
                    <a:p>
                      <a:pPr algn="ctr"/>
                      <a:r>
                        <a:rPr lang="en-US" sz="1400" dirty="0">
                          <a:latin typeface="Times New Roman" panose="02020603050405020304" pitchFamily="18" charset="0"/>
                          <a:cs typeface="Times New Roman" panose="02020603050405020304" pitchFamily="18" charset="0"/>
                        </a:rPr>
                        <a:t>4</a:t>
                      </a:r>
                    </a:p>
                  </a:txBody>
                  <a:tcPr marL="68580" marR="68580"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IN" sz="1400" dirty="0"/>
                        <a:t>Completed</a:t>
                      </a:r>
                      <a:endParaRPr lang="en-IN" sz="1400" dirty="0">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15000"/>
                        </a:lnSpc>
                        <a:spcBef>
                          <a:spcPts val="0"/>
                        </a:spcBef>
                        <a:spcAft>
                          <a:spcPts val="0"/>
                        </a:spcAft>
                        <a:buClrTx/>
                        <a:buSzTx/>
                        <a:buFontTx/>
                        <a:buNone/>
                        <a:tabLst/>
                        <a:defRPr/>
                      </a:pPr>
                      <a:endParaRPr lang="en-US" sz="140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3436987425"/>
                  </a:ext>
                </a:extLst>
              </a:tr>
              <a:tr h="483383">
                <a:tc>
                  <a:txBody>
                    <a:bodyPr/>
                    <a:lstStyle/>
                    <a:p>
                      <a:pPr marL="0" marR="0" algn="ctr">
                        <a:lnSpc>
                          <a:spcPct val="115000"/>
                        </a:lnSpc>
                        <a:spcBef>
                          <a:spcPts val="0"/>
                        </a:spcBef>
                        <a:spcAft>
                          <a:spcPts val="0"/>
                        </a:spcAft>
                      </a:pPr>
                      <a:r>
                        <a:rPr lang="en-US" sz="1400" dirty="0">
                          <a:solidFill>
                            <a:schemeClr val="bg1"/>
                          </a:solidFill>
                          <a:latin typeface="Times New Roman" pitchFamily="18" charset="0"/>
                          <a:ea typeface="Calibri"/>
                          <a:cs typeface="Times New Roman" pitchFamily="18" charset="0"/>
                        </a:rPr>
                        <a:t>11</a:t>
                      </a:r>
                    </a:p>
                  </a:txBody>
                  <a:tcPr marL="68580" marR="68580" marT="0" marB="0">
                    <a:solidFill>
                      <a:schemeClr val="tx1"/>
                    </a:solidFill>
                  </a:tcPr>
                </a:tc>
                <a:tc>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Calibri (Body)"/>
                          <a:ea typeface="Calibri"/>
                          <a:cs typeface="Times New Roman" pitchFamily="18" charset="0"/>
                        </a:rPr>
                        <a:t>15/02/2022</a:t>
                      </a: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Calibri (Body)"/>
                          <a:ea typeface="Calibri"/>
                          <a:cs typeface="Times New Roman" pitchFamily="18" charset="0"/>
                        </a:rPr>
                        <a:t>19/02/2022</a:t>
                      </a:r>
                    </a:p>
                  </a:txBody>
                  <a:tcPr marL="68580" marR="68580" marT="0" marB="0"/>
                </a:tc>
                <a:tc>
                  <a:txBody>
                    <a:bodyPr/>
                    <a:lstStyle/>
                    <a:p>
                      <a:pPr algn="ctr"/>
                      <a:r>
                        <a:rPr lang="en-US" sz="1400" dirty="0">
                          <a:latin typeface="Times New Roman" panose="02020603050405020304" pitchFamily="18" charset="0"/>
                          <a:cs typeface="Times New Roman" panose="02020603050405020304" pitchFamily="18" charset="0"/>
                        </a:rPr>
                        <a:t>5</a:t>
                      </a:r>
                    </a:p>
                  </a:txBody>
                  <a:tcPr marL="68580" marR="68580"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IN" sz="1400" dirty="0"/>
                        <a:t>Completed</a:t>
                      </a:r>
                      <a:endParaRPr lang="en-IN" sz="1400" dirty="0">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15000"/>
                        </a:lnSpc>
                        <a:spcBef>
                          <a:spcPts val="0"/>
                        </a:spcBef>
                        <a:spcAft>
                          <a:spcPts val="0"/>
                        </a:spcAft>
                        <a:buClrTx/>
                        <a:buSzTx/>
                        <a:buFontTx/>
                        <a:buNone/>
                        <a:tabLst/>
                        <a:defRPr/>
                      </a:pPr>
                      <a:endParaRPr lang="en-US" sz="140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3605854189"/>
                  </a:ext>
                </a:extLst>
              </a:tr>
            </a:tbl>
          </a:graphicData>
        </a:graphic>
      </p:graphicFrame>
    </p:spTree>
    <p:extLst>
      <p:ext uri="{BB962C8B-B14F-4D97-AF65-F5344CB8AC3E}">
        <p14:creationId xmlns:p14="http://schemas.microsoft.com/office/powerpoint/2010/main" val="210717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997BF-F2D5-488C-9719-2788A9F7910F}"/>
              </a:ext>
            </a:extLst>
          </p:cNvPr>
          <p:cNvSpPr>
            <a:spLocks noGrp="1"/>
          </p:cNvSpPr>
          <p:nvPr>
            <p:ph type="title"/>
          </p:nvPr>
        </p:nvSpPr>
        <p:spPr>
          <a:xfrm>
            <a:off x="872704" y="-2"/>
            <a:ext cx="10515600" cy="1325563"/>
          </a:xfrm>
        </p:spPr>
        <p:txBody>
          <a:bodyPr>
            <a:normAutofit/>
          </a:bodyPr>
          <a:lstStyle/>
          <a:p>
            <a:pPr algn="ctr"/>
            <a:r>
              <a:rPr lang="en-IN" sz="2800" b="1" dirty="0">
                <a:latin typeface="Times New Roman" pitchFamily="18" charset="0"/>
                <a:cs typeface="Times New Roman" pitchFamily="18" charset="0"/>
              </a:rPr>
              <a:t>USER STORY</a:t>
            </a:r>
            <a:br>
              <a:rPr lang="en-IN" sz="2800" b="1" dirty="0">
                <a:latin typeface="Times New Roman" pitchFamily="18" charset="0"/>
                <a:cs typeface="Times New Roman" pitchFamily="18" charset="0"/>
              </a:rPr>
            </a:br>
            <a:endParaRPr lang="en-IN" sz="2800" b="1" dirty="0"/>
          </a:p>
        </p:txBody>
      </p:sp>
      <p:sp>
        <p:nvSpPr>
          <p:cNvPr id="5" name="Rectangle 1">
            <a:extLst>
              <a:ext uri="{FF2B5EF4-FFF2-40B4-BE49-F238E27FC236}">
                <a16:creationId xmlns:a16="http://schemas.microsoft.com/office/drawing/2014/main" id="{61F3D44A-74CE-433C-8631-B322AEE13FAE}"/>
              </a:ext>
            </a:extLst>
          </p:cNvPr>
          <p:cNvSpPr>
            <a:spLocks noChangeArrowheads="1"/>
          </p:cNvSpPr>
          <p:nvPr/>
        </p:nvSpPr>
        <p:spPr bwMode="auto">
          <a:xfrm>
            <a:off x="-185257" y="-2"/>
            <a:ext cx="12631523" cy="562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12" name="Table 12">
            <a:extLst>
              <a:ext uri="{FF2B5EF4-FFF2-40B4-BE49-F238E27FC236}">
                <a16:creationId xmlns:a16="http://schemas.microsoft.com/office/drawing/2014/main" id="{D61DF9D8-2C65-4785-A593-1F3E6E972DDF}"/>
              </a:ext>
            </a:extLst>
          </p:cNvPr>
          <p:cNvGraphicFramePr>
            <a:graphicFrameLocks noGrp="1"/>
          </p:cNvGraphicFramePr>
          <p:nvPr>
            <p:ph idx="1"/>
            <p:extLst>
              <p:ext uri="{D42A27DB-BD31-4B8C-83A1-F6EECF244321}">
                <p14:modId xmlns:p14="http://schemas.microsoft.com/office/powerpoint/2010/main" val="2888220092"/>
              </p:ext>
            </p:extLst>
          </p:nvPr>
        </p:nvGraphicFramePr>
        <p:xfrm>
          <a:off x="943535" y="1568823"/>
          <a:ext cx="10304929" cy="4499685"/>
        </p:xfrm>
        <a:graphic>
          <a:graphicData uri="http://schemas.openxmlformats.org/drawingml/2006/table">
            <a:tbl>
              <a:tblPr firstRow="1" bandRow="1">
                <a:tableStyleId>{073A0DAA-6AF3-43AB-8588-CEC1D06C72B9}</a:tableStyleId>
              </a:tblPr>
              <a:tblGrid>
                <a:gridCol w="1066800">
                  <a:extLst>
                    <a:ext uri="{9D8B030D-6E8A-4147-A177-3AD203B41FA5}">
                      <a16:colId xmlns:a16="http://schemas.microsoft.com/office/drawing/2014/main" val="8120546"/>
                    </a:ext>
                  </a:extLst>
                </a:gridCol>
                <a:gridCol w="2474258">
                  <a:extLst>
                    <a:ext uri="{9D8B030D-6E8A-4147-A177-3AD203B41FA5}">
                      <a16:colId xmlns:a16="http://schemas.microsoft.com/office/drawing/2014/main" val="2567726777"/>
                    </a:ext>
                  </a:extLst>
                </a:gridCol>
                <a:gridCol w="3048000">
                  <a:extLst>
                    <a:ext uri="{9D8B030D-6E8A-4147-A177-3AD203B41FA5}">
                      <a16:colId xmlns:a16="http://schemas.microsoft.com/office/drawing/2014/main" val="1032489129"/>
                    </a:ext>
                  </a:extLst>
                </a:gridCol>
                <a:gridCol w="3715871">
                  <a:extLst>
                    <a:ext uri="{9D8B030D-6E8A-4147-A177-3AD203B41FA5}">
                      <a16:colId xmlns:a16="http://schemas.microsoft.com/office/drawing/2014/main" val="1077975140"/>
                    </a:ext>
                  </a:extLst>
                </a:gridCol>
              </a:tblGrid>
              <a:tr h="430418">
                <a:tc>
                  <a:txBody>
                    <a:bodyPr/>
                    <a:lstStyle/>
                    <a:p>
                      <a:pPr algn="ctr"/>
                      <a:r>
                        <a:rPr lang="en-US" sz="1200" dirty="0">
                          <a:effectLst/>
                        </a:rPr>
                        <a:t>User Story ID</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200">
                          <a:effectLst/>
                        </a:rPr>
                        <a:t>As a &lt;type of user&gt;</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200">
                          <a:effectLst/>
                        </a:rPr>
                        <a:t>I want to</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200" dirty="0">
                          <a:effectLst/>
                        </a:rPr>
                        <a:t>So that I can</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93497826"/>
                  </a:ext>
                </a:extLst>
              </a:tr>
              <a:tr h="370840">
                <a:tc>
                  <a:txBody>
                    <a:bodyPr/>
                    <a:lstStyle/>
                    <a:p>
                      <a:pPr algn="just"/>
                      <a:r>
                        <a:rPr lang="en-US" sz="1200" dirty="0">
                          <a:effectLst/>
                        </a:rPr>
                        <a:t>1</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a:effectLst/>
                        </a:rPr>
                        <a:t>Blood Bank</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a:effectLst/>
                        </a:rPr>
                        <a:t>login</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a:effectLst/>
                        </a:rPr>
                        <a:t>login successful with correct username and password</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74109921"/>
                  </a:ext>
                </a:extLst>
              </a:tr>
              <a:tr h="370840">
                <a:tc>
                  <a:txBody>
                    <a:bodyPr/>
                    <a:lstStyle/>
                    <a:p>
                      <a:pPr algn="just"/>
                      <a:r>
                        <a:rPr lang="en-US" sz="1200">
                          <a:effectLst/>
                        </a:rPr>
                        <a:t>2</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a:effectLst/>
                        </a:rPr>
                        <a:t>Blood Bank</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dirty="0">
                          <a:effectLst/>
                        </a:rPr>
                        <a:t>Add blood requirement</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a:effectLst/>
                        </a:rPr>
                        <a:t>Add request for required  blood group</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22523947"/>
                  </a:ext>
                </a:extLst>
              </a:tr>
              <a:tr h="360867">
                <a:tc>
                  <a:txBody>
                    <a:bodyPr/>
                    <a:lstStyle/>
                    <a:p>
                      <a:pPr algn="just"/>
                      <a:r>
                        <a:rPr lang="en-US" sz="1200">
                          <a:effectLst/>
                        </a:rPr>
                        <a:t>3</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dirty="0">
                          <a:effectLst/>
                        </a:rPr>
                        <a:t>Blood Bank</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dirty="0">
                          <a:effectLst/>
                        </a:rPr>
                        <a:t>View request status</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a:effectLst/>
                        </a:rPr>
                        <a:t>View blood requirement request status </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43741076"/>
                  </a:ext>
                </a:extLst>
              </a:tr>
              <a:tr h="370840">
                <a:tc>
                  <a:txBody>
                    <a:bodyPr/>
                    <a:lstStyle/>
                    <a:p>
                      <a:pPr algn="just"/>
                      <a:r>
                        <a:rPr lang="en-US" sz="1200" dirty="0">
                          <a:effectLst/>
                        </a:rPr>
                        <a:t> 4</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a:effectLst/>
                        </a:rPr>
                        <a:t> Blood Bank</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dirty="0">
                          <a:effectLst/>
                        </a:rPr>
                        <a:t> </a:t>
                      </a:r>
                      <a:r>
                        <a:rPr lang="en-IN" sz="1200" dirty="0"/>
                        <a:t>Update donation</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a:effectLst/>
                        </a:rPr>
                        <a:t> </a:t>
                      </a:r>
                      <a:r>
                        <a:rPr lang="en-IN" sz="1200" dirty="0"/>
                        <a:t>information Update request status to donation</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95797945"/>
                  </a:ext>
                </a:extLst>
              </a:tr>
              <a:tr h="370840">
                <a:tc>
                  <a:txBody>
                    <a:bodyPr/>
                    <a:lstStyle/>
                    <a:p>
                      <a:pPr algn="just"/>
                      <a:r>
                        <a:rPr lang="en-US" sz="1200" dirty="0">
                          <a:effectLst/>
                        </a:rPr>
                        <a:t> 5</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a:effectLst/>
                        </a:rPr>
                        <a:t> Blood Bank</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dirty="0">
                          <a:effectLst/>
                        </a:rPr>
                        <a:t> </a:t>
                      </a:r>
                      <a:r>
                        <a:rPr lang="en-US" sz="1200" dirty="0"/>
                        <a:t>Probability check</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a:effectLst/>
                        </a:rPr>
                        <a:t> </a:t>
                      </a:r>
                      <a:r>
                        <a:rPr lang="en-US" sz="1200" dirty="0"/>
                        <a:t>Checking probability of blood availability</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4227304"/>
                  </a:ext>
                </a:extLst>
              </a:tr>
              <a:tr h="370840">
                <a:tc>
                  <a:txBody>
                    <a:bodyPr/>
                    <a:lstStyle/>
                    <a:p>
                      <a:pPr algn="just"/>
                      <a:r>
                        <a:rPr lang="en-US" sz="1200" dirty="0">
                          <a:effectLst/>
                        </a:rPr>
                        <a:t> 6</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dirty="0">
                          <a:effectLst/>
                        </a:rPr>
                        <a:t> </a:t>
                      </a:r>
                      <a:r>
                        <a:rPr lang="en-IN" sz="1200" dirty="0"/>
                        <a:t>User</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dirty="0">
                          <a:effectLst/>
                        </a:rPr>
                        <a:t> </a:t>
                      </a:r>
                      <a:r>
                        <a:rPr lang="en-US" sz="1200" dirty="0"/>
                        <a:t>Registration</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dirty="0">
                          <a:effectLst/>
                        </a:rPr>
                        <a:t> </a:t>
                      </a:r>
                      <a:r>
                        <a:rPr lang="en-US" sz="1200" dirty="0"/>
                        <a:t>Register user by details</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37303517"/>
                  </a:ext>
                </a:extLst>
              </a:tr>
              <a:tr h="370840">
                <a:tc>
                  <a:txBody>
                    <a:bodyPr/>
                    <a:lstStyle/>
                    <a:p>
                      <a:pPr algn="just"/>
                      <a:r>
                        <a:rPr lang="en-US" sz="1200" dirty="0">
                          <a:effectLst/>
                        </a:rPr>
                        <a:t> 7</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dirty="0">
                          <a:effectLst/>
                        </a:rPr>
                        <a:t> </a:t>
                      </a:r>
                      <a:r>
                        <a:rPr lang="en-IN" sz="1200" dirty="0"/>
                        <a:t>User</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dirty="0">
                          <a:effectLst/>
                        </a:rPr>
                        <a:t> </a:t>
                      </a:r>
                      <a:r>
                        <a:rPr lang="en-US" sz="1200" dirty="0"/>
                        <a:t>Login</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dirty="0">
                          <a:effectLst/>
                        </a:rPr>
                        <a:t> </a:t>
                      </a:r>
                      <a:r>
                        <a:rPr lang="en-US" sz="1200" dirty="0"/>
                        <a:t>Login by using username and password</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8098188"/>
                  </a:ext>
                </a:extLst>
              </a:tr>
              <a:tr h="370840">
                <a:tc>
                  <a:txBody>
                    <a:bodyPr/>
                    <a:lstStyle/>
                    <a:p>
                      <a:pPr algn="just"/>
                      <a:r>
                        <a:rPr lang="en-US" sz="1200" dirty="0">
                          <a:effectLst/>
                        </a:rPr>
                        <a:t> 8</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dirty="0">
                          <a:effectLst/>
                        </a:rPr>
                        <a:t> </a:t>
                      </a:r>
                      <a:r>
                        <a:rPr lang="en-IN" sz="1200" dirty="0"/>
                        <a:t>User</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dirty="0">
                          <a:effectLst/>
                        </a:rPr>
                        <a:t> </a:t>
                      </a:r>
                      <a:r>
                        <a:rPr lang="en-US" sz="1200" dirty="0"/>
                        <a:t>Search blood</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a:effectLst/>
                        </a:rPr>
                        <a:t> </a:t>
                      </a:r>
                      <a:r>
                        <a:rPr lang="en-US" sz="1200" dirty="0"/>
                        <a:t>Search blood by group</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9755631"/>
                  </a:ext>
                </a:extLst>
              </a:tr>
              <a:tr h="370840">
                <a:tc>
                  <a:txBody>
                    <a:bodyPr/>
                    <a:lstStyle/>
                    <a:p>
                      <a:pPr algn="just"/>
                      <a:r>
                        <a:rPr lang="en-US" sz="1200" dirty="0">
                          <a:effectLst/>
                        </a:rPr>
                        <a:t> 9</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dirty="0">
                          <a:effectLst/>
                        </a:rPr>
                        <a:t> </a:t>
                      </a:r>
                      <a:r>
                        <a:rPr lang="en-IN" sz="1200" dirty="0"/>
                        <a:t>User</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dirty="0">
                          <a:effectLst/>
                        </a:rPr>
                        <a:t> </a:t>
                      </a:r>
                      <a:r>
                        <a:rPr lang="en-US" sz="1200" dirty="0"/>
                        <a:t>View blood requirements</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a:effectLst/>
                        </a:rPr>
                        <a:t> </a:t>
                      </a:r>
                      <a:r>
                        <a:rPr lang="en-US" sz="1200" dirty="0"/>
                        <a:t>View same blood group requirements</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82946670"/>
                  </a:ext>
                </a:extLst>
              </a:tr>
              <a:tr h="370840">
                <a:tc>
                  <a:txBody>
                    <a:bodyPr/>
                    <a:lstStyle/>
                    <a:p>
                      <a:pPr algn="just"/>
                      <a:r>
                        <a:rPr lang="en-US" sz="1200" dirty="0">
                          <a:effectLst/>
                        </a:rPr>
                        <a:t> 10</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dirty="0">
                          <a:effectLst/>
                        </a:rPr>
                        <a:t> </a:t>
                      </a:r>
                      <a:r>
                        <a:rPr lang="en-IN" sz="1200" dirty="0"/>
                        <a:t>User</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dirty="0">
                          <a:effectLst/>
                        </a:rPr>
                        <a:t> </a:t>
                      </a:r>
                      <a:r>
                        <a:rPr lang="en-IN" sz="1200" dirty="0"/>
                        <a:t>Accept request</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a:effectLst/>
                        </a:rPr>
                        <a:t> </a:t>
                      </a:r>
                      <a:r>
                        <a:rPr lang="en-IN" sz="1200" dirty="0"/>
                        <a:t>Accept blood request</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55821167"/>
                  </a:ext>
                </a:extLst>
              </a:tr>
              <a:tr h="370840">
                <a:tc>
                  <a:txBody>
                    <a:bodyPr/>
                    <a:lstStyle/>
                    <a:p>
                      <a:pPr algn="just"/>
                      <a:r>
                        <a:rPr lang="en-US" sz="1200" dirty="0">
                          <a:effectLst/>
                        </a:rPr>
                        <a:t> 11</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dirty="0">
                          <a:effectLst/>
                        </a:rPr>
                        <a:t> </a:t>
                      </a:r>
                      <a:r>
                        <a:rPr lang="en-IN" sz="1200" dirty="0"/>
                        <a:t>User</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dirty="0">
                          <a:effectLst/>
                        </a:rPr>
                        <a:t> </a:t>
                      </a:r>
                      <a:r>
                        <a:rPr lang="en-IN" sz="1200" dirty="0"/>
                        <a:t>Donate</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dirty="0">
                          <a:effectLst/>
                        </a:rPr>
                        <a:t> </a:t>
                      </a:r>
                      <a:r>
                        <a:rPr lang="en-IN" sz="1200" dirty="0"/>
                        <a:t>Donate blood</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48161623"/>
                  </a:ext>
                </a:extLst>
              </a:tr>
            </a:tbl>
          </a:graphicData>
        </a:graphic>
      </p:graphicFrame>
    </p:spTree>
    <p:extLst>
      <p:ext uri="{BB962C8B-B14F-4D97-AF65-F5344CB8AC3E}">
        <p14:creationId xmlns:p14="http://schemas.microsoft.com/office/powerpoint/2010/main" val="3565644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B311-BF04-4EDF-BCF5-4051F52655C8}"/>
              </a:ext>
            </a:extLst>
          </p:cNvPr>
          <p:cNvSpPr>
            <a:spLocks noGrp="1"/>
          </p:cNvSpPr>
          <p:nvPr>
            <p:ph type="title"/>
          </p:nvPr>
        </p:nvSpPr>
        <p:spPr>
          <a:xfrm>
            <a:off x="838200" y="-215772"/>
            <a:ext cx="10515600" cy="1325563"/>
          </a:xfrm>
        </p:spPr>
        <p:txBody>
          <a:bodyPr>
            <a:normAutofit/>
          </a:bodyPr>
          <a:lstStyle/>
          <a:p>
            <a:pPr algn="ctr"/>
            <a:r>
              <a:rPr lang="en-IN" sz="2800" b="1" dirty="0">
                <a:latin typeface="Times New Roman" pitchFamily="18" charset="0"/>
                <a:cs typeface="Times New Roman" pitchFamily="18" charset="0"/>
              </a:rPr>
              <a:t>PRODUCT BACKLOG</a:t>
            </a:r>
            <a:endParaRPr lang="en-IN" sz="2800" dirty="0"/>
          </a:p>
        </p:txBody>
      </p:sp>
      <p:sp>
        <p:nvSpPr>
          <p:cNvPr id="5" name="Rectangle 1">
            <a:extLst>
              <a:ext uri="{FF2B5EF4-FFF2-40B4-BE49-F238E27FC236}">
                <a16:creationId xmlns:a16="http://schemas.microsoft.com/office/drawing/2014/main" id="{0CD753C3-2695-4C50-9948-3FBB27EA2E61}"/>
              </a:ext>
            </a:extLst>
          </p:cNvPr>
          <p:cNvSpPr>
            <a:spLocks noChangeArrowheads="1"/>
          </p:cNvSpPr>
          <p:nvPr/>
        </p:nvSpPr>
        <p:spPr bwMode="auto">
          <a:xfrm>
            <a:off x="-1121357" y="-350242"/>
            <a:ext cx="13725267" cy="529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13" name="Table 13">
            <a:extLst>
              <a:ext uri="{FF2B5EF4-FFF2-40B4-BE49-F238E27FC236}">
                <a16:creationId xmlns:a16="http://schemas.microsoft.com/office/drawing/2014/main" id="{FA50087C-5B1F-493B-842A-25487690BF6C}"/>
              </a:ext>
            </a:extLst>
          </p:cNvPr>
          <p:cNvGraphicFramePr>
            <a:graphicFrameLocks noGrp="1"/>
          </p:cNvGraphicFramePr>
          <p:nvPr>
            <p:ph idx="1"/>
            <p:extLst>
              <p:ext uri="{D42A27DB-BD31-4B8C-83A1-F6EECF244321}">
                <p14:modId xmlns:p14="http://schemas.microsoft.com/office/powerpoint/2010/main" val="3299869002"/>
              </p:ext>
            </p:extLst>
          </p:nvPr>
        </p:nvGraphicFramePr>
        <p:xfrm>
          <a:off x="838200" y="1109791"/>
          <a:ext cx="10582834" cy="5425476"/>
        </p:xfrm>
        <a:graphic>
          <a:graphicData uri="http://schemas.openxmlformats.org/drawingml/2006/table">
            <a:tbl>
              <a:tblPr firstRow="1" firstCol="1" bandRow="1">
                <a:tableStyleId>{073A0DAA-6AF3-43AB-8588-CEC1D06C72B9}</a:tableStyleId>
              </a:tblPr>
              <a:tblGrid>
                <a:gridCol w="1080087">
                  <a:extLst>
                    <a:ext uri="{9D8B030D-6E8A-4147-A177-3AD203B41FA5}">
                      <a16:colId xmlns:a16="http://schemas.microsoft.com/office/drawing/2014/main" val="2092756099"/>
                    </a:ext>
                  </a:extLst>
                </a:gridCol>
                <a:gridCol w="1694078">
                  <a:extLst>
                    <a:ext uri="{9D8B030D-6E8A-4147-A177-3AD203B41FA5}">
                      <a16:colId xmlns:a16="http://schemas.microsoft.com/office/drawing/2014/main" val="4166352781"/>
                    </a:ext>
                  </a:extLst>
                </a:gridCol>
                <a:gridCol w="1201093">
                  <a:extLst>
                    <a:ext uri="{9D8B030D-6E8A-4147-A177-3AD203B41FA5}">
                      <a16:colId xmlns:a16="http://schemas.microsoft.com/office/drawing/2014/main" val="2872175041"/>
                    </a:ext>
                  </a:extLst>
                </a:gridCol>
                <a:gridCol w="1371397">
                  <a:extLst>
                    <a:ext uri="{9D8B030D-6E8A-4147-A177-3AD203B41FA5}">
                      <a16:colId xmlns:a16="http://schemas.microsoft.com/office/drawing/2014/main" val="2542157744"/>
                    </a:ext>
                  </a:extLst>
                </a:gridCol>
                <a:gridCol w="2175188">
                  <a:extLst>
                    <a:ext uri="{9D8B030D-6E8A-4147-A177-3AD203B41FA5}">
                      <a16:colId xmlns:a16="http://schemas.microsoft.com/office/drawing/2014/main" val="899627477"/>
                    </a:ext>
                  </a:extLst>
                </a:gridCol>
                <a:gridCol w="1266750">
                  <a:extLst>
                    <a:ext uri="{9D8B030D-6E8A-4147-A177-3AD203B41FA5}">
                      <a16:colId xmlns:a16="http://schemas.microsoft.com/office/drawing/2014/main" val="1857783920"/>
                    </a:ext>
                  </a:extLst>
                </a:gridCol>
                <a:gridCol w="1794241">
                  <a:extLst>
                    <a:ext uri="{9D8B030D-6E8A-4147-A177-3AD203B41FA5}">
                      <a16:colId xmlns:a16="http://schemas.microsoft.com/office/drawing/2014/main" val="686288212"/>
                    </a:ext>
                  </a:extLst>
                </a:gridCol>
              </a:tblGrid>
              <a:tr h="541674">
                <a:tc>
                  <a:txBody>
                    <a:bodyPr/>
                    <a:lstStyle/>
                    <a:p>
                      <a:pPr algn="ctr">
                        <a:lnSpc>
                          <a:spcPct val="107000"/>
                        </a:lnSpc>
                        <a:spcAft>
                          <a:spcPts val="800"/>
                        </a:spcAft>
                      </a:pPr>
                      <a:r>
                        <a:rPr lang="en-US" sz="1100" dirty="0">
                          <a:effectLst/>
                          <a:latin typeface="Calibri (Body)"/>
                        </a:rPr>
                        <a:t>User Story ID</a:t>
                      </a:r>
                      <a:endParaRPr lang="en-IN" sz="1100" dirty="0">
                        <a:effectLst/>
                        <a:latin typeface="Calibri (Body)"/>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dirty="0">
                          <a:effectLst/>
                          <a:latin typeface="Calibri (Body)"/>
                        </a:rPr>
                        <a:t>Priority</a:t>
                      </a:r>
                      <a:endParaRPr lang="en-IN" sz="1100" dirty="0">
                        <a:effectLst/>
                        <a:latin typeface="Calibri (Body)"/>
                      </a:endParaRPr>
                    </a:p>
                    <a:p>
                      <a:pPr algn="ctr">
                        <a:lnSpc>
                          <a:spcPct val="107000"/>
                        </a:lnSpc>
                        <a:spcAft>
                          <a:spcPts val="800"/>
                        </a:spcAft>
                      </a:pPr>
                      <a:r>
                        <a:rPr lang="en-US" sz="1100" dirty="0">
                          <a:effectLst/>
                          <a:latin typeface="Calibri (Body)"/>
                        </a:rPr>
                        <a:t>&lt;High/Medium/Low&gt;</a:t>
                      </a:r>
                      <a:endParaRPr lang="en-IN" sz="1100" dirty="0">
                        <a:effectLst/>
                        <a:latin typeface="Calibri (Body)"/>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dirty="0">
                          <a:effectLst/>
                          <a:latin typeface="Calibri (Body)"/>
                        </a:rPr>
                        <a:t>Size</a:t>
                      </a:r>
                      <a:endParaRPr lang="en-IN" sz="1100" dirty="0">
                        <a:effectLst/>
                        <a:latin typeface="Calibri (Body)"/>
                      </a:endParaRPr>
                    </a:p>
                    <a:p>
                      <a:pPr algn="ctr">
                        <a:lnSpc>
                          <a:spcPct val="107000"/>
                        </a:lnSpc>
                        <a:spcAft>
                          <a:spcPts val="800"/>
                        </a:spcAft>
                      </a:pPr>
                      <a:r>
                        <a:rPr lang="en-US" sz="1100" dirty="0">
                          <a:effectLst/>
                          <a:latin typeface="Calibri (Body)"/>
                        </a:rPr>
                        <a:t>(Hours)</a:t>
                      </a:r>
                      <a:endParaRPr lang="en-IN" sz="1100" dirty="0">
                        <a:effectLst/>
                        <a:latin typeface="Calibri (Body)"/>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dirty="0">
                          <a:effectLst/>
                          <a:latin typeface="Calibri (Body)"/>
                        </a:rPr>
                        <a:t>Sprint</a:t>
                      </a:r>
                      <a:endParaRPr lang="en-IN" sz="1100" dirty="0">
                        <a:effectLst/>
                        <a:latin typeface="Calibri (Body)"/>
                      </a:endParaRPr>
                    </a:p>
                    <a:p>
                      <a:pPr algn="ctr">
                        <a:lnSpc>
                          <a:spcPct val="107000"/>
                        </a:lnSpc>
                        <a:spcAft>
                          <a:spcPts val="800"/>
                        </a:spcAft>
                      </a:pPr>
                      <a:r>
                        <a:rPr lang="en-US" sz="1100" dirty="0">
                          <a:effectLst/>
                          <a:latin typeface="Calibri (Body)"/>
                        </a:rPr>
                        <a:t>&lt;#&gt;</a:t>
                      </a:r>
                      <a:endParaRPr lang="en-IN" sz="1100" dirty="0">
                        <a:effectLst/>
                        <a:latin typeface="Calibri (Body)"/>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dirty="0">
                          <a:effectLst/>
                          <a:latin typeface="Calibri (Body)"/>
                        </a:rPr>
                        <a:t>Status</a:t>
                      </a:r>
                      <a:endParaRPr lang="en-IN" sz="1100" dirty="0">
                        <a:effectLst/>
                        <a:latin typeface="Calibri (Body)"/>
                      </a:endParaRPr>
                    </a:p>
                    <a:p>
                      <a:pPr algn="ctr">
                        <a:lnSpc>
                          <a:spcPct val="107000"/>
                        </a:lnSpc>
                        <a:spcAft>
                          <a:spcPts val="800"/>
                        </a:spcAft>
                      </a:pPr>
                      <a:r>
                        <a:rPr lang="en-US" sz="1100" dirty="0">
                          <a:effectLst/>
                          <a:latin typeface="Calibri (Body)"/>
                        </a:rPr>
                        <a:t>&lt;Planned/In progress/Completed&gt;</a:t>
                      </a:r>
                      <a:endParaRPr lang="en-IN" sz="1100" dirty="0">
                        <a:effectLst/>
                        <a:latin typeface="Calibri (Body)"/>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dirty="0">
                          <a:effectLst/>
                          <a:latin typeface="Calibri (Body)"/>
                        </a:rPr>
                        <a:t>Release</a:t>
                      </a:r>
                      <a:endParaRPr lang="en-IN" sz="1100" dirty="0">
                        <a:effectLst/>
                        <a:latin typeface="Calibri (Body)"/>
                      </a:endParaRPr>
                    </a:p>
                    <a:p>
                      <a:pPr algn="ctr">
                        <a:lnSpc>
                          <a:spcPct val="107000"/>
                        </a:lnSpc>
                        <a:spcAft>
                          <a:spcPts val="800"/>
                        </a:spcAft>
                      </a:pPr>
                      <a:r>
                        <a:rPr lang="en-US" sz="1100" dirty="0">
                          <a:effectLst/>
                          <a:latin typeface="Calibri (Body)"/>
                        </a:rPr>
                        <a:t>Date</a:t>
                      </a:r>
                      <a:endParaRPr lang="en-IN" sz="1100" dirty="0">
                        <a:effectLst/>
                        <a:latin typeface="Calibri (Body)"/>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dirty="0">
                          <a:effectLst/>
                          <a:latin typeface="Calibri (Body)"/>
                        </a:rPr>
                        <a:t>Release Goal</a:t>
                      </a:r>
                      <a:endParaRPr lang="en-IN" sz="1100" dirty="0">
                        <a:effectLst/>
                        <a:latin typeface="Calibri (Body)"/>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5849496"/>
                  </a:ext>
                </a:extLst>
              </a:tr>
              <a:tr h="443982">
                <a:tc>
                  <a:txBody>
                    <a:bodyPr/>
                    <a:lstStyle/>
                    <a:p>
                      <a:r>
                        <a:rPr lang="en-US" sz="1100" dirty="0">
                          <a:latin typeface="Calibri (Body)"/>
                        </a:rPr>
                        <a:t>1</a:t>
                      </a:r>
                      <a:endParaRPr lang="en-IN" sz="1100" dirty="0">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alibri (Body)"/>
                        </a:rPr>
                        <a:t>Medium</a:t>
                      </a:r>
                      <a:endParaRPr lang="en-IN" sz="1100" dirty="0">
                        <a:effectLst/>
                        <a:latin typeface="Calibri (Body)"/>
                        <a:ea typeface="Calibri" panose="020F0502020204030204" pitchFamily="34" charset="0"/>
                        <a:cs typeface="Times New Roman" panose="02020603050405020304" pitchFamily="18" charset="0"/>
                      </a:endParaRPr>
                    </a:p>
                  </a:txBody>
                  <a:tcPr/>
                </a:tc>
                <a:tc>
                  <a:txBody>
                    <a:bodyPr/>
                    <a:lstStyle/>
                    <a:p>
                      <a:r>
                        <a:rPr lang="en-US" sz="1100" dirty="0">
                          <a:latin typeface="Calibri (Body)"/>
                        </a:rPr>
                        <a:t>2</a:t>
                      </a:r>
                      <a:endParaRPr lang="en-IN" sz="1100" dirty="0">
                        <a:latin typeface="Calibri (Body)"/>
                      </a:endParaRPr>
                    </a:p>
                  </a:txBody>
                  <a:tcPr/>
                </a:tc>
                <a:tc rowSpan="3">
                  <a:txBody>
                    <a:bodyPr/>
                    <a:lstStyle/>
                    <a:p>
                      <a:r>
                        <a:rPr lang="en-US" sz="1100" dirty="0">
                          <a:latin typeface="Calibri (Body)"/>
                        </a:rPr>
                        <a:t>1</a:t>
                      </a:r>
                      <a:endParaRPr lang="en-IN" sz="1100" dirty="0">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alibri (Body)"/>
                        </a:rPr>
                        <a:t>Completed</a:t>
                      </a:r>
                      <a:endParaRPr lang="en-IN" sz="1100" dirty="0">
                        <a:effectLst/>
                        <a:latin typeface="Calibri (Body)"/>
                        <a:ea typeface="Calibri" panose="020F0502020204030204" pitchFamily="34" charset="0"/>
                        <a:cs typeface="Times New Roman" panose="02020603050405020304" pitchFamily="18" charset="0"/>
                      </a:endParaRPr>
                    </a:p>
                  </a:txBody>
                  <a:tcPr/>
                </a:tc>
                <a:tc>
                  <a:txBody>
                    <a:bodyPr/>
                    <a:lstStyle/>
                    <a:p>
                      <a:pPr algn="ctr"/>
                      <a:r>
                        <a:rPr lang="en-IN" sz="1100" dirty="0"/>
                        <a:t>04/12/2021</a:t>
                      </a:r>
                      <a:endParaRPr lang="en-IN" sz="1100" dirty="0">
                        <a:latin typeface="Times New Roman" panose="02020603050405020304" pitchFamily="18" charset="0"/>
                        <a:cs typeface="Times New Roman" panose="02020603050405020304" pitchFamily="18" charset="0"/>
                      </a:endParaRPr>
                    </a:p>
                  </a:txBody>
                  <a:tcPr marL="99060" marR="99060"/>
                </a:tc>
                <a:tc>
                  <a:txBody>
                    <a:bodyPr/>
                    <a:lstStyle/>
                    <a:p>
                      <a:pPr algn="l">
                        <a:lnSpc>
                          <a:spcPct val="107000"/>
                        </a:lnSpc>
                        <a:spcAft>
                          <a:spcPts val="800"/>
                        </a:spcAft>
                      </a:pPr>
                      <a:r>
                        <a:rPr lang="en-US" sz="1100" dirty="0">
                          <a:effectLst/>
                          <a:latin typeface="Calibri (Body)"/>
                        </a:rPr>
                        <a:t>Table design</a:t>
                      </a:r>
                      <a:endParaRPr lang="en-IN" sz="1100" dirty="0">
                        <a:effectLst/>
                        <a:latin typeface="Calibri (Body)"/>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61342"/>
                  </a:ext>
                </a:extLst>
              </a:tr>
              <a:tr h="443982">
                <a:tc>
                  <a:txBody>
                    <a:bodyPr/>
                    <a:lstStyle/>
                    <a:p>
                      <a:r>
                        <a:rPr lang="en-US" sz="1100" dirty="0">
                          <a:latin typeface="Calibri (Body)"/>
                        </a:rPr>
                        <a:t>2</a:t>
                      </a:r>
                      <a:endParaRPr lang="en-IN" sz="1100" dirty="0">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alibri (Body)"/>
                        </a:rPr>
                        <a:t>High</a:t>
                      </a:r>
                      <a:endParaRPr lang="en-IN" sz="1100" dirty="0">
                        <a:effectLst/>
                        <a:latin typeface="Calibri (Body)"/>
                        <a:ea typeface="Calibri" panose="020F0502020204030204" pitchFamily="34" charset="0"/>
                        <a:cs typeface="Times New Roman" panose="02020603050405020304" pitchFamily="18" charset="0"/>
                      </a:endParaRPr>
                    </a:p>
                  </a:txBody>
                  <a:tcPr/>
                </a:tc>
                <a:tc>
                  <a:txBody>
                    <a:bodyPr/>
                    <a:lstStyle/>
                    <a:p>
                      <a:r>
                        <a:rPr lang="en-US" sz="1100" dirty="0">
                          <a:latin typeface="Calibri (Body)"/>
                        </a:rPr>
                        <a:t>3</a:t>
                      </a:r>
                      <a:endParaRPr lang="en-IN" sz="1100" dirty="0">
                        <a:latin typeface="Calibri (Body)"/>
                      </a:endParaRPr>
                    </a:p>
                  </a:txBody>
                  <a:tcPr/>
                </a:tc>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alibri (Body)"/>
                        </a:rPr>
                        <a:t>Completed</a:t>
                      </a:r>
                      <a:endParaRPr lang="en-IN" sz="1100" dirty="0">
                        <a:effectLst/>
                        <a:latin typeface="Calibri (Body)"/>
                        <a:ea typeface="Calibri" panose="020F0502020204030204" pitchFamily="34" charset="0"/>
                        <a:cs typeface="Times New Roman" panose="02020603050405020304" pitchFamily="18" charset="0"/>
                      </a:endParaRPr>
                    </a:p>
                  </a:txBody>
                  <a:tcPr/>
                </a:tc>
                <a:tc>
                  <a:txBody>
                    <a:bodyPr/>
                    <a:lstStyle/>
                    <a:p>
                      <a:pPr algn="ctr"/>
                      <a:r>
                        <a:rPr lang="en-IN" sz="1100" dirty="0"/>
                        <a:t>20/12/2021</a:t>
                      </a:r>
                      <a:endParaRPr lang="en-IN" sz="1100" dirty="0">
                        <a:latin typeface="Times New Roman" panose="02020603050405020304" pitchFamily="18" charset="0"/>
                        <a:cs typeface="Times New Roman" panose="02020603050405020304" pitchFamily="18" charset="0"/>
                      </a:endParaRPr>
                    </a:p>
                  </a:txBody>
                  <a:tcPr marL="99060" marR="99060"/>
                </a:tc>
                <a:tc>
                  <a:txBody>
                    <a:bodyPr/>
                    <a:lstStyle/>
                    <a:p>
                      <a:pPr algn="l">
                        <a:lnSpc>
                          <a:spcPct val="107000"/>
                        </a:lnSpc>
                        <a:spcAft>
                          <a:spcPts val="800"/>
                        </a:spcAft>
                      </a:pPr>
                      <a:r>
                        <a:rPr lang="en-US" sz="1100" dirty="0">
                          <a:effectLst/>
                          <a:latin typeface="Calibri (Body)"/>
                        </a:rPr>
                        <a:t>Form design </a:t>
                      </a:r>
                      <a:endParaRPr lang="en-IN" sz="1100" dirty="0">
                        <a:effectLst/>
                        <a:latin typeface="Calibri (Body)"/>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382867"/>
                  </a:ext>
                </a:extLst>
              </a:tr>
              <a:tr h="443982">
                <a:tc>
                  <a:txBody>
                    <a:bodyPr/>
                    <a:lstStyle/>
                    <a:p>
                      <a:r>
                        <a:rPr lang="en-US" sz="1100" dirty="0">
                          <a:latin typeface="Calibri (Body)"/>
                        </a:rPr>
                        <a:t>3</a:t>
                      </a:r>
                      <a:endParaRPr lang="en-IN" sz="1100" dirty="0">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alibri (Body)"/>
                        </a:rPr>
                        <a:t>High</a:t>
                      </a:r>
                      <a:endParaRPr lang="en-IN" sz="1100" dirty="0">
                        <a:effectLst/>
                        <a:latin typeface="Calibri (Body)"/>
                        <a:ea typeface="Calibri" panose="020F0502020204030204" pitchFamily="34" charset="0"/>
                        <a:cs typeface="Times New Roman" panose="02020603050405020304" pitchFamily="18" charset="0"/>
                      </a:endParaRPr>
                    </a:p>
                  </a:txBody>
                  <a:tcPr/>
                </a:tc>
                <a:tc>
                  <a:txBody>
                    <a:bodyPr/>
                    <a:lstStyle/>
                    <a:p>
                      <a:r>
                        <a:rPr lang="en-US" sz="1100" dirty="0">
                          <a:latin typeface="Calibri (Body)"/>
                        </a:rPr>
                        <a:t>5</a:t>
                      </a:r>
                      <a:endParaRPr lang="en-IN" sz="1100" dirty="0">
                        <a:latin typeface="Calibri (Body)"/>
                      </a:endParaRPr>
                    </a:p>
                  </a:txBody>
                  <a:tcPr/>
                </a:tc>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alibri (Body)"/>
                        </a:rPr>
                        <a:t>Completed</a:t>
                      </a:r>
                      <a:endParaRPr lang="en-IN" sz="1100" dirty="0">
                        <a:effectLst/>
                        <a:latin typeface="Calibri (Body)"/>
                        <a:ea typeface="Calibri" panose="020F0502020204030204" pitchFamily="34" charset="0"/>
                        <a:cs typeface="Times New Roman" panose="02020603050405020304" pitchFamily="18" charset="0"/>
                      </a:endParaRPr>
                    </a:p>
                  </a:txBody>
                  <a:tcPr/>
                </a:tc>
                <a:tc>
                  <a:txBody>
                    <a:bodyPr/>
                    <a:lstStyle/>
                    <a:p>
                      <a:pPr algn="ctr"/>
                      <a:r>
                        <a:rPr lang="en-IN" sz="1100" dirty="0"/>
                        <a:t>27/12/2021</a:t>
                      </a:r>
                      <a:endParaRPr lang="en-IN" sz="1100" dirty="0">
                        <a:latin typeface="Times New Roman" panose="02020603050405020304" pitchFamily="18" charset="0"/>
                        <a:cs typeface="Times New Roman" panose="02020603050405020304" pitchFamily="18" charset="0"/>
                      </a:endParaRPr>
                    </a:p>
                  </a:txBody>
                  <a:tcPr marL="99060" marR="99060"/>
                </a:tc>
                <a:tc>
                  <a:txBody>
                    <a:bodyPr/>
                    <a:lstStyle/>
                    <a:p>
                      <a:pPr algn="l">
                        <a:lnSpc>
                          <a:spcPct val="107000"/>
                        </a:lnSpc>
                        <a:spcAft>
                          <a:spcPts val="800"/>
                        </a:spcAft>
                      </a:pPr>
                      <a:r>
                        <a:rPr lang="en-US" sz="1100" dirty="0">
                          <a:effectLst/>
                          <a:latin typeface="Calibri (Body)"/>
                        </a:rPr>
                        <a:t>Basic coding</a:t>
                      </a:r>
                      <a:endParaRPr lang="en-IN" sz="1100" dirty="0">
                        <a:effectLst/>
                        <a:latin typeface="Calibri (Body)"/>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4055573"/>
                  </a:ext>
                </a:extLst>
              </a:tr>
              <a:tr h="443982">
                <a:tc>
                  <a:txBody>
                    <a:bodyPr/>
                    <a:lstStyle/>
                    <a:p>
                      <a:r>
                        <a:rPr lang="en-US" sz="1100" dirty="0">
                          <a:latin typeface="Calibri (Body)"/>
                        </a:rPr>
                        <a:t>4</a:t>
                      </a:r>
                      <a:endParaRPr lang="en-IN" sz="1100" dirty="0">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alibri (Body)"/>
                        </a:rPr>
                        <a:t>High</a:t>
                      </a:r>
                      <a:endParaRPr lang="en-IN" sz="1100" dirty="0">
                        <a:effectLst/>
                        <a:latin typeface="Calibri (Body)"/>
                        <a:ea typeface="Calibri" panose="020F0502020204030204" pitchFamily="34" charset="0"/>
                        <a:cs typeface="Times New Roman" panose="02020603050405020304" pitchFamily="18" charset="0"/>
                      </a:endParaRPr>
                    </a:p>
                  </a:txBody>
                  <a:tcPr/>
                </a:tc>
                <a:tc>
                  <a:txBody>
                    <a:bodyPr/>
                    <a:lstStyle/>
                    <a:p>
                      <a:r>
                        <a:rPr lang="en-US" sz="1100" dirty="0">
                          <a:latin typeface="Calibri (Body)"/>
                        </a:rPr>
                        <a:t>5</a:t>
                      </a:r>
                      <a:endParaRPr lang="en-IN" sz="1100" dirty="0">
                        <a:latin typeface="Calibri (Body)"/>
                      </a:endParaRPr>
                    </a:p>
                  </a:txBody>
                  <a:tcPr/>
                </a:tc>
                <a:tc rowSpan="2">
                  <a:txBody>
                    <a:bodyPr/>
                    <a:lstStyle/>
                    <a:p>
                      <a:r>
                        <a:rPr lang="en-US" sz="1100" dirty="0">
                          <a:latin typeface="Calibri (Body)"/>
                        </a:rPr>
                        <a:t>2</a:t>
                      </a:r>
                      <a:endParaRPr lang="en-IN" sz="1100" dirty="0">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alibri (Body)"/>
                        </a:rPr>
                        <a:t>Completed</a:t>
                      </a:r>
                      <a:endParaRPr lang="en-IN" sz="1100" dirty="0">
                        <a:effectLst/>
                        <a:latin typeface="Calibri (Body)"/>
                        <a:ea typeface="Calibri" panose="020F0502020204030204" pitchFamily="34" charset="0"/>
                        <a:cs typeface="Times New Roman" panose="02020603050405020304" pitchFamily="18" charset="0"/>
                      </a:endParaRPr>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t>16/01/2022</a:t>
                      </a:r>
                      <a:endParaRPr lang="en-US" sz="1100" dirty="0">
                        <a:latin typeface="Times New Roman" pitchFamily="18" charset="0"/>
                        <a:cs typeface="Times New Roman"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100" dirty="0">
                          <a:latin typeface="Calibri (Body)"/>
                        </a:rPr>
                        <a:t>Information Update request status to donation</a:t>
                      </a:r>
                      <a:endParaRPr lang="en-IN" sz="1100" dirty="0">
                        <a:effectLst/>
                        <a:latin typeface="Calibri (Body)"/>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0947066"/>
                  </a:ext>
                </a:extLst>
              </a:tr>
              <a:tr h="443982">
                <a:tc>
                  <a:txBody>
                    <a:bodyPr/>
                    <a:lstStyle/>
                    <a:p>
                      <a:r>
                        <a:rPr lang="en-US" sz="1100" dirty="0">
                          <a:latin typeface="Calibri (Body)"/>
                        </a:rPr>
                        <a:t>5</a:t>
                      </a:r>
                      <a:endParaRPr lang="en-IN" sz="1100" dirty="0">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alibri (Body)"/>
                        </a:rPr>
                        <a:t>Medium</a:t>
                      </a:r>
                      <a:endParaRPr lang="en-IN" sz="1100" dirty="0">
                        <a:effectLst/>
                        <a:latin typeface="Calibri (Body)"/>
                        <a:ea typeface="Calibri" panose="020F0502020204030204" pitchFamily="34" charset="0"/>
                        <a:cs typeface="Times New Roman" panose="02020603050405020304" pitchFamily="18" charset="0"/>
                      </a:endParaRPr>
                    </a:p>
                  </a:txBody>
                  <a:tcPr/>
                </a:tc>
                <a:tc>
                  <a:txBody>
                    <a:bodyPr/>
                    <a:lstStyle/>
                    <a:p>
                      <a:r>
                        <a:rPr lang="en-US" sz="1100" dirty="0">
                          <a:latin typeface="Calibri (Body)"/>
                        </a:rPr>
                        <a:t>5</a:t>
                      </a:r>
                      <a:endParaRPr lang="en-IN" sz="1100" dirty="0">
                        <a:latin typeface="Calibri (Body)"/>
                      </a:endParaRPr>
                    </a:p>
                  </a:txBody>
                  <a:tcPr/>
                </a:tc>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alibri (Body)"/>
                        </a:rPr>
                        <a:t>Completed</a:t>
                      </a:r>
                      <a:endParaRPr lang="en-IN" sz="1100" dirty="0">
                        <a:effectLst/>
                        <a:latin typeface="Calibri (Body)"/>
                        <a:ea typeface="Calibri" panose="020F0502020204030204" pitchFamily="34" charset="0"/>
                        <a:cs typeface="Times New Roman" panose="02020603050405020304" pitchFamily="18" charset="0"/>
                      </a:endParaRPr>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t>22/01/2022</a:t>
                      </a:r>
                      <a:endParaRPr lang="en-US" sz="1100" dirty="0">
                        <a:latin typeface="Times New Roman" pitchFamily="18" charset="0"/>
                        <a:ea typeface="Calibri"/>
                        <a:cs typeface="Times New Roman"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dirty="0">
                          <a:latin typeface="Calibri (Body)"/>
                        </a:rPr>
                        <a:t>Checking probability of blood availability</a:t>
                      </a:r>
                      <a:endParaRPr lang="en-IN" sz="1100" dirty="0">
                        <a:effectLst/>
                        <a:latin typeface="Calibri (Body)"/>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1392183"/>
                  </a:ext>
                </a:extLst>
              </a:tr>
              <a:tr h="443982">
                <a:tc>
                  <a:txBody>
                    <a:bodyPr/>
                    <a:lstStyle/>
                    <a:p>
                      <a:r>
                        <a:rPr lang="en-US" sz="1100" dirty="0">
                          <a:latin typeface="Calibri (Body)"/>
                        </a:rPr>
                        <a:t>6</a:t>
                      </a:r>
                      <a:endParaRPr lang="en-IN" sz="1100" dirty="0">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alibri (Body)"/>
                        </a:rPr>
                        <a:t>High</a:t>
                      </a:r>
                      <a:endParaRPr lang="en-IN" sz="1100" dirty="0">
                        <a:effectLst/>
                        <a:latin typeface="Calibri (Body)"/>
                        <a:ea typeface="Calibri" panose="020F0502020204030204" pitchFamily="34" charset="0"/>
                        <a:cs typeface="Times New Roman" panose="02020603050405020304" pitchFamily="18" charset="0"/>
                      </a:endParaRPr>
                    </a:p>
                  </a:txBody>
                  <a:tcPr/>
                </a:tc>
                <a:tc>
                  <a:txBody>
                    <a:bodyPr/>
                    <a:lstStyle/>
                    <a:p>
                      <a:r>
                        <a:rPr lang="en-US" sz="1100" dirty="0">
                          <a:latin typeface="Calibri (Body)"/>
                        </a:rPr>
                        <a:t>5</a:t>
                      </a:r>
                      <a:endParaRPr lang="en-IN" sz="1100" dirty="0">
                        <a:latin typeface="Calibri (Body)"/>
                      </a:endParaRPr>
                    </a:p>
                  </a:txBody>
                  <a:tcPr/>
                </a:tc>
                <a:tc rowSpan="3">
                  <a:txBody>
                    <a:bodyPr/>
                    <a:lstStyle/>
                    <a:p>
                      <a:r>
                        <a:rPr lang="en-US" sz="1100" dirty="0">
                          <a:latin typeface="Calibri (Body)"/>
                        </a:rPr>
                        <a:t>3</a:t>
                      </a:r>
                      <a:endParaRPr lang="en-IN" sz="1100" dirty="0">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alibri (Body)"/>
                        </a:rPr>
                        <a:t>Completed</a:t>
                      </a:r>
                      <a:endParaRPr lang="en-IN" sz="1100" dirty="0">
                        <a:effectLst/>
                        <a:latin typeface="Calibri (Body)"/>
                        <a:ea typeface="Calibri" panose="020F0502020204030204" pitchFamily="34" charset="0"/>
                        <a:cs typeface="Times New Roman" panose="02020603050405020304" pitchFamily="18" charset="0"/>
                      </a:endParaRPr>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t>27/01/2022</a:t>
                      </a:r>
                      <a:endParaRPr lang="en-US" sz="1100" dirty="0">
                        <a:latin typeface="Times New Roman" pitchFamily="18" charset="0"/>
                        <a:cs typeface="Times New Roman" pitchFamily="18" charset="0"/>
                      </a:endParaRPr>
                    </a:p>
                  </a:txBody>
                  <a:tcPr marL="68580" marR="68580" marT="0" marB="0"/>
                </a:tc>
                <a:tc>
                  <a:txBody>
                    <a:bodyPr/>
                    <a:lstStyle/>
                    <a:p>
                      <a:pPr algn="just"/>
                      <a:r>
                        <a:rPr lang="en-US" sz="1100" dirty="0">
                          <a:effectLst/>
                          <a:latin typeface="Calibri (Body)"/>
                        </a:rPr>
                        <a:t> </a:t>
                      </a:r>
                      <a:r>
                        <a:rPr lang="en-US" sz="1100" dirty="0">
                          <a:latin typeface="Calibri (Body)"/>
                        </a:rPr>
                        <a:t>Register user by details</a:t>
                      </a:r>
                      <a:endParaRPr lang="en-IN" sz="1100" dirty="0">
                        <a:effectLst/>
                        <a:latin typeface="Calibri (Body)"/>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34135537"/>
                  </a:ext>
                </a:extLst>
              </a:tr>
              <a:tr h="443982">
                <a:tc>
                  <a:txBody>
                    <a:bodyPr/>
                    <a:lstStyle/>
                    <a:p>
                      <a:r>
                        <a:rPr lang="en-US" sz="1100" dirty="0">
                          <a:latin typeface="Calibri (Body)"/>
                        </a:rPr>
                        <a:t>7</a:t>
                      </a:r>
                      <a:endParaRPr lang="en-IN" sz="1100" dirty="0">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alibri (Body)"/>
                        </a:rPr>
                        <a:t>Medium</a:t>
                      </a:r>
                      <a:endParaRPr lang="en-IN" sz="1100" dirty="0">
                        <a:effectLst/>
                        <a:latin typeface="Calibri (Body)"/>
                        <a:ea typeface="Calibri" panose="020F0502020204030204" pitchFamily="34" charset="0"/>
                        <a:cs typeface="Times New Roman" panose="02020603050405020304" pitchFamily="18" charset="0"/>
                      </a:endParaRPr>
                    </a:p>
                  </a:txBody>
                  <a:tcPr/>
                </a:tc>
                <a:tc>
                  <a:txBody>
                    <a:bodyPr/>
                    <a:lstStyle/>
                    <a:p>
                      <a:r>
                        <a:rPr lang="en-US" sz="1100" dirty="0">
                          <a:latin typeface="Calibri (Body)"/>
                        </a:rPr>
                        <a:t>5</a:t>
                      </a:r>
                      <a:endParaRPr lang="en-IN" sz="1100" dirty="0">
                        <a:latin typeface="Calibri (Body)"/>
                      </a:endParaRPr>
                    </a:p>
                  </a:txBody>
                  <a:tcPr/>
                </a:tc>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alibri (Body)"/>
                        </a:rPr>
                        <a:t>Completed</a:t>
                      </a:r>
                      <a:endParaRPr lang="en-IN" sz="1100" dirty="0">
                        <a:effectLst/>
                        <a:latin typeface="Calibri (Body)"/>
                        <a:ea typeface="Calibri" panose="020F0502020204030204" pitchFamily="34" charset="0"/>
                        <a:cs typeface="Times New Roman" panose="02020603050405020304" pitchFamily="18" charset="0"/>
                      </a:endParaRPr>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t>31/01/2022</a:t>
                      </a:r>
                      <a:endParaRPr lang="en-US" sz="1100" dirty="0">
                        <a:latin typeface="Times New Roman" pitchFamily="18" charset="0"/>
                        <a:cs typeface="Times New Roman" pitchFamily="18" charset="0"/>
                      </a:endParaRPr>
                    </a:p>
                  </a:txBody>
                  <a:tcPr marL="68580" marR="68580" marT="0" marB="0"/>
                </a:tc>
                <a:tc>
                  <a:txBody>
                    <a:bodyPr/>
                    <a:lstStyle/>
                    <a:p>
                      <a:pPr algn="just"/>
                      <a:r>
                        <a:rPr lang="en-US" sz="1100" dirty="0">
                          <a:latin typeface="Calibri (Body)"/>
                        </a:rPr>
                        <a:t>Login by using username and password</a:t>
                      </a:r>
                      <a:endParaRPr lang="en-IN" sz="1100" dirty="0">
                        <a:effectLst/>
                        <a:latin typeface="Calibri (Body)"/>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09164254"/>
                  </a:ext>
                </a:extLst>
              </a:tr>
              <a:tr h="443982">
                <a:tc>
                  <a:txBody>
                    <a:bodyPr/>
                    <a:lstStyle/>
                    <a:p>
                      <a:r>
                        <a:rPr lang="en-US" sz="1100" dirty="0">
                          <a:latin typeface="Calibri (Body)"/>
                        </a:rPr>
                        <a:t>8</a:t>
                      </a:r>
                      <a:endParaRPr lang="en-IN" sz="1100" dirty="0">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alibri (Body)"/>
                        </a:rPr>
                        <a:t>Medium</a:t>
                      </a:r>
                      <a:endParaRPr lang="en-IN" sz="1100" dirty="0">
                        <a:effectLst/>
                        <a:latin typeface="Calibri (Body)"/>
                        <a:ea typeface="Calibri" panose="020F0502020204030204" pitchFamily="34" charset="0"/>
                        <a:cs typeface="Times New Roman" panose="02020603050405020304" pitchFamily="18" charset="0"/>
                      </a:endParaRPr>
                    </a:p>
                  </a:txBody>
                  <a:tcPr/>
                </a:tc>
                <a:tc>
                  <a:txBody>
                    <a:bodyPr/>
                    <a:lstStyle/>
                    <a:p>
                      <a:r>
                        <a:rPr lang="en-US" sz="1100" dirty="0">
                          <a:latin typeface="Calibri (Body)"/>
                        </a:rPr>
                        <a:t>5</a:t>
                      </a:r>
                      <a:endParaRPr lang="en-IN" sz="1100" dirty="0">
                        <a:latin typeface="Calibri (Body)"/>
                      </a:endParaRPr>
                    </a:p>
                  </a:txBody>
                  <a:tcPr/>
                </a:tc>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alibri (Body)"/>
                        </a:rPr>
                        <a:t>Completed</a:t>
                      </a:r>
                      <a:endParaRPr lang="en-IN" sz="1100" dirty="0">
                        <a:effectLst/>
                        <a:latin typeface="Calibri (Body)"/>
                        <a:ea typeface="Calibri" panose="020F0502020204030204" pitchFamily="34" charset="0"/>
                        <a:cs typeface="Times New Roman" panose="02020603050405020304" pitchFamily="18" charset="0"/>
                      </a:endParaRPr>
                    </a:p>
                  </a:txBody>
                  <a:tcPr/>
                </a:tc>
                <a:tc>
                  <a:txBody>
                    <a:bodyPr/>
                    <a:lstStyle/>
                    <a:p>
                      <a:pPr marL="0" marR="0" algn="ctr">
                        <a:lnSpc>
                          <a:spcPct val="115000"/>
                        </a:lnSpc>
                        <a:spcBef>
                          <a:spcPts val="0"/>
                        </a:spcBef>
                        <a:spcAft>
                          <a:spcPts val="0"/>
                        </a:spcAft>
                      </a:pPr>
                      <a:r>
                        <a:rPr lang="en-US" sz="1100" dirty="0"/>
                        <a:t>03/02/2022</a:t>
                      </a:r>
                      <a:endParaRPr lang="en-US" sz="1100" dirty="0">
                        <a:latin typeface="Times New Roman" pitchFamily="18" charset="0"/>
                        <a:ea typeface="Calibri"/>
                        <a:cs typeface="Times New Roman"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dirty="0">
                          <a:effectLst/>
                          <a:latin typeface="Calibri (Body)"/>
                        </a:rPr>
                        <a:t> </a:t>
                      </a:r>
                      <a:r>
                        <a:rPr lang="en-US" sz="1100" dirty="0">
                          <a:latin typeface="Calibri (Body)"/>
                        </a:rPr>
                        <a:t>Search blood by group</a:t>
                      </a:r>
                      <a:endParaRPr lang="en-IN" sz="1100" dirty="0">
                        <a:effectLst/>
                        <a:latin typeface="Calibri (Body)"/>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5199463"/>
                  </a:ext>
                </a:extLst>
              </a:tr>
              <a:tr h="443982">
                <a:tc>
                  <a:txBody>
                    <a:bodyPr/>
                    <a:lstStyle/>
                    <a:p>
                      <a:r>
                        <a:rPr lang="en-US" sz="1100" dirty="0">
                          <a:latin typeface="Calibri (Body)"/>
                        </a:rPr>
                        <a:t>9</a:t>
                      </a:r>
                      <a:endParaRPr lang="en-IN" sz="1100" dirty="0">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alibri (Body)"/>
                        </a:rPr>
                        <a:t>High</a:t>
                      </a:r>
                      <a:endParaRPr lang="en-IN" sz="1100" dirty="0">
                        <a:effectLst/>
                        <a:latin typeface="Calibri (Body)"/>
                        <a:ea typeface="Calibri" panose="020F0502020204030204" pitchFamily="34" charset="0"/>
                        <a:cs typeface="Times New Roman" panose="02020603050405020304" pitchFamily="18" charset="0"/>
                      </a:endParaRPr>
                    </a:p>
                  </a:txBody>
                  <a:tcPr/>
                </a:tc>
                <a:tc>
                  <a:txBody>
                    <a:bodyPr/>
                    <a:lstStyle/>
                    <a:p>
                      <a:r>
                        <a:rPr lang="en-US" sz="1100" dirty="0">
                          <a:latin typeface="Calibri (Body)"/>
                        </a:rPr>
                        <a:t>5</a:t>
                      </a:r>
                      <a:endParaRPr lang="en-IN" sz="1100" dirty="0">
                        <a:latin typeface="Calibri (Body)"/>
                      </a:endParaRPr>
                    </a:p>
                  </a:txBody>
                  <a:tcPr/>
                </a:tc>
                <a:tc rowSpan="3">
                  <a:txBody>
                    <a:bodyPr/>
                    <a:lstStyle/>
                    <a:p>
                      <a:r>
                        <a:rPr lang="en-US" sz="1100" dirty="0">
                          <a:latin typeface="Calibri (Body)"/>
                        </a:rPr>
                        <a:t>4</a:t>
                      </a:r>
                      <a:endParaRPr lang="en-IN" sz="1100" dirty="0">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alibri (Body)"/>
                        </a:rPr>
                        <a:t>Completed</a:t>
                      </a:r>
                      <a:endParaRPr lang="en-IN" sz="1100" dirty="0">
                        <a:effectLst/>
                        <a:latin typeface="Calibri (Body)"/>
                        <a:ea typeface="Calibri" panose="020F0502020204030204" pitchFamily="34" charset="0"/>
                        <a:cs typeface="Times New Roman" panose="02020603050405020304" pitchFamily="18" charset="0"/>
                      </a:endParaRPr>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t>09/02/2022</a:t>
                      </a:r>
                      <a:endParaRPr lang="en-US" sz="1100" dirty="0">
                        <a:latin typeface="Times New Roman" pitchFamily="18" charset="0"/>
                        <a:ea typeface="Calibri"/>
                        <a:cs typeface="Times New Roman"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dirty="0">
                          <a:latin typeface="Calibri (Body)"/>
                        </a:rPr>
                        <a:t>View same blood group requirements</a:t>
                      </a:r>
                      <a:endParaRPr lang="en-IN" sz="1100" dirty="0">
                        <a:effectLst/>
                        <a:latin typeface="Calibri (Body)"/>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83528096"/>
                  </a:ext>
                </a:extLst>
              </a:tr>
              <a:tr h="443982">
                <a:tc>
                  <a:txBody>
                    <a:bodyPr/>
                    <a:lstStyle/>
                    <a:p>
                      <a:r>
                        <a:rPr lang="en-US" sz="1100" dirty="0">
                          <a:latin typeface="Calibri (Body)"/>
                        </a:rPr>
                        <a:t>10</a:t>
                      </a:r>
                      <a:endParaRPr lang="en-IN" sz="1100" dirty="0">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alibri (Body)"/>
                        </a:rPr>
                        <a:t>Medium</a:t>
                      </a:r>
                      <a:endParaRPr lang="en-IN" sz="1100" dirty="0">
                        <a:effectLst/>
                        <a:latin typeface="Calibri (Body)"/>
                        <a:ea typeface="Calibri" panose="020F0502020204030204" pitchFamily="34" charset="0"/>
                        <a:cs typeface="Times New Roman" panose="02020603050405020304" pitchFamily="18" charset="0"/>
                      </a:endParaRPr>
                    </a:p>
                  </a:txBody>
                  <a:tcPr/>
                </a:tc>
                <a:tc>
                  <a:txBody>
                    <a:bodyPr/>
                    <a:lstStyle/>
                    <a:p>
                      <a:r>
                        <a:rPr lang="en-US" sz="1100" dirty="0">
                          <a:latin typeface="Calibri (Body)"/>
                        </a:rPr>
                        <a:t>5</a:t>
                      </a:r>
                      <a:endParaRPr lang="en-IN" sz="1100" dirty="0">
                        <a:latin typeface="Calibri (Body)"/>
                      </a:endParaRPr>
                    </a:p>
                  </a:txBody>
                  <a:tcPr/>
                </a:tc>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alibri (Body)"/>
                        </a:rPr>
                        <a:t>Completed</a:t>
                      </a:r>
                      <a:endParaRPr lang="en-IN" sz="1100" dirty="0">
                        <a:effectLst/>
                        <a:latin typeface="Calibri (Body)"/>
                        <a:ea typeface="Calibri" panose="020F0502020204030204" pitchFamily="34" charset="0"/>
                        <a:cs typeface="Times New Roman" panose="02020603050405020304" pitchFamily="18" charset="0"/>
                      </a:endParaRPr>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latin typeface="Calibri (Body)"/>
                          <a:ea typeface="Calibri"/>
                          <a:cs typeface="Times New Roman" pitchFamily="18" charset="0"/>
                        </a:rPr>
                        <a:t>14/02/2022</a:t>
                      </a: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dirty="0">
                          <a:effectLst/>
                          <a:latin typeface="Calibri (Body)"/>
                        </a:rPr>
                        <a:t> </a:t>
                      </a:r>
                      <a:r>
                        <a:rPr lang="en-IN" sz="1100" dirty="0">
                          <a:latin typeface="Calibri (Body)"/>
                        </a:rPr>
                        <a:t>Accept blood request</a:t>
                      </a:r>
                      <a:endParaRPr lang="en-IN" sz="1100" dirty="0">
                        <a:effectLst/>
                        <a:latin typeface="Calibri (Body)"/>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517808"/>
                  </a:ext>
                </a:extLst>
              </a:tr>
              <a:tr h="443982">
                <a:tc>
                  <a:txBody>
                    <a:bodyPr/>
                    <a:lstStyle/>
                    <a:p>
                      <a:r>
                        <a:rPr lang="en-US" sz="1100" dirty="0">
                          <a:latin typeface="Calibri (Body)"/>
                        </a:rPr>
                        <a:t>11</a:t>
                      </a:r>
                      <a:endParaRPr lang="en-IN" sz="1100" dirty="0">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alibri (Body)"/>
                        </a:rPr>
                        <a:t>Medium</a:t>
                      </a:r>
                      <a:endParaRPr lang="en-IN" sz="1100" dirty="0">
                        <a:effectLst/>
                        <a:latin typeface="Calibri (Body)"/>
                        <a:ea typeface="Calibri" panose="020F0502020204030204" pitchFamily="34" charset="0"/>
                        <a:cs typeface="Times New Roman" panose="02020603050405020304" pitchFamily="18" charset="0"/>
                      </a:endParaRPr>
                    </a:p>
                  </a:txBody>
                  <a:tcPr/>
                </a:tc>
                <a:tc>
                  <a:txBody>
                    <a:bodyPr/>
                    <a:lstStyle/>
                    <a:p>
                      <a:r>
                        <a:rPr lang="en-US" sz="1100" dirty="0">
                          <a:latin typeface="Calibri (Body)"/>
                        </a:rPr>
                        <a:t>5</a:t>
                      </a:r>
                      <a:endParaRPr lang="en-IN" sz="1100" dirty="0">
                        <a:latin typeface="Calibri (Body)"/>
                      </a:endParaRPr>
                    </a:p>
                  </a:txBody>
                  <a:tcPr/>
                </a:tc>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alibri (Body)"/>
                        </a:rPr>
                        <a:t>Completed</a:t>
                      </a:r>
                      <a:endParaRPr lang="en-IN" sz="1100" dirty="0">
                        <a:effectLst/>
                        <a:latin typeface="Calibri (Body)"/>
                        <a:ea typeface="Calibri" panose="020F0502020204030204" pitchFamily="34" charset="0"/>
                        <a:cs typeface="Times New Roman" panose="02020603050405020304" pitchFamily="18" charset="0"/>
                      </a:endParaRPr>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latin typeface="Calibri (Body)"/>
                          <a:ea typeface="Calibri"/>
                          <a:cs typeface="Times New Roman" pitchFamily="18" charset="0"/>
                        </a:rPr>
                        <a:t>19/02/2022</a:t>
                      </a:r>
                    </a:p>
                  </a:txBody>
                  <a:tcPr marL="68580" marR="68580" marT="0" marB="0"/>
                </a:tc>
                <a:tc>
                  <a:txBody>
                    <a:bodyPr/>
                    <a:lstStyle/>
                    <a:p>
                      <a:pPr algn="just"/>
                      <a:r>
                        <a:rPr lang="en-US" sz="1100" dirty="0">
                          <a:effectLst/>
                          <a:latin typeface="Calibri (Body)"/>
                        </a:rPr>
                        <a:t> Output Generation</a:t>
                      </a:r>
                      <a:endParaRPr lang="en-IN" sz="1100" dirty="0">
                        <a:effectLst/>
                        <a:latin typeface="Calibri (Body)"/>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38605483"/>
                  </a:ext>
                </a:extLst>
              </a:tr>
            </a:tbl>
          </a:graphicData>
        </a:graphic>
      </p:graphicFrame>
    </p:spTree>
    <p:extLst>
      <p:ext uri="{BB962C8B-B14F-4D97-AF65-F5344CB8AC3E}">
        <p14:creationId xmlns:p14="http://schemas.microsoft.com/office/powerpoint/2010/main" val="493727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39B5C-E691-41B1-B236-773554B7DEA8}"/>
              </a:ext>
            </a:extLst>
          </p:cNvPr>
          <p:cNvSpPr>
            <a:spLocks noGrp="1"/>
          </p:cNvSpPr>
          <p:nvPr>
            <p:ph type="title"/>
          </p:nvPr>
        </p:nvSpPr>
        <p:spPr>
          <a:xfrm>
            <a:off x="838200" y="231866"/>
            <a:ext cx="10515600" cy="1325563"/>
          </a:xfrm>
        </p:spPr>
        <p:txBody>
          <a:bodyPr/>
          <a:lstStyle/>
          <a:p>
            <a:pPr algn="ctr"/>
            <a:r>
              <a:rPr lang="en-IN" sz="2800" b="1" dirty="0">
                <a:latin typeface="Times New Roman" pitchFamily="18" charset="0"/>
                <a:cs typeface="Times New Roman" pitchFamily="18" charset="0"/>
              </a:rPr>
              <a:t>SPRINT BACKLOG PLAN</a:t>
            </a:r>
            <a:br>
              <a:rPr lang="en-IN" sz="4400" dirty="0">
                <a:latin typeface="Times New Roman" pitchFamily="18" charset="0"/>
                <a:cs typeface="Times New Roman" pitchFamily="18" charset="0"/>
              </a:rPr>
            </a:br>
            <a:endParaRPr lang="en-IN" dirty="0"/>
          </a:p>
        </p:txBody>
      </p:sp>
      <p:graphicFrame>
        <p:nvGraphicFramePr>
          <p:cNvPr id="6" name="Table 6">
            <a:extLst>
              <a:ext uri="{FF2B5EF4-FFF2-40B4-BE49-F238E27FC236}">
                <a16:creationId xmlns:a16="http://schemas.microsoft.com/office/drawing/2014/main" id="{8B4E1C48-18CA-4041-8784-EEECC07216D0}"/>
              </a:ext>
            </a:extLst>
          </p:cNvPr>
          <p:cNvGraphicFramePr>
            <a:graphicFrameLocks noGrp="1"/>
          </p:cNvGraphicFramePr>
          <p:nvPr>
            <p:ph idx="1"/>
            <p:extLst>
              <p:ext uri="{D42A27DB-BD31-4B8C-83A1-F6EECF244321}">
                <p14:modId xmlns:p14="http://schemas.microsoft.com/office/powerpoint/2010/main" val="2843997166"/>
              </p:ext>
            </p:extLst>
          </p:nvPr>
        </p:nvGraphicFramePr>
        <p:xfrm>
          <a:off x="555810" y="1325563"/>
          <a:ext cx="11080380" cy="4913658"/>
        </p:xfrm>
        <a:graphic>
          <a:graphicData uri="http://schemas.openxmlformats.org/drawingml/2006/table">
            <a:tbl>
              <a:tblPr firstRow="1" firstCol="1" bandRow="1">
                <a:tableStyleId>{073A0DAA-6AF3-43AB-8588-CEC1D06C72B9}</a:tableStyleId>
              </a:tblPr>
              <a:tblGrid>
                <a:gridCol w="865148">
                  <a:extLst>
                    <a:ext uri="{9D8B030D-6E8A-4147-A177-3AD203B41FA5}">
                      <a16:colId xmlns:a16="http://schemas.microsoft.com/office/drawing/2014/main" val="936375955"/>
                    </a:ext>
                  </a:extLst>
                </a:gridCol>
                <a:gridCol w="856077">
                  <a:extLst>
                    <a:ext uri="{9D8B030D-6E8A-4147-A177-3AD203B41FA5}">
                      <a16:colId xmlns:a16="http://schemas.microsoft.com/office/drawing/2014/main" val="2932579734"/>
                    </a:ext>
                  </a:extLst>
                </a:gridCol>
                <a:gridCol w="420827">
                  <a:extLst>
                    <a:ext uri="{9D8B030D-6E8A-4147-A177-3AD203B41FA5}">
                      <a16:colId xmlns:a16="http://schemas.microsoft.com/office/drawing/2014/main" val="4050697718"/>
                    </a:ext>
                  </a:extLst>
                </a:gridCol>
                <a:gridCol w="638452">
                  <a:extLst>
                    <a:ext uri="{9D8B030D-6E8A-4147-A177-3AD203B41FA5}">
                      <a16:colId xmlns:a16="http://schemas.microsoft.com/office/drawing/2014/main" val="2782405131"/>
                    </a:ext>
                  </a:extLst>
                </a:gridCol>
                <a:gridCol w="638452">
                  <a:extLst>
                    <a:ext uri="{9D8B030D-6E8A-4147-A177-3AD203B41FA5}">
                      <a16:colId xmlns:a16="http://schemas.microsoft.com/office/drawing/2014/main" val="1077869242"/>
                    </a:ext>
                  </a:extLst>
                </a:gridCol>
                <a:gridCol w="638452">
                  <a:extLst>
                    <a:ext uri="{9D8B030D-6E8A-4147-A177-3AD203B41FA5}">
                      <a16:colId xmlns:a16="http://schemas.microsoft.com/office/drawing/2014/main" val="2074684661"/>
                    </a:ext>
                  </a:extLst>
                </a:gridCol>
                <a:gridCol w="638452">
                  <a:extLst>
                    <a:ext uri="{9D8B030D-6E8A-4147-A177-3AD203B41FA5}">
                      <a16:colId xmlns:a16="http://schemas.microsoft.com/office/drawing/2014/main" val="390400602"/>
                    </a:ext>
                  </a:extLst>
                </a:gridCol>
                <a:gridCol w="638452">
                  <a:extLst>
                    <a:ext uri="{9D8B030D-6E8A-4147-A177-3AD203B41FA5}">
                      <a16:colId xmlns:a16="http://schemas.microsoft.com/office/drawing/2014/main" val="2863575661"/>
                    </a:ext>
                  </a:extLst>
                </a:gridCol>
                <a:gridCol w="638452">
                  <a:extLst>
                    <a:ext uri="{9D8B030D-6E8A-4147-A177-3AD203B41FA5}">
                      <a16:colId xmlns:a16="http://schemas.microsoft.com/office/drawing/2014/main" val="1235625773"/>
                    </a:ext>
                  </a:extLst>
                </a:gridCol>
                <a:gridCol w="638452">
                  <a:extLst>
                    <a:ext uri="{9D8B030D-6E8A-4147-A177-3AD203B41FA5}">
                      <a16:colId xmlns:a16="http://schemas.microsoft.com/office/drawing/2014/main" val="1022087210"/>
                    </a:ext>
                  </a:extLst>
                </a:gridCol>
                <a:gridCol w="638452">
                  <a:extLst>
                    <a:ext uri="{9D8B030D-6E8A-4147-A177-3AD203B41FA5}">
                      <a16:colId xmlns:a16="http://schemas.microsoft.com/office/drawing/2014/main" val="1360962986"/>
                    </a:ext>
                  </a:extLst>
                </a:gridCol>
                <a:gridCol w="638452">
                  <a:extLst>
                    <a:ext uri="{9D8B030D-6E8A-4147-A177-3AD203B41FA5}">
                      <a16:colId xmlns:a16="http://schemas.microsoft.com/office/drawing/2014/main" val="85716090"/>
                    </a:ext>
                  </a:extLst>
                </a:gridCol>
                <a:gridCol w="638452">
                  <a:extLst>
                    <a:ext uri="{9D8B030D-6E8A-4147-A177-3AD203B41FA5}">
                      <a16:colId xmlns:a16="http://schemas.microsoft.com/office/drawing/2014/main" val="1060305733"/>
                    </a:ext>
                  </a:extLst>
                </a:gridCol>
                <a:gridCol w="638452">
                  <a:extLst>
                    <a:ext uri="{9D8B030D-6E8A-4147-A177-3AD203B41FA5}">
                      <a16:colId xmlns:a16="http://schemas.microsoft.com/office/drawing/2014/main" val="1592667009"/>
                    </a:ext>
                  </a:extLst>
                </a:gridCol>
                <a:gridCol w="638452">
                  <a:extLst>
                    <a:ext uri="{9D8B030D-6E8A-4147-A177-3AD203B41FA5}">
                      <a16:colId xmlns:a16="http://schemas.microsoft.com/office/drawing/2014/main" val="698439110"/>
                    </a:ext>
                  </a:extLst>
                </a:gridCol>
                <a:gridCol w="638452">
                  <a:extLst>
                    <a:ext uri="{9D8B030D-6E8A-4147-A177-3AD203B41FA5}">
                      <a16:colId xmlns:a16="http://schemas.microsoft.com/office/drawing/2014/main" val="340398864"/>
                    </a:ext>
                  </a:extLst>
                </a:gridCol>
                <a:gridCol w="638452">
                  <a:extLst>
                    <a:ext uri="{9D8B030D-6E8A-4147-A177-3AD203B41FA5}">
                      <a16:colId xmlns:a16="http://schemas.microsoft.com/office/drawing/2014/main" val="2655262081"/>
                    </a:ext>
                  </a:extLst>
                </a:gridCol>
              </a:tblGrid>
              <a:tr h="764579">
                <a:tc>
                  <a:txBody>
                    <a:bodyPr/>
                    <a:lstStyle/>
                    <a:p>
                      <a:pPr algn="ctr">
                        <a:lnSpc>
                          <a:spcPct val="115000"/>
                        </a:lnSpc>
                        <a:spcAft>
                          <a:spcPts val="0"/>
                        </a:spcAft>
                      </a:pPr>
                      <a:r>
                        <a:rPr lang="en-IN" sz="1000" dirty="0">
                          <a:effectLst/>
                        </a:rPr>
                        <a:t>Backlog Item</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Status &amp; completion date</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Original estimate in hours</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Day1</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Day2</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Day3</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Day4</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Day5</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Day6</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Day7</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Day8</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Day9</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Day10</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Day11</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Day12</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Day13</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Day14</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3126779500"/>
                  </a:ext>
                </a:extLst>
              </a:tr>
              <a:tr h="410965">
                <a:tc>
                  <a:txBody>
                    <a:bodyPr/>
                    <a:lstStyle/>
                    <a:p>
                      <a:pPr algn="ctr">
                        <a:lnSpc>
                          <a:spcPct val="115000"/>
                        </a:lnSpc>
                        <a:spcAft>
                          <a:spcPts val="0"/>
                        </a:spcAft>
                      </a:pPr>
                      <a:r>
                        <a:rPr lang="en-IN" sz="1000" b="0" dirty="0">
                          <a:effectLst/>
                        </a:rPr>
                        <a:t>User story #1,#2,#3</a:t>
                      </a:r>
                      <a:endParaRPr lang="en-IN" sz="1000" b="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hrs</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hrs</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hrs</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hrs</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hrs</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hrs</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hrs</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hrs</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hrs</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hrs</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hrs</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hrs</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hrs</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3277345675"/>
                  </a:ext>
                </a:extLst>
              </a:tr>
              <a:tr h="439114">
                <a:tc>
                  <a:txBody>
                    <a:bodyPr/>
                    <a:lstStyle/>
                    <a:p>
                      <a:pPr algn="l">
                        <a:lnSpc>
                          <a:spcPct val="107000"/>
                        </a:lnSpc>
                        <a:spcAft>
                          <a:spcPts val="800"/>
                        </a:spcAft>
                      </a:pPr>
                      <a:r>
                        <a:rPr lang="en-US" sz="1100" b="0" dirty="0">
                          <a:effectLst/>
                          <a:latin typeface="Calibri (Body)"/>
                        </a:rPr>
                        <a:t>Table design</a:t>
                      </a:r>
                      <a:endParaRPr lang="en-IN" sz="1100" b="0" dirty="0">
                        <a:effectLst/>
                        <a:latin typeface="Calibri (Body)"/>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000" dirty="0"/>
                        <a:t>04/12/2021</a:t>
                      </a:r>
                      <a:endParaRPr lang="en-IN" sz="1000" dirty="0">
                        <a:latin typeface="Times New Roman" panose="02020603050405020304" pitchFamily="18" charset="0"/>
                        <a:cs typeface="Times New Roman" panose="02020603050405020304" pitchFamily="18" charset="0"/>
                      </a:endParaRPr>
                    </a:p>
                  </a:txBody>
                  <a:tcPr marL="99060" marR="99060"/>
                </a:tc>
                <a:tc>
                  <a:txBody>
                    <a:bodyPr/>
                    <a:lstStyle/>
                    <a:p>
                      <a:r>
                        <a:rPr lang="en-US" sz="1100" dirty="0">
                          <a:latin typeface="Calibri (Body)"/>
                        </a:rPr>
                        <a:t>2</a:t>
                      </a:r>
                      <a:endParaRPr lang="en-IN" sz="1100" dirty="0">
                        <a:latin typeface="Calibri (Body)"/>
                      </a:endParaRPr>
                    </a:p>
                  </a:txBody>
                  <a:tcPr/>
                </a:tc>
                <a:tc>
                  <a:txBody>
                    <a:bodyPr/>
                    <a:lstStyle/>
                    <a:p>
                      <a:r>
                        <a:rPr lang="en-US" sz="1100" dirty="0"/>
                        <a:t>1</a:t>
                      </a:r>
                      <a:endParaRPr lang="en-IN" sz="1100" dirty="0"/>
                    </a:p>
                  </a:txBody>
                  <a:tcPr/>
                </a:tc>
                <a:tc>
                  <a:txBody>
                    <a:bodyPr/>
                    <a:lstStyle/>
                    <a:p>
                      <a:r>
                        <a:rPr lang="en-US" sz="1100" dirty="0"/>
                        <a:t>0</a:t>
                      </a:r>
                      <a:endParaRPr lang="en-IN" sz="1100" dirty="0"/>
                    </a:p>
                  </a:txBody>
                  <a:tcPr/>
                </a:tc>
                <a:tc>
                  <a:txBody>
                    <a:bodyPr/>
                    <a:lstStyle/>
                    <a:p>
                      <a:r>
                        <a:rPr lang="en-US" sz="1100" dirty="0"/>
                        <a:t>1</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extLst>
                  <a:ext uri="{0D108BD9-81ED-4DB2-BD59-A6C34878D82A}">
                    <a16:rowId xmlns:a16="http://schemas.microsoft.com/office/drawing/2014/main" val="3908873386"/>
                  </a:ext>
                </a:extLst>
              </a:tr>
              <a:tr h="439114">
                <a:tc>
                  <a:txBody>
                    <a:bodyPr/>
                    <a:lstStyle/>
                    <a:p>
                      <a:pPr algn="l">
                        <a:lnSpc>
                          <a:spcPct val="107000"/>
                        </a:lnSpc>
                        <a:spcAft>
                          <a:spcPts val="800"/>
                        </a:spcAft>
                      </a:pPr>
                      <a:r>
                        <a:rPr lang="en-US" sz="1100" b="0" dirty="0">
                          <a:effectLst/>
                          <a:latin typeface="Calibri (Body)"/>
                        </a:rPr>
                        <a:t>Form design </a:t>
                      </a:r>
                      <a:endParaRPr lang="en-IN" sz="1100" b="0" dirty="0">
                        <a:effectLst/>
                        <a:latin typeface="Calibri (Body)"/>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000" dirty="0"/>
                        <a:t>20/12/2021</a:t>
                      </a:r>
                      <a:endParaRPr lang="en-IN" sz="1000" dirty="0">
                        <a:latin typeface="Times New Roman" panose="02020603050405020304" pitchFamily="18" charset="0"/>
                        <a:cs typeface="Times New Roman" panose="02020603050405020304" pitchFamily="18" charset="0"/>
                      </a:endParaRPr>
                    </a:p>
                  </a:txBody>
                  <a:tcPr marL="99060" marR="99060"/>
                </a:tc>
                <a:tc>
                  <a:txBody>
                    <a:bodyPr/>
                    <a:lstStyle/>
                    <a:p>
                      <a:r>
                        <a:rPr lang="en-US" sz="1100" dirty="0">
                          <a:latin typeface="Calibri (Body)"/>
                        </a:rPr>
                        <a:t>3</a:t>
                      </a:r>
                      <a:endParaRPr lang="en-IN" sz="1100" dirty="0">
                        <a:latin typeface="Calibri (Body)"/>
                      </a:endParaRPr>
                    </a:p>
                  </a:txBody>
                  <a:tcPr/>
                </a:tc>
                <a:tc>
                  <a:txBody>
                    <a:bodyPr/>
                    <a:lstStyle/>
                    <a:p>
                      <a:r>
                        <a:rPr lang="en-US" sz="1100" dirty="0"/>
                        <a:t>0</a:t>
                      </a:r>
                      <a:endParaRPr lang="en-IN" sz="1100" dirty="0"/>
                    </a:p>
                  </a:txBody>
                  <a:tcPr/>
                </a:tc>
                <a:tc>
                  <a:txBody>
                    <a:bodyPr/>
                    <a:lstStyle/>
                    <a:p>
                      <a:r>
                        <a:rPr lang="en-US" sz="1100" dirty="0"/>
                        <a:t>1</a:t>
                      </a:r>
                      <a:endParaRPr lang="en-IN" sz="1100" dirty="0"/>
                    </a:p>
                  </a:txBody>
                  <a:tcPr/>
                </a:tc>
                <a:tc>
                  <a:txBody>
                    <a:bodyPr/>
                    <a:lstStyle/>
                    <a:p>
                      <a:r>
                        <a:rPr lang="en-US" sz="1100" dirty="0"/>
                        <a:t>0</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extLst>
                  <a:ext uri="{0D108BD9-81ED-4DB2-BD59-A6C34878D82A}">
                    <a16:rowId xmlns:a16="http://schemas.microsoft.com/office/drawing/2014/main" val="2089893642"/>
                  </a:ext>
                </a:extLst>
              </a:tr>
              <a:tr h="439114">
                <a:tc>
                  <a:txBody>
                    <a:bodyPr/>
                    <a:lstStyle/>
                    <a:p>
                      <a:pPr algn="l">
                        <a:lnSpc>
                          <a:spcPct val="107000"/>
                        </a:lnSpc>
                        <a:spcAft>
                          <a:spcPts val="800"/>
                        </a:spcAft>
                      </a:pPr>
                      <a:r>
                        <a:rPr lang="en-US" sz="1100" b="0" dirty="0">
                          <a:effectLst/>
                          <a:latin typeface="Calibri (Body)"/>
                        </a:rPr>
                        <a:t>Basic coding</a:t>
                      </a:r>
                      <a:endParaRPr lang="en-IN" sz="1100" b="0" dirty="0">
                        <a:effectLst/>
                        <a:latin typeface="Calibri (Body)"/>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000" dirty="0"/>
                        <a:t>27/12/2021</a:t>
                      </a:r>
                      <a:endParaRPr lang="en-IN" sz="1000" dirty="0">
                        <a:latin typeface="Times New Roman" panose="02020603050405020304" pitchFamily="18" charset="0"/>
                        <a:cs typeface="Times New Roman" panose="02020603050405020304" pitchFamily="18" charset="0"/>
                      </a:endParaRPr>
                    </a:p>
                  </a:txBody>
                  <a:tcPr marL="99060" marR="99060"/>
                </a:tc>
                <a:tc>
                  <a:txBody>
                    <a:bodyPr/>
                    <a:lstStyle/>
                    <a:p>
                      <a:r>
                        <a:rPr lang="en-US" sz="1100" dirty="0">
                          <a:latin typeface="Calibri (Body)"/>
                        </a:rPr>
                        <a:t>5</a:t>
                      </a:r>
                      <a:endParaRPr lang="en-IN" sz="1100" dirty="0">
                        <a:latin typeface="Calibri (Body)"/>
                      </a:endParaRPr>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0</a:t>
                      </a:r>
                      <a:endParaRPr lang="en-IN" sz="1100" dirty="0"/>
                    </a:p>
                  </a:txBody>
                  <a:tcPr/>
                </a:tc>
                <a:extLst>
                  <a:ext uri="{0D108BD9-81ED-4DB2-BD59-A6C34878D82A}">
                    <a16:rowId xmlns:a16="http://schemas.microsoft.com/office/drawing/2014/main" val="3580985926"/>
                  </a:ext>
                </a:extLst>
              </a:tr>
              <a:tr h="4728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0" dirty="0">
                          <a:effectLst/>
                        </a:rPr>
                        <a:t>User story #4,#5</a:t>
                      </a:r>
                      <a:endParaRPr lang="en-IN" sz="1100" b="0" dirty="0">
                        <a:effectLst/>
                        <a:latin typeface="Times New Roman" panose="02020603050405020304" pitchFamily="18" charset="0"/>
                        <a:ea typeface="Calibri"/>
                        <a:cs typeface="Times New Roman" panose="02020603050405020304" pitchFamily="18" charset="0"/>
                      </a:endParaRPr>
                    </a:p>
                  </a:txBody>
                  <a:tcPr/>
                </a:tc>
                <a:tc>
                  <a:txBody>
                    <a:bodyPr/>
                    <a:lstStyle/>
                    <a:p>
                      <a:endParaRPr lang="en-IN" dirty="0"/>
                    </a:p>
                  </a:txBody>
                  <a:tcPr/>
                </a:tc>
                <a:tc>
                  <a:txBody>
                    <a:bodyPr/>
                    <a:lstStyle/>
                    <a:p>
                      <a:endParaRPr lang="en-IN"/>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extLst>
                  <a:ext uri="{0D108BD9-81ED-4DB2-BD59-A6C34878D82A}">
                    <a16:rowId xmlns:a16="http://schemas.microsoft.com/office/drawing/2014/main" val="766176284"/>
                  </a:ext>
                </a:extLst>
              </a:tr>
              <a:tr h="928895">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100" b="0" dirty="0">
                          <a:latin typeface="Calibri (Body)"/>
                        </a:rPr>
                        <a:t>Information Update request status to donation</a:t>
                      </a:r>
                      <a:endParaRPr lang="en-IN" sz="1100" b="0" dirty="0">
                        <a:effectLst/>
                        <a:latin typeface="Calibri (Body)"/>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t>16/01/2022</a:t>
                      </a:r>
                      <a:endParaRPr lang="en-US" sz="1000" dirty="0">
                        <a:latin typeface="Times New Roman" pitchFamily="18" charset="0"/>
                        <a:cs typeface="Times New Roman" pitchFamily="18" charset="0"/>
                      </a:endParaRPr>
                    </a:p>
                  </a:txBody>
                  <a:tcPr marL="68580" marR="68580" marT="0" marB="0"/>
                </a:tc>
                <a:tc>
                  <a:txBody>
                    <a:bodyPr/>
                    <a:lstStyle/>
                    <a:p>
                      <a:r>
                        <a:rPr lang="en-US" sz="1100" dirty="0">
                          <a:latin typeface="Calibri (Body)"/>
                        </a:rPr>
                        <a:t>5</a:t>
                      </a:r>
                      <a:endParaRPr lang="en-IN" sz="1100" dirty="0">
                        <a:latin typeface="Calibri (Body)"/>
                      </a:endParaRPr>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extLst>
                  <a:ext uri="{0D108BD9-81ED-4DB2-BD59-A6C34878D82A}">
                    <a16:rowId xmlns:a16="http://schemas.microsoft.com/office/drawing/2014/main" val="317502129"/>
                  </a:ext>
                </a:extLst>
              </a:tr>
              <a:tr h="743116">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0" dirty="0">
                          <a:latin typeface="Calibri (Body)"/>
                        </a:rPr>
                        <a:t>Checking probability of blood availability</a:t>
                      </a:r>
                      <a:endParaRPr lang="en-IN" sz="1100" b="0" dirty="0">
                        <a:effectLst/>
                        <a:latin typeface="Calibri (Body)"/>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t>22/01/2022</a:t>
                      </a:r>
                      <a:endParaRPr lang="en-US" sz="1000" dirty="0">
                        <a:latin typeface="Times New Roman" pitchFamily="18" charset="0"/>
                        <a:ea typeface="Calibri"/>
                        <a:cs typeface="Times New Roman" pitchFamily="18" charset="0"/>
                      </a:endParaRPr>
                    </a:p>
                  </a:txBody>
                  <a:tcPr marL="68580" marR="68580" marT="0" marB="0"/>
                </a:tc>
                <a:tc>
                  <a:txBody>
                    <a:bodyPr/>
                    <a:lstStyle/>
                    <a:p>
                      <a:r>
                        <a:rPr lang="en-US" sz="1100" dirty="0">
                          <a:latin typeface="Calibri (Body)"/>
                        </a:rPr>
                        <a:t>5</a:t>
                      </a:r>
                      <a:endParaRPr lang="en-IN" sz="1100" dirty="0">
                        <a:latin typeface="Calibri (Body)"/>
                      </a:endParaRPr>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extLst>
                  <a:ext uri="{0D108BD9-81ED-4DB2-BD59-A6C34878D82A}">
                    <a16:rowId xmlns:a16="http://schemas.microsoft.com/office/drawing/2014/main" val="3507405105"/>
                  </a:ext>
                </a:extLst>
              </a:tr>
            </a:tbl>
          </a:graphicData>
        </a:graphic>
      </p:graphicFrame>
    </p:spTree>
    <p:extLst>
      <p:ext uri="{BB962C8B-B14F-4D97-AF65-F5344CB8AC3E}">
        <p14:creationId xmlns:p14="http://schemas.microsoft.com/office/powerpoint/2010/main" val="3521055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3DAE5E8-A17D-47A6-8D45-2FC0D52DB6A3}"/>
              </a:ext>
            </a:extLst>
          </p:cNvPr>
          <p:cNvGraphicFramePr>
            <a:graphicFrameLocks noGrp="1"/>
          </p:cNvGraphicFramePr>
          <p:nvPr>
            <p:ph idx="1"/>
            <p:extLst>
              <p:ext uri="{D42A27DB-BD31-4B8C-83A1-F6EECF244321}">
                <p14:modId xmlns:p14="http://schemas.microsoft.com/office/powerpoint/2010/main" val="2321892405"/>
              </p:ext>
            </p:extLst>
          </p:nvPr>
        </p:nvGraphicFramePr>
        <p:xfrm>
          <a:off x="701494" y="1448641"/>
          <a:ext cx="10789011" cy="4348480"/>
        </p:xfrm>
        <a:graphic>
          <a:graphicData uri="http://schemas.openxmlformats.org/drawingml/2006/table">
            <a:tbl>
              <a:tblPr firstRow="1" firstCol="1" bandRow="1">
                <a:tableStyleId>{073A0DAA-6AF3-43AB-8588-CEC1D06C72B9}</a:tableStyleId>
              </a:tblPr>
              <a:tblGrid>
                <a:gridCol w="891987">
                  <a:extLst>
                    <a:ext uri="{9D8B030D-6E8A-4147-A177-3AD203B41FA5}">
                      <a16:colId xmlns:a16="http://schemas.microsoft.com/office/drawing/2014/main" val="3237459497"/>
                    </a:ext>
                  </a:extLst>
                </a:gridCol>
                <a:gridCol w="764237">
                  <a:extLst>
                    <a:ext uri="{9D8B030D-6E8A-4147-A177-3AD203B41FA5}">
                      <a16:colId xmlns:a16="http://schemas.microsoft.com/office/drawing/2014/main" val="1785719877"/>
                    </a:ext>
                  </a:extLst>
                </a:gridCol>
                <a:gridCol w="472891">
                  <a:extLst>
                    <a:ext uri="{9D8B030D-6E8A-4147-A177-3AD203B41FA5}">
                      <a16:colId xmlns:a16="http://schemas.microsoft.com/office/drawing/2014/main" val="1681837903"/>
                    </a:ext>
                  </a:extLst>
                </a:gridCol>
                <a:gridCol w="618564">
                  <a:extLst>
                    <a:ext uri="{9D8B030D-6E8A-4147-A177-3AD203B41FA5}">
                      <a16:colId xmlns:a16="http://schemas.microsoft.com/office/drawing/2014/main" val="2407578203"/>
                    </a:ext>
                  </a:extLst>
                </a:gridCol>
                <a:gridCol w="618564">
                  <a:extLst>
                    <a:ext uri="{9D8B030D-6E8A-4147-A177-3AD203B41FA5}">
                      <a16:colId xmlns:a16="http://schemas.microsoft.com/office/drawing/2014/main" val="3140098822"/>
                    </a:ext>
                  </a:extLst>
                </a:gridCol>
                <a:gridCol w="618564">
                  <a:extLst>
                    <a:ext uri="{9D8B030D-6E8A-4147-A177-3AD203B41FA5}">
                      <a16:colId xmlns:a16="http://schemas.microsoft.com/office/drawing/2014/main" val="1483413545"/>
                    </a:ext>
                  </a:extLst>
                </a:gridCol>
                <a:gridCol w="618564">
                  <a:extLst>
                    <a:ext uri="{9D8B030D-6E8A-4147-A177-3AD203B41FA5}">
                      <a16:colId xmlns:a16="http://schemas.microsoft.com/office/drawing/2014/main" val="2830937688"/>
                    </a:ext>
                  </a:extLst>
                </a:gridCol>
                <a:gridCol w="618564">
                  <a:extLst>
                    <a:ext uri="{9D8B030D-6E8A-4147-A177-3AD203B41FA5}">
                      <a16:colId xmlns:a16="http://schemas.microsoft.com/office/drawing/2014/main" val="2441721534"/>
                    </a:ext>
                  </a:extLst>
                </a:gridCol>
                <a:gridCol w="618564">
                  <a:extLst>
                    <a:ext uri="{9D8B030D-6E8A-4147-A177-3AD203B41FA5}">
                      <a16:colId xmlns:a16="http://schemas.microsoft.com/office/drawing/2014/main" val="3382444240"/>
                    </a:ext>
                  </a:extLst>
                </a:gridCol>
                <a:gridCol w="618564">
                  <a:extLst>
                    <a:ext uri="{9D8B030D-6E8A-4147-A177-3AD203B41FA5}">
                      <a16:colId xmlns:a16="http://schemas.microsoft.com/office/drawing/2014/main" val="1312150042"/>
                    </a:ext>
                  </a:extLst>
                </a:gridCol>
                <a:gridCol w="618564">
                  <a:extLst>
                    <a:ext uri="{9D8B030D-6E8A-4147-A177-3AD203B41FA5}">
                      <a16:colId xmlns:a16="http://schemas.microsoft.com/office/drawing/2014/main" val="470154335"/>
                    </a:ext>
                  </a:extLst>
                </a:gridCol>
                <a:gridCol w="618564">
                  <a:extLst>
                    <a:ext uri="{9D8B030D-6E8A-4147-A177-3AD203B41FA5}">
                      <a16:colId xmlns:a16="http://schemas.microsoft.com/office/drawing/2014/main" val="905399271"/>
                    </a:ext>
                  </a:extLst>
                </a:gridCol>
                <a:gridCol w="618564">
                  <a:extLst>
                    <a:ext uri="{9D8B030D-6E8A-4147-A177-3AD203B41FA5}">
                      <a16:colId xmlns:a16="http://schemas.microsoft.com/office/drawing/2014/main" val="2627004172"/>
                    </a:ext>
                  </a:extLst>
                </a:gridCol>
                <a:gridCol w="618564">
                  <a:extLst>
                    <a:ext uri="{9D8B030D-6E8A-4147-A177-3AD203B41FA5}">
                      <a16:colId xmlns:a16="http://schemas.microsoft.com/office/drawing/2014/main" val="1924537480"/>
                    </a:ext>
                  </a:extLst>
                </a:gridCol>
                <a:gridCol w="618564">
                  <a:extLst>
                    <a:ext uri="{9D8B030D-6E8A-4147-A177-3AD203B41FA5}">
                      <a16:colId xmlns:a16="http://schemas.microsoft.com/office/drawing/2014/main" val="3042342343"/>
                    </a:ext>
                  </a:extLst>
                </a:gridCol>
                <a:gridCol w="618564">
                  <a:extLst>
                    <a:ext uri="{9D8B030D-6E8A-4147-A177-3AD203B41FA5}">
                      <a16:colId xmlns:a16="http://schemas.microsoft.com/office/drawing/2014/main" val="2112689738"/>
                    </a:ext>
                  </a:extLst>
                </a:gridCol>
                <a:gridCol w="618564">
                  <a:extLst>
                    <a:ext uri="{9D8B030D-6E8A-4147-A177-3AD203B41FA5}">
                      <a16:colId xmlns:a16="http://schemas.microsoft.com/office/drawing/2014/main" val="72119246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0" dirty="0">
                          <a:effectLst/>
                          <a:latin typeface="Calibri (Body)"/>
                        </a:rPr>
                        <a:t>User story #6,#7,#8</a:t>
                      </a:r>
                      <a:endParaRPr lang="en-IN" sz="1100" b="0" dirty="0">
                        <a:effectLst/>
                        <a:latin typeface="Calibri (Body)"/>
                        <a:ea typeface="Calibri"/>
                        <a:cs typeface="Times New Roman" panose="02020603050405020304" pitchFamily="18" charset="0"/>
                      </a:endParaRPr>
                    </a:p>
                  </a:txBody>
                  <a:tcPr/>
                </a:tc>
                <a:tc>
                  <a:txBody>
                    <a:bodyPr/>
                    <a:lstStyle/>
                    <a:p>
                      <a:endParaRPr lang="en-IN" dirty="0"/>
                    </a:p>
                  </a:txBody>
                  <a:tcPr/>
                </a:tc>
                <a:tc>
                  <a:txBody>
                    <a:bodyPr/>
                    <a:lstStyle/>
                    <a:p>
                      <a:endParaRPr lang="en-IN" dirty="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extLst>
                  <a:ext uri="{0D108BD9-81ED-4DB2-BD59-A6C34878D82A}">
                    <a16:rowId xmlns:a16="http://schemas.microsoft.com/office/drawing/2014/main" val="3774251857"/>
                  </a:ext>
                </a:extLst>
              </a:tr>
              <a:tr h="370840">
                <a:tc>
                  <a:txBody>
                    <a:bodyPr/>
                    <a:lstStyle/>
                    <a:p>
                      <a:pPr algn="just"/>
                      <a:r>
                        <a:rPr lang="en-US" sz="1100" b="0" dirty="0">
                          <a:latin typeface="Calibri (Body)"/>
                        </a:rPr>
                        <a:t>Register user by details</a:t>
                      </a:r>
                      <a:endParaRPr lang="en-IN" sz="1100" b="0" dirty="0">
                        <a:effectLst/>
                        <a:latin typeface="Calibri (Body)"/>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t>27/01/2022</a:t>
                      </a:r>
                      <a:endParaRPr lang="en-US" sz="1000" dirty="0">
                        <a:latin typeface="Times New Roman" pitchFamily="18" charset="0"/>
                        <a:cs typeface="Times New Roman" pitchFamily="18" charset="0"/>
                      </a:endParaRPr>
                    </a:p>
                  </a:txBody>
                  <a:tcPr marL="68580" marR="68580" marT="0" marB="0"/>
                </a:tc>
                <a:tc>
                  <a:txBody>
                    <a:bodyPr/>
                    <a:lstStyle/>
                    <a:p>
                      <a:r>
                        <a:rPr lang="en-US" sz="1100" dirty="0">
                          <a:latin typeface="Calibri (Body)"/>
                        </a:rPr>
                        <a:t>5</a:t>
                      </a:r>
                      <a:endParaRPr lang="en-IN" sz="1100" dirty="0">
                        <a:latin typeface="Calibri (Body)"/>
                      </a:endParaRPr>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extLst>
                  <a:ext uri="{0D108BD9-81ED-4DB2-BD59-A6C34878D82A}">
                    <a16:rowId xmlns:a16="http://schemas.microsoft.com/office/drawing/2014/main" val="4206019140"/>
                  </a:ext>
                </a:extLst>
              </a:tr>
              <a:tr h="370840">
                <a:tc>
                  <a:txBody>
                    <a:bodyPr/>
                    <a:lstStyle/>
                    <a:p>
                      <a:pPr algn="just"/>
                      <a:r>
                        <a:rPr lang="en-US" sz="1100" b="0" dirty="0">
                          <a:latin typeface="Calibri (Body)"/>
                        </a:rPr>
                        <a:t>Login by using username and password</a:t>
                      </a:r>
                      <a:endParaRPr lang="en-IN" sz="1100" b="0" dirty="0">
                        <a:effectLst/>
                        <a:latin typeface="Calibri (Body)"/>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t>31/01/2022</a:t>
                      </a:r>
                      <a:endParaRPr lang="en-US" sz="1000" dirty="0">
                        <a:latin typeface="Times New Roman" pitchFamily="18" charset="0"/>
                        <a:cs typeface="Times New Roman" pitchFamily="18" charset="0"/>
                      </a:endParaRPr>
                    </a:p>
                  </a:txBody>
                  <a:tcPr marL="68580" marR="68580" marT="0" marB="0"/>
                </a:tc>
                <a:tc>
                  <a:txBody>
                    <a:bodyPr/>
                    <a:lstStyle/>
                    <a:p>
                      <a:r>
                        <a:rPr lang="en-US" sz="1100" dirty="0">
                          <a:latin typeface="Calibri (Body)"/>
                        </a:rPr>
                        <a:t>5</a:t>
                      </a:r>
                      <a:endParaRPr lang="en-IN" sz="1100" dirty="0">
                        <a:latin typeface="Calibri (Body)"/>
                      </a:endParaRPr>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extLst>
                  <a:ext uri="{0D108BD9-81ED-4DB2-BD59-A6C34878D82A}">
                    <a16:rowId xmlns:a16="http://schemas.microsoft.com/office/drawing/2014/main" val="123384867"/>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0" dirty="0">
                          <a:latin typeface="Calibri (Body)"/>
                        </a:rPr>
                        <a:t>Search blood by group</a:t>
                      </a:r>
                      <a:endParaRPr lang="en-IN" sz="1100" b="0" dirty="0">
                        <a:effectLst/>
                        <a:latin typeface="Calibri (Body)"/>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000" dirty="0"/>
                        <a:t>03/02/2022</a:t>
                      </a:r>
                      <a:endParaRPr lang="en-US" sz="1000" dirty="0">
                        <a:latin typeface="Times New Roman" pitchFamily="18" charset="0"/>
                        <a:ea typeface="Calibri"/>
                        <a:cs typeface="Times New Roman" pitchFamily="18" charset="0"/>
                      </a:endParaRPr>
                    </a:p>
                  </a:txBody>
                  <a:tcPr marL="68580" marR="68580" marT="0" marB="0"/>
                </a:tc>
                <a:tc>
                  <a:txBody>
                    <a:bodyPr/>
                    <a:lstStyle/>
                    <a:p>
                      <a:r>
                        <a:rPr lang="en-US" sz="1100" dirty="0">
                          <a:latin typeface="Calibri (Body)"/>
                        </a:rPr>
                        <a:t>5</a:t>
                      </a:r>
                      <a:endParaRPr lang="en-IN" sz="1100" dirty="0">
                        <a:latin typeface="Calibri (Body)"/>
                      </a:endParaRPr>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extLst>
                  <a:ext uri="{0D108BD9-81ED-4DB2-BD59-A6C34878D82A}">
                    <a16:rowId xmlns:a16="http://schemas.microsoft.com/office/drawing/2014/main" val="24452474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0" dirty="0">
                          <a:effectLst/>
                          <a:latin typeface="Calibri (Body)"/>
                        </a:rPr>
                        <a:t>User story #9,#10,#11</a:t>
                      </a:r>
                      <a:endParaRPr lang="en-IN" sz="1100" b="0" dirty="0">
                        <a:effectLst/>
                        <a:latin typeface="Calibri (Body)"/>
                        <a:ea typeface="Calibri"/>
                        <a:cs typeface="Times New Roman" panose="02020603050405020304" pitchFamily="18" charset="0"/>
                      </a:endParaRPr>
                    </a:p>
                  </a:txBody>
                  <a:tcPr/>
                </a:tc>
                <a:tc>
                  <a:txBody>
                    <a:bodyPr/>
                    <a:lstStyle/>
                    <a:p>
                      <a:endParaRPr lang="en-IN"/>
                    </a:p>
                  </a:txBody>
                  <a:tcPr/>
                </a:tc>
                <a:tc>
                  <a:txBody>
                    <a:bodyPr/>
                    <a:lstStyle/>
                    <a:p>
                      <a:endParaRPr lang="en-IN"/>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2564755371"/>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0" dirty="0">
                          <a:latin typeface="Calibri (Body)"/>
                        </a:rPr>
                        <a:t>View same blood group requirements</a:t>
                      </a:r>
                      <a:endParaRPr lang="en-IN" sz="1100" b="0" dirty="0">
                        <a:effectLst/>
                        <a:latin typeface="Calibri (Body)"/>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t>10/02/2022</a:t>
                      </a:r>
                      <a:endParaRPr lang="en-US" sz="1000" dirty="0">
                        <a:latin typeface="Times New Roman" pitchFamily="18" charset="0"/>
                        <a:ea typeface="Calibri"/>
                        <a:cs typeface="Times New Roman" pitchFamily="18" charset="0"/>
                      </a:endParaRPr>
                    </a:p>
                  </a:txBody>
                  <a:tcPr marL="68580" marR="68580" marT="0" marB="0"/>
                </a:tc>
                <a:tc>
                  <a:txBody>
                    <a:bodyPr/>
                    <a:lstStyle/>
                    <a:p>
                      <a:r>
                        <a:rPr lang="en-US" sz="1100" dirty="0">
                          <a:latin typeface="Calibri (Body)"/>
                        </a:rPr>
                        <a:t>5</a:t>
                      </a:r>
                      <a:endParaRPr lang="en-IN" sz="1100" dirty="0">
                        <a:latin typeface="Calibri (Body)"/>
                      </a:endParaRPr>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extLst>
                  <a:ext uri="{0D108BD9-81ED-4DB2-BD59-A6C34878D82A}">
                    <a16:rowId xmlns:a16="http://schemas.microsoft.com/office/drawing/2014/main" val="1908973769"/>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0" dirty="0">
                          <a:effectLst/>
                          <a:latin typeface="Calibri (Body)"/>
                        </a:rPr>
                        <a:t> </a:t>
                      </a:r>
                      <a:r>
                        <a:rPr lang="en-IN" sz="1100" b="0" dirty="0">
                          <a:latin typeface="Calibri (Body)"/>
                        </a:rPr>
                        <a:t>Accept blood request</a:t>
                      </a:r>
                      <a:endParaRPr lang="en-IN" sz="1100" b="0" dirty="0">
                        <a:effectLst/>
                        <a:latin typeface="Calibri (Body)"/>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latin typeface="Calibri (Body)"/>
                          <a:ea typeface="Calibri"/>
                          <a:cs typeface="Times New Roman" pitchFamily="18" charset="0"/>
                        </a:rPr>
                        <a:t>14/02/2022</a:t>
                      </a:r>
                    </a:p>
                  </a:txBody>
                  <a:tcPr marL="68580" marR="68580" marT="0" marB="0"/>
                </a:tc>
                <a:tc>
                  <a:txBody>
                    <a:bodyPr/>
                    <a:lstStyle/>
                    <a:p>
                      <a:r>
                        <a:rPr lang="en-US" sz="1100" dirty="0">
                          <a:latin typeface="Calibri (Body)"/>
                        </a:rPr>
                        <a:t>5</a:t>
                      </a:r>
                      <a:endParaRPr lang="en-IN" sz="1100" dirty="0">
                        <a:latin typeface="Calibri (Body)"/>
                      </a:endParaRPr>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extLst>
                  <a:ext uri="{0D108BD9-81ED-4DB2-BD59-A6C34878D82A}">
                    <a16:rowId xmlns:a16="http://schemas.microsoft.com/office/drawing/2014/main" val="1875692134"/>
                  </a:ext>
                </a:extLst>
              </a:tr>
              <a:tr h="370840">
                <a:tc>
                  <a:txBody>
                    <a:bodyPr/>
                    <a:lstStyle/>
                    <a:p>
                      <a:pPr algn="just"/>
                      <a:r>
                        <a:rPr lang="en-US" sz="1100" b="0" dirty="0">
                          <a:effectLst/>
                          <a:latin typeface="Calibri (Body)"/>
                        </a:rPr>
                        <a:t>Output Generation</a:t>
                      </a:r>
                      <a:endParaRPr lang="en-IN" sz="1100" b="0" dirty="0">
                        <a:effectLst/>
                        <a:latin typeface="Calibri (Body)"/>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latin typeface="Calibri (Body)"/>
                          <a:ea typeface="Calibri"/>
                          <a:cs typeface="Times New Roman" pitchFamily="18" charset="0"/>
                        </a:rPr>
                        <a:t>19/02/2022</a:t>
                      </a:r>
                    </a:p>
                  </a:txBody>
                  <a:tcPr marL="68580" marR="68580" marT="0" marB="0"/>
                </a:tc>
                <a:tc>
                  <a:txBody>
                    <a:bodyPr/>
                    <a:lstStyle/>
                    <a:p>
                      <a:r>
                        <a:rPr lang="en-US" sz="1100" dirty="0">
                          <a:latin typeface="Calibri (Body)"/>
                        </a:rPr>
                        <a:t>5</a:t>
                      </a:r>
                      <a:endParaRPr lang="en-IN" sz="1100" dirty="0">
                        <a:latin typeface="Calibri (Body)"/>
                      </a:endParaRPr>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extLst>
                  <a:ext uri="{0D108BD9-81ED-4DB2-BD59-A6C34878D82A}">
                    <a16:rowId xmlns:a16="http://schemas.microsoft.com/office/drawing/2014/main" val="1642015673"/>
                  </a:ext>
                </a:extLst>
              </a:tr>
              <a:tr h="370840">
                <a:tc>
                  <a:txBody>
                    <a:bodyPr/>
                    <a:lstStyle/>
                    <a:p>
                      <a:r>
                        <a:rPr lang="en-US" sz="1100" b="0" dirty="0"/>
                        <a:t>Total</a:t>
                      </a:r>
                      <a:endParaRPr lang="en-IN" sz="1100" b="0" dirty="0"/>
                    </a:p>
                  </a:txBody>
                  <a:tcPr/>
                </a:tc>
                <a:tc>
                  <a:txBody>
                    <a:bodyPr/>
                    <a:lstStyle/>
                    <a:p>
                      <a:endParaRPr lang="en-IN"/>
                    </a:p>
                  </a:txBody>
                  <a:tcPr/>
                </a:tc>
                <a:tc>
                  <a:txBody>
                    <a:bodyPr/>
                    <a:lstStyle/>
                    <a:p>
                      <a:r>
                        <a:rPr lang="en-US" sz="1100" dirty="0"/>
                        <a:t>50</a:t>
                      </a:r>
                      <a:endParaRPr lang="en-IN" sz="1100" dirty="0"/>
                    </a:p>
                  </a:txBody>
                  <a:tcPr/>
                </a:tc>
                <a:tc>
                  <a:txBody>
                    <a:bodyPr/>
                    <a:lstStyle/>
                    <a:p>
                      <a:r>
                        <a:rPr lang="en-US" sz="1100" dirty="0"/>
                        <a:t>6</a:t>
                      </a:r>
                      <a:endParaRPr lang="en-IN" sz="1100" dirty="0"/>
                    </a:p>
                  </a:txBody>
                  <a:tcPr/>
                </a:tc>
                <a:tc>
                  <a:txBody>
                    <a:bodyPr/>
                    <a:lstStyle/>
                    <a:p>
                      <a:r>
                        <a:rPr lang="en-US" sz="1100" dirty="0"/>
                        <a:t>6</a:t>
                      </a:r>
                      <a:endParaRPr lang="en-IN" sz="1100" dirty="0"/>
                    </a:p>
                  </a:txBody>
                  <a:tcPr/>
                </a:tc>
                <a:tc>
                  <a:txBody>
                    <a:bodyPr/>
                    <a:lstStyle/>
                    <a:p>
                      <a:r>
                        <a:rPr lang="en-US" sz="1100" dirty="0"/>
                        <a:t>7</a:t>
                      </a:r>
                      <a:endParaRPr lang="en-IN" sz="1100" dirty="0"/>
                    </a:p>
                  </a:txBody>
                  <a:tcPr/>
                </a:tc>
                <a:tc>
                  <a:txBody>
                    <a:bodyPr/>
                    <a:lstStyle/>
                    <a:p>
                      <a:r>
                        <a:rPr lang="en-US" sz="1100" dirty="0"/>
                        <a:t>7</a:t>
                      </a:r>
                      <a:endParaRPr lang="en-IN" sz="1100" dirty="0"/>
                    </a:p>
                  </a:txBody>
                  <a:tcPr/>
                </a:tc>
                <a:tc>
                  <a:txBody>
                    <a:bodyPr/>
                    <a:lstStyle/>
                    <a:p>
                      <a:r>
                        <a:rPr lang="en-US" sz="1100" dirty="0"/>
                        <a:t>7</a:t>
                      </a:r>
                      <a:endParaRPr lang="en-IN" sz="1100" dirty="0"/>
                    </a:p>
                  </a:txBody>
                  <a:tcPr/>
                </a:tc>
                <a:tc>
                  <a:txBody>
                    <a:bodyPr/>
                    <a:lstStyle/>
                    <a:p>
                      <a:r>
                        <a:rPr lang="en-US" sz="1100" dirty="0"/>
                        <a:t>4</a:t>
                      </a:r>
                      <a:endParaRPr lang="en-IN" sz="1100" dirty="0"/>
                    </a:p>
                  </a:txBody>
                  <a:tcPr/>
                </a:tc>
                <a:tc>
                  <a:txBody>
                    <a:bodyPr/>
                    <a:lstStyle/>
                    <a:p>
                      <a:r>
                        <a:rPr lang="en-US" sz="1100" dirty="0"/>
                        <a:t>4</a:t>
                      </a:r>
                      <a:endParaRPr lang="en-IN" sz="1100" dirty="0"/>
                    </a:p>
                  </a:txBody>
                  <a:tcPr/>
                </a:tc>
                <a:tc>
                  <a:txBody>
                    <a:bodyPr/>
                    <a:lstStyle/>
                    <a:p>
                      <a:r>
                        <a:rPr lang="en-US" sz="1100" dirty="0"/>
                        <a:t>2</a:t>
                      </a:r>
                      <a:endParaRPr lang="en-IN" sz="1100" dirty="0"/>
                    </a:p>
                  </a:txBody>
                  <a:tcPr/>
                </a:tc>
                <a:tc>
                  <a:txBody>
                    <a:bodyPr/>
                    <a:lstStyle/>
                    <a:p>
                      <a:r>
                        <a:rPr lang="en-US" sz="1100" dirty="0"/>
                        <a:t>2</a:t>
                      </a:r>
                      <a:endParaRPr lang="en-IN" sz="1100" dirty="0"/>
                    </a:p>
                  </a:txBody>
                  <a:tcPr/>
                </a:tc>
                <a:tc>
                  <a:txBody>
                    <a:bodyPr/>
                    <a:lstStyle/>
                    <a:p>
                      <a:r>
                        <a:rPr lang="en-US" sz="1100" dirty="0"/>
                        <a:t>2</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0</a:t>
                      </a:r>
                      <a:endParaRPr lang="en-IN" sz="1100" dirty="0"/>
                    </a:p>
                  </a:txBody>
                  <a:tcPr/>
                </a:tc>
                <a:extLst>
                  <a:ext uri="{0D108BD9-81ED-4DB2-BD59-A6C34878D82A}">
                    <a16:rowId xmlns:a16="http://schemas.microsoft.com/office/drawing/2014/main" val="2081918309"/>
                  </a:ext>
                </a:extLst>
              </a:tr>
            </a:tbl>
          </a:graphicData>
        </a:graphic>
      </p:graphicFrame>
    </p:spTree>
    <p:extLst>
      <p:ext uri="{BB962C8B-B14F-4D97-AF65-F5344CB8AC3E}">
        <p14:creationId xmlns:p14="http://schemas.microsoft.com/office/powerpoint/2010/main" val="2048629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39B5C-E691-41B1-B236-773554B7DEA8}"/>
              </a:ext>
            </a:extLst>
          </p:cNvPr>
          <p:cNvSpPr>
            <a:spLocks noGrp="1"/>
          </p:cNvSpPr>
          <p:nvPr>
            <p:ph type="title"/>
          </p:nvPr>
        </p:nvSpPr>
        <p:spPr>
          <a:xfrm>
            <a:off x="838200" y="231866"/>
            <a:ext cx="10515600" cy="1325563"/>
          </a:xfrm>
        </p:spPr>
        <p:txBody>
          <a:bodyPr/>
          <a:lstStyle/>
          <a:p>
            <a:pPr algn="ctr"/>
            <a:r>
              <a:rPr lang="en-IN" sz="2800" b="1" dirty="0">
                <a:latin typeface="Times New Roman" pitchFamily="18" charset="0"/>
                <a:cs typeface="Times New Roman" pitchFamily="18" charset="0"/>
              </a:rPr>
              <a:t>SPRINT ACTUAL</a:t>
            </a:r>
            <a:br>
              <a:rPr lang="en-IN" sz="4400" dirty="0">
                <a:latin typeface="Times New Roman" pitchFamily="18" charset="0"/>
                <a:cs typeface="Times New Roman" pitchFamily="18" charset="0"/>
              </a:rPr>
            </a:br>
            <a:endParaRPr lang="en-IN" dirty="0"/>
          </a:p>
        </p:txBody>
      </p:sp>
      <p:graphicFrame>
        <p:nvGraphicFramePr>
          <p:cNvPr id="6" name="Table 6">
            <a:extLst>
              <a:ext uri="{FF2B5EF4-FFF2-40B4-BE49-F238E27FC236}">
                <a16:creationId xmlns:a16="http://schemas.microsoft.com/office/drawing/2014/main" id="{8B4E1C48-18CA-4041-8784-EEECC07216D0}"/>
              </a:ext>
            </a:extLst>
          </p:cNvPr>
          <p:cNvGraphicFramePr>
            <a:graphicFrameLocks noGrp="1"/>
          </p:cNvGraphicFramePr>
          <p:nvPr>
            <p:ph idx="1"/>
            <p:extLst>
              <p:ext uri="{D42A27DB-BD31-4B8C-83A1-F6EECF244321}">
                <p14:modId xmlns:p14="http://schemas.microsoft.com/office/powerpoint/2010/main" val="1937843843"/>
              </p:ext>
            </p:extLst>
          </p:nvPr>
        </p:nvGraphicFramePr>
        <p:xfrm>
          <a:off x="555810" y="1325563"/>
          <a:ext cx="11080380" cy="4913658"/>
        </p:xfrm>
        <a:graphic>
          <a:graphicData uri="http://schemas.openxmlformats.org/drawingml/2006/table">
            <a:tbl>
              <a:tblPr firstRow="1" firstCol="1" bandRow="1">
                <a:tableStyleId>{073A0DAA-6AF3-43AB-8588-CEC1D06C72B9}</a:tableStyleId>
              </a:tblPr>
              <a:tblGrid>
                <a:gridCol w="865148">
                  <a:extLst>
                    <a:ext uri="{9D8B030D-6E8A-4147-A177-3AD203B41FA5}">
                      <a16:colId xmlns:a16="http://schemas.microsoft.com/office/drawing/2014/main" val="936375955"/>
                    </a:ext>
                  </a:extLst>
                </a:gridCol>
                <a:gridCol w="820218">
                  <a:extLst>
                    <a:ext uri="{9D8B030D-6E8A-4147-A177-3AD203B41FA5}">
                      <a16:colId xmlns:a16="http://schemas.microsoft.com/office/drawing/2014/main" val="2932579734"/>
                    </a:ext>
                  </a:extLst>
                </a:gridCol>
                <a:gridCol w="456686">
                  <a:extLst>
                    <a:ext uri="{9D8B030D-6E8A-4147-A177-3AD203B41FA5}">
                      <a16:colId xmlns:a16="http://schemas.microsoft.com/office/drawing/2014/main" val="4050697718"/>
                    </a:ext>
                  </a:extLst>
                </a:gridCol>
                <a:gridCol w="638452">
                  <a:extLst>
                    <a:ext uri="{9D8B030D-6E8A-4147-A177-3AD203B41FA5}">
                      <a16:colId xmlns:a16="http://schemas.microsoft.com/office/drawing/2014/main" val="2782405131"/>
                    </a:ext>
                  </a:extLst>
                </a:gridCol>
                <a:gridCol w="638452">
                  <a:extLst>
                    <a:ext uri="{9D8B030D-6E8A-4147-A177-3AD203B41FA5}">
                      <a16:colId xmlns:a16="http://schemas.microsoft.com/office/drawing/2014/main" val="1077869242"/>
                    </a:ext>
                  </a:extLst>
                </a:gridCol>
                <a:gridCol w="638452">
                  <a:extLst>
                    <a:ext uri="{9D8B030D-6E8A-4147-A177-3AD203B41FA5}">
                      <a16:colId xmlns:a16="http://schemas.microsoft.com/office/drawing/2014/main" val="2074684661"/>
                    </a:ext>
                  </a:extLst>
                </a:gridCol>
                <a:gridCol w="638452">
                  <a:extLst>
                    <a:ext uri="{9D8B030D-6E8A-4147-A177-3AD203B41FA5}">
                      <a16:colId xmlns:a16="http://schemas.microsoft.com/office/drawing/2014/main" val="390400602"/>
                    </a:ext>
                  </a:extLst>
                </a:gridCol>
                <a:gridCol w="638452">
                  <a:extLst>
                    <a:ext uri="{9D8B030D-6E8A-4147-A177-3AD203B41FA5}">
                      <a16:colId xmlns:a16="http://schemas.microsoft.com/office/drawing/2014/main" val="2863575661"/>
                    </a:ext>
                  </a:extLst>
                </a:gridCol>
                <a:gridCol w="638452">
                  <a:extLst>
                    <a:ext uri="{9D8B030D-6E8A-4147-A177-3AD203B41FA5}">
                      <a16:colId xmlns:a16="http://schemas.microsoft.com/office/drawing/2014/main" val="1235625773"/>
                    </a:ext>
                  </a:extLst>
                </a:gridCol>
                <a:gridCol w="638452">
                  <a:extLst>
                    <a:ext uri="{9D8B030D-6E8A-4147-A177-3AD203B41FA5}">
                      <a16:colId xmlns:a16="http://schemas.microsoft.com/office/drawing/2014/main" val="1022087210"/>
                    </a:ext>
                  </a:extLst>
                </a:gridCol>
                <a:gridCol w="638452">
                  <a:extLst>
                    <a:ext uri="{9D8B030D-6E8A-4147-A177-3AD203B41FA5}">
                      <a16:colId xmlns:a16="http://schemas.microsoft.com/office/drawing/2014/main" val="1360962986"/>
                    </a:ext>
                  </a:extLst>
                </a:gridCol>
                <a:gridCol w="638452">
                  <a:extLst>
                    <a:ext uri="{9D8B030D-6E8A-4147-A177-3AD203B41FA5}">
                      <a16:colId xmlns:a16="http://schemas.microsoft.com/office/drawing/2014/main" val="85716090"/>
                    </a:ext>
                  </a:extLst>
                </a:gridCol>
                <a:gridCol w="638452">
                  <a:extLst>
                    <a:ext uri="{9D8B030D-6E8A-4147-A177-3AD203B41FA5}">
                      <a16:colId xmlns:a16="http://schemas.microsoft.com/office/drawing/2014/main" val="1060305733"/>
                    </a:ext>
                  </a:extLst>
                </a:gridCol>
                <a:gridCol w="638452">
                  <a:extLst>
                    <a:ext uri="{9D8B030D-6E8A-4147-A177-3AD203B41FA5}">
                      <a16:colId xmlns:a16="http://schemas.microsoft.com/office/drawing/2014/main" val="1592667009"/>
                    </a:ext>
                  </a:extLst>
                </a:gridCol>
                <a:gridCol w="638452">
                  <a:extLst>
                    <a:ext uri="{9D8B030D-6E8A-4147-A177-3AD203B41FA5}">
                      <a16:colId xmlns:a16="http://schemas.microsoft.com/office/drawing/2014/main" val="698439110"/>
                    </a:ext>
                  </a:extLst>
                </a:gridCol>
                <a:gridCol w="638452">
                  <a:extLst>
                    <a:ext uri="{9D8B030D-6E8A-4147-A177-3AD203B41FA5}">
                      <a16:colId xmlns:a16="http://schemas.microsoft.com/office/drawing/2014/main" val="340398864"/>
                    </a:ext>
                  </a:extLst>
                </a:gridCol>
                <a:gridCol w="638452">
                  <a:extLst>
                    <a:ext uri="{9D8B030D-6E8A-4147-A177-3AD203B41FA5}">
                      <a16:colId xmlns:a16="http://schemas.microsoft.com/office/drawing/2014/main" val="2655262081"/>
                    </a:ext>
                  </a:extLst>
                </a:gridCol>
              </a:tblGrid>
              <a:tr h="764579">
                <a:tc>
                  <a:txBody>
                    <a:bodyPr/>
                    <a:lstStyle/>
                    <a:p>
                      <a:pPr algn="ctr">
                        <a:lnSpc>
                          <a:spcPct val="115000"/>
                        </a:lnSpc>
                        <a:spcAft>
                          <a:spcPts val="0"/>
                        </a:spcAft>
                      </a:pPr>
                      <a:r>
                        <a:rPr lang="en-IN" sz="1000" dirty="0">
                          <a:effectLst/>
                        </a:rPr>
                        <a:t>Backlog Item</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Status &amp; completion date</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Original estimate in hours</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Day1</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Day2</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Day3</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Day4</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Day5</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Day6</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Day7</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Day8</a:t>
                      </a:r>
                    </a:p>
                    <a:p>
                      <a:pPr algn="ctr">
                        <a:lnSpc>
                          <a:spcPct val="115000"/>
                        </a:lnSpc>
                        <a:spcAft>
                          <a:spcPts val="0"/>
                        </a:spcAft>
                      </a:pPr>
                      <a:r>
                        <a:rPr lang="en-IN" sz="1000">
                          <a:effectLst/>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Day9</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Day10</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Day11</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Day12</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Day13</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Day14</a:t>
                      </a:r>
                    </a:p>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3126779500"/>
                  </a:ext>
                </a:extLst>
              </a:tr>
              <a:tr h="410965">
                <a:tc>
                  <a:txBody>
                    <a:bodyPr/>
                    <a:lstStyle/>
                    <a:p>
                      <a:pPr algn="ctr">
                        <a:lnSpc>
                          <a:spcPct val="115000"/>
                        </a:lnSpc>
                        <a:spcAft>
                          <a:spcPts val="0"/>
                        </a:spcAft>
                      </a:pPr>
                      <a:r>
                        <a:rPr lang="en-IN" sz="1000" b="0" dirty="0">
                          <a:effectLst/>
                        </a:rPr>
                        <a:t>User story #1,#2,#3</a:t>
                      </a:r>
                      <a:endParaRPr lang="en-IN" sz="1000" b="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hrs</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hrs</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hrs</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hrs</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hrs</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hrs</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hrs</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hrs</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hrs</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hrs</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hrs</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hrs</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rPr>
                        <a:t>hrs</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3277345675"/>
                  </a:ext>
                </a:extLst>
              </a:tr>
              <a:tr h="439114">
                <a:tc>
                  <a:txBody>
                    <a:bodyPr/>
                    <a:lstStyle/>
                    <a:p>
                      <a:pPr algn="l">
                        <a:lnSpc>
                          <a:spcPct val="107000"/>
                        </a:lnSpc>
                        <a:spcAft>
                          <a:spcPts val="800"/>
                        </a:spcAft>
                      </a:pPr>
                      <a:r>
                        <a:rPr lang="en-US" sz="1100" b="0" dirty="0">
                          <a:effectLst/>
                          <a:latin typeface="Calibri (Body)"/>
                        </a:rPr>
                        <a:t>Table design</a:t>
                      </a:r>
                      <a:endParaRPr lang="en-IN" sz="1100" b="0" dirty="0">
                        <a:effectLst/>
                        <a:latin typeface="Calibri (Body)"/>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000" dirty="0"/>
                        <a:t>04/12/2021</a:t>
                      </a:r>
                      <a:endParaRPr lang="en-IN" sz="1000" dirty="0">
                        <a:latin typeface="Times New Roman" panose="02020603050405020304" pitchFamily="18" charset="0"/>
                        <a:cs typeface="Times New Roman" panose="02020603050405020304" pitchFamily="18" charset="0"/>
                      </a:endParaRPr>
                    </a:p>
                  </a:txBody>
                  <a:tcPr marL="99060" marR="99060"/>
                </a:tc>
                <a:tc>
                  <a:txBody>
                    <a:bodyPr/>
                    <a:lstStyle/>
                    <a:p>
                      <a:r>
                        <a:rPr lang="en-US" sz="1100" dirty="0">
                          <a:latin typeface="Calibri (Body)"/>
                        </a:rPr>
                        <a:t>2</a:t>
                      </a:r>
                      <a:endParaRPr lang="en-IN" sz="1100" dirty="0">
                        <a:latin typeface="Calibri (Body)"/>
                      </a:endParaRPr>
                    </a:p>
                  </a:txBody>
                  <a:tcPr/>
                </a:tc>
                <a:tc>
                  <a:txBody>
                    <a:bodyPr/>
                    <a:lstStyle/>
                    <a:p>
                      <a:r>
                        <a:rPr lang="en-US" sz="1100" dirty="0"/>
                        <a:t>1</a:t>
                      </a:r>
                      <a:endParaRPr lang="en-IN" sz="1100" dirty="0"/>
                    </a:p>
                  </a:txBody>
                  <a:tcPr/>
                </a:tc>
                <a:tc>
                  <a:txBody>
                    <a:bodyPr/>
                    <a:lstStyle/>
                    <a:p>
                      <a:r>
                        <a:rPr lang="en-US" sz="1100" dirty="0"/>
                        <a:t>0</a:t>
                      </a:r>
                      <a:endParaRPr lang="en-IN" sz="1100" dirty="0"/>
                    </a:p>
                  </a:txBody>
                  <a:tcPr/>
                </a:tc>
                <a:tc>
                  <a:txBody>
                    <a:bodyPr/>
                    <a:lstStyle/>
                    <a:p>
                      <a:r>
                        <a:rPr lang="en-US" sz="1100" dirty="0"/>
                        <a:t>1</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extLst>
                  <a:ext uri="{0D108BD9-81ED-4DB2-BD59-A6C34878D82A}">
                    <a16:rowId xmlns:a16="http://schemas.microsoft.com/office/drawing/2014/main" val="3908873386"/>
                  </a:ext>
                </a:extLst>
              </a:tr>
              <a:tr h="439114">
                <a:tc>
                  <a:txBody>
                    <a:bodyPr/>
                    <a:lstStyle/>
                    <a:p>
                      <a:pPr algn="l">
                        <a:lnSpc>
                          <a:spcPct val="107000"/>
                        </a:lnSpc>
                        <a:spcAft>
                          <a:spcPts val="800"/>
                        </a:spcAft>
                      </a:pPr>
                      <a:r>
                        <a:rPr lang="en-US" sz="1100" b="0" dirty="0">
                          <a:effectLst/>
                          <a:latin typeface="Calibri (Body)"/>
                        </a:rPr>
                        <a:t>Form design </a:t>
                      </a:r>
                      <a:endParaRPr lang="en-IN" sz="1100" b="0" dirty="0">
                        <a:effectLst/>
                        <a:latin typeface="Calibri (Body)"/>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000" dirty="0"/>
                        <a:t>20/12/2021</a:t>
                      </a:r>
                      <a:endParaRPr lang="en-IN" sz="1000" dirty="0">
                        <a:latin typeface="Times New Roman" panose="02020603050405020304" pitchFamily="18" charset="0"/>
                        <a:cs typeface="Times New Roman" panose="02020603050405020304" pitchFamily="18" charset="0"/>
                      </a:endParaRPr>
                    </a:p>
                  </a:txBody>
                  <a:tcPr marL="99060" marR="99060"/>
                </a:tc>
                <a:tc>
                  <a:txBody>
                    <a:bodyPr/>
                    <a:lstStyle/>
                    <a:p>
                      <a:r>
                        <a:rPr lang="en-US" sz="1100" dirty="0">
                          <a:latin typeface="Calibri (Body)"/>
                        </a:rPr>
                        <a:t>3</a:t>
                      </a:r>
                      <a:endParaRPr lang="en-IN" sz="1100" dirty="0">
                        <a:latin typeface="Calibri (Body)"/>
                      </a:endParaRPr>
                    </a:p>
                  </a:txBody>
                  <a:tcPr/>
                </a:tc>
                <a:tc>
                  <a:txBody>
                    <a:bodyPr/>
                    <a:lstStyle/>
                    <a:p>
                      <a:r>
                        <a:rPr lang="en-US" sz="1100" dirty="0"/>
                        <a:t>0</a:t>
                      </a:r>
                      <a:endParaRPr lang="en-IN" sz="1100" dirty="0"/>
                    </a:p>
                  </a:txBody>
                  <a:tcPr/>
                </a:tc>
                <a:tc>
                  <a:txBody>
                    <a:bodyPr/>
                    <a:lstStyle/>
                    <a:p>
                      <a:r>
                        <a:rPr lang="en-US" sz="1100" dirty="0"/>
                        <a:t>1</a:t>
                      </a:r>
                      <a:endParaRPr lang="en-IN" sz="1100" dirty="0"/>
                    </a:p>
                  </a:txBody>
                  <a:tcPr/>
                </a:tc>
                <a:tc>
                  <a:txBody>
                    <a:bodyPr/>
                    <a:lstStyle/>
                    <a:p>
                      <a:r>
                        <a:rPr lang="en-US" sz="1100" dirty="0"/>
                        <a:t>0</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extLst>
                  <a:ext uri="{0D108BD9-81ED-4DB2-BD59-A6C34878D82A}">
                    <a16:rowId xmlns:a16="http://schemas.microsoft.com/office/drawing/2014/main" val="2089893642"/>
                  </a:ext>
                </a:extLst>
              </a:tr>
              <a:tr h="439114">
                <a:tc>
                  <a:txBody>
                    <a:bodyPr/>
                    <a:lstStyle/>
                    <a:p>
                      <a:pPr algn="l">
                        <a:lnSpc>
                          <a:spcPct val="107000"/>
                        </a:lnSpc>
                        <a:spcAft>
                          <a:spcPts val="800"/>
                        </a:spcAft>
                      </a:pPr>
                      <a:r>
                        <a:rPr lang="en-US" sz="1100" b="0" dirty="0">
                          <a:effectLst/>
                          <a:latin typeface="Calibri (Body)"/>
                        </a:rPr>
                        <a:t>Basic coding</a:t>
                      </a:r>
                      <a:endParaRPr lang="en-IN" sz="1100" b="0" dirty="0">
                        <a:effectLst/>
                        <a:latin typeface="Calibri (Body)"/>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000" dirty="0"/>
                        <a:t>27/12/2021</a:t>
                      </a:r>
                      <a:endParaRPr lang="en-IN" sz="1000" dirty="0">
                        <a:latin typeface="Times New Roman" panose="02020603050405020304" pitchFamily="18" charset="0"/>
                        <a:cs typeface="Times New Roman" panose="02020603050405020304" pitchFamily="18" charset="0"/>
                      </a:endParaRPr>
                    </a:p>
                  </a:txBody>
                  <a:tcPr marL="99060" marR="99060"/>
                </a:tc>
                <a:tc>
                  <a:txBody>
                    <a:bodyPr/>
                    <a:lstStyle/>
                    <a:p>
                      <a:r>
                        <a:rPr lang="en-US" sz="1100" dirty="0">
                          <a:latin typeface="Calibri (Body)"/>
                        </a:rPr>
                        <a:t>5</a:t>
                      </a:r>
                      <a:endParaRPr lang="en-IN" sz="1100" dirty="0">
                        <a:latin typeface="Calibri (Body)"/>
                      </a:endParaRPr>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0</a:t>
                      </a:r>
                      <a:endParaRPr lang="en-IN" sz="1100" dirty="0"/>
                    </a:p>
                  </a:txBody>
                  <a:tcPr/>
                </a:tc>
                <a:extLst>
                  <a:ext uri="{0D108BD9-81ED-4DB2-BD59-A6C34878D82A}">
                    <a16:rowId xmlns:a16="http://schemas.microsoft.com/office/drawing/2014/main" val="3580985926"/>
                  </a:ext>
                </a:extLst>
              </a:tr>
              <a:tr h="4728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0" dirty="0">
                          <a:effectLst/>
                        </a:rPr>
                        <a:t>User story #4,#5</a:t>
                      </a:r>
                      <a:endParaRPr lang="en-IN" sz="1100" b="0" dirty="0">
                        <a:effectLst/>
                        <a:latin typeface="Times New Roman" panose="02020603050405020304" pitchFamily="18" charset="0"/>
                        <a:ea typeface="Calibri"/>
                        <a:cs typeface="Times New Roman" panose="02020603050405020304" pitchFamily="18" charset="0"/>
                      </a:endParaRPr>
                    </a:p>
                  </a:txBody>
                  <a:tcPr/>
                </a:tc>
                <a:tc>
                  <a:txBody>
                    <a:bodyPr/>
                    <a:lstStyle/>
                    <a:p>
                      <a:endParaRPr lang="en-IN" dirty="0"/>
                    </a:p>
                  </a:txBody>
                  <a:tcPr/>
                </a:tc>
                <a:tc>
                  <a:txBody>
                    <a:bodyPr/>
                    <a:lstStyle/>
                    <a:p>
                      <a:endParaRPr lang="en-IN"/>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extLst>
                  <a:ext uri="{0D108BD9-81ED-4DB2-BD59-A6C34878D82A}">
                    <a16:rowId xmlns:a16="http://schemas.microsoft.com/office/drawing/2014/main" val="766176284"/>
                  </a:ext>
                </a:extLst>
              </a:tr>
              <a:tr h="928895">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100" b="0" dirty="0">
                          <a:latin typeface="Calibri (Body)"/>
                        </a:rPr>
                        <a:t>Information Update request status to donation</a:t>
                      </a:r>
                      <a:endParaRPr lang="en-IN" sz="1100" b="0" dirty="0">
                        <a:effectLst/>
                        <a:latin typeface="Calibri (Body)"/>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t>16/01/2022</a:t>
                      </a:r>
                      <a:endParaRPr lang="en-US" sz="1000" dirty="0">
                        <a:latin typeface="Times New Roman" pitchFamily="18" charset="0"/>
                        <a:cs typeface="Times New Roman" pitchFamily="18" charset="0"/>
                      </a:endParaRPr>
                    </a:p>
                  </a:txBody>
                  <a:tcPr marL="68580" marR="68580" marT="0" marB="0"/>
                </a:tc>
                <a:tc>
                  <a:txBody>
                    <a:bodyPr/>
                    <a:lstStyle/>
                    <a:p>
                      <a:r>
                        <a:rPr lang="en-US" sz="1100" dirty="0">
                          <a:latin typeface="Calibri (Body)"/>
                        </a:rPr>
                        <a:t>5</a:t>
                      </a:r>
                      <a:endParaRPr lang="en-IN" sz="1100" dirty="0">
                        <a:latin typeface="Calibri (Body)"/>
                      </a:endParaRPr>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extLst>
                  <a:ext uri="{0D108BD9-81ED-4DB2-BD59-A6C34878D82A}">
                    <a16:rowId xmlns:a16="http://schemas.microsoft.com/office/drawing/2014/main" val="317502129"/>
                  </a:ext>
                </a:extLst>
              </a:tr>
              <a:tr h="743116">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0" dirty="0">
                          <a:latin typeface="Calibri (Body)"/>
                        </a:rPr>
                        <a:t>Checking probability of blood availability</a:t>
                      </a:r>
                      <a:endParaRPr lang="en-IN" sz="1100" b="0" dirty="0">
                        <a:effectLst/>
                        <a:latin typeface="Calibri (Body)"/>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t>22/01/2022</a:t>
                      </a:r>
                      <a:endParaRPr lang="en-US" sz="1000" dirty="0">
                        <a:latin typeface="Times New Roman" pitchFamily="18" charset="0"/>
                        <a:ea typeface="Calibri"/>
                        <a:cs typeface="Times New Roman" pitchFamily="18" charset="0"/>
                      </a:endParaRPr>
                    </a:p>
                  </a:txBody>
                  <a:tcPr marL="68580" marR="68580" marT="0" marB="0"/>
                </a:tc>
                <a:tc>
                  <a:txBody>
                    <a:bodyPr/>
                    <a:lstStyle/>
                    <a:p>
                      <a:r>
                        <a:rPr lang="en-US" sz="1100" dirty="0">
                          <a:latin typeface="Calibri (Body)"/>
                        </a:rPr>
                        <a:t>5</a:t>
                      </a:r>
                      <a:endParaRPr lang="en-IN" sz="1100" dirty="0">
                        <a:latin typeface="Calibri (Body)"/>
                      </a:endParaRPr>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extLst>
                  <a:ext uri="{0D108BD9-81ED-4DB2-BD59-A6C34878D82A}">
                    <a16:rowId xmlns:a16="http://schemas.microsoft.com/office/drawing/2014/main" val="3507405105"/>
                  </a:ext>
                </a:extLst>
              </a:tr>
            </a:tbl>
          </a:graphicData>
        </a:graphic>
      </p:graphicFrame>
    </p:spTree>
    <p:extLst>
      <p:ext uri="{BB962C8B-B14F-4D97-AF65-F5344CB8AC3E}">
        <p14:creationId xmlns:p14="http://schemas.microsoft.com/office/powerpoint/2010/main" val="1639657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A35B6-0BB8-403C-8AAA-90B2EC27AB15}"/>
              </a:ext>
            </a:extLst>
          </p:cNvPr>
          <p:cNvSpPr>
            <a:spLocks noGrp="1"/>
          </p:cNvSpPr>
          <p:nvPr>
            <p:ph type="title"/>
          </p:nvPr>
        </p:nvSpPr>
        <p:spPr/>
        <p:txBody>
          <a:bodyPr>
            <a:normAutofit/>
          </a:bodyPr>
          <a:lstStyle/>
          <a:p>
            <a:pPr algn="ctr"/>
            <a:r>
              <a:rPr lang="en-IN" sz="2800" b="1" dirty="0">
                <a:latin typeface="Times New Roman" pitchFamily="18" charset="0"/>
                <a:cs typeface="Times New Roman" pitchFamily="18" charset="0"/>
              </a:rPr>
              <a:t>TABLE OF CONTENTS</a:t>
            </a:r>
            <a:endParaRPr lang="en-IN" sz="2800" dirty="0"/>
          </a:p>
        </p:txBody>
      </p:sp>
      <p:sp>
        <p:nvSpPr>
          <p:cNvPr id="3" name="Content Placeholder 2">
            <a:extLst>
              <a:ext uri="{FF2B5EF4-FFF2-40B4-BE49-F238E27FC236}">
                <a16:creationId xmlns:a16="http://schemas.microsoft.com/office/drawing/2014/main" id="{E8952356-4EC2-4C19-A8AB-F8D04A0ADA44}"/>
              </a:ext>
            </a:extLst>
          </p:cNvPr>
          <p:cNvSpPr>
            <a:spLocks noGrp="1"/>
          </p:cNvSpPr>
          <p:nvPr>
            <p:ph idx="1"/>
          </p:nvPr>
        </p:nvSpPr>
        <p:spPr>
          <a:xfrm>
            <a:off x="838200" y="1825625"/>
            <a:ext cx="10400930" cy="4667250"/>
          </a:xfrm>
        </p:spPr>
        <p:txBody>
          <a:bodyPr>
            <a:noAutofit/>
          </a:bodyPr>
          <a:lstStyle/>
          <a:p>
            <a:pPr marL="514350" indent="-514350">
              <a:buFont typeface="+mj-lt"/>
              <a:buAutoNum type="arabicPeriod"/>
            </a:pPr>
            <a:r>
              <a:rPr lang="en-IN" sz="2400" dirty="0">
                <a:latin typeface="Times New Roman" pitchFamily="18" charset="0"/>
                <a:cs typeface="Times New Roman" pitchFamily="18" charset="0"/>
              </a:rPr>
              <a:t>Introduction</a:t>
            </a:r>
          </a:p>
          <a:p>
            <a:pPr marL="514350" indent="-514350">
              <a:buFont typeface="+mj-lt"/>
              <a:buAutoNum type="arabicPeriod"/>
            </a:pPr>
            <a:r>
              <a:rPr lang="en-IN" sz="2400" dirty="0">
                <a:latin typeface="Times New Roman" pitchFamily="18" charset="0"/>
                <a:cs typeface="Times New Roman" pitchFamily="18" charset="0"/>
              </a:rPr>
              <a:t>Modules</a:t>
            </a:r>
          </a:p>
          <a:p>
            <a:pPr marL="514350" indent="-514350">
              <a:buFont typeface="+mj-lt"/>
              <a:buAutoNum type="arabicPeriod"/>
            </a:pPr>
            <a:r>
              <a:rPr lang="en-IN" sz="2400" dirty="0">
                <a:latin typeface="Times New Roman" pitchFamily="18" charset="0"/>
                <a:cs typeface="Times New Roman" pitchFamily="18" charset="0"/>
              </a:rPr>
              <a:t>Methodology</a:t>
            </a:r>
          </a:p>
          <a:p>
            <a:pPr marL="514350" indent="-514350">
              <a:buFont typeface="+mj-lt"/>
              <a:buAutoNum type="arabicPeriod"/>
            </a:pPr>
            <a:r>
              <a:rPr lang="en-IN" sz="2400" dirty="0">
                <a:latin typeface="Times New Roman" pitchFamily="18" charset="0"/>
                <a:cs typeface="Times New Roman" pitchFamily="18" charset="0"/>
              </a:rPr>
              <a:t>Future Enhancement</a:t>
            </a:r>
          </a:p>
          <a:p>
            <a:pPr marL="514350" indent="-514350">
              <a:buFont typeface="+mj-lt"/>
              <a:buAutoNum type="arabicPeriod"/>
            </a:pPr>
            <a:r>
              <a:rPr lang="en-IN" sz="2400" dirty="0">
                <a:latin typeface="Times New Roman" pitchFamily="18" charset="0"/>
                <a:cs typeface="Times New Roman" pitchFamily="18" charset="0"/>
              </a:rPr>
              <a:t>Project Plan</a:t>
            </a:r>
          </a:p>
          <a:p>
            <a:pPr marL="514350" indent="-514350">
              <a:buFont typeface="+mj-lt"/>
              <a:buAutoNum type="arabicPeriod"/>
            </a:pPr>
            <a:r>
              <a:rPr lang="en-IN" sz="2400" dirty="0">
                <a:latin typeface="Times New Roman" pitchFamily="18" charset="0"/>
                <a:cs typeface="Times New Roman" pitchFamily="18" charset="0"/>
              </a:rPr>
              <a:t>User Story</a:t>
            </a:r>
          </a:p>
          <a:p>
            <a:pPr marL="514350" indent="-514350">
              <a:buFont typeface="+mj-lt"/>
              <a:buAutoNum type="arabicPeriod"/>
            </a:pPr>
            <a:r>
              <a:rPr lang="en-IN" sz="2400" dirty="0">
                <a:latin typeface="Times New Roman" pitchFamily="18" charset="0"/>
                <a:cs typeface="Times New Roman" pitchFamily="18" charset="0"/>
              </a:rPr>
              <a:t>Product Backlog</a:t>
            </a:r>
          </a:p>
          <a:p>
            <a:pPr marL="514350" indent="-514350">
              <a:buFont typeface="+mj-lt"/>
              <a:buAutoNum type="arabicPeriod"/>
            </a:pPr>
            <a:r>
              <a:rPr lang="en-IN" sz="2400" dirty="0">
                <a:latin typeface="Times New Roman" pitchFamily="18" charset="0"/>
                <a:cs typeface="Times New Roman" pitchFamily="18" charset="0"/>
              </a:rPr>
              <a:t>Sprint Plan</a:t>
            </a:r>
          </a:p>
          <a:p>
            <a:pPr marL="514350" indent="-514350">
              <a:buFont typeface="+mj-lt"/>
              <a:buAutoNum type="arabicPeriod"/>
            </a:pPr>
            <a:r>
              <a:rPr lang="en-IN" sz="2400" dirty="0">
                <a:latin typeface="Times New Roman" pitchFamily="18" charset="0"/>
                <a:cs typeface="Times New Roman" pitchFamily="18" charset="0"/>
              </a:rPr>
              <a:t>Sprint Actual</a:t>
            </a:r>
          </a:p>
          <a:p>
            <a:pPr marL="514350" indent="-514350">
              <a:buFont typeface="+mj-lt"/>
              <a:buAutoNum type="arabicPeriod"/>
            </a:pPr>
            <a:endParaRPr lang="en-IN" sz="2400" dirty="0">
              <a:latin typeface="Times New Roman" pitchFamily="18" charset="0"/>
              <a:cs typeface="Times New Roman" pitchFamily="18" charset="0"/>
            </a:endParaRPr>
          </a:p>
          <a:p>
            <a:pPr marL="514350" indent="-514350">
              <a:buFont typeface="+mj-lt"/>
              <a:buAutoNum type="arabicPeriod"/>
            </a:pPr>
            <a:endParaRPr lang="en-IN" sz="2400" dirty="0">
              <a:latin typeface="Times New Roman" pitchFamily="18" charset="0"/>
              <a:cs typeface="Times New Roman" pitchFamily="18" charset="0"/>
            </a:endParaRPr>
          </a:p>
          <a:p>
            <a:pPr marL="514350" indent="-514350">
              <a:buFont typeface="+mj-lt"/>
              <a:buAutoNum type="arabicPeriod"/>
            </a:pPr>
            <a:endParaRPr lang="en-IN" sz="2400" dirty="0">
              <a:latin typeface="Times New Roman" pitchFamily="18" charset="0"/>
              <a:cs typeface="Times New Roman" pitchFamily="18" charset="0"/>
            </a:endParaRPr>
          </a:p>
          <a:p>
            <a:pPr marL="514350" indent="-514350">
              <a:buFont typeface="+mj-lt"/>
              <a:buAutoNum type="arabicPeriod"/>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248074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3DAE5E8-A17D-47A6-8D45-2FC0D52DB6A3}"/>
              </a:ext>
            </a:extLst>
          </p:cNvPr>
          <p:cNvGraphicFramePr>
            <a:graphicFrameLocks noGrp="1"/>
          </p:cNvGraphicFramePr>
          <p:nvPr>
            <p:ph idx="1"/>
            <p:extLst>
              <p:ext uri="{D42A27DB-BD31-4B8C-83A1-F6EECF244321}">
                <p14:modId xmlns:p14="http://schemas.microsoft.com/office/powerpoint/2010/main" val="1449147746"/>
              </p:ext>
            </p:extLst>
          </p:nvPr>
        </p:nvGraphicFramePr>
        <p:xfrm>
          <a:off x="701494" y="1448641"/>
          <a:ext cx="10789011" cy="4348480"/>
        </p:xfrm>
        <a:graphic>
          <a:graphicData uri="http://schemas.openxmlformats.org/drawingml/2006/table">
            <a:tbl>
              <a:tblPr firstRow="1" firstCol="1" bandRow="1">
                <a:tableStyleId>{073A0DAA-6AF3-43AB-8588-CEC1D06C72B9}</a:tableStyleId>
              </a:tblPr>
              <a:tblGrid>
                <a:gridCol w="891987">
                  <a:extLst>
                    <a:ext uri="{9D8B030D-6E8A-4147-A177-3AD203B41FA5}">
                      <a16:colId xmlns:a16="http://schemas.microsoft.com/office/drawing/2014/main" val="3237459497"/>
                    </a:ext>
                  </a:extLst>
                </a:gridCol>
                <a:gridCol w="818025">
                  <a:extLst>
                    <a:ext uri="{9D8B030D-6E8A-4147-A177-3AD203B41FA5}">
                      <a16:colId xmlns:a16="http://schemas.microsoft.com/office/drawing/2014/main" val="1785719877"/>
                    </a:ext>
                  </a:extLst>
                </a:gridCol>
                <a:gridCol w="419103">
                  <a:extLst>
                    <a:ext uri="{9D8B030D-6E8A-4147-A177-3AD203B41FA5}">
                      <a16:colId xmlns:a16="http://schemas.microsoft.com/office/drawing/2014/main" val="1681837903"/>
                    </a:ext>
                  </a:extLst>
                </a:gridCol>
                <a:gridCol w="618564">
                  <a:extLst>
                    <a:ext uri="{9D8B030D-6E8A-4147-A177-3AD203B41FA5}">
                      <a16:colId xmlns:a16="http://schemas.microsoft.com/office/drawing/2014/main" val="2407578203"/>
                    </a:ext>
                  </a:extLst>
                </a:gridCol>
                <a:gridCol w="618564">
                  <a:extLst>
                    <a:ext uri="{9D8B030D-6E8A-4147-A177-3AD203B41FA5}">
                      <a16:colId xmlns:a16="http://schemas.microsoft.com/office/drawing/2014/main" val="3140098822"/>
                    </a:ext>
                  </a:extLst>
                </a:gridCol>
                <a:gridCol w="618564">
                  <a:extLst>
                    <a:ext uri="{9D8B030D-6E8A-4147-A177-3AD203B41FA5}">
                      <a16:colId xmlns:a16="http://schemas.microsoft.com/office/drawing/2014/main" val="1483413545"/>
                    </a:ext>
                  </a:extLst>
                </a:gridCol>
                <a:gridCol w="618564">
                  <a:extLst>
                    <a:ext uri="{9D8B030D-6E8A-4147-A177-3AD203B41FA5}">
                      <a16:colId xmlns:a16="http://schemas.microsoft.com/office/drawing/2014/main" val="2830937688"/>
                    </a:ext>
                  </a:extLst>
                </a:gridCol>
                <a:gridCol w="618564">
                  <a:extLst>
                    <a:ext uri="{9D8B030D-6E8A-4147-A177-3AD203B41FA5}">
                      <a16:colId xmlns:a16="http://schemas.microsoft.com/office/drawing/2014/main" val="2441721534"/>
                    </a:ext>
                  </a:extLst>
                </a:gridCol>
                <a:gridCol w="618564">
                  <a:extLst>
                    <a:ext uri="{9D8B030D-6E8A-4147-A177-3AD203B41FA5}">
                      <a16:colId xmlns:a16="http://schemas.microsoft.com/office/drawing/2014/main" val="3382444240"/>
                    </a:ext>
                  </a:extLst>
                </a:gridCol>
                <a:gridCol w="618564">
                  <a:extLst>
                    <a:ext uri="{9D8B030D-6E8A-4147-A177-3AD203B41FA5}">
                      <a16:colId xmlns:a16="http://schemas.microsoft.com/office/drawing/2014/main" val="1312150042"/>
                    </a:ext>
                  </a:extLst>
                </a:gridCol>
                <a:gridCol w="618564">
                  <a:extLst>
                    <a:ext uri="{9D8B030D-6E8A-4147-A177-3AD203B41FA5}">
                      <a16:colId xmlns:a16="http://schemas.microsoft.com/office/drawing/2014/main" val="470154335"/>
                    </a:ext>
                  </a:extLst>
                </a:gridCol>
                <a:gridCol w="618564">
                  <a:extLst>
                    <a:ext uri="{9D8B030D-6E8A-4147-A177-3AD203B41FA5}">
                      <a16:colId xmlns:a16="http://schemas.microsoft.com/office/drawing/2014/main" val="905399271"/>
                    </a:ext>
                  </a:extLst>
                </a:gridCol>
                <a:gridCol w="618564">
                  <a:extLst>
                    <a:ext uri="{9D8B030D-6E8A-4147-A177-3AD203B41FA5}">
                      <a16:colId xmlns:a16="http://schemas.microsoft.com/office/drawing/2014/main" val="2627004172"/>
                    </a:ext>
                  </a:extLst>
                </a:gridCol>
                <a:gridCol w="618564">
                  <a:extLst>
                    <a:ext uri="{9D8B030D-6E8A-4147-A177-3AD203B41FA5}">
                      <a16:colId xmlns:a16="http://schemas.microsoft.com/office/drawing/2014/main" val="1924537480"/>
                    </a:ext>
                  </a:extLst>
                </a:gridCol>
                <a:gridCol w="618564">
                  <a:extLst>
                    <a:ext uri="{9D8B030D-6E8A-4147-A177-3AD203B41FA5}">
                      <a16:colId xmlns:a16="http://schemas.microsoft.com/office/drawing/2014/main" val="3042342343"/>
                    </a:ext>
                  </a:extLst>
                </a:gridCol>
                <a:gridCol w="618564">
                  <a:extLst>
                    <a:ext uri="{9D8B030D-6E8A-4147-A177-3AD203B41FA5}">
                      <a16:colId xmlns:a16="http://schemas.microsoft.com/office/drawing/2014/main" val="2112689738"/>
                    </a:ext>
                  </a:extLst>
                </a:gridCol>
                <a:gridCol w="618564">
                  <a:extLst>
                    <a:ext uri="{9D8B030D-6E8A-4147-A177-3AD203B41FA5}">
                      <a16:colId xmlns:a16="http://schemas.microsoft.com/office/drawing/2014/main" val="72119246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0" dirty="0">
                          <a:effectLst/>
                          <a:latin typeface="Calibri (Body)"/>
                        </a:rPr>
                        <a:t>User story #6,#7,#8</a:t>
                      </a:r>
                      <a:endParaRPr lang="en-IN" sz="1100" b="0" dirty="0">
                        <a:effectLst/>
                        <a:latin typeface="Calibri (Body)"/>
                        <a:ea typeface="Calibri"/>
                        <a:cs typeface="Times New Roman" panose="02020603050405020304" pitchFamily="18" charset="0"/>
                      </a:endParaRPr>
                    </a:p>
                  </a:txBody>
                  <a:tcPr/>
                </a:tc>
                <a:tc>
                  <a:txBody>
                    <a:bodyPr/>
                    <a:lstStyle/>
                    <a:p>
                      <a:endParaRPr lang="en-IN" dirty="0"/>
                    </a:p>
                  </a:txBody>
                  <a:tcPr/>
                </a:tc>
                <a:tc>
                  <a:txBody>
                    <a:bodyPr/>
                    <a:lstStyle/>
                    <a:p>
                      <a:endParaRPr lang="en-IN" dirty="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extLst>
                  <a:ext uri="{0D108BD9-81ED-4DB2-BD59-A6C34878D82A}">
                    <a16:rowId xmlns:a16="http://schemas.microsoft.com/office/drawing/2014/main" val="3774251857"/>
                  </a:ext>
                </a:extLst>
              </a:tr>
              <a:tr h="370840">
                <a:tc>
                  <a:txBody>
                    <a:bodyPr/>
                    <a:lstStyle/>
                    <a:p>
                      <a:pPr algn="just"/>
                      <a:r>
                        <a:rPr lang="en-US" sz="1100" b="0" dirty="0">
                          <a:latin typeface="Calibri (Body)"/>
                        </a:rPr>
                        <a:t>Register user by details</a:t>
                      </a:r>
                      <a:endParaRPr lang="en-IN" sz="1100" b="0" dirty="0">
                        <a:effectLst/>
                        <a:latin typeface="Calibri (Body)"/>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t>27/01/2022</a:t>
                      </a:r>
                      <a:endParaRPr lang="en-US" sz="1000" dirty="0">
                        <a:latin typeface="Times New Roman" pitchFamily="18" charset="0"/>
                        <a:cs typeface="Times New Roman" pitchFamily="18" charset="0"/>
                      </a:endParaRPr>
                    </a:p>
                  </a:txBody>
                  <a:tcPr marL="68580" marR="68580" marT="0" marB="0"/>
                </a:tc>
                <a:tc>
                  <a:txBody>
                    <a:bodyPr/>
                    <a:lstStyle/>
                    <a:p>
                      <a:r>
                        <a:rPr lang="en-US" sz="1100" dirty="0">
                          <a:latin typeface="Calibri (Body)"/>
                        </a:rPr>
                        <a:t>5</a:t>
                      </a:r>
                      <a:endParaRPr lang="en-IN" sz="1100" dirty="0">
                        <a:latin typeface="Calibri (Body)"/>
                      </a:endParaRPr>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extLst>
                  <a:ext uri="{0D108BD9-81ED-4DB2-BD59-A6C34878D82A}">
                    <a16:rowId xmlns:a16="http://schemas.microsoft.com/office/drawing/2014/main" val="4206019140"/>
                  </a:ext>
                </a:extLst>
              </a:tr>
              <a:tr h="370840">
                <a:tc>
                  <a:txBody>
                    <a:bodyPr/>
                    <a:lstStyle/>
                    <a:p>
                      <a:pPr algn="just"/>
                      <a:r>
                        <a:rPr lang="en-US" sz="1100" b="0" dirty="0">
                          <a:latin typeface="Calibri (Body)"/>
                        </a:rPr>
                        <a:t>Login by using username and password</a:t>
                      </a:r>
                      <a:endParaRPr lang="en-IN" sz="1100" b="0" dirty="0">
                        <a:effectLst/>
                        <a:latin typeface="Calibri (Body)"/>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t>31/01/2022</a:t>
                      </a:r>
                      <a:endParaRPr lang="en-US" sz="1000" dirty="0">
                        <a:latin typeface="Times New Roman" pitchFamily="18" charset="0"/>
                        <a:cs typeface="Times New Roman" pitchFamily="18" charset="0"/>
                      </a:endParaRPr>
                    </a:p>
                  </a:txBody>
                  <a:tcPr marL="68580" marR="68580" marT="0" marB="0"/>
                </a:tc>
                <a:tc>
                  <a:txBody>
                    <a:bodyPr/>
                    <a:lstStyle/>
                    <a:p>
                      <a:r>
                        <a:rPr lang="en-US" sz="1100" dirty="0">
                          <a:latin typeface="Calibri (Body)"/>
                        </a:rPr>
                        <a:t>5</a:t>
                      </a:r>
                      <a:endParaRPr lang="en-IN" sz="1100" dirty="0">
                        <a:latin typeface="Calibri (Body)"/>
                      </a:endParaRPr>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extLst>
                  <a:ext uri="{0D108BD9-81ED-4DB2-BD59-A6C34878D82A}">
                    <a16:rowId xmlns:a16="http://schemas.microsoft.com/office/drawing/2014/main" val="123384867"/>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0" dirty="0">
                          <a:latin typeface="Calibri (Body)"/>
                        </a:rPr>
                        <a:t>Search blood by group</a:t>
                      </a:r>
                      <a:endParaRPr lang="en-IN" sz="1100" b="0" dirty="0">
                        <a:effectLst/>
                        <a:latin typeface="Calibri (Body)"/>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000" dirty="0"/>
                        <a:t>03/02/2022</a:t>
                      </a:r>
                      <a:endParaRPr lang="en-US" sz="1000" dirty="0">
                        <a:latin typeface="Times New Roman" pitchFamily="18" charset="0"/>
                        <a:ea typeface="Calibri"/>
                        <a:cs typeface="Times New Roman" pitchFamily="18" charset="0"/>
                      </a:endParaRPr>
                    </a:p>
                  </a:txBody>
                  <a:tcPr marL="68580" marR="68580" marT="0" marB="0"/>
                </a:tc>
                <a:tc>
                  <a:txBody>
                    <a:bodyPr/>
                    <a:lstStyle/>
                    <a:p>
                      <a:r>
                        <a:rPr lang="en-US" sz="1100" dirty="0">
                          <a:latin typeface="Calibri (Body)"/>
                        </a:rPr>
                        <a:t>5</a:t>
                      </a:r>
                      <a:endParaRPr lang="en-IN" sz="1100" dirty="0">
                        <a:latin typeface="Calibri (Body)"/>
                      </a:endParaRPr>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extLst>
                  <a:ext uri="{0D108BD9-81ED-4DB2-BD59-A6C34878D82A}">
                    <a16:rowId xmlns:a16="http://schemas.microsoft.com/office/drawing/2014/main" val="24452474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0" dirty="0">
                          <a:effectLst/>
                          <a:latin typeface="Calibri (Body)"/>
                        </a:rPr>
                        <a:t>User story #9,#10,#11</a:t>
                      </a:r>
                      <a:endParaRPr lang="en-IN" sz="1100" b="0" dirty="0">
                        <a:effectLst/>
                        <a:latin typeface="Calibri (Body)"/>
                        <a:ea typeface="Calibri"/>
                        <a:cs typeface="Times New Roman" panose="02020603050405020304" pitchFamily="18" charset="0"/>
                      </a:endParaRPr>
                    </a:p>
                  </a:txBody>
                  <a:tcPr/>
                </a:tc>
                <a:tc>
                  <a:txBody>
                    <a:bodyPr/>
                    <a:lstStyle/>
                    <a:p>
                      <a:endParaRPr lang="en-IN"/>
                    </a:p>
                  </a:txBody>
                  <a:tcPr/>
                </a:tc>
                <a:tc>
                  <a:txBody>
                    <a:bodyPr/>
                    <a:lstStyle/>
                    <a:p>
                      <a:endParaRPr lang="en-IN"/>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2564755371"/>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0" dirty="0">
                          <a:latin typeface="Calibri (Body)"/>
                        </a:rPr>
                        <a:t>View same blood group requirements</a:t>
                      </a:r>
                      <a:endParaRPr lang="en-IN" sz="1100" b="0" dirty="0">
                        <a:effectLst/>
                        <a:latin typeface="Calibri (Body)"/>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t>10/02/2022</a:t>
                      </a:r>
                      <a:endParaRPr lang="en-US" sz="1000" dirty="0">
                        <a:latin typeface="Times New Roman" pitchFamily="18" charset="0"/>
                        <a:ea typeface="Calibri"/>
                        <a:cs typeface="Times New Roman" pitchFamily="18" charset="0"/>
                      </a:endParaRPr>
                    </a:p>
                  </a:txBody>
                  <a:tcPr marL="68580" marR="68580" marT="0" marB="0"/>
                </a:tc>
                <a:tc>
                  <a:txBody>
                    <a:bodyPr/>
                    <a:lstStyle/>
                    <a:p>
                      <a:r>
                        <a:rPr lang="en-US" sz="1100" dirty="0">
                          <a:latin typeface="Calibri (Body)"/>
                        </a:rPr>
                        <a:t>5</a:t>
                      </a:r>
                      <a:endParaRPr lang="en-IN" sz="1100" dirty="0">
                        <a:latin typeface="Calibri (Body)"/>
                      </a:endParaRPr>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extLst>
                  <a:ext uri="{0D108BD9-81ED-4DB2-BD59-A6C34878D82A}">
                    <a16:rowId xmlns:a16="http://schemas.microsoft.com/office/drawing/2014/main" val="1908973769"/>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0" dirty="0">
                          <a:effectLst/>
                          <a:latin typeface="Calibri (Body)"/>
                        </a:rPr>
                        <a:t> </a:t>
                      </a:r>
                      <a:r>
                        <a:rPr lang="en-IN" sz="1100" b="0" dirty="0">
                          <a:latin typeface="Calibri (Body)"/>
                        </a:rPr>
                        <a:t>Accept blood request</a:t>
                      </a:r>
                      <a:endParaRPr lang="en-IN" sz="1100" b="0" dirty="0">
                        <a:effectLst/>
                        <a:latin typeface="Calibri (Body)"/>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latin typeface="Calibri (Body)"/>
                          <a:ea typeface="Calibri"/>
                          <a:cs typeface="Times New Roman" pitchFamily="18" charset="0"/>
                        </a:rPr>
                        <a:t>14/02/2022</a:t>
                      </a:r>
                    </a:p>
                  </a:txBody>
                  <a:tcPr marL="68580" marR="68580" marT="0" marB="0"/>
                </a:tc>
                <a:tc>
                  <a:txBody>
                    <a:bodyPr/>
                    <a:lstStyle/>
                    <a:p>
                      <a:r>
                        <a:rPr lang="en-US" sz="1100" dirty="0">
                          <a:latin typeface="Calibri (Body)"/>
                        </a:rPr>
                        <a:t>5</a:t>
                      </a:r>
                      <a:endParaRPr lang="en-IN" sz="1100" dirty="0">
                        <a:latin typeface="Calibri (Body)"/>
                      </a:endParaRPr>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extLst>
                  <a:ext uri="{0D108BD9-81ED-4DB2-BD59-A6C34878D82A}">
                    <a16:rowId xmlns:a16="http://schemas.microsoft.com/office/drawing/2014/main" val="1875692134"/>
                  </a:ext>
                </a:extLst>
              </a:tr>
              <a:tr h="370840">
                <a:tc>
                  <a:txBody>
                    <a:bodyPr/>
                    <a:lstStyle/>
                    <a:p>
                      <a:pPr algn="just"/>
                      <a:r>
                        <a:rPr lang="en-US" sz="1100" b="0" dirty="0">
                          <a:effectLst/>
                          <a:latin typeface="Calibri (Body)"/>
                        </a:rPr>
                        <a:t>Output Generation</a:t>
                      </a:r>
                      <a:endParaRPr lang="en-IN" sz="1100" b="0" dirty="0">
                        <a:effectLst/>
                        <a:latin typeface="Calibri (Body)"/>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latin typeface="Calibri (Body)"/>
                          <a:ea typeface="Calibri"/>
                          <a:cs typeface="Times New Roman" pitchFamily="18" charset="0"/>
                        </a:rPr>
                        <a:t>19/02/2022</a:t>
                      </a:r>
                    </a:p>
                  </a:txBody>
                  <a:tcPr marL="68580" marR="68580" marT="0" marB="0"/>
                </a:tc>
                <a:tc>
                  <a:txBody>
                    <a:bodyPr/>
                    <a:lstStyle/>
                    <a:p>
                      <a:r>
                        <a:rPr lang="en-US" sz="1100" dirty="0">
                          <a:latin typeface="Calibri (Body)"/>
                        </a:rPr>
                        <a:t>5</a:t>
                      </a:r>
                      <a:endParaRPr lang="en-IN" sz="1100" dirty="0">
                        <a:latin typeface="Calibri (Body)"/>
                      </a:endParaRPr>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tc>
                  <a:txBody>
                    <a:bodyPr/>
                    <a:lstStyle/>
                    <a:p>
                      <a:r>
                        <a:rPr lang="en-US" sz="1100" dirty="0"/>
                        <a:t>0</a:t>
                      </a:r>
                      <a:endParaRPr lang="en-IN" sz="1100" dirty="0"/>
                    </a:p>
                  </a:txBody>
                  <a:tcPr/>
                </a:tc>
                <a:extLst>
                  <a:ext uri="{0D108BD9-81ED-4DB2-BD59-A6C34878D82A}">
                    <a16:rowId xmlns:a16="http://schemas.microsoft.com/office/drawing/2014/main" val="1642015673"/>
                  </a:ext>
                </a:extLst>
              </a:tr>
              <a:tr h="370840">
                <a:tc>
                  <a:txBody>
                    <a:bodyPr/>
                    <a:lstStyle/>
                    <a:p>
                      <a:r>
                        <a:rPr lang="en-US" sz="1100" b="0" dirty="0"/>
                        <a:t>Total</a:t>
                      </a:r>
                      <a:endParaRPr lang="en-IN" sz="1100" b="0" dirty="0"/>
                    </a:p>
                  </a:txBody>
                  <a:tcPr/>
                </a:tc>
                <a:tc>
                  <a:txBody>
                    <a:bodyPr/>
                    <a:lstStyle/>
                    <a:p>
                      <a:endParaRPr lang="en-IN"/>
                    </a:p>
                  </a:txBody>
                  <a:tcPr/>
                </a:tc>
                <a:tc>
                  <a:txBody>
                    <a:bodyPr/>
                    <a:lstStyle/>
                    <a:p>
                      <a:r>
                        <a:rPr lang="en-US" sz="1100" dirty="0"/>
                        <a:t>50</a:t>
                      </a:r>
                      <a:endParaRPr lang="en-IN" sz="1100" dirty="0"/>
                    </a:p>
                  </a:txBody>
                  <a:tcPr/>
                </a:tc>
                <a:tc>
                  <a:txBody>
                    <a:bodyPr/>
                    <a:lstStyle/>
                    <a:p>
                      <a:r>
                        <a:rPr lang="en-US" sz="1100" dirty="0"/>
                        <a:t>6</a:t>
                      </a:r>
                      <a:endParaRPr lang="en-IN" sz="1100" dirty="0"/>
                    </a:p>
                  </a:txBody>
                  <a:tcPr/>
                </a:tc>
                <a:tc>
                  <a:txBody>
                    <a:bodyPr/>
                    <a:lstStyle/>
                    <a:p>
                      <a:r>
                        <a:rPr lang="en-US" sz="1100" dirty="0"/>
                        <a:t>6</a:t>
                      </a:r>
                      <a:endParaRPr lang="en-IN" sz="1100" dirty="0"/>
                    </a:p>
                  </a:txBody>
                  <a:tcPr/>
                </a:tc>
                <a:tc>
                  <a:txBody>
                    <a:bodyPr/>
                    <a:lstStyle/>
                    <a:p>
                      <a:r>
                        <a:rPr lang="en-US" sz="1100" dirty="0"/>
                        <a:t>7</a:t>
                      </a:r>
                      <a:endParaRPr lang="en-IN" sz="1100" dirty="0"/>
                    </a:p>
                  </a:txBody>
                  <a:tcPr/>
                </a:tc>
                <a:tc>
                  <a:txBody>
                    <a:bodyPr/>
                    <a:lstStyle/>
                    <a:p>
                      <a:r>
                        <a:rPr lang="en-US" sz="1100" dirty="0"/>
                        <a:t>7</a:t>
                      </a:r>
                      <a:endParaRPr lang="en-IN" sz="1100" dirty="0"/>
                    </a:p>
                  </a:txBody>
                  <a:tcPr/>
                </a:tc>
                <a:tc>
                  <a:txBody>
                    <a:bodyPr/>
                    <a:lstStyle/>
                    <a:p>
                      <a:r>
                        <a:rPr lang="en-US" sz="1100" dirty="0"/>
                        <a:t>7</a:t>
                      </a:r>
                      <a:endParaRPr lang="en-IN" sz="1100" dirty="0"/>
                    </a:p>
                  </a:txBody>
                  <a:tcPr/>
                </a:tc>
                <a:tc>
                  <a:txBody>
                    <a:bodyPr/>
                    <a:lstStyle/>
                    <a:p>
                      <a:r>
                        <a:rPr lang="en-US" sz="1100" dirty="0"/>
                        <a:t>4</a:t>
                      </a:r>
                      <a:endParaRPr lang="en-IN" sz="1100" dirty="0"/>
                    </a:p>
                  </a:txBody>
                  <a:tcPr/>
                </a:tc>
                <a:tc>
                  <a:txBody>
                    <a:bodyPr/>
                    <a:lstStyle/>
                    <a:p>
                      <a:r>
                        <a:rPr lang="en-US" sz="1100" dirty="0"/>
                        <a:t>4</a:t>
                      </a:r>
                      <a:endParaRPr lang="en-IN" sz="1100" dirty="0"/>
                    </a:p>
                  </a:txBody>
                  <a:tcPr/>
                </a:tc>
                <a:tc>
                  <a:txBody>
                    <a:bodyPr/>
                    <a:lstStyle/>
                    <a:p>
                      <a:r>
                        <a:rPr lang="en-US" sz="1100" dirty="0"/>
                        <a:t>2</a:t>
                      </a:r>
                      <a:endParaRPr lang="en-IN" sz="1100" dirty="0"/>
                    </a:p>
                  </a:txBody>
                  <a:tcPr/>
                </a:tc>
                <a:tc>
                  <a:txBody>
                    <a:bodyPr/>
                    <a:lstStyle/>
                    <a:p>
                      <a:r>
                        <a:rPr lang="en-US" sz="1100" dirty="0"/>
                        <a:t>2</a:t>
                      </a:r>
                      <a:endParaRPr lang="en-IN" sz="1100" dirty="0"/>
                    </a:p>
                  </a:txBody>
                  <a:tcPr/>
                </a:tc>
                <a:tc>
                  <a:txBody>
                    <a:bodyPr/>
                    <a:lstStyle/>
                    <a:p>
                      <a:r>
                        <a:rPr lang="en-US" sz="1100" dirty="0"/>
                        <a:t>2</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1</a:t>
                      </a:r>
                      <a:endParaRPr lang="en-IN" sz="1100" dirty="0"/>
                    </a:p>
                  </a:txBody>
                  <a:tcPr/>
                </a:tc>
                <a:tc>
                  <a:txBody>
                    <a:bodyPr/>
                    <a:lstStyle/>
                    <a:p>
                      <a:r>
                        <a:rPr lang="en-US" sz="1100" dirty="0"/>
                        <a:t>0</a:t>
                      </a:r>
                      <a:endParaRPr lang="en-IN" sz="1100" dirty="0"/>
                    </a:p>
                  </a:txBody>
                  <a:tcPr/>
                </a:tc>
                <a:extLst>
                  <a:ext uri="{0D108BD9-81ED-4DB2-BD59-A6C34878D82A}">
                    <a16:rowId xmlns:a16="http://schemas.microsoft.com/office/drawing/2014/main" val="2081918309"/>
                  </a:ext>
                </a:extLst>
              </a:tr>
            </a:tbl>
          </a:graphicData>
        </a:graphic>
      </p:graphicFrame>
    </p:spTree>
    <p:extLst>
      <p:ext uri="{BB962C8B-B14F-4D97-AF65-F5344CB8AC3E}">
        <p14:creationId xmlns:p14="http://schemas.microsoft.com/office/powerpoint/2010/main" val="1464678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FCFA2-322D-4826-BDB0-2A73CA4280AC}"/>
              </a:ext>
            </a:extLst>
          </p:cNvPr>
          <p:cNvSpPr>
            <a:spLocks noGrp="1"/>
          </p:cNvSpPr>
          <p:nvPr>
            <p:ph idx="1"/>
          </p:nvPr>
        </p:nvSpPr>
        <p:spPr>
          <a:xfrm>
            <a:off x="767179" y="2506662"/>
            <a:ext cx="10515600" cy="4351338"/>
          </a:xfrm>
        </p:spPr>
        <p:txBody>
          <a:bodyPr>
            <a:normAutofit/>
          </a:bodyPr>
          <a:lstStyle/>
          <a:p>
            <a:pPr marL="0" indent="0" algn="ctr">
              <a:buNone/>
            </a:pPr>
            <a:r>
              <a:rPr lang="en-US" sz="5400" dirty="0">
                <a:latin typeface="Matura MT Script Capitals" panose="03020802060602070202" pitchFamily="66" charset="0"/>
              </a:rPr>
              <a:t>THANK YOU</a:t>
            </a:r>
            <a:endParaRPr lang="en-IN" sz="5400" dirty="0">
              <a:latin typeface="Matura MT Script Capitals" panose="03020802060602070202" pitchFamily="66" charset="0"/>
            </a:endParaRPr>
          </a:p>
        </p:txBody>
      </p:sp>
    </p:spTree>
    <p:extLst>
      <p:ext uri="{BB962C8B-B14F-4D97-AF65-F5344CB8AC3E}">
        <p14:creationId xmlns:p14="http://schemas.microsoft.com/office/powerpoint/2010/main" val="1040985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80BD-FBC0-4D83-882C-79508E22E825}"/>
              </a:ext>
            </a:extLst>
          </p:cNvPr>
          <p:cNvSpPr>
            <a:spLocks noGrp="1"/>
          </p:cNvSpPr>
          <p:nvPr>
            <p:ph type="title"/>
          </p:nvPr>
        </p:nvSpPr>
        <p:spPr/>
        <p:txBody>
          <a:bodyPr>
            <a:normAutofit/>
          </a:bodyPr>
          <a:lstStyle/>
          <a:p>
            <a:pPr algn="ctr"/>
            <a:r>
              <a:rPr lang="en-IN" sz="2800" b="1" dirty="0">
                <a:latin typeface="Times New Roman" pitchFamily="18" charset="0"/>
                <a:cs typeface="Times New Roman" pitchFamily="18" charset="0"/>
              </a:rPr>
              <a:t>INTRODUCTION</a:t>
            </a:r>
            <a:endParaRPr lang="en-IN" sz="2800" dirty="0"/>
          </a:p>
        </p:txBody>
      </p:sp>
      <p:sp>
        <p:nvSpPr>
          <p:cNvPr id="3" name="Content Placeholder 2">
            <a:extLst>
              <a:ext uri="{FF2B5EF4-FFF2-40B4-BE49-F238E27FC236}">
                <a16:creationId xmlns:a16="http://schemas.microsoft.com/office/drawing/2014/main" id="{6AC77AE9-FACF-4935-AD26-5E1EEE3DE9B8}"/>
              </a:ext>
            </a:extLst>
          </p:cNvPr>
          <p:cNvSpPr>
            <a:spLocks noGrp="1"/>
          </p:cNvSpPr>
          <p:nvPr>
            <p:ph idx="1"/>
          </p:nvPr>
        </p:nvSpPr>
        <p:spPr>
          <a:xfrm>
            <a:off x="838200" y="1502895"/>
            <a:ext cx="10515600" cy="4877016"/>
          </a:xfrm>
        </p:spPr>
        <p:txBody>
          <a:bodyPr>
            <a:noAutofit/>
          </a:bodyPr>
          <a:lstStyle/>
          <a:p>
            <a:pPr marL="0" indent="0" algn="just">
              <a:lnSpc>
                <a:spcPct val="100000"/>
              </a:lnSpc>
              <a:buNone/>
            </a:pPr>
            <a:r>
              <a:rPr lang="en-US" sz="2200" dirty="0">
                <a:latin typeface="Times New Roman" panose="02020603050405020304" pitchFamily="18" charset="0"/>
                <a:cs typeface="Times New Roman" panose="02020603050405020304" pitchFamily="18" charset="0"/>
              </a:rPr>
              <a:t>Blood transfusion has critical importance for human survival in risky situations that may occur. The number of possible donors and blood donation probabilities can be determined by using machine learning approaches. When the need for blood occurs in the future, medical professionals can predict potential donors for blood donation. Machine learning algorithms can support the blood transfusion process using datasets. When it comes to human health, data analysis is carried out to help prevent situations that will have critical consequences. By looking at the results of the data analysis, donors who may donate blood can be detected. In order to make this process carried out as expected, accurate and complete access to existing records must be provided. Blood transfusion has been provided for many years.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6113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6BA5-9D18-4E07-8B6D-D4996C5D4D2B}"/>
              </a:ext>
            </a:extLst>
          </p:cNvPr>
          <p:cNvSpPr>
            <a:spLocks noGrp="1"/>
          </p:cNvSpPr>
          <p:nvPr>
            <p:ph type="title"/>
          </p:nvPr>
        </p:nvSpPr>
        <p:spPr/>
        <p:txBody>
          <a:bodyPr>
            <a:normAutofit/>
          </a:bodyPr>
          <a:lstStyle/>
          <a:p>
            <a:pPr algn="ctr"/>
            <a:r>
              <a:rPr lang="en-IN" sz="2800" b="1" dirty="0">
                <a:latin typeface="Times New Roman" pitchFamily="18" charset="0"/>
                <a:cs typeface="Times New Roman" pitchFamily="18" charset="0"/>
              </a:rPr>
              <a:t>MODULES</a:t>
            </a:r>
            <a:endParaRPr lang="en-IN" sz="2800" dirty="0"/>
          </a:p>
        </p:txBody>
      </p:sp>
      <p:sp>
        <p:nvSpPr>
          <p:cNvPr id="3" name="Content Placeholder 2">
            <a:extLst>
              <a:ext uri="{FF2B5EF4-FFF2-40B4-BE49-F238E27FC236}">
                <a16:creationId xmlns:a16="http://schemas.microsoft.com/office/drawing/2014/main" id="{018F122A-9B84-4BF3-84C3-3843BEBBC85B}"/>
              </a:ext>
            </a:extLst>
          </p:cNvPr>
          <p:cNvSpPr>
            <a:spLocks noGrp="1"/>
          </p:cNvSpPr>
          <p:nvPr>
            <p:ph idx="1"/>
          </p:nvPr>
        </p:nvSpPr>
        <p:spPr>
          <a:xfrm>
            <a:off x="838200" y="1825624"/>
            <a:ext cx="10515600" cy="4850383"/>
          </a:xfrm>
        </p:spPr>
        <p:txBody>
          <a:bodyPr>
            <a:noAutofit/>
          </a:bodyPr>
          <a:lstStyle/>
          <a:p>
            <a:pPr algn="just">
              <a:lnSpc>
                <a:spcPct val="10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USERS</a:t>
            </a:r>
          </a:p>
          <a:p>
            <a:pPr lvl="1"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 Registration </a:t>
            </a:r>
          </a:p>
          <a:p>
            <a:pPr lvl="1"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Login</a:t>
            </a:r>
          </a:p>
          <a:p>
            <a:pPr lvl="1"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View blood requirements</a:t>
            </a:r>
          </a:p>
          <a:p>
            <a:pPr lvl="1"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Accept blood request </a:t>
            </a:r>
          </a:p>
          <a:p>
            <a:pPr lvl="1"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 Donate </a:t>
            </a:r>
          </a:p>
          <a:p>
            <a:pPr lvl="1"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 Search blood</a:t>
            </a:r>
            <a:endParaRPr lang="en-IN" sz="16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BLOOD BANK </a:t>
            </a:r>
          </a:p>
          <a:p>
            <a:pPr lvl="1"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Login 	</a:t>
            </a:r>
          </a:p>
          <a:p>
            <a:pPr lvl="1"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 Add blood requirements </a:t>
            </a:r>
          </a:p>
          <a:p>
            <a:pPr lvl="1"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View request status </a:t>
            </a:r>
          </a:p>
          <a:p>
            <a:pPr lvl="1"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Update donation information </a:t>
            </a:r>
          </a:p>
          <a:p>
            <a:pPr lvl="1"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Probability check</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3525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07A07-6679-4C76-83F5-EFEF2694319E}"/>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METHODOLOGY</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B6CF0C-CB3D-4047-B46F-529F334A7B47}"/>
              </a:ext>
            </a:extLst>
          </p:cNvPr>
          <p:cNvSpPr>
            <a:spLocks noGrp="1"/>
          </p:cNvSpPr>
          <p:nvPr>
            <p:ph idx="1"/>
          </p:nvPr>
        </p:nvSpPr>
        <p:spPr>
          <a:xfrm>
            <a:off x="838200" y="2506662"/>
            <a:ext cx="10515600" cy="4351338"/>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 In this Project the aim is to donate blood by users and also by </a:t>
            </a:r>
            <a:r>
              <a:rPr lang="en-US" dirty="0" err="1">
                <a:latin typeface="Times New Roman" panose="02020603050405020304" pitchFamily="18" charset="0"/>
                <a:cs typeface="Times New Roman" panose="02020603050405020304" pitchFamily="18" charset="0"/>
              </a:rPr>
              <a:t>theA</a:t>
            </a:r>
            <a:r>
              <a:rPr lang="en-US" dirty="0">
                <a:latin typeface="Times New Roman" panose="02020603050405020304" pitchFamily="18" charset="0"/>
                <a:cs typeface="Times New Roman" panose="02020603050405020304" pitchFamily="18" charset="0"/>
              </a:rPr>
              <a:t> blood bank system . The blood bank can also request for blood and also check the probability of getting the blood by using the history of a donor by their previous history.</a:t>
            </a:r>
          </a:p>
          <a:p>
            <a:pPr marL="0" indent="0" algn="just">
              <a:buNone/>
            </a:pPr>
            <a:r>
              <a:rPr lang="en-US" dirty="0">
                <a:latin typeface="Times New Roman" panose="02020603050405020304" pitchFamily="18" charset="0"/>
                <a:cs typeface="Times New Roman" panose="02020603050405020304" pitchFamily="18" charset="0"/>
              </a:rPr>
              <a:t>At the user side user can also donate the blood , accept the blood , view donation status also.</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305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5A75B-6114-415D-B740-92AE0A6DE1B4}"/>
              </a:ext>
            </a:extLst>
          </p:cNvPr>
          <p:cNvSpPr>
            <a:spLocks noGrp="1"/>
          </p:cNvSpPr>
          <p:nvPr>
            <p:ph type="title"/>
          </p:nvPr>
        </p:nvSpPr>
        <p:spPr/>
        <p:txBody>
          <a:bodyPr>
            <a:normAutofit/>
          </a:bodyPr>
          <a:lstStyle/>
          <a:p>
            <a:pPr algn="ctr"/>
            <a:r>
              <a:rPr lang="en-IN" sz="2800" b="1" dirty="0">
                <a:latin typeface="Times New Roman" pitchFamily="18" charset="0"/>
                <a:cs typeface="Times New Roman" pitchFamily="18" charset="0"/>
              </a:rPr>
              <a:t>DEVELOPING ENVIRONMENT</a:t>
            </a:r>
            <a:endParaRPr lang="en-IN" sz="2800" dirty="0"/>
          </a:p>
        </p:txBody>
      </p:sp>
      <p:sp>
        <p:nvSpPr>
          <p:cNvPr id="3" name="Content Placeholder 2">
            <a:extLst>
              <a:ext uri="{FF2B5EF4-FFF2-40B4-BE49-F238E27FC236}">
                <a16:creationId xmlns:a16="http://schemas.microsoft.com/office/drawing/2014/main" id="{91C44938-9783-4B63-B464-8E8A6FF0ADBC}"/>
              </a:ext>
            </a:extLst>
          </p:cNvPr>
          <p:cNvSpPr>
            <a:spLocks noGrp="1"/>
          </p:cNvSpPr>
          <p:nvPr>
            <p:ph idx="1"/>
          </p:nvPr>
        </p:nvSpPr>
        <p:spPr/>
        <p:txBody>
          <a:bodyPr>
            <a:normAutofit fontScale="92500" lnSpcReduction="10000"/>
          </a:bodyPr>
          <a:lstStyle/>
          <a:p>
            <a:pPr marL="0" indent="0">
              <a:buNone/>
            </a:pPr>
            <a:r>
              <a:rPr lang="en-IN" sz="2400" u="sng" dirty="0">
                <a:latin typeface="Times New Roman" panose="02020603050405020304" pitchFamily="18" charset="0"/>
                <a:cs typeface="Times New Roman" panose="02020603050405020304" pitchFamily="18" charset="0"/>
              </a:rPr>
              <a:t>Software Requirements</a:t>
            </a:r>
          </a:p>
          <a:p>
            <a:pPr marL="0" indent="0">
              <a:buNone/>
            </a:pPr>
            <a:endParaRPr lang="en-IN" sz="2400" u="sng"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OPERATING SYSTEM	: WINDOWS Platform</a:t>
            </a:r>
          </a:p>
          <a:p>
            <a:pPr lvl="1">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FRONT END		: HTML, CSS, JAVASCRIPT</a:t>
            </a:r>
          </a:p>
          <a:p>
            <a:pPr lvl="1">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 BACK END		: </a:t>
            </a:r>
            <a:r>
              <a:rPr lang="en-IN" sz="1800" dirty="0" err="1">
                <a:latin typeface="Times New Roman" panose="02020603050405020304" pitchFamily="18" charset="0"/>
                <a:cs typeface="Times New Roman" panose="02020603050405020304" pitchFamily="18" charset="0"/>
              </a:rPr>
              <a:t>Mysql</a:t>
            </a:r>
            <a:endParaRPr lang="en-IN" sz="1800"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 IDE USED			: </a:t>
            </a:r>
            <a:r>
              <a:rPr lang="en-IN" sz="1800" dirty="0" err="1">
                <a:latin typeface="Times New Roman" panose="02020603050405020304" pitchFamily="18" charset="0"/>
                <a:cs typeface="Times New Roman" panose="02020603050405020304" pitchFamily="18" charset="0"/>
              </a:rPr>
              <a:t>Jetbrains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Pycharm</a:t>
            </a:r>
            <a:r>
              <a:rPr lang="en-IN" sz="1800" dirty="0">
                <a:latin typeface="Times New Roman" panose="02020603050405020304" pitchFamily="18" charset="0"/>
                <a:cs typeface="Times New Roman" panose="02020603050405020304" pitchFamily="18" charset="0"/>
              </a:rPr>
              <a:t>, Android studio</a:t>
            </a:r>
          </a:p>
          <a:p>
            <a:pPr lvl="1">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TECHNOLOGY USED	: PYTHON JAVA</a:t>
            </a:r>
          </a:p>
          <a:p>
            <a:pPr lvl="1">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FRAME WORK USED	: Flask</a:t>
            </a:r>
          </a:p>
          <a:p>
            <a:pPr lvl="1">
              <a:buFont typeface="Courier New" panose="02070309020205020404" pitchFamily="49" charset="0"/>
              <a:buChar char="o"/>
            </a:pPr>
            <a:endParaRPr lang="en-IN" sz="1800" dirty="0">
              <a:latin typeface="Times New Roman" panose="02020603050405020304" pitchFamily="18" charset="0"/>
              <a:cs typeface="Times New Roman" panose="02020603050405020304" pitchFamily="18" charset="0"/>
            </a:endParaRPr>
          </a:p>
          <a:p>
            <a:pPr marL="0" indent="0">
              <a:buNone/>
            </a:pPr>
            <a:r>
              <a:rPr lang="en-IN" sz="2400" u="sng" dirty="0">
                <a:latin typeface="Times New Roman" panose="02020603050405020304" pitchFamily="18" charset="0"/>
                <a:cs typeface="Times New Roman" panose="02020603050405020304" pitchFamily="18" charset="0"/>
              </a:rPr>
              <a:t>Hardware Requirements</a:t>
            </a:r>
          </a:p>
          <a:p>
            <a:pPr marL="0" indent="0">
              <a:buNone/>
            </a:pPr>
            <a:endParaRPr lang="en-IN" sz="2400" u="sng"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Processor : Intel Pentium Core i3 and above, 64 bits </a:t>
            </a:r>
          </a:p>
          <a:p>
            <a:pPr lvl="1">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RAM : Min3GB RAM</a:t>
            </a:r>
          </a:p>
          <a:p>
            <a:pPr lvl="1">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HARD DISK: 10 GB</a:t>
            </a:r>
            <a:endParaRPr lang="en-IN" sz="1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0139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4E5E9-7CA0-47EE-89BB-8448EA405F7A}"/>
              </a:ext>
            </a:extLst>
          </p:cNvPr>
          <p:cNvSpPr>
            <a:spLocks noGrp="1"/>
          </p:cNvSpPr>
          <p:nvPr>
            <p:ph type="title"/>
          </p:nvPr>
        </p:nvSpPr>
        <p:spPr>
          <a:xfrm>
            <a:off x="838200" y="18255"/>
            <a:ext cx="10515600" cy="1325563"/>
          </a:xfrm>
        </p:spPr>
        <p:txBody>
          <a:bodyPr>
            <a:normAutofit/>
          </a:bodyPr>
          <a:lstStyle/>
          <a:p>
            <a:pPr algn="ctr"/>
            <a:r>
              <a:rPr lang="en-US" sz="2800" b="1" dirty="0">
                <a:latin typeface="Times New Roman" panose="02020603050405020304" pitchFamily="18" charset="0"/>
                <a:cs typeface="Times New Roman" panose="02020603050405020304" pitchFamily="18" charset="0"/>
              </a:rPr>
              <a:t>DATA FLOW DIAGRAM</a:t>
            </a:r>
            <a:endParaRPr lang="en-IN" sz="2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A9CE2F8-93D9-4217-81D0-1EC4F78079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9102" y="2830915"/>
            <a:ext cx="8715230" cy="1873010"/>
          </a:xfrm>
        </p:spPr>
      </p:pic>
      <p:sp>
        <p:nvSpPr>
          <p:cNvPr id="6" name="TextBox 5">
            <a:extLst>
              <a:ext uri="{FF2B5EF4-FFF2-40B4-BE49-F238E27FC236}">
                <a16:creationId xmlns:a16="http://schemas.microsoft.com/office/drawing/2014/main" id="{E9ED7528-D888-422B-A8B6-5F09A48D458A}"/>
              </a:ext>
            </a:extLst>
          </p:cNvPr>
          <p:cNvSpPr txBox="1"/>
          <p:nvPr/>
        </p:nvSpPr>
        <p:spPr>
          <a:xfrm>
            <a:off x="1589102" y="1162975"/>
            <a:ext cx="1269899" cy="523220"/>
          </a:xfrm>
          <a:prstGeom prst="rect">
            <a:avLst/>
          </a:prstGeom>
          <a:noFill/>
        </p:spPr>
        <p:txBody>
          <a:bodyPr wrap="none" rtlCol="0">
            <a:spAutoFit/>
          </a:bodyPr>
          <a:lstStyle/>
          <a:p>
            <a:r>
              <a:rPr lang="en-US" sz="2800" u="sng" dirty="0">
                <a:latin typeface="Times New Roman" panose="02020603050405020304" pitchFamily="18" charset="0"/>
                <a:cs typeface="Times New Roman" panose="02020603050405020304" pitchFamily="18" charset="0"/>
              </a:rPr>
              <a:t>Level 0</a:t>
            </a:r>
            <a:endParaRPr lang="en-IN" sz="2800"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45C1A94-300D-41A1-86BF-0ECF17E559FA}"/>
              </a:ext>
            </a:extLst>
          </p:cNvPr>
          <p:cNvSpPr txBox="1"/>
          <p:nvPr/>
        </p:nvSpPr>
        <p:spPr>
          <a:xfrm rot="912224">
            <a:off x="3325907" y="2981923"/>
            <a:ext cx="1186543" cy="261610"/>
          </a:xfrm>
          <a:prstGeom prst="rect">
            <a:avLst/>
          </a:prstGeom>
          <a:noFill/>
        </p:spPr>
        <p:txBody>
          <a:bodyPr wrap="none" rtlCol="0">
            <a:spAutoFit/>
          </a:bodyPr>
          <a:lstStyle/>
          <a:p>
            <a:r>
              <a:rPr lang="en-US" sz="1100" dirty="0"/>
              <a:t>Request for Login</a:t>
            </a:r>
            <a:endParaRPr lang="en-IN" sz="1100" dirty="0"/>
          </a:p>
        </p:txBody>
      </p:sp>
      <p:sp>
        <p:nvSpPr>
          <p:cNvPr id="4" name="TextBox 3">
            <a:extLst>
              <a:ext uri="{FF2B5EF4-FFF2-40B4-BE49-F238E27FC236}">
                <a16:creationId xmlns:a16="http://schemas.microsoft.com/office/drawing/2014/main" id="{726F783D-F80E-47F8-AF42-A2B730024B4F}"/>
              </a:ext>
            </a:extLst>
          </p:cNvPr>
          <p:cNvSpPr txBox="1"/>
          <p:nvPr/>
        </p:nvSpPr>
        <p:spPr>
          <a:xfrm rot="20756837">
            <a:off x="2922494" y="3854823"/>
            <a:ext cx="1186543" cy="261610"/>
          </a:xfrm>
          <a:prstGeom prst="rect">
            <a:avLst/>
          </a:prstGeom>
          <a:noFill/>
        </p:spPr>
        <p:txBody>
          <a:bodyPr wrap="none" rtlCol="0">
            <a:spAutoFit/>
          </a:bodyPr>
          <a:lstStyle/>
          <a:p>
            <a:r>
              <a:rPr lang="en-US" sz="1100" dirty="0"/>
              <a:t>Request for Login</a:t>
            </a:r>
            <a:endParaRPr lang="en-IN" sz="1100" dirty="0"/>
          </a:p>
        </p:txBody>
      </p:sp>
      <p:sp>
        <p:nvSpPr>
          <p:cNvPr id="7" name="TextBox 6">
            <a:extLst>
              <a:ext uri="{FF2B5EF4-FFF2-40B4-BE49-F238E27FC236}">
                <a16:creationId xmlns:a16="http://schemas.microsoft.com/office/drawing/2014/main" id="{6143DBFE-E201-45C6-BAFC-F85EE0D918A6}"/>
              </a:ext>
            </a:extLst>
          </p:cNvPr>
          <p:cNvSpPr txBox="1"/>
          <p:nvPr/>
        </p:nvSpPr>
        <p:spPr>
          <a:xfrm rot="840633">
            <a:off x="3186285" y="3356607"/>
            <a:ext cx="732893" cy="261610"/>
          </a:xfrm>
          <a:prstGeom prst="rect">
            <a:avLst/>
          </a:prstGeom>
          <a:noFill/>
        </p:spPr>
        <p:txBody>
          <a:bodyPr wrap="none" rtlCol="0">
            <a:spAutoFit/>
          </a:bodyPr>
          <a:lstStyle/>
          <a:p>
            <a:r>
              <a:rPr lang="en-US" sz="1100" dirty="0"/>
              <a:t>Response</a:t>
            </a:r>
            <a:endParaRPr lang="en-IN" sz="1100" dirty="0"/>
          </a:p>
        </p:txBody>
      </p:sp>
      <p:sp>
        <p:nvSpPr>
          <p:cNvPr id="8" name="TextBox 7">
            <a:extLst>
              <a:ext uri="{FF2B5EF4-FFF2-40B4-BE49-F238E27FC236}">
                <a16:creationId xmlns:a16="http://schemas.microsoft.com/office/drawing/2014/main" id="{EEED456E-7033-4781-A79B-0E38AC5D3415}"/>
              </a:ext>
            </a:extLst>
          </p:cNvPr>
          <p:cNvSpPr txBox="1"/>
          <p:nvPr/>
        </p:nvSpPr>
        <p:spPr>
          <a:xfrm rot="20467646">
            <a:off x="3444045" y="4336634"/>
            <a:ext cx="732893" cy="261610"/>
          </a:xfrm>
          <a:prstGeom prst="rect">
            <a:avLst/>
          </a:prstGeom>
          <a:noFill/>
        </p:spPr>
        <p:txBody>
          <a:bodyPr wrap="none" rtlCol="0">
            <a:spAutoFit/>
          </a:bodyPr>
          <a:lstStyle/>
          <a:p>
            <a:r>
              <a:rPr lang="en-US" sz="1100" dirty="0"/>
              <a:t>Response</a:t>
            </a:r>
            <a:endParaRPr lang="en-IN" sz="1100" dirty="0"/>
          </a:p>
        </p:txBody>
      </p:sp>
      <p:sp>
        <p:nvSpPr>
          <p:cNvPr id="9" name="TextBox 8">
            <a:extLst>
              <a:ext uri="{FF2B5EF4-FFF2-40B4-BE49-F238E27FC236}">
                <a16:creationId xmlns:a16="http://schemas.microsoft.com/office/drawing/2014/main" id="{ABECC777-3B75-433F-987D-D0CFDCE5EDC4}"/>
              </a:ext>
            </a:extLst>
          </p:cNvPr>
          <p:cNvSpPr txBox="1"/>
          <p:nvPr/>
        </p:nvSpPr>
        <p:spPr>
          <a:xfrm>
            <a:off x="7485530" y="3349860"/>
            <a:ext cx="938077" cy="261610"/>
          </a:xfrm>
          <a:prstGeom prst="rect">
            <a:avLst/>
          </a:prstGeom>
          <a:noFill/>
        </p:spPr>
        <p:txBody>
          <a:bodyPr wrap="none" rtlCol="0">
            <a:spAutoFit/>
          </a:bodyPr>
          <a:lstStyle/>
          <a:p>
            <a:r>
              <a:rPr lang="en-US" sz="1100" dirty="0"/>
              <a:t>Request data</a:t>
            </a:r>
            <a:endParaRPr lang="en-IN" sz="1100" dirty="0"/>
          </a:p>
        </p:txBody>
      </p:sp>
      <p:sp>
        <p:nvSpPr>
          <p:cNvPr id="10" name="TextBox 9">
            <a:extLst>
              <a:ext uri="{FF2B5EF4-FFF2-40B4-BE49-F238E27FC236}">
                <a16:creationId xmlns:a16="http://schemas.microsoft.com/office/drawing/2014/main" id="{D1DC2C35-7A79-4478-BB53-503C82A3FB7B}"/>
              </a:ext>
            </a:extLst>
          </p:cNvPr>
          <p:cNvSpPr txBox="1"/>
          <p:nvPr/>
        </p:nvSpPr>
        <p:spPr>
          <a:xfrm>
            <a:off x="7729762" y="3868805"/>
            <a:ext cx="678391" cy="261610"/>
          </a:xfrm>
          <a:prstGeom prst="rect">
            <a:avLst/>
          </a:prstGeom>
          <a:noFill/>
        </p:spPr>
        <p:txBody>
          <a:bodyPr wrap="none" rtlCol="0">
            <a:spAutoFit/>
          </a:bodyPr>
          <a:lstStyle/>
          <a:p>
            <a:r>
              <a:rPr lang="en-US" sz="1100" dirty="0"/>
              <a:t>Get data</a:t>
            </a:r>
            <a:endParaRPr lang="en-IN" sz="1100" dirty="0"/>
          </a:p>
        </p:txBody>
      </p:sp>
    </p:spTree>
    <p:extLst>
      <p:ext uri="{BB962C8B-B14F-4D97-AF65-F5344CB8AC3E}">
        <p14:creationId xmlns:p14="http://schemas.microsoft.com/office/powerpoint/2010/main" val="1347689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4ED39-8BCC-49F6-88E1-377EFE77978D}"/>
              </a:ext>
            </a:extLst>
          </p:cNvPr>
          <p:cNvSpPr>
            <a:spLocks noGrp="1"/>
          </p:cNvSpPr>
          <p:nvPr>
            <p:ph type="title"/>
          </p:nvPr>
        </p:nvSpPr>
        <p:spPr>
          <a:xfrm>
            <a:off x="838199" y="0"/>
            <a:ext cx="10515600" cy="1397498"/>
          </a:xfrm>
        </p:spPr>
        <p:txBody>
          <a:bodyPr>
            <a:normAutofit/>
          </a:bodyPr>
          <a:lstStyle/>
          <a:p>
            <a:r>
              <a:rPr lang="en-US" sz="2800" u="sng" dirty="0">
                <a:latin typeface="Times New Roman" panose="02020603050405020304" pitchFamily="18" charset="0"/>
                <a:cs typeface="Times New Roman" panose="02020603050405020304" pitchFamily="18" charset="0"/>
              </a:rPr>
              <a:t>Level 1.1</a:t>
            </a:r>
            <a:endParaRPr lang="en-IN" sz="2800"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CB32CF8-F0CF-4380-8463-C124A72DCB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8660" y="980960"/>
            <a:ext cx="9196422" cy="5743190"/>
          </a:xfrm>
        </p:spPr>
      </p:pic>
      <p:sp>
        <p:nvSpPr>
          <p:cNvPr id="4" name="TextBox 3">
            <a:extLst>
              <a:ext uri="{FF2B5EF4-FFF2-40B4-BE49-F238E27FC236}">
                <a16:creationId xmlns:a16="http://schemas.microsoft.com/office/drawing/2014/main" id="{30235902-91B8-448A-A981-6F0F0551F2FD}"/>
              </a:ext>
            </a:extLst>
          </p:cNvPr>
          <p:cNvSpPr txBox="1"/>
          <p:nvPr/>
        </p:nvSpPr>
        <p:spPr>
          <a:xfrm>
            <a:off x="5636871" y="2938043"/>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38B3AD9D-84AB-4C59-A516-3BEFB4D04601}"/>
              </a:ext>
            </a:extLst>
          </p:cNvPr>
          <p:cNvSpPr txBox="1"/>
          <p:nvPr/>
        </p:nvSpPr>
        <p:spPr>
          <a:xfrm>
            <a:off x="5636871" y="2938043"/>
            <a:ext cx="914400"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F80AE4C9-3DEE-4CDF-8434-A6988EA40598}"/>
              </a:ext>
            </a:extLst>
          </p:cNvPr>
          <p:cNvSpPr txBox="1"/>
          <p:nvPr/>
        </p:nvSpPr>
        <p:spPr>
          <a:xfrm>
            <a:off x="3148313" y="980960"/>
            <a:ext cx="1713054" cy="276999"/>
          </a:xfrm>
          <a:prstGeom prst="rect">
            <a:avLst/>
          </a:prstGeom>
          <a:noFill/>
        </p:spPr>
        <p:txBody>
          <a:bodyPr wrap="square" rtlCol="0">
            <a:spAutoFit/>
          </a:bodyPr>
          <a:lstStyle/>
          <a:p>
            <a:r>
              <a:rPr lang="en-US" sz="1200" dirty="0"/>
              <a:t>Request for Registration</a:t>
            </a:r>
            <a:endParaRPr lang="en-IN" sz="1200" dirty="0"/>
          </a:p>
        </p:txBody>
      </p:sp>
      <p:sp>
        <p:nvSpPr>
          <p:cNvPr id="13" name="TextBox 12">
            <a:extLst>
              <a:ext uri="{FF2B5EF4-FFF2-40B4-BE49-F238E27FC236}">
                <a16:creationId xmlns:a16="http://schemas.microsoft.com/office/drawing/2014/main" id="{661A8012-3DD9-4660-A143-CC9B87BA8A23}"/>
              </a:ext>
            </a:extLst>
          </p:cNvPr>
          <p:cNvSpPr txBox="1"/>
          <p:nvPr/>
        </p:nvSpPr>
        <p:spPr>
          <a:xfrm rot="1219489">
            <a:off x="3027842" y="1816540"/>
            <a:ext cx="1270213" cy="276999"/>
          </a:xfrm>
          <a:prstGeom prst="rect">
            <a:avLst/>
          </a:prstGeom>
          <a:noFill/>
        </p:spPr>
        <p:txBody>
          <a:bodyPr wrap="square" rtlCol="0">
            <a:spAutoFit/>
          </a:bodyPr>
          <a:lstStyle/>
          <a:p>
            <a:r>
              <a:rPr lang="en-US" sz="1200" dirty="0"/>
              <a:t>Request for Login</a:t>
            </a:r>
            <a:endParaRPr lang="en-IN" sz="1200" dirty="0"/>
          </a:p>
        </p:txBody>
      </p:sp>
      <p:sp>
        <p:nvSpPr>
          <p:cNvPr id="14" name="TextBox 13">
            <a:extLst>
              <a:ext uri="{FF2B5EF4-FFF2-40B4-BE49-F238E27FC236}">
                <a16:creationId xmlns:a16="http://schemas.microsoft.com/office/drawing/2014/main" id="{80F21C68-F04A-4FF0-937B-F60DC80A1503}"/>
              </a:ext>
            </a:extLst>
          </p:cNvPr>
          <p:cNvSpPr txBox="1"/>
          <p:nvPr/>
        </p:nvSpPr>
        <p:spPr>
          <a:xfrm>
            <a:off x="6986159" y="796376"/>
            <a:ext cx="1041721" cy="461665"/>
          </a:xfrm>
          <a:prstGeom prst="rect">
            <a:avLst/>
          </a:prstGeom>
          <a:noFill/>
        </p:spPr>
        <p:txBody>
          <a:bodyPr wrap="square" rtlCol="0">
            <a:spAutoFit/>
          </a:bodyPr>
          <a:lstStyle/>
          <a:p>
            <a:r>
              <a:rPr lang="en-US" sz="1200" dirty="0"/>
              <a:t>Check for Registration</a:t>
            </a:r>
            <a:endParaRPr lang="en-IN" sz="1200" dirty="0"/>
          </a:p>
        </p:txBody>
      </p:sp>
      <p:sp>
        <p:nvSpPr>
          <p:cNvPr id="16" name="TextBox 15">
            <a:extLst>
              <a:ext uri="{FF2B5EF4-FFF2-40B4-BE49-F238E27FC236}">
                <a16:creationId xmlns:a16="http://schemas.microsoft.com/office/drawing/2014/main" id="{A56B0287-91B6-439B-84D5-B7AEA8A592EF}"/>
              </a:ext>
            </a:extLst>
          </p:cNvPr>
          <p:cNvSpPr txBox="1"/>
          <p:nvPr/>
        </p:nvSpPr>
        <p:spPr>
          <a:xfrm rot="1993766">
            <a:off x="7184423" y="1816539"/>
            <a:ext cx="1287343" cy="276999"/>
          </a:xfrm>
          <a:prstGeom prst="rect">
            <a:avLst/>
          </a:prstGeom>
          <a:noFill/>
        </p:spPr>
        <p:txBody>
          <a:bodyPr wrap="square" rtlCol="0">
            <a:spAutoFit/>
          </a:bodyPr>
          <a:lstStyle/>
          <a:p>
            <a:r>
              <a:rPr lang="en-US" sz="1200" dirty="0"/>
              <a:t>Check for Login</a:t>
            </a:r>
            <a:endParaRPr lang="en-IN" sz="1200" dirty="0"/>
          </a:p>
        </p:txBody>
      </p:sp>
      <p:sp>
        <p:nvSpPr>
          <p:cNvPr id="18" name="TextBox 17">
            <a:extLst>
              <a:ext uri="{FF2B5EF4-FFF2-40B4-BE49-F238E27FC236}">
                <a16:creationId xmlns:a16="http://schemas.microsoft.com/office/drawing/2014/main" id="{D8B32879-825E-4B50-85C9-22B721C6706C}"/>
              </a:ext>
            </a:extLst>
          </p:cNvPr>
          <p:cNvSpPr txBox="1"/>
          <p:nvPr/>
        </p:nvSpPr>
        <p:spPr>
          <a:xfrm>
            <a:off x="7113480" y="2250008"/>
            <a:ext cx="914400" cy="276999"/>
          </a:xfrm>
          <a:prstGeom prst="rect">
            <a:avLst/>
          </a:prstGeom>
          <a:noFill/>
        </p:spPr>
        <p:txBody>
          <a:bodyPr wrap="square" rtlCol="0">
            <a:spAutoFit/>
          </a:bodyPr>
          <a:lstStyle/>
          <a:p>
            <a:r>
              <a:rPr lang="en-US" sz="1200" dirty="0"/>
              <a:t>Response</a:t>
            </a:r>
            <a:endParaRPr lang="en-IN" sz="1200" dirty="0"/>
          </a:p>
        </p:txBody>
      </p:sp>
      <p:sp>
        <p:nvSpPr>
          <p:cNvPr id="19" name="TextBox 18">
            <a:extLst>
              <a:ext uri="{FF2B5EF4-FFF2-40B4-BE49-F238E27FC236}">
                <a16:creationId xmlns:a16="http://schemas.microsoft.com/office/drawing/2014/main" id="{D878C9E8-F442-4E43-999F-176A315FF468}"/>
              </a:ext>
            </a:extLst>
          </p:cNvPr>
          <p:cNvSpPr txBox="1"/>
          <p:nvPr/>
        </p:nvSpPr>
        <p:spPr>
          <a:xfrm>
            <a:off x="3282093" y="2473165"/>
            <a:ext cx="1587955" cy="276999"/>
          </a:xfrm>
          <a:prstGeom prst="rect">
            <a:avLst/>
          </a:prstGeom>
          <a:noFill/>
        </p:spPr>
        <p:txBody>
          <a:bodyPr wrap="square" rtlCol="0">
            <a:spAutoFit/>
          </a:bodyPr>
          <a:lstStyle/>
          <a:p>
            <a:r>
              <a:rPr lang="en-US" sz="1200" dirty="0"/>
              <a:t>Information exchange</a:t>
            </a:r>
            <a:endParaRPr lang="en-IN" sz="1200" dirty="0"/>
          </a:p>
        </p:txBody>
      </p:sp>
      <p:sp>
        <p:nvSpPr>
          <p:cNvPr id="21" name="TextBox 20">
            <a:extLst>
              <a:ext uri="{FF2B5EF4-FFF2-40B4-BE49-F238E27FC236}">
                <a16:creationId xmlns:a16="http://schemas.microsoft.com/office/drawing/2014/main" id="{63E87CBB-EC26-4F36-8919-E22B6950BD8A}"/>
              </a:ext>
            </a:extLst>
          </p:cNvPr>
          <p:cNvSpPr txBox="1"/>
          <p:nvPr/>
        </p:nvSpPr>
        <p:spPr>
          <a:xfrm>
            <a:off x="2830848" y="2941905"/>
            <a:ext cx="6094070" cy="276999"/>
          </a:xfrm>
          <a:prstGeom prst="rect">
            <a:avLst/>
          </a:prstGeom>
          <a:noFill/>
        </p:spPr>
        <p:txBody>
          <a:bodyPr wrap="square">
            <a:spAutoFit/>
          </a:bodyPr>
          <a:lstStyle/>
          <a:p>
            <a:r>
              <a:rPr lang="en-US" sz="1200" dirty="0"/>
              <a:t>Information exchange</a:t>
            </a:r>
            <a:endParaRPr lang="en-IN" sz="1200" dirty="0"/>
          </a:p>
        </p:txBody>
      </p:sp>
      <p:sp>
        <p:nvSpPr>
          <p:cNvPr id="23" name="TextBox 22">
            <a:extLst>
              <a:ext uri="{FF2B5EF4-FFF2-40B4-BE49-F238E27FC236}">
                <a16:creationId xmlns:a16="http://schemas.microsoft.com/office/drawing/2014/main" id="{60F22BD0-5B97-4DF8-87AF-BB6EFB269A0F}"/>
              </a:ext>
            </a:extLst>
          </p:cNvPr>
          <p:cNvSpPr txBox="1"/>
          <p:nvPr/>
        </p:nvSpPr>
        <p:spPr>
          <a:xfrm>
            <a:off x="2830848" y="3674609"/>
            <a:ext cx="6094070" cy="276999"/>
          </a:xfrm>
          <a:prstGeom prst="rect">
            <a:avLst/>
          </a:prstGeom>
          <a:noFill/>
        </p:spPr>
        <p:txBody>
          <a:bodyPr wrap="square">
            <a:spAutoFit/>
          </a:bodyPr>
          <a:lstStyle/>
          <a:p>
            <a:r>
              <a:rPr lang="en-US" sz="1200" dirty="0"/>
              <a:t>Information exchange</a:t>
            </a:r>
            <a:endParaRPr lang="en-IN" sz="1200" dirty="0"/>
          </a:p>
        </p:txBody>
      </p:sp>
      <p:sp>
        <p:nvSpPr>
          <p:cNvPr id="25" name="TextBox 24">
            <a:extLst>
              <a:ext uri="{FF2B5EF4-FFF2-40B4-BE49-F238E27FC236}">
                <a16:creationId xmlns:a16="http://schemas.microsoft.com/office/drawing/2014/main" id="{55B0D89B-F114-46F4-A376-08E4381F3DC0}"/>
              </a:ext>
            </a:extLst>
          </p:cNvPr>
          <p:cNvSpPr txBox="1"/>
          <p:nvPr/>
        </p:nvSpPr>
        <p:spPr>
          <a:xfrm>
            <a:off x="3019277" y="4728037"/>
            <a:ext cx="6094070" cy="276999"/>
          </a:xfrm>
          <a:prstGeom prst="rect">
            <a:avLst/>
          </a:prstGeom>
          <a:noFill/>
        </p:spPr>
        <p:txBody>
          <a:bodyPr wrap="square">
            <a:spAutoFit/>
          </a:bodyPr>
          <a:lstStyle/>
          <a:p>
            <a:r>
              <a:rPr lang="en-US" sz="1200" dirty="0"/>
              <a:t>Information exchange</a:t>
            </a:r>
            <a:endParaRPr lang="en-IN" sz="1200" dirty="0"/>
          </a:p>
        </p:txBody>
      </p:sp>
      <p:sp>
        <p:nvSpPr>
          <p:cNvPr id="26" name="TextBox 25">
            <a:extLst>
              <a:ext uri="{FF2B5EF4-FFF2-40B4-BE49-F238E27FC236}">
                <a16:creationId xmlns:a16="http://schemas.microsoft.com/office/drawing/2014/main" id="{8387710C-0C17-4844-9C45-E7DD4282F3C5}"/>
              </a:ext>
            </a:extLst>
          </p:cNvPr>
          <p:cNvSpPr txBox="1"/>
          <p:nvPr/>
        </p:nvSpPr>
        <p:spPr>
          <a:xfrm>
            <a:off x="7629520" y="3131719"/>
            <a:ext cx="1295398" cy="276999"/>
          </a:xfrm>
          <a:prstGeom prst="rect">
            <a:avLst/>
          </a:prstGeom>
          <a:noFill/>
        </p:spPr>
        <p:txBody>
          <a:bodyPr wrap="square" rtlCol="0">
            <a:spAutoFit/>
          </a:bodyPr>
          <a:lstStyle/>
          <a:p>
            <a:r>
              <a:rPr lang="en-US" sz="1200" dirty="0"/>
              <a:t>Display Package</a:t>
            </a:r>
            <a:endParaRPr lang="en-IN" sz="1200" dirty="0"/>
          </a:p>
        </p:txBody>
      </p:sp>
      <p:sp>
        <p:nvSpPr>
          <p:cNvPr id="28" name="TextBox 27">
            <a:extLst>
              <a:ext uri="{FF2B5EF4-FFF2-40B4-BE49-F238E27FC236}">
                <a16:creationId xmlns:a16="http://schemas.microsoft.com/office/drawing/2014/main" id="{72203308-5D0D-42BC-88D9-F7EBE2776267}"/>
              </a:ext>
            </a:extLst>
          </p:cNvPr>
          <p:cNvSpPr txBox="1"/>
          <p:nvPr/>
        </p:nvSpPr>
        <p:spPr>
          <a:xfrm>
            <a:off x="6965172" y="4208310"/>
            <a:ext cx="6094070" cy="276999"/>
          </a:xfrm>
          <a:prstGeom prst="rect">
            <a:avLst/>
          </a:prstGeom>
          <a:noFill/>
        </p:spPr>
        <p:txBody>
          <a:bodyPr wrap="square">
            <a:spAutoFit/>
          </a:bodyPr>
          <a:lstStyle/>
          <a:p>
            <a:r>
              <a:rPr lang="en-US" sz="1200" dirty="0"/>
              <a:t>Display Package</a:t>
            </a:r>
            <a:endParaRPr lang="en-IN" sz="1200" dirty="0"/>
          </a:p>
        </p:txBody>
      </p:sp>
      <p:sp>
        <p:nvSpPr>
          <p:cNvPr id="29" name="TextBox 28">
            <a:extLst>
              <a:ext uri="{FF2B5EF4-FFF2-40B4-BE49-F238E27FC236}">
                <a16:creationId xmlns:a16="http://schemas.microsoft.com/office/drawing/2014/main" id="{631E83CB-E836-4D82-AEB9-D7F4ABC37A2B}"/>
              </a:ext>
            </a:extLst>
          </p:cNvPr>
          <p:cNvSpPr txBox="1"/>
          <p:nvPr/>
        </p:nvSpPr>
        <p:spPr>
          <a:xfrm rot="20660055">
            <a:off x="6985587" y="4932529"/>
            <a:ext cx="914400" cy="276999"/>
          </a:xfrm>
          <a:prstGeom prst="rect">
            <a:avLst/>
          </a:prstGeom>
          <a:noFill/>
        </p:spPr>
        <p:txBody>
          <a:bodyPr wrap="square" rtlCol="0">
            <a:spAutoFit/>
          </a:bodyPr>
          <a:lstStyle/>
          <a:p>
            <a:r>
              <a:rPr lang="en-US" sz="1200" dirty="0"/>
              <a:t>Request</a:t>
            </a:r>
            <a:endParaRPr lang="en-IN" sz="1200" dirty="0"/>
          </a:p>
        </p:txBody>
      </p:sp>
      <p:sp>
        <p:nvSpPr>
          <p:cNvPr id="31" name="TextBox 30">
            <a:extLst>
              <a:ext uri="{FF2B5EF4-FFF2-40B4-BE49-F238E27FC236}">
                <a16:creationId xmlns:a16="http://schemas.microsoft.com/office/drawing/2014/main" id="{E1AB78D9-CA8E-46AD-A528-E063DE99CFC6}"/>
              </a:ext>
            </a:extLst>
          </p:cNvPr>
          <p:cNvSpPr txBox="1"/>
          <p:nvPr/>
        </p:nvSpPr>
        <p:spPr>
          <a:xfrm>
            <a:off x="7113480" y="6059653"/>
            <a:ext cx="6528120" cy="276999"/>
          </a:xfrm>
          <a:prstGeom prst="rect">
            <a:avLst/>
          </a:prstGeom>
          <a:noFill/>
        </p:spPr>
        <p:txBody>
          <a:bodyPr wrap="square">
            <a:spAutoFit/>
          </a:bodyPr>
          <a:lstStyle/>
          <a:p>
            <a:r>
              <a:rPr lang="en-US" sz="1200" dirty="0"/>
              <a:t>Request</a:t>
            </a:r>
            <a:endParaRPr lang="en-IN" sz="1200" dirty="0"/>
          </a:p>
        </p:txBody>
      </p:sp>
    </p:spTree>
    <p:extLst>
      <p:ext uri="{BB962C8B-B14F-4D97-AF65-F5344CB8AC3E}">
        <p14:creationId xmlns:p14="http://schemas.microsoft.com/office/powerpoint/2010/main" val="2761297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83AAB-D9DF-4071-983A-AC78A7FC6377}"/>
              </a:ext>
            </a:extLst>
          </p:cNvPr>
          <p:cNvSpPr>
            <a:spLocks noGrp="1"/>
          </p:cNvSpPr>
          <p:nvPr>
            <p:ph type="title"/>
          </p:nvPr>
        </p:nvSpPr>
        <p:spPr>
          <a:xfrm>
            <a:off x="731668" y="0"/>
            <a:ext cx="10515600" cy="1325563"/>
          </a:xfrm>
        </p:spPr>
        <p:txBody>
          <a:bodyPr>
            <a:normAutofit/>
          </a:bodyPr>
          <a:lstStyle/>
          <a:p>
            <a:r>
              <a:rPr lang="en-US" sz="2800" u="sng" dirty="0">
                <a:latin typeface="Times New Roman" panose="02020603050405020304" pitchFamily="18" charset="0"/>
                <a:cs typeface="Times New Roman" panose="02020603050405020304" pitchFamily="18" charset="0"/>
              </a:rPr>
              <a:t>Level 1.2</a:t>
            </a:r>
            <a:endParaRPr lang="en-IN" sz="2800"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A7BC414-1C5E-45D6-B3A1-90BC8FC75B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8178" y="1287930"/>
            <a:ext cx="7998024" cy="5246704"/>
          </a:xfrm>
        </p:spPr>
      </p:pic>
      <p:sp>
        <p:nvSpPr>
          <p:cNvPr id="6" name="TextBox 5">
            <a:extLst>
              <a:ext uri="{FF2B5EF4-FFF2-40B4-BE49-F238E27FC236}">
                <a16:creationId xmlns:a16="http://schemas.microsoft.com/office/drawing/2014/main" id="{DC046D13-A7D0-491D-9605-48979ED62463}"/>
              </a:ext>
            </a:extLst>
          </p:cNvPr>
          <p:cNvSpPr txBox="1"/>
          <p:nvPr/>
        </p:nvSpPr>
        <p:spPr>
          <a:xfrm>
            <a:off x="3187861" y="1325563"/>
            <a:ext cx="6094070" cy="276999"/>
          </a:xfrm>
          <a:prstGeom prst="rect">
            <a:avLst/>
          </a:prstGeom>
          <a:noFill/>
        </p:spPr>
        <p:txBody>
          <a:bodyPr wrap="square">
            <a:spAutoFit/>
          </a:bodyPr>
          <a:lstStyle/>
          <a:p>
            <a:r>
              <a:rPr lang="en-US" sz="1200" dirty="0"/>
              <a:t>Request for Login</a:t>
            </a:r>
            <a:endParaRPr lang="en-IN" sz="1200" dirty="0"/>
          </a:p>
        </p:txBody>
      </p:sp>
      <p:sp>
        <p:nvSpPr>
          <p:cNvPr id="7" name="TextBox 6">
            <a:extLst>
              <a:ext uri="{FF2B5EF4-FFF2-40B4-BE49-F238E27FC236}">
                <a16:creationId xmlns:a16="http://schemas.microsoft.com/office/drawing/2014/main" id="{DB07FFDD-1FC0-4631-8237-3D3DEB3A2779}"/>
              </a:ext>
            </a:extLst>
          </p:cNvPr>
          <p:cNvSpPr txBox="1"/>
          <p:nvPr/>
        </p:nvSpPr>
        <p:spPr>
          <a:xfrm>
            <a:off x="6589167" y="1343187"/>
            <a:ext cx="6094070" cy="276999"/>
          </a:xfrm>
          <a:prstGeom prst="rect">
            <a:avLst/>
          </a:prstGeom>
          <a:noFill/>
        </p:spPr>
        <p:txBody>
          <a:bodyPr wrap="square">
            <a:spAutoFit/>
          </a:bodyPr>
          <a:lstStyle/>
          <a:p>
            <a:r>
              <a:rPr lang="en-US" sz="1200" dirty="0"/>
              <a:t>Response</a:t>
            </a:r>
            <a:endParaRPr lang="en-IN" sz="1200" dirty="0"/>
          </a:p>
        </p:txBody>
      </p:sp>
      <p:sp>
        <p:nvSpPr>
          <p:cNvPr id="9" name="TextBox 8">
            <a:extLst>
              <a:ext uri="{FF2B5EF4-FFF2-40B4-BE49-F238E27FC236}">
                <a16:creationId xmlns:a16="http://schemas.microsoft.com/office/drawing/2014/main" id="{E1DE3820-BDE7-4733-9416-E09FE5639D10}"/>
              </a:ext>
            </a:extLst>
          </p:cNvPr>
          <p:cNvSpPr txBox="1"/>
          <p:nvPr/>
        </p:nvSpPr>
        <p:spPr>
          <a:xfrm>
            <a:off x="2818005" y="2141575"/>
            <a:ext cx="6342926" cy="276999"/>
          </a:xfrm>
          <a:prstGeom prst="rect">
            <a:avLst/>
          </a:prstGeom>
          <a:noFill/>
        </p:spPr>
        <p:txBody>
          <a:bodyPr wrap="square">
            <a:spAutoFit/>
          </a:bodyPr>
          <a:lstStyle/>
          <a:p>
            <a:r>
              <a:rPr lang="en-US" sz="1200" dirty="0"/>
              <a:t>Information exchange</a:t>
            </a:r>
            <a:endParaRPr lang="en-IN" sz="1200" dirty="0"/>
          </a:p>
        </p:txBody>
      </p:sp>
      <p:sp>
        <p:nvSpPr>
          <p:cNvPr id="11" name="TextBox 10">
            <a:extLst>
              <a:ext uri="{FF2B5EF4-FFF2-40B4-BE49-F238E27FC236}">
                <a16:creationId xmlns:a16="http://schemas.microsoft.com/office/drawing/2014/main" id="{C15D122F-02AB-4126-B4F4-92F06989B223}"/>
              </a:ext>
            </a:extLst>
          </p:cNvPr>
          <p:cNvSpPr txBox="1"/>
          <p:nvPr/>
        </p:nvSpPr>
        <p:spPr>
          <a:xfrm>
            <a:off x="2818005" y="2599295"/>
            <a:ext cx="6342926" cy="276999"/>
          </a:xfrm>
          <a:prstGeom prst="rect">
            <a:avLst/>
          </a:prstGeom>
          <a:noFill/>
        </p:spPr>
        <p:txBody>
          <a:bodyPr wrap="square">
            <a:spAutoFit/>
          </a:bodyPr>
          <a:lstStyle/>
          <a:p>
            <a:r>
              <a:rPr lang="en-US" sz="1200" dirty="0"/>
              <a:t>Information exchange</a:t>
            </a:r>
            <a:endParaRPr lang="en-IN" sz="1200" dirty="0"/>
          </a:p>
        </p:txBody>
      </p:sp>
      <p:sp>
        <p:nvSpPr>
          <p:cNvPr id="13" name="TextBox 12">
            <a:extLst>
              <a:ext uri="{FF2B5EF4-FFF2-40B4-BE49-F238E27FC236}">
                <a16:creationId xmlns:a16="http://schemas.microsoft.com/office/drawing/2014/main" id="{9EE9C315-FE12-4D65-8DB6-F91A400FE3F8}"/>
              </a:ext>
            </a:extLst>
          </p:cNvPr>
          <p:cNvSpPr txBox="1"/>
          <p:nvPr/>
        </p:nvSpPr>
        <p:spPr>
          <a:xfrm>
            <a:off x="2431371" y="2910232"/>
            <a:ext cx="6342926" cy="276999"/>
          </a:xfrm>
          <a:prstGeom prst="rect">
            <a:avLst/>
          </a:prstGeom>
          <a:noFill/>
        </p:spPr>
        <p:txBody>
          <a:bodyPr wrap="square">
            <a:spAutoFit/>
          </a:bodyPr>
          <a:lstStyle/>
          <a:p>
            <a:r>
              <a:rPr lang="en-US" sz="1200" dirty="0"/>
              <a:t>Information exchange</a:t>
            </a:r>
            <a:endParaRPr lang="en-IN" sz="1200" dirty="0"/>
          </a:p>
        </p:txBody>
      </p:sp>
      <p:sp>
        <p:nvSpPr>
          <p:cNvPr id="15" name="TextBox 14">
            <a:extLst>
              <a:ext uri="{FF2B5EF4-FFF2-40B4-BE49-F238E27FC236}">
                <a16:creationId xmlns:a16="http://schemas.microsoft.com/office/drawing/2014/main" id="{C18961BA-AF66-40E0-9DC6-25AF43860C93}"/>
              </a:ext>
            </a:extLst>
          </p:cNvPr>
          <p:cNvSpPr txBox="1"/>
          <p:nvPr/>
        </p:nvSpPr>
        <p:spPr>
          <a:xfrm>
            <a:off x="2060294" y="3671916"/>
            <a:ext cx="6342926" cy="276999"/>
          </a:xfrm>
          <a:prstGeom prst="rect">
            <a:avLst/>
          </a:prstGeom>
          <a:noFill/>
        </p:spPr>
        <p:txBody>
          <a:bodyPr wrap="square">
            <a:spAutoFit/>
          </a:bodyPr>
          <a:lstStyle/>
          <a:p>
            <a:r>
              <a:rPr lang="en-US" sz="1200" dirty="0"/>
              <a:t>Information exchange</a:t>
            </a:r>
            <a:endParaRPr lang="en-IN" sz="1200" dirty="0"/>
          </a:p>
        </p:txBody>
      </p:sp>
      <p:sp>
        <p:nvSpPr>
          <p:cNvPr id="17" name="TextBox 16">
            <a:extLst>
              <a:ext uri="{FF2B5EF4-FFF2-40B4-BE49-F238E27FC236}">
                <a16:creationId xmlns:a16="http://schemas.microsoft.com/office/drawing/2014/main" id="{D64F77A2-9F31-4619-B955-E8FE9CBEC793}"/>
              </a:ext>
            </a:extLst>
          </p:cNvPr>
          <p:cNvSpPr txBox="1"/>
          <p:nvPr/>
        </p:nvSpPr>
        <p:spPr>
          <a:xfrm rot="969960">
            <a:off x="6336409" y="3389829"/>
            <a:ext cx="6342926" cy="276999"/>
          </a:xfrm>
          <a:prstGeom prst="rect">
            <a:avLst/>
          </a:prstGeom>
          <a:noFill/>
        </p:spPr>
        <p:txBody>
          <a:bodyPr wrap="square">
            <a:spAutoFit/>
          </a:bodyPr>
          <a:lstStyle/>
          <a:p>
            <a:r>
              <a:rPr lang="en-US" sz="1200" dirty="0"/>
              <a:t>Request</a:t>
            </a:r>
            <a:endParaRPr lang="en-IN" sz="1200" dirty="0"/>
          </a:p>
        </p:txBody>
      </p:sp>
      <p:sp>
        <p:nvSpPr>
          <p:cNvPr id="19" name="TextBox 18">
            <a:extLst>
              <a:ext uri="{FF2B5EF4-FFF2-40B4-BE49-F238E27FC236}">
                <a16:creationId xmlns:a16="http://schemas.microsoft.com/office/drawing/2014/main" id="{EBE8781C-F49A-407B-9909-332E8705C961}"/>
              </a:ext>
            </a:extLst>
          </p:cNvPr>
          <p:cNvSpPr txBox="1"/>
          <p:nvPr/>
        </p:nvSpPr>
        <p:spPr>
          <a:xfrm>
            <a:off x="6336409" y="3164342"/>
            <a:ext cx="6342926" cy="276999"/>
          </a:xfrm>
          <a:prstGeom prst="rect">
            <a:avLst/>
          </a:prstGeom>
          <a:noFill/>
        </p:spPr>
        <p:txBody>
          <a:bodyPr wrap="square">
            <a:spAutoFit/>
          </a:bodyPr>
          <a:lstStyle/>
          <a:p>
            <a:r>
              <a:rPr lang="en-US" sz="1200" dirty="0"/>
              <a:t>Response</a:t>
            </a:r>
            <a:endParaRPr lang="en-IN" sz="1200" dirty="0"/>
          </a:p>
        </p:txBody>
      </p:sp>
      <p:sp>
        <p:nvSpPr>
          <p:cNvPr id="21" name="TextBox 20">
            <a:extLst>
              <a:ext uri="{FF2B5EF4-FFF2-40B4-BE49-F238E27FC236}">
                <a16:creationId xmlns:a16="http://schemas.microsoft.com/office/drawing/2014/main" id="{9687DD47-D841-455E-84AF-2282A37C9183}"/>
              </a:ext>
            </a:extLst>
          </p:cNvPr>
          <p:cNvSpPr txBox="1"/>
          <p:nvPr/>
        </p:nvSpPr>
        <p:spPr>
          <a:xfrm>
            <a:off x="6430383" y="5066523"/>
            <a:ext cx="6342926" cy="276999"/>
          </a:xfrm>
          <a:prstGeom prst="rect">
            <a:avLst/>
          </a:prstGeom>
          <a:noFill/>
        </p:spPr>
        <p:txBody>
          <a:bodyPr wrap="square">
            <a:spAutoFit/>
          </a:bodyPr>
          <a:lstStyle/>
          <a:p>
            <a:r>
              <a:rPr lang="en-US" sz="1200" dirty="0"/>
              <a:t>Response</a:t>
            </a:r>
            <a:endParaRPr lang="en-IN" sz="1200" dirty="0"/>
          </a:p>
        </p:txBody>
      </p:sp>
      <p:sp>
        <p:nvSpPr>
          <p:cNvPr id="23" name="TextBox 22">
            <a:extLst>
              <a:ext uri="{FF2B5EF4-FFF2-40B4-BE49-F238E27FC236}">
                <a16:creationId xmlns:a16="http://schemas.microsoft.com/office/drawing/2014/main" id="{D781B21B-397A-4DDC-AF29-73C26890E0D3}"/>
              </a:ext>
            </a:extLst>
          </p:cNvPr>
          <p:cNvSpPr txBox="1"/>
          <p:nvPr/>
        </p:nvSpPr>
        <p:spPr>
          <a:xfrm>
            <a:off x="7097461" y="6257635"/>
            <a:ext cx="6389224" cy="276999"/>
          </a:xfrm>
          <a:prstGeom prst="rect">
            <a:avLst/>
          </a:prstGeom>
          <a:noFill/>
        </p:spPr>
        <p:txBody>
          <a:bodyPr wrap="square">
            <a:spAutoFit/>
          </a:bodyPr>
          <a:lstStyle/>
          <a:p>
            <a:r>
              <a:rPr lang="en-US" sz="1200" dirty="0"/>
              <a:t>Response</a:t>
            </a:r>
            <a:endParaRPr lang="en-IN" sz="1200" dirty="0"/>
          </a:p>
        </p:txBody>
      </p:sp>
      <p:sp>
        <p:nvSpPr>
          <p:cNvPr id="25" name="TextBox 24">
            <a:extLst>
              <a:ext uri="{FF2B5EF4-FFF2-40B4-BE49-F238E27FC236}">
                <a16:creationId xmlns:a16="http://schemas.microsoft.com/office/drawing/2014/main" id="{AF7CEAE3-B087-4005-9182-C32D6AC7CA41}"/>
              </a:ext>
            </a:extLst>
          </p:cNvPr>
          <p:cNvSpPr txBox="1"/>
          <p:nvPr/>
        </p:nvSpPr>
        <p:spPr>
          <a:xfrm rot="20335780">
            <a:off x="5954226" y="2666767"/>
            <a:ext cx="6742252" cy="276999"/>
          </a:xfrm>
          <a:prstGeom prst="rect">
            <a:avLst/>
          </a:prstGeom>
          <a:noFill/>
        </p:spPr>
        <p:txBody>
          <a:bodyPr wrap="square">
            <a:spAutoFit/>
          </a:bodyPr>
          <a:lstStyle/>
          <a:p>
            <a:r>
              <a:rPr lang="en-US" sz="1200" dirty="0"/>
              <a:t>Response</a:t>
            </a:r>
            <a:endParaRPr lang="en-IN" sz="1200" dirty="0"/>
          </a:p>
        </p:txBody>
      </p:sp>
      <p:sp>
        <p:nvSpPr>
          <p:cNvPr id="27" name="TextBox 26">
            <a:extLst>
              <a:ext uri="{FF2B5EF4-FFF2-40B4-BE49-F238E27FC236}">
                <a16:creationId xmlns:a16="http://schemas.microsoft.com/office/drawing/2014/main" id="{153587B7-ADA4-47E2-B7A9-194559960F3A}"/>
              </a:ext>
            </a:extLst>
          </p:cNvPr>
          <p:cNvSpPr txBox="1"/>
          <p:nvPr/>
        </p:nvSpPr>
        <p:spPr>
          <a:xfrm rot="870388">
            <a:off x="6516387" y="5273614"/>
            <a:ext cx="6742252" cy="276999"/>
          </a:xfrm>
          <a:prstGeom prst="rect">
            <a:avLst/>
          </a:prstGeom>
          <a:noFill/>
        </p:spPr>
        <p:txBody>
          <a:bodyPr wrap="square">
            <a:spAutoFit/>
          </a:bodyPr>
          <a:lstStyle/>
          <a:p>
            <a:r>
              <a:rPr lang="en-US" sz="1200" dirty="0"/>
              <a:t>Response</a:t>
            </a:r>
            <a:endParaRPr lang="en-IN" sz="1200" dirty="0"/>
          </a:p>
        </p:txBody>
      </p:sp>
    </p:spTree>
    <p:extLst>
      <p:ext uri="{BB962C8B-B14F-4D97-AF65-F5344CB8AC3E}">
        <p14:creationId xmlns:p14="http://schemas.microsoft.com/office/powerpoint/2010/main" val="3002650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804</TotalTime>
  <Words>1497</Words>
  <Application>Microsoft Office PowerPoint</Application>
  <PresentationFormat>Widescreen</PresentationFormat>
  <Paragraphs>809</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(Body)</vt:lpstr>
      <vt:lpstr>Calibri Light</vt:lpstr>
      <vt:lpstr>Courier New</vt:lpstr>
      <vt:lpstr>Matura MT Script Capitals</vt:lpstr>
      <vt:lpstr>Times New Roman</vt:lpstr>
      <vt:lpstr>Wingdings</vt:lpstr>
      <vt:lpstr>Office Theme</vt:lpstr>
      <vt:lpstr>Analyzing Blood Donation probabilities and number of possible donors</vt:lpstr>
      <vt:lpstr>TABLE OF CONTENTS</vt:lpstr>
      <vt:lpstr>INTRODUCTION</vt:lpstr>
      <vt:lpstr>MODULES</vt:lpstr>
      <vt:lpstr>METHODOLOGY</vt:lpstr>
      <vt:lpstr>DEVELOPING ENVIRONMENT</vt:lpstr>
      <vt:lpstr>DATA FLOW DIAGRAM</vt:lpstr>
      <vt:lpstr>Level 1.1</vt:lpstr>
      <vt:lpstr>Level 1.2</vt:lpstr>
      <vt:lpstr>PowerPoint Presentation</vt:lpstr>
      <vt:lpstr>PowerPoint Presentation</vt:lpstr>
      <vt:lpstr>PowerPoint Presentation</vt:lpstr>
      <vt:lpstr>FUTURE ENHANCEMENTS</vt:lpstr>
      <vt:lpstr>PROJECT PLAN</vt:lpstr>
      <vt:lpstr>USER STORY </vt:lpstr>
      <vt:lpstr>PRODUCT BACKLOG</vt:lpstr>
      <vt:lpstr>SPRINT BACKLOG PLAN </vt:lpstr>
      <vt:lpstr>PowerPoint Presentation</vt:lpstr>
      <vt:lpstr>SPRINT ACTUAL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Blood Donation probabilities and number of possible donors</dc:title>
  <dc:creator>sidharth796@gmail.com</dc:creator>
  <cp:lastModifiedBy>Sidharth</cp:lastModifiedBy>
  <cp:revision>117</cp:revision>
  <dcterms:created xsi:type="dcterms:W3CDTF">2022-01-11T07:45:56Z</dcterms:created>
  <dcterms:modified xsi:type="dcterms:W3CDTF">2022-02-23T15:14:00Z</dcterms:modified>
</cp:coreProperties>
</file>