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5" r:id="rId6"/>
    <p:sldId id="282" r:id="rId7"/>
    <p:sldId id="283" r:id="rId8"/>
    <p:sldId id="285" r:id="rId9"/>
    <p:sldId id="284" r:id="rId10"/>
    <p:sldId id="286" r:id="rId11"/>
    <p:sldId id="287" r:id="rId12"/>
    <p:sldId id="260" r:id="rId13"/>
    <p:sldId id="261" r:id="rId14"/>
    <p:sldId id="262" r:id="rId15"/>
    <p:sldId id="270" r:id="rId16"/>
    <p:sldId id="271" r:id="rId17"/>
    <p:sldId id="273" r:id="rId18"/>
    <p:sldId id="274" r:id="rId19"/>
    <p:sldId id="279" r:id="rId20"/>
    <p:sldId id="263" r:id="rId21"/>
    <p:sldId id="281" r:id="rId22"/>
    <p:sldId id="264" r:id="rId23"/>
    <p:sldId id="278" r:id="rId24"/>
    <p:sldId id="265" r:id="rId25"/>
    <p:sldId id="276" r:id="rId26"/>
    <p:sldId id="277" r:id="rId27"/>
    <p:sldId id="268" r:id="rId28"/>
    <p:sldId id="272"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E97C2A-E7CF-4195-A957-54ABCB3E8DB9}">
          <p14:sldIdLst>
            <p14:sldId id="256"/>
            <p14:sldId id="257"/>
            <p14:sldId id="258"/>
            <p14:sldId id="259"/>
            <p14:sldId id="275"/>
            <p14:sldId id="282"/>
            <p14:sldId id="283"/>
            <p14:sldId id="285"/>
            <p14:sldId id="284"/>
            <p14:sldId id="286"/>
            <p14:sldId id="287"/>
            <p14:sldId id="260"/>
            <p14:sldId id="261"/>
            <p14:sldId id="262"/>
            <p14:sldId id="270"/>
            <p14:sldId id="271"/>
            <p14:sldId id="273"/>
            <p14:sldId id="274"/>
            <p14:sldId id="279"/>
            <p14:sldId id="263"/>
            <p14:sldId id="281"/>
            <p14:sldId id="264"/>
            <p14:sldId id="278"/>
            <p14:sldId id="265"/>
          </p14:sldIdLst>
        </p14:section>
        <p14:section name="Untitled Section" id="{ACFE9D7F-1B93-4DCC-9928-562FB3F6DE49}">
          <p14:sldIdLst>
            <p14:sldId id="276"/>
            <p14:sldId id="277"/>
            <p14:sldId id="268"/>
            <p14:sldId id="272"/>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beenasafeer97@gmail.com" initials="m" lastIdx="1" clrIdx="0">
    <p:extLst>
      <p:ext uri="{19B8F6BF-5375-455C-9EA6-DF929625EA0E}">
        <p15:presenceInfo xmlns:p15="http://schemas.microsoft.com/office/powerpoint/2012/main" userId="943f61e0ae3e2f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23T06:25:42.855" idx="1">
    <p:pos x="4255" y="161"/>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90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665EF74-B777-4A1F-8FF0-46C4D9EF570B}" type="datetimeFigureOut">
              <a:rPr lang="en-IN" smtClean="0"/>
              <a:t>03-03-2022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140786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291556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74180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4112234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5983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2372141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3363134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154257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371549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5EF74-B777-4A1F-8FF0-46C4D9EF570B}" type="datetimeFigureOut">
              <a:rPr lang="en-IN" smtClean="0"/>
              <a:t>03-03-2022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355960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5EF74-B777-4A1F-8FF0-46C4D9EF570B}"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160710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5EF74-B777-4A1F-8FF0-46C4D9EF570B}" type="datetimeFigureOut">
              <a:rPr lang="en-IN" smtClean="0"/>
              <a:t>03-03-2022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144988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65EF74-B777-4A1F-8FF0-46C4D9EF570B}" type="datetimeFigureOut">
              <a:rPr lang="en-IN" smtClean="0"/>
              <a:t>03-03-2022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368042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5EF74-B777-4A1F-8FF0-46C4D9EF570B}" type="datetimeFigureOut">
              <a:rPr lang="en-IN" smtClean="0"/>
              <a:t>03-03-2022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284318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5EF74-B777-4A1F-8FF0-46C4D9EF570B}"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3750479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5EF74-B777-4A1F-8FF0-46C4D9EF570B}" type="datetimeFigureOut">
              <a:rPr lang="en-IN" smtClean="0"/>
              <a:t>03-03-2022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824F32-0CB7-48FD-9E9B-8A8D159130BF}" type="slidenum">
              <a:rPr lang="en-IN" smtClean="0"/>
              <a:t>‹#›</a:t>
            </a:fld>
            <a:endParaRPr lang="en-IN"/>
          </a:p>
        </p:txBody>
      </p:sp>
    </p:spTree>
    <p:extLst>
      <p:ext uri="{BB962C8B-B14F-4D97-AF65-F5344CB8AC3E}">
        <p14:creationId xmlns:p14="http://schemas.microsoft.com/office/powerpoint/2010/main" val="265832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65EF74-B777-4A1F-8FF0-46C4D9EF570B}" type="datetimeFigureOut">
              <a:rPr lang="en-IN" smtClean="0"/>
              <a:t>03-03-2022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4824F32-0CB7-48FD-9E9B-8A8D159130BF}" type="slidenum">
              <a:rPr lang="en-IN" smtClean="0"/>
              <a:t>‹#›</a:t>
            </a:fld>
            <a:endParaRPr lang="en-IN"/>
          </a:p>
        </p:txBody>
      </p:sp>
    </p:spTree>
    <p:extLst>
      <p:ext uri="{BB962C8B-B14F-4D97-AF65-F5344CB8AC3E}">
        <p14:creationId xmlns:p14="http://schemas.microsoft.com/office/powerpoint/2010/main" val="47445644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2EBD-ABE6-4D98-A181-B6FB2BAD9F43}"/>
              </a:ext>
            </a:extLst>
          </p:cNvPr>
          <p:cNvSpPr>
            <a:spLocks noGrp="1"/>
          </p:cNvSpPr>
          <p:nvPr>
            <p:ph type="ctrTitle"/>
          </p:nvPr>
        </p:nvSpPr>
        <p:spPr>
          <a:xfrm>
            <a:off x="1621654" y="531596"/>
            <a:ext cx="9918074" cy="3071140"/>
          </a:xfrm>
        </p:spPr>
        <p:txBody>
          <a:bodyPr>
            <a:noAutofit/>
          </a:bodyPr>
          <a:lstStyle/>
          <a:p>
            <a:pPr algn="ctr"/>
            <a:r>
              <a:rPr lang="en-US" sz="8800" b="1" dirty="0">
                <a:solidFill>
                  <a:schemeClr val="tx1">
                    <a:lumMod val="95000"/>
                  </a:schemeClr>
                </a:solidFill>
                <a:latin typeface="Times New Roman" panose="02020603050405020304" pitchFamily="18" charset="0"/>
                <a:cs typeface="Times New Roman" panose="02020603050405020304" pitchFamily="18" charset="0"/>
              </a:rPr>
              <a:t>HEART DISEASE      PREDICTION</a:t>
            </a:r>
            <a:endParaRPr lang="en-IN" sz="88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F73F87-7DAA-4E81-94F3-34CB5688F63C}"/>
              </a:ext>
            </a:extLst>
          </p:cNvPr>
          <p:cNvSpPr>
            <a:spLocks noGrp="1"/>
          </p:cNvSpPr>
          <p:nvPr>
            <p:ph type="subTitle" idx="1"/>
          </p:nvPr>
        </p:nvSpPr>
        <p:spPr>
          <a:xfrm>
            <a:off x="6400799" y="5047944"/>
            <a:ext cx="7756303" cy="1151688"/>
          </a:xfrm>
        </p:spPr>
        <p:txBody>
          <a:bodyPr>
            <a:normAutofit fontScale="92500" lnSpcReduction="10000"/>
          </a:bodyPr>
          <a:lstStyle/>
          <a:p>
            <a:pPr algn="ctr"/>
            <a:r>
              <a:rPr lang="en-US" dirty="0">
                <a:solidFill>
                  <a:schemeClr val="tx1">
                    <a:lumMod val="95000"/>
                  </a:schemeClr>
                </a:solidFill>
              </a:rPr>
              <a:t>MUBEENA. C </a:t>
            </a:r>
          </a:p>
          <a:p>
            <a:pPr algn="ctr"/>
            <a:r>
              <a:rPr lang="en-US" dirty="0">
                <a:solidFill>
                  <a:schemeClr val="tx1">
                    <a:lumMod val="95000"/>
                  </a:schemeClr>
                </a:solidFill>
              </a:rPr>
              <a:t>ROLL_NO :</a:t>
            </a:r>
            <a:r>
              <a:rPr lang="en-US" dirty="0">
                <a:solidFill>
                  <a:schemeClr val="tx1">
                    <a:lumMod val="95000"/>
                  </a:schemeClr>
                </a:solidFill>
                <a:latin typeface="Times New Roman" panose="02020603050405020304" pitchFamily="18" charset="0"/>
                <a:cs typeface="Times New Roman" panose="02020603050405020304" pitchFamily="18" charset="0"/>
              </a:rPr>
              <a:t>MES20MCA-2031</a:t>
            </a:r>
          </a:p>
          <a:p>
            <a:pPr algn="ctr"/>
            <a:r>
              <a:rPr lang="en-US" dirty="0">
                <a:solidFill>
                  <a:schemeClr val="tx1">
                    <a:lumMod val="95000"/>
                  </a:schemeClr>
                </a:solidFill>
              </a:rPr>
              <a:t>PRODUCT OWNER : JABIR SIR</a:t>
            </a:r>
            <a:endParaRPr lang="en-IN" dirty="0">
              <a:solidFill>
                <a:schemeClr val="tx1">
                  <a:lumMod val="95000"/>
                </a:schemeClr>
              </a:solidFill>
            </a:endParaRPr>
          </a:p>
        </p:txBody>
      </p:sp>
    </p:spTree>
    <p:extLst>
      <p:ext uri="{BB962C8B-B14F-4D97-AF65-F5344CB8AC3E}">
        <p14:creationId xmlns:p14="http://schemas.microsoft.com/office/powerpoint/2010/main" val="291557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ADA97E-19FD-4328-9A48-9665DA8CE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386" y="255038"/>
            <a:ext cx="5410977" cy="3607318"/>
          </a:xfrm>
          <a:prstGeom prst="rect">
            <a:avLst/>
          </a:prstGeom>
        </p:spPr>
      </p:pic>
      <p:sp>
        <p:nvSpPr>
          <p:cNvPr id="4" name="TextBox 3">
            <a:extLst>
              <a:ext uri="{FF2B5EF4-FFF2-40B4-BE49-F238E27FC236}">
                <a16:creationId xmlns:a16="http://schemas.microsoft.com/office/drawing/2014/main" id="{0D6E4DFC-4D52-4356-A19A-BADAE8EFBD34}"/>
              </a:ext>
            </a:extLst>
          </p:cNvPr>
          <p:cNvSpPr txBox="1"/>
          <p:nvPr/>
        </p:nvSpPr>
        <p:spPr>
          <a:xfrm>
            <a:off x="1344386" y="4114799"/>
            <a:ext cx="10217020" cy="2585323"/>
          </a:xfrm>
          <a:prstGeom prst="rect">
            <a:avLst/>
          </a:prstGeom>
          <a:noFill/>
        </p:spPr>
        <p:txBody>
          <a:bodyPr wrap="square" rtlCol="0">
            <a:spAutoFit/>
          </a:bodyPr>
          <a:lstStyle/>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Random Forest works in two-phase first is to create the random forest by combining N decision tree, and second is to make predictions for each tree created in the first phase.</a:t>
            </a:r>
          </a:p>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The Working process can be explained in the below steps and diagram:</a:t>
            </a:r>
          </a:p>
          <a:p>
            <a:pPr algn="just"/>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Step-1:</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Select random K data points from the training set.</a:t>
            </a:r>
          </a:p>
          <a:p>
            <a:pPr algn="just"/>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Step-2:</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Build the decision trees associated with the selected data points (Subsets).</a:t>
            </a:r>
          </a:p>
          <a:p>
            <a:pPr algn="just"/>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Step-3:</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Choose the number N for decision trees that you want to build.</a:t>
            </a:r>
          </a:p>
          <a:p>
            <a:pPr algn="just"/>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Step-4:</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Repeat Step 1 &amp; 2.</a:t>
            </a:r>
          </a:p>
          <a:p>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Step-5:</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For new data points, find the predictions of each decision tree, and assign the new data points to the category that wins the majority votes.</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84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F2D28-4E37-470A-AEC6-55AC720F31B0}"/>
              </a:ext>
            </a:extLst>
          </p:cNvPr>
          <p:cNvSpPr txBox="1"/>
          <p:nvPr/>
        </p:nvSpPr>
        <p:spPr>
          <a:xfrm>
            <a:off x="923731" y="270588"/>
            <a:ext cx="6820677"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Dataset Used</a:t>
            </a:r>
            <a:r>
              <a:rPr lang="en-US" dirty="0"/>
              <a:t>:</a:t>
            </a:r>
            <a:endParaRPr lang="en-IN" dirty="0"/>
          </a:p>
        </p:txBody>
      </p:sp>
      <p:sp>
        <p:nvSpPr>
          <p:cNvPr id="3" name="TextBox 2">
            <a:extLst>
              <a:ext uri="{FF2B5EF4-FFF2-40B4-BE49-F238E27FC236}">
                <a16:creationId xmlns:a16="http://schemas.microsoft.com/office/drawing/2014/main" id="{179010C7-3B36-4832-B62B-1351C0DD07E7}"/>
              </a:ext>
            </a:extLst>
          </p:cNvPr>
          <p:cNvSpPr txBox="1"/>
          <p:nvPr/>
        </p:nvSpPr>
        <p:spPr>
          <a:xfrm>
            <a:off x="1287625" y="1166327"/>
            <a:ext cx="10608906"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this we have used Cleveland Dataset from UCI library. The dataset contains as many as 76 parameters describing the complete health status of heart. These parameters are obtained by expensive clinical tests like ECG, CT scan etc. Out of these, the traditional heart disease prediction system uses 13 major parameters .Since these parameters require expensive lab tests to find ECG , chest pain type, ST depression etc. To avoid these and to make system less complex we selected above mentioned parameters which can be easily measured using different sensors available in the market</a:t>
            </a:r>
            <a:r>
              <a:rPr lang="en-US" dirty="0"/>
              <a:t>.</a:t>
            </a:r>
            <a:endParaRPr lang="en-IN" dirty="0"/>
          </a:p>
        </p:txBody>
      </p:sp>
    </p:spTree>
    <p:extLst>
      <p:ext uri="{BB962C8B-B14F-4D97-AF65-F5344CB8AC3E}">
        <p14:creationId xmlns:p14="http://schemas.microsoft.com/office/powerpoint/2010/main" val="219795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3A3C2E-B958-40CD-AD5E-E4ACD820744D}"/>
              </a:ext>
            </a:extLst>
          </p:cNvPr>
          <p:cNvSpPr txBox="1"/>
          <p:nvPr/>
        </p:nvSpPr>
        <p:spPr>
          <a:xfrm>
            <a:off x="3675354" y="452761"/>
            <a:ext cx="6116715" cy="707886"/>
          </a:xfrm>
          <a:prstGeom prst="rect">
            <a:avLst/>
          </a:prstGeom>
          <a:noFill/>
        </p:spPr>
        <p:txBody>
          <a:bodyPr wrap="square" rtlCol="0">
            <a:spAutoFit/>
          </a:body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DATA FLOW DIAGRAM</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0F76BC-AA32-4632-A1A1-C48A5F46C6FF}"/>
              </a:ext>
            </a:extLst>
          </p:cNvPr>
          <p:cNvSpPr txBox="1"/>
          <p:nvPr/>
        </p:nvSpPr>
        <p:spPr>
          <a:xfrm>
            <a:off x="1553592" y="1544715"/>
            <a:ext cx="9579006" cy="369332"/>
          </a:xfrm>
          <a:prstGeom prst="rect">
            <a:avLst/>
          </a:prstGeom>
          <a:noFill/>
        </p:spPr>
        <p:txBody>
          <a:bodyPr wrap="square" rtlCol="0">
            <a:spAutoFit/>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LEVEL : 0</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B25174-49B8-41D1-9B7C-E053FE3E5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702" y="2304952"/>
            <a:ext cx="9483896" cy="3008333"/>
          </a:xfrm>
          <a:prstGeom prst="rect">
            <a:avLst/>
          </a:prstGeom>
        </p:spPr>
      </p:pic>
    </p:spTree>
    <p:extLst>
      <p:ext uri="{BB962C8B-B14F-4D97-AF65-F5344CB8AC3E}">
        <p14:creationId xmlns:p14="http://schemas.microsoft.com/office/powerpoint/2010/main" val="417876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A2C58F-6A94-4225-8F93-EB9CDD00CFDF}"/>
              </a:ext>
            </a:extLst>
          </p:cNvPr>
          <p:cNvSpPr txBox="1"/>
          <p:nvPr/>
        </p:nvSpPr>
        <p:spPr>
          <a:xfrm>
            <a:off x="816746" y="198840"/>
            <a:ext cx="2246051" cy="369332"/>
          </a:xfrm>
          <a:prstGeom prst="rect">
            <a:avLst/>
          </a:prstGeom>
          <a:noFill/>
        </p:spPr>
        <p:txBody>
          <a:bodyPr wrap="square" rtlCol="0">
            <a:spAutoFit/>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LEVEL : 1</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822CA8F-CC3C-4E59-AF69-E82607D37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032" y="550416"/>
            <a:ext cx="9304802" cy="6307584"/>
          </a:xfrm>
          <a:prstGeom prst="rect">
            <a:avLst/>
          </a:prstGeom>
        </p:spPr>
      </p:pic>
    </p:spTree>
    <p:extLst>
      <p:ext uri="{BB962C8B-B14F-4D97-AF65-F5344CB8AC3E}">
        <p14:creationId xmlns:p14="http://schemas.microsoft.com/office/powerpoint/2010/main" val="2205467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57263-519B-4458-BAE3-77F83DD1F758}"/>
              </a:ext>
            </a:extLst>
          </p:cNvPr>
          <p:cNvSpPr txBox="1"/>
          <p:nvPr/>
        </p:nvSpPr>
        <p:spPr>
          <a:xfrm>
            <a:off x="701336" y="5110"/>
            <a:ext cx="2441359" cy="369332"/>
          </a:xfrm>
          <a:prstGeom prst="rect">
            <a:avLst/>
          </a:prstGeom>
          <a:noFill/>
        </p:spPr>
        <p:txBody>
          <a:bodyPr wrap="square" rtlCol="0">
            <a:spAutoFit/>
          </a:bodyPr>
          <a:lstStyle/>
          <a:p>
            <a:r>
              <a:rPr lang="en-US" dirty="0">
                <a:solidFill>
                  <a:schemeClr val="accent1">
                    <a:lumMod val="75000"/>
                  </a:schemeClr>
                </a:solidFill>
                <a:latin typeface="Times New Roman" panose="02020603050405020304" pitchFamily="18" charset="0"/>
                <a:cs typeface="Times New Roman" panose="02020603050405020304" pitchFamily="18" charset="0"/>
              </a:rPr>
              <a:t>LEVEL : 2</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F292D2-A0B2-4F75-A24E-EB2D9A92D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065" y="528522"/>
            <a:ext cx="8135341" cy="6093534"/>
          </a:xfrm>
          <a:prstGeom prst="rect">
            <a:avLst/>
          </a:prstGeom>
        </p:spPr>
      </p:pic>
    </p:spTree>
    <p:extLst>
      <p:ext uri="{BB962C8B-B14F-4D97-AF65-F5344CB8AC3E}">
        <p14:creationId xmlns:p14="http://schemas.microsoft.com/office/powerpoint/2010/main" val="57373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CD9AB-EFA2-4832-B94A-392C74511F77}"/>
              </a:ext>
            </a:extLst>
          </p:cNvPr>
          <p:cNvSpPr txBox="1"/>
          <p:nvPr/>
        </p:nvSpPr>
        <p:spPr>
          <a:xfrm>
            <a:off x="4030823" y="280539"/>
            <a:ext cx="4665307" cy="707886"/>
          </a:xfrm>
          <a:prstGeom prst="rect">
            <a:avLst/>
          </a:prstGeom>
          <a:noFill/>
        </p:spPr>
        <p:txBody>
          <a:bodyPr wrap="square" rtlCol="0">
            <a:spAutoFit/>
          </a:body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TABLE DESIGN</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ADAA61F-2608-4327-8A78-565E18390855}"/>
              </a:ext>
            </a:extLst>
          </p:cNvPr>
          <p:cNvGraphicFramePr>
            <a:graphicFrameLocks noGrp="1"/>
          </p:cNvGraphicFramePr>
          <p:nvPr>
            <p:extLst>
              <p:ext uri="{D42A27DB-BD31-4B8C-83A1-F6EECF244321}">
                <p14:modId xmlns:p14="http://schemas.microsoft.com/office/powerpoint/2010/main" val="3269277926"/>
              </p:ext>
            </p:extLst>
          </p:nvPr>
        </p:nvGraphicFramePr>
        <p:xfrm>
          <a:off x="1856792" y="2677887"/>
          <a:ext cx="9722497" cy="3713580"/>
        </p:xfrm>
        <a:graphic>
          <a:graphicData uri="http://schemas.openxmlformats.org/drawingml/2006/table">
            <a:tbl>
              <a:tblPr firstRow="1" firstCol="1" bandRow="1">
                <a:tableStyleId>{5C22544A-7EE6-4342-B048-85BDC9FD1C3A}</a:tableStyleId>
              </a:tblPr>
              <a:tblGrid>
                <a:gridCol w="3240473">
                  <a:extLst>
                    <a:ext uri="{9D8B030D-6E8A-4147-A177-3AD203B41FA5}">
                      <a16:colId xmlns:a16="http://schemas.microsoft.com/office/drawing/2014/main" val="2117189936"/>
                    </a:ext>
                  </a:extLst>
                </a:gridCol>
                <a:gridCol w="3240473">
                  <a:extLst>
                    <a:ext uri="{9D8B030D-6E8A-4147-A177-3AD203B41FA5}">
                      <a16:colId xmlns:a16="http://schemas.microsoft.com/office/drawing/2014/main" val="3831238703"/>
                    </a:ext>
                  </a:extLst>
                </a:gridCol>
                <a:gridCol w="3241551">
                  <a:extLst>
                    <a:ext uri="{9D8B030D-6E8A-4147-A177-3AD203B41FA5}">
                      <a16:colId xmlns:a16="http://schemas.microsoft.com/office/drawing/2014/main" val="3383930829"/>
                    </a:ext>
                  </a:extLst>
                </a:gridCol>
              </a:tblGrid>
              <a:tr h="742716">
                <a:tc>
                  <a:txBody>
                    <a:bodyPr/>
                    <a:lstStyle/>
                    <a:p>
                      <a:pPr>
                        <a:lnSpc>
                          <a:spcPct val="107000"/>
                        </a:lnSpc>
                        <a:spcAft>
                          <a:spcPts val="800"/>
                        </a:spcAft>
                      </a:pPr>
                      <a:r>
                        <a:rPr lang="en-IN" sz="1800">
                          <a:effectLst/>
                        </a:rPr>
                        <a:t>Field Name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Datatype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Constraints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796561"/>
                  </a:ext>
                </a:extLst>
              </a:tr>
              <a:tr h="742716">
                <a:tc>
                  <a:txBody>
                    <a:bodyPr/>
                    <a:lstStyle/>
                    <a:p>
                      <a:pPr>
                        <a:lnSpc>
                          <a:spcPct val="107000"/>
                        </a:lnSpc>
                        <a:spcAft>
                          <a:spcPts val="800"/>
                        </a:spcAft>
                      </a:pPr>
                      <a:r>
                        <a:rPr lang="en-IN" sz="1800" dirty="0">
                          <a:effectLst/>
                        </a:rPr>
                        <a:t>1.Lid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int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Primary key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111880"/>
                  </a:ext>
                </a:extLst>
              </a:tr>
              <a:tr h="742716">
                <a:tc>
                  <a:txBody>
                    <a:bodyPr/>
                    <a:lstStyle/>
                    <a:p>
                      <a:pPr>
                        <a:lnSpc>
                          <a:spcPct val="107000"/>
                        </a:lnSpc>
                        <a:spcAft>
                          <a:spcPts val="800"/>
                        </a:spcAft>
                      </a:pPr>
                      <a:r>
                        <a:rPr lang="en-IN" sz="1800" u="sng" dirty="0">
                          <a:effectLst/>
                        </a:rPr>
                        <a:t>2.Username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5543826"/>
                  </a:ext>
                </a:extLst>
              </a:tr>
              <a:tr h="742716">
                <a:tc>
                  <a:txBody>
                    <a:bodyPr/>
                    <a:lstStyle/>
                    <a:p>
                      <a:pPr>
                        <a:lnSpc>
                          <a:spcPct val="107000"/>
                        </a:lnSpc>
                        <a:spcAft>
                          <a:spcPts val="800"/>
                        </a:spcAft>
                      </a:pPr>
                      <a:r>
                        <a:rPr lang="en-IN" sz="1800" u="sng">
                          <a:effectLst/>
                        </a:rPr>
                        <a:t>3.Password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2072501"/>
                  </a:ext>
                </a:extLst>
              </a:tr>
              <a:tr h="742716">
                <a:tc>
                  <a:txBody>
                    <a:bodyPr/>
                    <a:lstStyle/>
                    <a:p>
                      <a:pPr>
                        <a:lnSpc>
                          <a:spcPct val="107000"/>
                        </a:lnSpc>
                        <a:spcAft>
                          <a:spcPts val="800"/>
                        </a:spcAft>
                      </a:pPr>
                      <a:r>
                        <a:rPr lang="en-IN" sz="1800">
                          <a:effectLst/>
                        </a:rPr>
                        <a:t>4.type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113770"/>
                  </a:ext>
                </a:extLst>
              </a:tr>
            </a:tbl>
          </a:graphicData>
        </a:graphic>
      </p:graphicFrame>
      <p:sp>
        <p:nvSpPr>
          <p:cNvPr id="4" name="Rectangle 1">
            <a:extLst>
              <a:ext uri="{FF2B5EF4-FFF2-40B4-BE49-F238E27FC236}">
                <a16:creationId xmlns:a16="http://schemas.microsoft.com/office/drawing/2014/main" id="{2A529D49-E44F-411B-A8E8-056EDF78E8B2}"/>
              </a:ext>
            </a:extLst>
          </p:cNvPr>
          <p:cNvSpPr>
            <a:spLocks noChangeArrowheads="1"/>
          </p:cNvSpPr>
          <p:nvPr/>
        </p:nvSpPr>
        <p:spPr bwMode="auto">
          <a:xfrm>
            <a:off x="1856792" y="1648490"/>
            <a:ext cx="17600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lumMod val="95000"/>
                  </a:schemeClr>
                </a:solidFill>
                <a:effectLst/>
                <a:latin typeface="Times New Roman" panose="02020603050405020304" pitchFamily="18" charset="0"/>
                <a:cs typeface="Times New Roman" panose="02020603050405020304" pitchFamily="18" charset="0"/>
              </a:rPr>
              <a:t>1.LOGIN</a:t>
            </a:r>
          </a:p>
        </p:txBody>
      </p:sp>
    </p:spTree>
    <p:extLst>
      <p:ext uri="{BB962C8B-B14F-4D97-AF65-F5344CB8AC3E}">
        <p14:creationId xmlns:p14="http://schemas.microsoft.com/office/powerpoint/2010/main" val="162573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54D3299-36AF-471B-B946-9458D432D359}"/>
              </a:ext>
            </a:extLst>
          </p:cNvPr>
          <p:cNvGraphicFramePr>
            <a:graphicFrameLocks noGrp="1"/>
          </p:cNvGraphicFramePr>
          <p:nvPr>
            <p:extLst>
              <p:ext uri="{D42A27DB-BD31-4B8C-83A1-F6EECF244321}">
                <p14:modId xmlns:p14="http://schemas.microsoft.com/office/powerpoint/2010/main" val="1531021324"/>
              </p:ext>
            </p:extLst>
          </p:nvPr>
        </p:nvGraphicFramePr>
        <p:xfrm>
          <a:off x="1520890" y="1483567"/>
          <a:ext cx="9337609" cy="4516017"/>
        </p:xfrm>
        <a:graphic>
          <a:graphicData uri="http://schemas.openxmlformats.org/drawingml/2006/table">
            <a:tbl>
              <a:tblPr firstRow="1" firstCol="1" bandRow="1">
                <a:tableStyleId>{5C22544A-7EE6-4342-B048-85BDC9FD1C3A}</a:tableStyleId>
              </a:tblPr>
              <a:tblGrid>
                <a:gridCol w="3112191">
                  <a:extLst>
                    <a:ext uri="{9D8B030D-6E8A-4147-A177-3AD203B41FA5}">
                      <a16:colId xmlns:a16="http://schemas.microsoft.com/office/drawing/2014/main" val="1731929151"/>
                    </a:ext>
                  </a:extLst>
                </a:gridCol>
                <a:gridCol w="3112191">
                  <a:extLst>
                    <a:ext uri="{9D8B030D-6E8A-4147-A177-3AD203B41FA5}">
                      <a16:colId xmlns:a16="http://schemas.microsoft.com/office/drawing/2014/main" val="3057314671"/>
                    </a:ext>
                  </a:extLst>
                </a:gridCol>
                <a:gridCol w="3113227">
                  <a:extLst>
                    <a:ext uri="{9D8B030D-6E8A-4147-A177-3AD203B41FA5}">
                      <a16:colId xmlns:a16="http://schemas.microsoft.com/office/drawing/2014/main" val="3179867647"/>
                    </a:ext>
                  </a:extLst>
                </a:gridCol>
              </a:tblGrid>
              <a:tr h="308773">
                <a:tc>
                  <a:txBody>
                    <a:bodyPr/>
                    <a:lstStyle/>
                    <a:p>
                      <a:pPr>
                        <a:lnSpc>
                          <a:spcPct val="107000"/>
                        </a:lnSpc>
                        <a:spcAft>
                          <a:spcPts val="800"/>
                        </a:spcAft>
                      </a:pPr>
                      <a:r>
                        <a:rPr lang="en-IN" sz="1800" dirty="0">
                          <a:effectLst/>
                        </a:rPr>
                        <a:t>Field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Datatype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Constraints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7863945"/>
                  </a:ext>
                </a:extLst>
              </a:tr>
              <a:tr h="701052">
                <a:tc>
                  <a:txBody>
                    <a:bodyPr/>
                    <a:lstStyle/>
                    <a:p>
                      <a:pPr>
                        <a:lnSpc>
                          <a:spcPct val="107000"/>
                        </a:lnSpc>
                        <a:spcAft>
                          <a:spcPts val="800"/>
                        </a:spcAft>
                      </a:pPr>
                      <a:r>
                        <a:rPr lang="en-IN" sz="1800" dirty="0">
                          <a:effectLst/>
                        </a:rPr>
                        <a:t>1.cid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Primary key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595339"/>
                  </a:ext>
                </a:extLst>
              </a:tr>
              <a:tr h="701052">
                <a:tc>
                  <a:txBody>
                    <a:bodyPr/>
                    <a:lstStyle/>
                    <a:p>
                      <a:pPr>
                        <a:lnSpc>
                          <a:spcPct val="107000"/>
                        </a:lnSpc>
                        <a:spcAft>
                          <a:spcPts val="800"/>
                        </a:spcAft>
                      </a:pPr>
                      <a:r>
                        <a:rPr lang="en-IN" sz="1800">
                          <a:effectLst/>
                        </a:rPr>
                        <a:t>2.Complaint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Varchar(100)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6138827"/>
                  </a:ext>
                </a:extLst>
              </a:tr>
              <a:tr h="701052">
                <a:tc>
                  <a:txBody>
                    <a:bodyPr/>
                    <a:lstStyle/>
                    <a:p>
                      <a:pPr>
                        <a:lnSpc>
                          <a:spcPct val="107000"/>
                        </a:lnSpc>
                        <a:spcAft>
                          <a:spcPts val="800"/>
                        </a:spcAft>
                      </a:pPr>
                      <a:r>
                        <a:rPr lang="en-IN" sz="1800">
                          <a:effectLst/>
                        </a:rPr>
                        <a:t>3.ulid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Int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159237"/>
                  </a:ext>
                </a:extLst>
              </a:tr>
              <a:tr h="701052">
                <a:tc>
                  <a:txBody>
                    <a:bodyPr/>
                    <a:lstStyle/>
                    <a:p>
                      <a:pPr>
                        <a:lnSpc>
                          <a:spcPct val="107000"/>
                        </a:lnSpc>
                        <a:spcAft>
                          <a:spcPts val="800"/>
                        </a:spcAft>
                      </a:pPr>
                      <a:r>
                        <a:rPr lang="en-IN" sz="1800">
                          <a:effectLst/>
                        </a:rPr>
                        <a:t>4.date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date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0494856"/>
                  </a:ext>
                </a:extLst>
              </a:tr>
              <a:tr h="701052">
                <a:tc>
                  <a:txBody>
                    <a:bodyPr/>
                    <a:lstStyle/>
                    <a:p>
                      <a:pPr>
                        <a:lnSpc>
                          <a:spcPct val="107000"/>
                        </a:lnSpc>
                        <a:spcAft>
                          <a:spcPts val="800"/>
                        </a:spcAft>
                      </a:pPr>
                      <a:r>
                        <a:rPr lang="en-IN" sz="1800">
                          <a:effectLst/>
                        </a:rPr>
                        <a:t>5.reply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Varchar(100)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525538"/>
                  </a:ext>
                </a:extLst>
              </a:tr>
              <a:tr h="701984">
                <a:tc>
                  <a:txBody>
                    <a:bodyPr/>
                    <a:lstStyle/>
                    <a:p>
                      <a:pPr>
                        <a:lnSpc>
                          <a:spcPct val="107000"/>
                        </a:lnSpc>
                        <a:spcAft>
                          <a:spcPts val="800"/>
                        </a:spcAft>
                      </a:pPr>
                      <a:r>
                        <a:rPr lang="en-IN" sz="1800" dirty="0">
                          <a:effectLst/>
                        </a:rPr>
                        <a:t>6.status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Varchar(100)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6975370"/>
                  </a:ext>
                </a:extLst>
              </a:tr>
            </a:tbl>
          </a:graphicData>
        </a:graphic>
      </p:graphicFrame>
      <p:sp>
        <p:nvSpPr>
          <p:cNvPr id="3" name="Rectangle 1">
            <a:extLst>
              <a:ext uri="{FF2B5EF4-FFF2-40B4-BE49-F238E27FC236}">
                <a16:creationId xmlns:a16="http://schemas.microsoft.com/office/drawing/2014/main" id="{A19762DD-CE18-4CF5-AE8B-4E44F79E3F65}"/>
              </a:ext>
            </a:extLst>
          </p:cNvPr>
          <p:cNvSpPr>
            <a:spLocks noChangeArrowheads="1"/>
          </p:cNvSpPr>
          <p:nvPr/>
        </p:nvSpPr>
        <p:spPr bwMode="auto">
          <a:xfrm>
            <a:off x="2033588" y="581789"/>
            <a:ext cx="20411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schemeClr>
                </a:solidFill>
                <a:effectLst/>
                <a:latin typeface="Times New Roman" panose="02020603050405020304" pitchFamily="18" charset="0"/>
                <a:cs typeface="Times New Roman" panose="02020603050405020304" pitchFamily="18" charset="0"/>
              </a:rPr>
              <a:t>2.COMPLAINT:</a:t>
            </a:r>
          </a:p>
        </p:txBody>
      </p:sp>
    </p:spTree>
    <p:extLst>
      <p:ext uri="{BB962C8B-B14F-4D97-AF65-F5344CB8AC3E}">
        <p14:creationId xmlns:p14="http://schemas.microsoft.com/office/powerpoint/2010/main" val="378975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7D4B87-DED1-4EC5-923C-747427F5F96F}"/>
              </a:ext>
            </a:extLst>
          </p:cNvPr>
          <p:cNvGraphicFramePr>
            <a:graphicFrameLocks noGrp="1"/>
          </p:cNvGraphicFramePr>
          <p:nvPr>
            <p:extLst>
              <p:ext uri="{D42A27DB-BD31-4B8C-83A1-F6EECF244321}">
                <p14:modId xmlns:p14="http://schemas.microsoft.com/office/powerpoint/2010/main" val="1335278287"/>
              </p:ext>
            </p:extLst>
          </p:nvPr>
        </p:nvGraphicFramePr>
        <p:xfrm>
          <a:off x="2519266" y="1539550"/>
          <a:ext cx="7819053" cy="4861252"/>
        </p:xfrm>
        <a:graphic>
          <a:graphicData uri="http://schemas.openxmlformats.org/drawingml/2006/table">
            <a:tbl>
              <a:tblPr firstRow="1" firstCol="1" bandRow="1">
                <a:tableStyleId>{5C22544A-7EE6-4342-B048-85BDC9FD1C3A}</a:tableStyleId>
              </a:tblPr>
              <a:tblGrid>
                <a:gridCol w="2606062">
                  <a:extLst>
                    <a:ext uri="{9D8B030D-6E8A-4147-A177-3AD203B41FA5}">
                      <a16:colId xmlns:a16="http://schemas.microsoft.com/office/drawing/2014/main" val="746553952"/>
                    </a:ext>
                  </a:extLst>
                </a:gridCol>
                <a:gridCol w="2606062">
                  <a:extLst>
                    <a:ext uri="{9D8B030D-6E8A-4147-A177-3AD203B41FA5}">
                      <a16:colId xmlns:a16="http://schemas.microsoft.com/office/drawing/2014/main" val="2532927197"/>
                    </a:ext>
                  </a:extLst>
                </a:gridCol>
                <a:gridCol w="2606929">
                  <a:extLst>
                    <a:ext uri="{9D8B030D-6E8A-4147-A177-3AD203B41FA5}">
                      <a16:colId xmlns:a16="http://schemas.microsoft.com/office/drawing/2014/main" val="4048337191"/>
                    </a:ext>
                  </a:extLst>
                </a:gridCol>
              </a:tblGrid>
              <a:tr h="441932">
                <a:tc>
                  <a:txBody>
                    <a:bodyPr/>
                    <a:lstStyle/>
                    <a:p>
                      <a:pPr>
                        <a:lnSpc>
                          <a:spcPct val="107000"/>
                        </a:lnSpc>
                        <a:spcAft>
                          <a:spcPts val="800"/>
                        </a:spcAft>
                      </a:pPr>
                      <a:r>
                        <a:rPr lang="en-IN" sz="1800">
                          <a:effectLst/>
                        </a:rPr>
                        <a:t>Field Name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Datatype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Constraints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2272808"/>
                  </a:ext>
                </a:extLst>
              </a:tr>
              <a:tr h="441932">
                <a:tc>
                  <a:txBody>
                    <a:bodyPr/>
                    <a:lstStyle/>
                    <a:p>
                      <a:pPr>
                        <a:lnSpc>
                          <a:spcPct val="107000"/>
                        </a:lnSpc>
                        <a:spcAft>
                          <a:spcPts val="800"/>
                        </a:spcAft>
                      </a:pPr>
                      <a:r>
                        <a:rPr lang="en-IN" sz="1800">
                          <a:effectLst/>
                        </a:rPr>
                        <a:t>1.Userid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int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Primary key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71231"/>
                  </a:ext>
                </a:extLst>
              </a:tr>
              <a:tr h="441932">
                <a:tc>
                  <a:txBody>
                    <a:bodyPr/>
                    <a:lstStyle/>
                    <a:p>
                      <a:pPr>
                        <a:lnSpc>
                          <a:spcPct val="107000"/>
                        </a:lnSpc>
                        <a:spcAft>
                          <a:spcPts val="800"/>
                        </a:spcAft>
                      </a:pPr>
                      <a:r>
                        <a:rPr lang="en-IN" sz="1800">
                          <a:effectLst/>
                        </a:rPr>
                        <a:t>2.Lid</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int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Foreign key</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184034"/>
                  </a:ext>
                </a:extLst>
              </a:tr>
              <a:tr h="441932">
                <a:tc>
                  <a:txBody>
                    <a:bodyPr/>
                    <a:lstStyle/>
                    <a:p>
                      <a:pPr>
                        <a:lnSpc>
                          <a:spcPct val="107000"/>
                        </a:lnSpc>
                        <a:spcAft>
                          <a:spcPts val="800"/>
                        </a:spcAft>
                      </a:pPr>
                      <a:r>
                        <a:rPr lang="en-IN" sz="1800">
                          <a:effectLst/>
                        </a:rPr>
                        <a:t>3.name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9152817"/>
                  </a:ext>
                </a:extLst>
              </a:tr>
              <a:tr h="441932">
                <a:tc>
                  <a:txBody>
                    <a:bodyPr/>
                    <a:lstStyle/>
                    <a:p>
                      <a:pPr>
                        <a:lnSpc>
                          <a:spcPct val="107000"/>
                        </a:lnSpc>
                        <a:spcAft>
                          <a:spcPts val="800"/>
                        </a:spcAft>
                      </a:pPr>
                      <a:r>
                        <a:rPr lang="en-IN" sz="1800" dirty="0">
                          <a:effectLst/>
                        </a:rPr>
                        <a:t>4.DOB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date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5764599"/>
                  </a:ext>
                </a:extLst>
              </a:tr>
              <a:tr h="441932">
                <a:tc>
                  <a:txBody>
                    <a:bodyPr/>
                    <a:lstStyle/>
                    <a:p>
                      <a:pPr>
                        <a:lnSpc>
                          <a:spcPct val="107000"/>
                        </a:lnSpc>
                        <a:spcAft>
                          <a:spcPts val="800"/>
                        </a:spcAft>
                      </a:pPr>
                      <a:r>
                        <a:rPr lang="en-IN" sz="1800" dirty="0">
                          <a:effectLst/>
                        </a:rPr>
                        <a:t>5.Email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8214101"/>
                  </a:ext>
                </a:extLst>
              </a:tr>
              <a:tr h="441932">
                <a:tc>
                  <a:txBody>
                    <a:bodyPr/>
                    <a:lstStyle/>
                    <a:p>
                      <a:pPr>
                        <a:lnSpc>
                          <a:spcPct val="107000"/>
                        </a:lnSpc>
                        <a:spcAft>
                          <a:spcPts val="800"/>
                        </a:spcAft>
                      </a:pPr>
                      <a:r>
                        <a:rPr lang="en-IN" sz="1800">
                          <a:effectLst/>
                        </a:rPr>
                        <a:t>6.Phone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int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1189819"/>
                  </a:ext>
                </a:extLst>
              </a:tr>
              <a:tr h="441932">
                <a:tc>
                  <a:txBody>
                    <a:bodyPr/>
                    <a:lstStyle/>
                    <a:p>
                      <a:pPr>
                        <a:lnSpc>
                          <a:spcPct val="107000"/>
                        </a:lnSpc>
                        <a:spcAft>
                          <a:spcPts val="800"/>
                        </a:spcAft>
                      </a:pPr>
                      <a:r>
                        <a:rPr lang="en-IN" sz="1800">
                          <a:effectLst/>
                        </a:rPr>
                        <a:t>7.house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2873756"/>
                  </a:ext>
                </a:extLst>
              </a:tr>
              <a:tr h="441932">
                <a:tc>
                  <a:txBody>
                    <a:bodyPr/>
                    <a:lstStyle/>
                    <a:p>
                      <a:pPr>
                        <a:lnSpc>
                          <a:spcPct val="107000"/>
                        </a:lnSpc>
                        <a:spcAft>
                          <a:spcPts val="800"/>
                        </a:spcAft>
                      </a:pPr>
                      <a:r>
                        <a:rPr lang="en-IN" sz="1800">
                          <a:effectLst/>
                        </a:rPr>
                        <a:t>8.pin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int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2088912"/>
                  </a:ext>
                </a:extLst>
              </a:tr>
              <a:tr h="441932">
                <a:tc>
                  <a:txBody>
                    <a:bodyPr/>
                    <a:lstStyle/>
                    <a:p>
                      <a:pPr>
                        <a:lnSpc>
                          <a:spcPct val="107000"/>
                        </a:lnSpc>
                        <a:spcAft>
                          <a:spcPts val="800"/>
                        </a:spcAft>
                      </a:pPr>
                      <a:r>
                        <a:rPr lang="en-IN" sz="1800">
                          <a:effectLst/>
                        </a:rPr>
                        <a:t>9.post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Not null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7569488"/>
                  </a:ext>
                </a:extLst>
              </a:tr>
              <a:tr h="441932">
                <a:tc>
                  <a:txBody>
                    <a:bodyPr/>
                    <a:lstStyle/>
                    <a:p>
                      <a:pPr>
                        <a:lnSpc>
                          <a:spcPct val="107000"/>
                        </a:lnSpc>
                        <a:spcAft>
                          <a:spcPts val="800"/>
                        </a:spcAft>
                      </a:pPr>
                      <a:r>
                        <a:rPr lang="en-IN" sz="1800">
                          <a:effectLst/>
                        </a:rPr>
                        <a:t>10.district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614426"/>
                  </a:ext>
                </a:extLst>
              </a:tr>
            </a:tbl>
          </a:graphicData>
        </a:graphic>
      </p:graphicFrame>
      <p:sp>
        <p:nvSpPr>
          <p:cNvPr id="3" name="TextBox 2">
            <a:extLst>
              <a:ext uri="{FF2B5EF4-FFF2-40B4-BE49-F238E27FC236}">
                <a16:creationId xmlns:a16="http://schemas.microsoft.com/office/drawing/2014/main" id="{59A350BD-E85B-499C-A1BD-1095A2DBDE3E}"/>
              </a:ext>
            </a:extLst>
          </p:cNvPr>
          <p:cNvSpPr txBox="1"/>
          <p:nvPr/>
        </p:nvSpPr>
        <p:spPr>
          <a:xfrm>
            <a:off x="1856792" y="839756"/>
            <a:ext cx="2267339" cy="400110"/>
          </a:xfrm>
          <a:prstGeom prst="rect">
            <a:avLst/>
          </a:prstGeom>
          <a:noFill/>
        </p:spPr>
        <p:txBody>
          <a:bodyPr wrap="square" rtlCol="0">
            <a:spAutoFit/>
          </a:bodyPr>
          <a:lstStyle/>
          <a:p>
            <a:r>
              <a:rPr lang="en-US" sz="2000" b="1" dirty="0">
                <a:solidFill>
                  <a:schemeClr val="tx1">
                    <a:lumMod val="95000"/>
                  </a:schemeClr>
                </a:solidFill>
                <a:latin typeface="Times New Roman" panose="02020603050405020304" pitchFamily="18" charset="0"/>
                <a:cs typeface="Times New Roman" panose="02020603050405020304" pitchFamily="18" charset="0"/>
              </a:rPr>
              <a:t>3.USER:</a:t>
            </a:r>
            <a:endParaRPr lang="en-IN" sz="2000"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072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8DA38-5D90-4FAC-B0D5-96FE7E5CE95B}"/>
              </a:ext>
            </a:extLst>
          </p:cNvPr>
          <p:cNvSpPr txBox="1"/>
          <p:nvPr/>
        </p:nvSpPr>
        <p:spPr>
          <a:xfrm>
            <a:off x="1520890" y="72405"/>
            <a:ext cx="4301412" cy="369332"/>
          </a:xfrm>
          <a:prstGeom prst="rect">
            <a:avLst/>
          </a:prstGeom>
          <a:noFill/>
        </p:spPr>
        <p:txBody>
          <a:bodyPr wrap="square" rtlCol="0">
            <a:spAutoFit/>
          </a:bodyPr>
          <a:lstStyle/>
          <a:p>
            <a:r>
              <a:rPr lang="en-US" b="1" dirty="0">
                <a:solidFill>
                  <a:schemeClr val="tx1">
                    <a:lumMod val="95000"/>
                  </a:schemeClr>
                </a:solidFill>
                <a:latin typeface="Times New Roman" panose="02020603050405020304" pitchFamily="18" charset="0"/>
                <a:cs typeface="Times New Roman" panose="02020603050405020304" pitchFamily="18" charset="0"/>
              </a:rPr>
              <a:t>4.HISTORY</a:t>
            </a:r>
            <a:r>
              <a:rPr lang="en-US" dirty="0">
                <a:solidFill>
                  <a:schemeClr val="tx1">
                    <a:lumMod val="95000"/>
                  </a:schemeClr>
                </a:solidFill>
                <a:latin typeface="Times New Roman" panose="02020603050405020304" pitchFamily="18" charset="0"/>
                <a:cs typeface="Times New Roman" panose="02020603050405020304" pitchFamily="18" charset="0"/>
              </a:rPr>
              <a:t>:</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2EBE687-888A-4973-8511-FB760CBA72A6}"/>
              </a:ext>
            </a:extLst>
          </p:cNvPr>
          <p:cNvGraphicFramePr>
            <a:graphicFrameLocks noGrp="1"/>
          </p:cNvGraphicFramePr>
          <p:nvPr>
            <p:extLst>
              <p:ext uri="{D42A27DB-BD31-4B8C-83A1-F6EECF244321}">
                <p14:modId xmlns:p14="http://schemas.microsoft.com/office/powerpoint/2010/main" val="3583301265"/>
              </p:ext>
            </p:extLst>
          </p:nvPr>
        </p:nvGraphicFramePr>
        <p:xfrm>
          <a:off x="2248679" y="654156"/>
          <a:ext cx="7529803" cy="6114992"/>
        </p:xfrm>
        <a:graphic>
          <a:graphicData uri="http://schemas.openxmlformats.org/drawingml/2006/table">
            <a:tbl>
              <a:tblPr firstRow="1" firstCol="1" bandRow="1">
                <a:tableStyleId>{5C22544A-7EE6-4342-B048-85BDC9FD1C3A}</a:tableStyleId>
              </a:tblPr>
              <a:tblGrid>
                <a:gridCol w="2890526">
                  <a:extLst>
                    <a:ext uri="{9D8B030D-6E8A-4147-A177-3AD203B41FA5}">
                      <a16:colId xmlns:a16="http://schemas.microsoft.com/office/drawing/2014/main" val="1587715858"/>
                    </a:ext>
                  </a:extLst>
                </a:gridCol>
                <a:gridCol w="2120287">
                  <a:extLst>
                    <a:ext uri="{9D8B030D-6E8A-4147-A177-3AD203B41FA5}">
                      <a16:colId xmlns:a16="http://schemas.microsoft.com/office/drawing/2014/main" val="2193721367"/>
                    </a:ext>
                  </a:extLst>
                </a:gridCol>
                <a:gridCol w="2518990">
                  <a:extLst>
                    <a:ext uri="{9D8B030D-6E8A-4147-A177-3AD203B41FA5}">
                      <a16:colId xmlns:a16="http://schemas.microsoft.com/office/drawing/2014/main" val="3442925437"/>
                    </a:ext>
                  </a:extLst>
                </a:gridCol>
              </a:tblGrid>
              <a:tr h="242710">
                <a:tc>
                  <a:txBody>
                    <a:bodyPr/>
                    <a:lstStyle/>
                    <a:p>
                      <a:pPr>
                        <a:lnSpc>
                          <a:spcPct val="107000"/>
                        </a:lnSpc>
                        <a:spcAft>
                          <a:spcPts val="800"/>
                        </a:spcAft>
                      </a:pPr>
                      <a:r>
                        <a:rPr lang="en-IN" sz="1800" dirty="0">
                          <a:effectLst/>
                        </a:rPr>
                        <a:t>Fieldname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a:effectLst/>
                        </a:rPr>
                        <a:t>datatype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dirty="0">
                          <a:effectLst/>
                        </a:rPr>
                        <a:t>constraints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2326938619"/>
                  </a:ext>
                </a:extLst>
              </a:tr>
              <a:tr h="242710">
                <a:tc>
                  <a:txBody>
                    <a:bodyPr/>
                    <a:lstStyle/>
                    <a:p>
                      <a:pPr>
                        <a:lnSpc>
                          <a:spcPct val="107000"/>
                        </a:lnSpc>
                        <a:spcAft>
                          <a:spcPts val="800"/>
                        </a:spcAft>
                      </a:pPr>
                      <a:r>
                        <a:rPr lang="en-IN" sz="1800" dirty="0">
                          <a:effectLst/>
                        </a:rPr>
                        <a:t>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a:effectLst/>
                        </a:rPr>
                        <a:t>Varchar(50)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dirty="0">
                          <a:effectLst/>
                        </a:rPr>
                        <a:t> 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405493982"/>
                  </a:ext>
                </a:extLst>
              </a:tr>
              <a:tr h="242710">
                <a:tc>
                  <a:txBody>
                    <a:bodyPr/>
                    <a:lstStyle/>
                    <a:p>
                      <a:pPr>
                        <a:lnSpc>
                          <a:spcPct val="107000"/>
                        </a:lnSpc>
                        <a:spcAft>
                          <a:spcPts val="800"/>
                        </a:spcAft>
                      </a:pPr>
                      <a:r>
                        <a:rPr lang="en-IN" sz="1800" dirty="0">
                          <a:effectLst/>
                        </a:rPr>
                        <a:t>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dirty="0">
                          <a:effectLst/>
                        </a:rPr>
                        <a:t>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3876663324"/>
                  </a:ext>
                </a:extLst>
              </a:tr>
              <a:tr h="242710">
                <a:tc>
                  <a:txBody>
                    <a:bodyPr/>
                    <a:lstStyle/>
                    <a:p>
                      <a:pPr>
                        <a:lnSpc>
                          <a:spcPct val="107000"/>
                        </a:lnSpc>
                        <a:spcAft>
                          <a:spcPts val="800"/>
                        </a:spcAft>
                      </a:pPr>
                      <a:r>
                        <a:rPr lang="en-IN" sz="1800" dirty="0">
                          <a:effectLst/>
                        </a:rPr>
                        <a:t>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2136694476"/>
                  </a:ext>
                </a:extLst>
              </a:tr>
              <a:tr h="584603">
                <a:tc>
                  <a:txBody>
                    <a:bodyPr/>
                    <a:lstStyle/>
                    <a:p>
                      <a:pPr>
                        <a:lnSpc>
                          <a:spcPct val="107000"/>
                        </a:lnSpc>
                        <a:spcAft>
                          <a:spcPts val="800"/>
                        </a:spcAft>
                      </a:pPr>
                      <a:r>
                        <a:rPr lang="en-IN" sz="1800" dirty="0">
                          <a:effectLst/>
                        </a:rPr>
                        <a:t>sex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4248992758"/>
                  </a:ext>
                </a:extLst>
              </a:tr>
              <a:tr h="584603">
                <a:tc>
                  <a:txBody>
                    <a:bodyPr/>
                    <a:lstStyle/>
                    <a:p>
                      <a:pPr>
                        <a:lnSpc>
                          <a:spcPct val="107000"/>
                        </a:lnSpc>
                        <a:spcAft>
                          <a:spcPts val="800"/>
                        </a:spcAft>
                      </a:pPr>
                      <a:r>
                        <a:rPr lang="en-IN" sz="1800" dirty="0">
                          <a:effectLst/>
                        </a:rPr>
                        <a:t>Cp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1717970884"/>
                  </a:ext>
                </a:extLst>
              </a:tr>
              <a:tr h="242710">
                <a:tc>
                  <a:txBody>
                    <a:bodyPr/>
                    <a:lstStyle/>
                    <a:p>
                      <a:pPr>
                        <a:lnSpc>
                          <a:spcPct val="107000"/>
                        </a:lnSpc>
                        <a:spcAft>
                          <a:spcPts val="800"/>
                        </a:spcAft>
                      </a:pPr>
                      <a:r>
                        <a:rPr lang="en-IN" sz="1800" dirty="0" err="1">
                          <a:effectLst/>
                        </a:rPr>
                        <a:t>trestbps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2276614323"/>
                  </a:ext>
                </a:extLst>
              </a:tr>
              <a:tr h="584603">
                <a:tc>
                  <a:txBody>
                    <a:bodyPr/>
                    <a:lstStyle/>
                    <a:p>
                      <a:pPr>
                        <a:lnSpc>
                          <a:spcPct val="107000"/>
                        </a:lnSpc>
                        <a:spcAft>
                          <a:spcPts val="800"/>
                        </a:spcAft>
                      </a:pPr>
                      <a:r>
                        <a:rPr lang="en-IN" sz="1800" dirty="0" err="1">
                          <a:effectLst/>
                        </a:rPr>
                        <a:t>chol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3597679047"/>
                  </a:ext>
                </a:extLst>
              </a:tr>
              <a:tr h="584603">
                <a:tc>
                  <a:txBody>
                    <a:bodyPr/>
                    <a:lstStyle/>
                    <a:p>
                      <a:pPr>
                        <a:lnSpc>
                          <a:spcPct val="107000"/>
                        </a:lnSpc>
                        <a:spcAft>
                          <a:spcPts val="800"/>
                        </a:spcAft>
                      </a:pPr>
                      <a:r>
                        <a:rPr lang="en-IN" sz="1800">
                          <a:effectLst/>
                        </a:rPr>
                        <a:t>fbs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none" strike="noStrike"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2277244512"/>
                  </a:ext>
                </a:extLst>
              </a:tr>
              <a:tr h="584603">
                <a:tc>
                  <a:txBody>
                    <a:bodyPr/>
                    <a:lstStyle/>
                    <a:p>
                      <a:pPr>
                        <a:lnSpc>
                          <a:spcPct val="107000"/>
                        </a:lnSpc>
                        <a:spcAft>
                          <a:spcPts val="800"/>
                        </a:spcAft>
                      </a:pPr>
                      <a:r>
                        <a:rPr lang="en-IN" sz="1800">
                          <a:effectLst/>
                        </a:rPr>
                        <a:t>restecg</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none" strike="noStrike"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4205241935"/>
                  </a:ext>
                </a:extLst>
              </a:tr>
              <a:tr h="584603">
                <a:tc>
                  <a:txBody>
                    <a:bodyPr/>
                    <a:lstStyle/>
                    <a:p>
                      <a:pPr>
                        <a:lnSpc>
                          <a:spcPct val="107000"/>
                        </a:lnSpc>
                        <a:spcAft>
                          <a:spcPts val="800"/>
                        </a:spcAft>
                      </a:pPr>
                      <a:r>
                        <a:rPr lang="en-IN" sz="1800" dirty="0" err="1">
                          <a:effectLst/>
                        </a:rPr>
                        <a:t>thal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561651265"/>
                  </a:ext>
                </a:extLst>
              </a:tr>
              <a:tr h="584603">
                <a:tc>
                  <a: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none" strike="noStrike"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1454689743"/>
                  </a:ext>
                </a:extLst>
              </a:tr>
            </a:tbl>
          </a:graphicData>
        </a:graphic>
      </p:graphicFrame>
    </p:spTree>
    <p:extLst>
      <p:ext uri="{BB962C8B-B14F-4D97-AF65-F5344CB8AC3E}">
        <p14:creationId xmlns:p14="http://schemas.microsoft.com/office/powerpoint/2010/main" val="186464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68A192B-FE8C-4367-97D9-70CD6945A93A}"/>
              </a:ext>
            </a:extLst>
          </p:cNvPr>
          <p:cNvGraphicFramePr>
            <a:graphicFrameLocks noGrp="1"/>
          </p:cNvGraphicFramePr>
          <p:nvPr>
            <p:extLst>
              <p:ext uri="{D42A27DB-BD31-4B8C-83A1-F6EECF244321}">
                <p14:modId xmlns:p14="http://schemas.microsoft.com/office/powerpoint/2010/main" val="3067074548"/>
              </p:ext>
            </p:extLst>
          </p:nvPr>
        </p:nvGraphicFramePr>
        <p:xfrm>
          <a:off x="2032000" y="719666"/>
          <a:ext cx="8127999" cy="336753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14654748"/>
                    </a:ext>
                  </a:extLst>
                </a:gridCol>
                <a:gridCol w="2709333">
                  <a:extLst>
                    <a:ext uri="{9D8B030D-6E8A-4147-A177-3AD203B41FA5}">
                      <a16:colId xmlns:a16="http://schemas.microsoft.com/office/drawing/2014/main" val="1821259041"/>
                    </a:ext>
                  </a:extLst>
                </a:gridCol>
                <a:gridCol w="2709333">
                  <a:extLst>
                    <a:ext uri="{9D8B030D-6E8A-4147-A177-3AD203B41FA5}">
                      <a16:colId xmlns:a16="http://schemas.microsoft.com/office/drawing/2014/main" val="2593770551"/>
                    </a:ext>
                  </a:extLst>
                </a:gridCol>
              </a:tblGrid>
              <a:tr h="370840">
                <a:tc>
                  <a:txBody>
                    <a:bodyPr/>
                    <a:lstStyle/>
                    <a:p>
                      <a:pPr>
                        <a:lnSpc>
                          <a:spcPct val="107000"/>
                        </a:lnSpc>
                        <a:spcAft>
                          <a:spcPts val="800"/>
                        </a:spcAft>
                      </a:pPr>
                      <a:r>
                        <a:rPr lang="en-IN" sz="1800" dirty="0" err="1">
                          <a:effectLst/>
                        </a:rPr>
                        <a:t>thalach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a:effectLst/>
                        </a:rPr>
                        <a:t> int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none" strike="noStrike">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552213417"/>
                  </a:ext>
                </a:extLst>
              </a:tr>
              <a:tr h="370840">
                <a:tc>
                  <a:txBody>
                    <a:bodyPr/>
                    <a:lstStyle/>
                    <a:p>
                      <a:pPr>
                        <a:lnSpc>
                          <a:spcPct val="107000"/>
                        </a:lnSpc>
                        <a:spcAft>
                          <a:spcPts val="800"/>
                        </a:spcAft>
                      </a:pPr>
                      <a:r>
                        <a:rPr lang="en-IN" sz="1800" dirty="0" err="1">
                          <a:effectLst/>
                        </a:rPr>
                        <a:t>exang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none" strike="noStrike"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1707613892"/>
                  </a:ext>
                </a:extLst>
              </a:tr>
              <a:tr h="370840">
                <a:tc>
                  <a:txBody>
                    <a:bodyPr/>
                    <a:lstStyle/>
                    <a:p>
                      <a:pPr>
                        <a:lnSpc>
                          <a:spcPct val="107000"/>
                        </a:lnSpc>
                        <a:spcAft>
                          <a:spcPts val="800"/>
                        </a:spcAft>
                      </a:pPr>
                      <a:r>
                        <a:rPr lang="en-IN" sz="1800" dirty="0" err="1">
                          <a:effectLst/>
                        </a:rPr>
                        <a:t>oldpeak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none" strike="noStrike"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538278681"/>
                  </a:ext>
                </a:extLst>
              </a:tr>
              <a:tr h="370840">
                <a:tc>
                  <a:txBody>
                    <a:bodyPr/>
                    <a:lstStyle/>
                    <a:p>
                      <a:pPr>
                        <a:lnSpc>
                          <a:spcPct val="107000"/>
                        </a:lnSpc>
                        <a:spcAft>
                          <a:spcPts val="800"/>
                        </a:spcAft>
                      </a:pPr>
                      <a:r>
                        <a:rPr lang="en-IN" sz="1800" dirty="0">
                          <a:effectLst/>
                        </a:rPr>
                        <a:t>slope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none" strike="noStrike"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3916579678"/>
                  </a:ext>
                </a:extLst>
              </a:tr>
              <a:tr h="370840">
                <a:tc>
                  <a:txBody>
                    <a:bodyPr/>
                    <a:lstStyle/>
                    <a:p>
                      <a:pPr>
                        <a:lnSpc>
                          <a:spcPct val="107000"/>
                        </a:lnSpc>
                        <a:spcAft>
                          <a:spcPts val="800"/>
                        </a:spcAft>
                      </a:pPr>
                      <a:r>
                        <a:rPr lang="en-IN" sz="1800" dirty="0">
                          <a:effectLst/>
                        </a:rPr>
                        <a:t>ca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800" u="none" strike="noStrike" dirty="0">
                          <a:effectLst/>
                        </a:rPr>
                        <a:t> 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none" strike="noStrike"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tc>
                  <a:txBody>
                    <a:bodyPr/>
                    <a:lstStyle/>
                    <a:p>
                      <a:pPr>
                        <a:lnSpc>
                          <a:spcPct val="107000"/>
                        </a:lnSpc>
                        <a:spcAft>
                          <a:spcPts val="800"/>
                        </a:spcAft>
                      </a:pPr>
                      <a:r>
                        <a:rPr lang="en-IN" sz="1800" u="none" strike="noStrike" dirty="0">
                          <a:effectLst/>
                        </a:rPr>
                        <a:t> </a:t>
                      </a:r>
                      <a:r>
                        <a:rPr lang="en-IN" sz="1800" dirty="0">
                          <a:effectLst/>
                        </a:rPr>
                        <a:t>Not null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5763" marR="65763" marT="0" marB="0"/>
                </a:tc>
                <a:extLst>
                  <a:ext uri="{0D108BD9-81ED-4DB2-BD59-A6C34878D82A}">
                    <a16:rowId xmlns:a16="http://schemas.microsoft.com/office/drawing/2014/main" val="173220827"/>
                  </a:ext>
                </a:extLst>
              </a:tr>
            </a:tbl>
          </a:graphicData>
        </a:graphic>
      </p:graphicFrame>
    </p:spTree>
    <p:extLst>
      <p:ext uri="{BB962C8B-B14F-4D97-AF65-F5344CB8AC3E}">
        <p14:creationId xmlns:p14="http://schemas.microsoft.com/office/powerpoint/2010/main" val="212662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64A62D-2CC3-4699-A746-215AE5AD1C95}"/>
              </a:ext>
            </a:extLst>
          </p:cNvPr>
          <p:cNvSpPr txBox="1"/>
          <p:nvPr/>
        </p:nvSpPr>
        <p:spPr>
          <a:xfrm>
            <a:off x="3575925" y="644785"/>
            <a:ext cx="6951216" cy="707886"/>
          </a:xfrm>
          <a:prstGeom prst="rect">
            <a:avLst/>
          </a:prstGeom>
          <a:noFill/>
        </p:spPr>
        <p:txBody>
          <a:bodyPr wrap="square" rtlCol="0">
            <a:spAutoFit/>
          </a:body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TABLE OF CONTENTS</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54F451-E972-4AEF-AD7F-3D9F7C1F393C}"/>
              </a:ext>
            </a:extLst>
          </p:cNvPr>
          <p:cNvSpPr txBox="1"/>
          <p:nvPr/>
        </p:nvSpPr>
        <p:spPr>
          <a:xfrm>
            <a:off x="2593390" y="1725839"/>
            <a:ext cx="3693111" cy="5262979"/>
          </a:xfrm>
          <a:prstGeom prst="rect">
            <a:avLst/>
          </a:prstGeom>
          <a:noFill/>
        </p:spPr>
        <p:txBody>
          <a:bodyPr wrap="square" rtlCol="0">
            <a:spAutoFit/>
          </a:bodyPr>
          <a:lstStyle/>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 Introduction</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Modules</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Methodology</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Data Flow Diagram</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Table Design</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Developing Environment</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Future Enhancements</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User Stories</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Product Backlog</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Project Plan</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Sprint Plans</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Sprint Backlog</a:t>
            </a:r>
          </a:p>
          <a:p>
            <a:pPr marL="342900" indent="-342900">
              <a:buFont typeface="+mj-lt"/>
              <a:buAutoNum type="arabicPeriod"/>
            </a:pPr>
            <a:r>
              <a:rPr lang="en-US" sz="2400" dirty="0">
                <a:solidFill>
                  <a:schemeClr val="tx1">
                    <a:lumMod val="95000"/>
                  </a:schemeClr>
                </a:solidFill>
                <a:latin typeface="Times New Roman" panose="02020603050405020304" pitchFamily="18" charset="0"/>
                <a:cs typeface="Times New Roman" panose="02020603050405020304" pitchFamily="18" charset="0"/>
              </a:rPr>
              <a:t>Sprint Backlog Actual</a:t>
            </a:r>
          </a:p>
          <a:p>
            <a:pPr marL="342900" indent="-342900">
              <a:buFont typeface="+mj-lt"/>
              <a:buAutoNum type="arabicPeriod"/>
            </a:pPr>
            <a:endParaRPr lang="en-US" sz="2400" dirty="0">
              <a:solidFill>
                <a:schemeClr val="tx1">
                  <a:lumMod val="95000"/>
                </a:schemeClr>
              </a:solidFill>
            </a:endParaRPr>
          </a:p>
        </p:txBody>
      </p:sp>
    </p:spTree>
    <p:extLst>
      <p:ext uri="{BB962C8B-B14F-4D97-AF65-F5344CB8AC3E}">
        <p14:creationId xmlns:p14="http://schemas.microsoft.com/office/powerpoint/2010/main" val="1495895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E5896-B0AF-44B9-B4EE-7AB197A2CFC7}"/>
              </a:ext>
            </a:extLst>
          </p:cNvPr>
          <p:cNvSpPr txBox="1"/>
          <p:nvPr/>
        </p:nvSpPr>
        <p:spPr>
          <a:xfrm>
            <a:off x="1802167" y="177553"/>
            <a:ext cx="8859915" cy="707886"/>
          </a:xfrm>
          <a:prstGeom prst="rect">
            <a:avLst/>
          </a:prstGeom>
          <a:noFill/>
        </p:spPr>
        <p:txBody>
          <a:bodyPr wrap="square" rtlCol="0">
            <a:spAutoFit/>
          </a:body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DEVELOPING ENVIRONMENT</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74E7E0-469C-46D1-8EE5-527542C7690A}"/>
              </a:ext>
            </a:extLst>
          </p:cNvPr>
          <p:cNvSpPr txBox="1"/>
          <p:nvPr/>
        </p:nvSpPr>
        <p:spPr>
          <a:xfrm>
            <a:off x="727969" y="1724608"/>
            <a:ext cx="5592932"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schemeClr>
                </a:solidFill>
                <a:latin typeface="Times New Roman" panose="02020603050405020304" pitchFamily="18" charset="0"/>
                <a:cs typeface="Times New Roman" panose="02020603050405020304" pitchFamily="18" charset="0"/>
              </a:rPr>
              <a:t>Hardware Requirements</a:t>
            </a:r>
            <a:r>
              <a:rPr lang="en-US" dirty="0">
                <a:solidFill>
                  <a:schemeClr val="tx1">
                    <a:lumMod val="95000"/>
                  </a:schemeClr>
                </a:solidFill>
              </a:rPr>
              <a:t>:</a:t>
            </a:r>
            <a:endParaRPr lang="en-IN" dirty="0">
              <a:solidFill>
                <a:schemeClr val="tx1">
                  <a:lumMod val="95000"/>
                </a:schemeClr>
              </a:solidFill>
            </a:endParaRPr>
          </a:p>
        </p:txBody>
      </p:sp>
      <p:sp>
        <p:nvSpPr>
          <p:cNvPr id="4" name="TextBox 3">
            <a:extLst>
              <a:ext uri="{FF2B5EF4-FFF2-40B4-BE49-F238E27FC236}">
                <a16:creationId xmlns:a16="http://schemas.microsoft.com/office/drawing/2014/main" id="{72000B4B-1DDB-463F-B155-B5AAF6A0048E}"/>
              </a:ext>
            </a:extLst>
          </p:cNvPr>
          <p:cNvSpPr txBox="1"/>
          <p:nvPr/>
        </p:nvSpPr>
        <p:spPr>
          <a:xfrm>
            <a:off x="1899821" y="2334827"/>
            <a:ext cx="5095783" cy="1200329"/>
          </a:xfrm>
          <a:prstGeom prst="rect">
            <a:avLst/>
          </a:prstGeom>
          <a:noFill/>
        </p:spPr>
        <p:txBody>
          <a:bodyPr wrap="square" rtlCol="0">
            <a:spAutoFit/>
          </a:bodyPr>
          <a:lstStyle/>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Input Device : Mouse, Keyboard </a:t>
            </a:r>
            <a:endParaRPr lang="en-IN" sz="1800" b="0" i="0" u="none" strike="noStrike" baseline="0" dirty="0">
              <a:solidFill>
                <a:schemeClr val="tx1">
                  <a:lumMod val="95000"/>
                </a:schemeClr>
              </a:solidFill>
              <a:latin typeface="Arial" panose="020B0604020202020204" pitchFamily="34" charset="0"/>
            </a:endParaRPr>
          </a:p>
          <a:p>
            <a:pPr marL="285750" indent="-285750">
              <a:buFont typeface="Wingdings" panose="05000000000000000000" pitchFamily="2" charset="2"/>
              <a:buChar char="§"/>
            </a:pPr>
            <a:r>
              <a:rPr lang="en-IN" sz="1800" b="0" i="0" u="none" strike="noStrike" baseline="0" dirty="0">
                <a:solidFill>
                  <a:schemeClr val="tx1">
                    <a:lumMod val="95000"/>
                  </a:schemeClr>
                </a:solidFill>
                <a:latin typeface="Arial" panose="020B0604020202020204" pitchFamily="34" charset="0"/>
              </a:rPr>
              <a:t>Output Device : Monitor </a:t>
            </a:r>
          </a:p>
          <a:p>
            <a:pPr marL="285750" indent="-285750">
              <a:buFont typeface="Wingdings" panose="05000000000000000000" pitchFamily="2" charset="2"/>
              <a:buChar char="§"/>
            </a:pPr>
            <a:r>
              <a:rPr lang="en-US" sz="1800" b="0" i="0" u="none" strike="noStrike" baseline="0" dirty="0">
                <a:solidFill>
                  <a:schemeClr val="tx1">
                    <a:lumMod val="95000"/>
                  </a:schemeClr>
                </a:solidFill>
                <a:latin typeface="Arial" panose="020B0604020202020204" pitchFamily="34" charset="0"/>
              </a:rPr>
              <a:t> </a:t>
            </a:r>
            <a:r>
              <a:rPr lang="en-US" sz="1800" b="0" i="0" u="none" strike="noStrike" baseline="0" dirty="0">
                <a:solidFill>
                  <a:schemeClr val="tx1">
                    <a:lumMod val="95000"/>
                  </a:schemeClr>
                </a:solidFill>
                <a:latin typeface="Times New Roman" panose="02020603050405020304" pitchFamily="18" charset="0"/>
              </a:rPr>
              <a:t>Memory : 4 Gb Ram(Minimum) </a:t>
            </a:r>
          </a:p>
          <a:p>
            <a:pPr marL="285750" indent="-285750">
              <a:buFont typeface="Wingdings" panose="05000000000000000000" pitchFamily="2" charset="2"/>
              <a:buChar char="§"/>
            </a:pPr>
            <a:r>
              <a:rPr lang="en-US" sz="1800" b="0" i="0" u="none" strike="noStrike" baseline="0" dirty="0">
                <a:solidFill>
                  <a:schemeClr val="tx1">
                    <a:lumMod val="95000"/>
                  </a:schemeClr>
                </a:solidFill>
                <a:latin typeface="Times New Roman" panose="02020603050405020304" pitchFamily="18" charset="0"/>
              </a:rPr>
              <a:t>Processor : Intel core i3 or above </a:t>
            </a:r>
            <a:endParaRPr lang="en-IN" dirty="0">
              <a:solidFill>
                <a:schemeClr val="tx1">
                  <a:lumMod val="95000"/>
                </a:schemeClr>
              </a:solidFill>
            </a:endParaRPr>
          </a:p>
        </p:txBody>
      </p:sp>
      <p:sp>
        <p:nvSpPr>
          <p:cNvPr id="5" name="TextBox 4">
            <a:extLst>
              <a:ext uri="{FF2B5EF4-FFF2-40B4-BE49-F238E27FC236}">
                <a16:creationId xmlns:a16="http://schemas.microsoft.com/office/drawing/2014/main" id="{0496D034-A42E-4185-A26A-01BD00CD39CE}"/>
              </a:ext>
            </a:extLst>
          </p:cNvPr>
          <p:cNvSpPr txBox="1"/>
          <p:nvPr/>
        </p:nvSpPr>
        <p:spPr>
          <a:xfrm>
            <a:off x="727969" y="3686639"/>
            <a:ext cx="4856085"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schemeClr>
                </a:solidFill>
                <a:latin typeface="Times New Roman" panose="02020603050405020304" pitchFamily="18" charset="0"/>
                <a:cs typeface="Times New Roman" panose="02020603050405020304" pitchFamily="18" charset="0"/>
              </a:rPr>
              <a:t>Software Requirements:</a:t>
            </a:r>
            <a:endParaRPr lang="en-IN" sz="24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BB1DD0-991A-4F99-9A53-4BD6723F6814}"/>
              </a:ext>
            </a:extLst>
          </p:cNvPr>
          <p:cNvSpPr txBox="1"/>
          <p:nvPr/>
        </p:nvSpPr>
        <p:spPr>
          <a:xfrm>
            <a:off x="2024108" y="4445412"/>
            <a:ext cx="8185211" cy="1754326"/>
          </a:xfrm>
          <a:prstGeom prst="rect">
            <a:avLst/>
          </a:prstGeom>
          <a:noFill/>
        </p:spPr>
        <p:txBody>
          <a:bodyPr wrap="square" rtlCol="0">
            <a:spAutoFit/>
          </a:bodyPr>
          <a:lstStyle/>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Operating System 	: Windows 8 /10 for Better Performance</a:t>
            </a:r>
            <a:r>
              <a:rPr lang="en-IN" sz="1800" b="0" i="0" u="none" strike="noStrike" baseline="0" dirty="0">
                <a:solidFill>
                  <a:schemeClr val="tx1">
                    <a:lumMod val="95000"/>
                  </a:schemeClr>
                </a:solidFill>
                <a:latin typeface="Arial" panose="020B0604020202020204" pitchFamily="34" charset="0"/>
              </a:rPr>
              <a:t>	</a:t>
            </a:r>
          </a:p>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Front End 	: Python (Flask) 	</a:t>
            </a:r>
            <a:r>
              <a:rPr lang="en-IN" sz="1800" b="0" i="0" u="none" strike="noStrike" baseline="0" dirty="0">
                <a:solidFill>
                  <a:schemeClr val="tx1">
                    <a:lumMod val="95000"/>
                  </a:schemeClr>
                </a:solidFill>
                <a:latin typeface="Arial" panose="020B0604020202020204" pitchFamily="34" charset="0"/>
              </a:rPr>
              <a:t> 	</a:t>
            </a:r>
          </a:p>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Back End 	: </a:t>
            </a:r>
            <a:r>
              <a:rPr lang="en-IN" sz="1800" b="0" i="0" u="none" strike="noStrike" baseline="0" dirty="0" err="1">
                <a:solidFill>
                  <a:schemeClr val="tx1">
                    <a:lumMod val="95000"/>
                  </a:schemeClr>
                </a:solidFill>
                <a:latin typeface="Times New Roman" panose="02020603050405020304" pitchFamily="18" charset="0"/>
              </a:rPr>
              <a:t>Mysql</a:t>
            </a:r>
            <a:r>
              <a:rPr lang="en-IN" sz="1800" b="0" i="0" u="none" strike="noStrike" baseline="0" dirty="0">
                <a:solidFill>
                  <a:schemeClr val="tx1">
                    <a:lumMod val="95000"/>
                  </a:schemeClr>
                </a:solidFill>
                <a:latin typeface="Times New Roman" panose="02020603050405020304" pitchFamily="18" charset="0"/>
              </a:rPr>
              <a:t> </a:t>
            </a:r>
          </a:p>
          <a:p>
            <a:pPr marL="285750" indent="-285750">
              <a:buFont typeface="Wingdings" panose="05000000000000000000" pitchFamily="2" charset="2"/>
              <a:buChar char="§"/>
            </a:pPr>
            <a:r>
              <a:rPr lang="en-IN" sz="1600" b="0" i="0" u="none" strike="noStrike" baseline="0" dirty="0">
                <a:solidFill>
                  <a:schemeClr val="tx1">
                    <a:lumMod val="95000"/>
                  </a:schemeClr>
                </a:solidFill>
                <a:latin typeface="Arial" panose="020B0604020202020204" pitchFamily="34" charset="0"/>
              </a:rPr>
              <a:t>Software Used </a:t>
            </a:r>
            <a:r>
              <a:rPr lang="en-IN" sz="1800" b="0" i="0" u="none" strike="noStrike" baseline="0" dirty="0">
                <a:solidFill>
                  <a:schemeClr val="tx1">
                    <a:lumMod val="95000"/>
                  </a:schemeClr>
                </a:solidFill>
                <a:latin typeface="Arial" panose="020B0604020202020204" pitchFamily="34" charset="0"/>
              </a:rPr>
              <a:t>: </a:t>
            </a:r>
            <a:r>
              <a:rPr lang="en-IN" sz="1800" b="0" i="0" u="none" strike="noStrike" baseline="0" dirty="0" err="1">
                <a:solidFill>
                  <a:schemeClr val="tx1">
                    <a:lumMod val="95000"/>
                  </a:schemeClr>
                </a:solidFill>
              </a:rPr>
              <a:t>Pycharm</a:t>
            </a:r>
            <a:r>
              <a:rPr lang="en-IN" sz="1800" b="0" i="0" u="none" strike="noStrike" baseline="0" dirty="0">
                <a:solidFill>
                  <a:schemeClr val="tx1">
                    <a:lumMod val="95000"/>
                  </a:schemeClr>
                </a:solidFill>
              </a:rPr>
              <a:t> </a:t>
            </a:r>
          </a:p>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Web Browser :Internet Explorer/Google Chrome/Firefox(for web application) 	</a:t>
            </a:r>
          </a:p>
          <a:p>
            <a:endParaRPr lang="en-IN" dirty="0">
              <a:solidFill>
                <a:schemeClr val="tx1">
                  <a:lumMod val="95000"/>
                </a:schemeClr>
              </a:solidFill>
            </a:endParaRPr>
          </a:p>
        </p:txBody>
      </p:sp>
    </p:spTree>
    <p:extLst>
      <p:ext uri="{BB962C8B-B14F-4D97-AF65-F5344CB8AC3E}">
        <p14:creationId xmlns:p14="http://schemas.microsoft.com/office/powerpoint/2010/main" val="133109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BEEAB-453F-4ACF-A82B-82B21B174902}"/>
              </a:ext>
            </a:extLst>
          </p:cNvPr>
          <p:cNvSpPr txBox="1"/>
          <p:nvPr/>
        </p:nvSpPr>
        <p:spPr>
          <a:xfrm>
            <a:off x="3349689" y="802433"/>
            <a:ext cx="5355771" cy="707886"/>
          </a:xfrm>
          <a:prstGeom prst="rect">
            <a:avLst/>
          </a:prstGeom>
          <a:noFill/>
        </p:spPr>
        <p:txBody>
          <a:bodyPr wrap="square" rtlCol="0">
            <a:spAutoFit/>
          </a:body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Future Enhancements</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B315613-EE79-4280-B57F-70EC9E56088D}"/>
              </a:ext>
            </a:extLst>
          </p:cNvPr>
          <p:cNvSpPr txBox="1"/>
          <p:nvPr/>
        </p:nvSpPr>
        <p:spPr>
          <a:xfrm>
            <a:off x="2220686" y="2239347"/>
            <a:ext cx="8117632" cy="230832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chemeClr val="tx1">
                    <a:lumMod val="95000"/>
                  </a:schemeClr>
                </a:solidFill>
                <a:latin typeface="Times New Roman" panose="02020603050405020304" pitchFamily="18" charset="0"/>
                <a:cs typeface="Times New Roman" panose="02020603050405020304" pitchFamily="18" charset="0"/>
              </a:rPr>
              <a:t>Currently  I have developed a web application for predicting heart disease. In the future I have planned to add more readings or more features related to heart diagnosis.</a:t>
            </a:r>
          </a:p>
          <a:p>
            <a:pPr marL="285750" indent="-285750">
              <a:buFont typeface="Wingdings" panose="05000000000000000000" pitchFamily="2" charset="2"/>
              <a:buChar char="q"/>
            </a:pPr>
            <a:r>
              <a:rPr lang="en-IN" sz="2400" dirty="0">
                <a:solidFill>
                  <a:schemeClr val="tx1">
                    <a:lumMod val="95000"/>
                  </a:schemeClr>
                </a:solidFill>
                <a:latin typeface="Times New Roman" panose="02020603050405020304" pitchFamily="18" charset="0"/>
                <a:cs typeface="Times New Roman" panose="02020603050405020304" pitchFamily="18" charset="0"/>
              </a:rPr>
              <a:t>Also we can integrate this application with devices or machines used to test heart diseases and get immediate results </a:t>
            </a:r>
            <a:r>
              <a:rPr lang="en-IN" sz="2400" dirty="0">
                <a:solidFill>
                  <a:schemeClr val="tx1">
                    <a:lumMod val="95000"/>
                  </a:schemeClr>
                </a:solidFill>
              </a:rPr>
              <a:t>.</a:t>
            </a:r>
          </a:p>
        </p:txBody>
      </p:sp>
    </p:spTree>
    <p:extLst>
      <p:ext uri="{BB962C8B-B14F-4D97-AF65-F5344CB8AC3E}">
        <p14:creationId xmlns:p14="http://schemas.microsoft.com/office/powerpoint/2010/main" val="182598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DB3DA-B583-4C4C-9C70-BA21662BC832}"/>
              </a:ext>
            </a:extLst>
          </p:cNvPr>
          <p:cNvSpPr txBox="1"/>
          <p:nvPr/>
        </p:nvSpPr>
        <p:spPr>
          <a:xfrm>
            <a:off x="2660339" y="-138801"/>
            <a:ext cx="6871317" cy="707886"/>
          </a:xfrm>
          <a:prstGeom prst="rect">
            <a:avLst/>
          </a:prstGeom>
          <a:noFill/>
        </p:spPr>
        <p:txBody>
          <a:bodyPr wrap="square" rtlCol="0">
            <a:spAutoFit/>
          </a:bodyPr>
          <a:lstStyle/>
          <a:p>
            <a:pPr algn="ctr"/>
            <a:r>
              <a:rPr lang="en-US" sz="4000" b="1" dirty="0">
                <a:solidFill>
                  <a:schemeClr val="tx1">
                    <a:lumMod val="95000"/>
                  </a:schemeClr>
                </a:solidFill>
                <a:latin typeface="Times New Roman" panose="02020603050405020304" pitchFamily="18" charset="0"/>
                <a:cs typeface="Times New Roman" panose="02020603050405020304" pitchFamily="18" charset="0"/>
              </a:rPr>
              <a:t>USER STORY</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B49C02C-BBEC-492B-9D0B-47CF399E3A18}"/>
              </a:ext>
            </a:extLst>
          </p:cNvPr>
          <p:cNvGraphicFramePr>
            <a:graphicFrameLocks noGrp="1"/>
          </p:cNvGraphicFramePr>
          <p:nvPr>
            <p:extLst>
              <p:ext uri="{D42A27DB-BD31-4B8C-83A1-F6EECF244321}">
                <p14:modId xmlns:p14="http://schemas.microsoft.com/office/powerpoint/2010/main" val="2371321676"/>
              </p:ext>
            </p:extLst>
          </p:nvPr>
        </p:nvGraphicFramePr>
        <p:xfrm>
          <a:off x="189720" y="485109"/>
          <a:ext cx="11812554" cy="6288915"/>
        </p:xfrm>
        <a:graphic>
          <a:graphicData uri="http://schemas.openxmlformats.org/drawingml/2006/table">
            <a:tbl>
              <a:tblPr firstRow="1" firstCol="1" bandRow="1">
                <a:tableStyleId>{5C22544A-7EE6-4342-B048-85BDC9FD1C3A}</a:tableStyleId>
              </a:tblPr>
              <a:tblGrid>
                <a:gridCol w="907620">
                  <a:extLst>
                    <a:ext uri="{9D8B030D-6E8A-4147-A177-3AD203B41FA5}">
                      <a16:colId xmlns:a16="http://schemas.microsoft.com/office/drawing/2014/main" val="2626323418"/>
                    </a:ext>
                  </a:extLst>
                </a:gridCol>
                <a:gridCol w="4644468">
                  <a:extLst>
                    <a:ext uri="{9D8B030D-6E8A-4147-A177-3AD203B41FA5}">
                      <a16:colId xmlns:a16="http://schemas.microsoft.com/office/drawing/2014/main" val="469231384"/>
                    </a:ext>
                  </a:extLst>
                </a:gridCol>
                <a:gridCol w="3101764">
                  <a:extLst>
                    <a:ext uri="{9D8B030D-6E8A-4147-A177-3AD203B41FA5}">
                      <a16:colId xmlns:a16="http://schemas.microsoft.com/office/drawing/2014/main" val="2768239635"/>
                    </a:ext>
                  </a:extLst>
                </a:gridCol>
                <a:gridCol w="3158702">
                  <a:extLst>
                    <a:ext uri="{9D8B030D-6E8A-4147-A177-3AD203B41FA5}">
                      <a16:colId xmlns:a16="http://schemas.microsoft.com/office/drawing/2014/main" val="3376936142"/>
                    </a:ext>
                  </a:extLst>
                </a:gridCol>
              </a:tblGrid>
              <a:tr h="1242827">
                <a:tc>
                  <a:txBody>
                    <a:bodyPr/>
                    <a:lstStyle/>
                    <a:p>
                      <a:pPr algn="r">
                        <a:lnSpc>
                          <a:spcPct val="115000"/>
                        </a:lnSpc>
                        <a:spcAft>
                          <a:spcPts val="1000"/>
                        </a:spcAft>
                      </a:pPr>
                      <a:r>
                        <a:rPr lang="en-US" sz="2800" dirty="0">
                          <a:effectLst/>
                        </a:rPr>
                        <a:t>User Story ID</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ctr">
                        <a:lnSpc>
                          <a:spcPct val="115000"/>
                        </a:lnSpc>
                        <a:spcAft>
                          <a:spcPts val="1000"/>
                        </a:spcAft>
                      </a:pPr>
                      <a:r>
                        <a:rPr lang="en-US" sz="2800" b="1" dirty="0">
                          <a:effectLst/>
                        </a:rPr>
                        <a:t>As a type of User</a:t>
                      </a:r>
                      <a:endParaRPr lang="en-IN" sz="2800" b="1"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ctr">
                        <a:lnSpc>
                          <a:spcPct val="115000"/>
                        </a:lnSpc>
                        <a:spcAft>
                          <a:spcPts val="1000"/>
                        </a:spcAft>
                      </a:pPr>
                      <a:r>
                        <a:rPr lang="en-US" sz="2800" dirty="0">
                          <a:effectLst/>
                        </a:rPr>
                        <a:t>I  want to</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ctr">
                        <a:lnSpc>
                          <a:spcPct val="115000"/>
                        </a:lnSpc>
                        <a:spcAft>
                          <a:spcPts val="1000"/>
                        </a:spcAft>
                      </a:pPr>
                      <a:r>
                        <a:rPr lang="en-US" sz="2800" dirty="0">
                          <a:effectLst/>
                        </a:rPr>
                        <a:t>So that I can</a:t>
                      </a:r>
                      <a:endParaRPr lang="en-IN" sz="2800" dirty="0">
                        <a:effectLst/>
                      </a:endParaRPr>
                    </a:p>
                    <a:p>
                      <a:pPr algn="r">
                        <a:lnSpc>
                          <a:spcPct val="115000"/>
                        </a:lnSpc>
                        <a:spcAft>
                          <a:spcPts val="1000"/>
                        </a:spcAft>
                      </a:pPr>
                      <a:r>
                        <a:rPr lang="en-US" sz="1600" dirty="0">
                          <a:effectLst/>
                        </a:rPr>
                        <a:t> </a:t>
                      </a:r>
                      <a:endParaRPr lang="en-IN" sz="1600" dirty="0">
                        <a:effectLst/>
                      </a:endParaRPr>
                    </a:p>
                    <a:p>
                      <a:pPr algn="r">
                        <a:lnSpc>
                          <a:spcPct val="115000"/>
                        </a:lnSpc>
                        <a:spcAft>
                          <a:spcPts val="1000"/>
                        </a:spcAft>
                      </a:pPr>
                      <a:r>
                        <a:rPr lang="en-US" sz="1600" dirty="0">
                          <a:effectLst/>
                        </a:rPr>
                        <a:t> </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2710023217"/>
                  </a:ext>
                </a:extLst>
              </a:tr>
              <a:tr h="366933">
                <a:tc>
                  <a:txBody>
                    <a:bodyPr/>
                    <a:lstStyle/>
                    <a:p>
                      <a:pPr algn="r">
                        <a:lnSpc>
                          <a:spcPct val="115000"/>
                        </a:lnSpc>
                        <a:spcAft>
                          <a:spcPts val="1000"/>
                        </a:spcAft>
                      </a:pPr>
                      <a:r>
                        <a:rPr lang="en-US" sz="1600">
                          <a:effectLst/>
                        </a:rPr>
                        <a:t>1</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Admin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Login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get access to the system </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1501092469"/>
                  </a:ext>
                </a:extLst>
              </a:tr>
              <a:tr h="627120">
                <a:tc>
                  <a:txBody>
                    <a:bodyPr/>
                    <a:lstStyle/>
                    <a:p>
                      <a:pPr algn="r">
                        <a:lnSpc>
                          <a:spcPct val="115000"/>
                        </a:lnSpc>
                        <a:spcAft>
                          <a:spcPts val="1000"/>
                        </a:spcAft>
                      </a:pPr>
                      <a:r>
                        <a:rPr lang="en-US" sz="1600">
                          <a:effectLst/>
                        </a:rPr>
                        <a:t>2</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User</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Signup</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Can save my details required for login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2947302041"/>
                  </a:ext>
                </a:extLst>
              </a:tr>
              <a:tr h="375213">
                <a:tc>
                  <a:txBody>
                    <a:bodyPr/>
                    <a:lstStyle/>
                    <a:p>
                      <a:pPr algn="r">
                        <a:lnSpc>
                          <a:spcPct val="115000"/>
                        </a:lnSpc>
                        <a:spcAft>
                          <a:spcPts val="1000"/>
                        </a:spcAft>
                      </a:pPr>
                      <a:r>
                        <a:rPr lang="en-US" sz="1600">
                          <a:effectLst/>
                        </a:rPr>
                        <a:t>3</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User</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Login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get access to the system</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1485414151"/>
                  </a:ext>
                </a:extLst>
              </a:tr>
              <a:tr h="366933">
                <a:tc>
                  <a:txBody>
                    <a:bodyPr/>
                    <a:lstStyle/>
                    <a:p>
                      <a:pPr algn="r">
                        <a:lnSpc>
                          <a:spcPct val="115000"/>
                        </a:lnSpc>
                        <a:spcAft>
                          <a:spcPts val="1000"/>
                        </a:spcAft>
                      </a:pPr>
                      <a:r>
                        <a:rPr lang="en-US" sz="1600">
                          <a:effectLst/>
                        </a:rPr>
                        <a:t>4</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Admin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Change password</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change my login credentials</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635118811"/>
                  </a:ext>
                </a:extLst>
              </a:tr>
              <a:tr h="627120">
                <a:tc>
                  <a:txBody>
                    <a:bodyPr/>
                    <a:lstStyle/>
                    <a:p>
                      <a:pPr algn="r">
                        <a:lnSpc>
                          <a:spcPct val="115000"/>
                        </a:lnSpc>
                        <a:spcAft>
                          <a:spcPts val="1000"/>
                        </a:spcAft>
                      </a:pPr>
                      <a:r>
                        <a:rPr lang="en-US" sz="1600">
                          <a:effectLst/>
                        </a:rPr>
                        <a:t>5</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Admin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View Dataset</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Can View the dataset used for prediction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3705996838"/>
                  </a:ext>
                </a:extLst>
              </a:tr>
              <a:tr h="627120">
                <a:tc>
                  <a:txBody>
                    <a:bodyPr/>
                    <a:lstStyle/>
                    <a:p>
                      <a:pPr algn="r">
                        <a:lnSpc>
                          <a:spcPct val="115000"/>
                        </a:lnSpc>
                        <a:spcAft>
                          <a:spcPts val="1000"/>
                        </a:spcAft>
                      </a:pPr>
                      <a:r>
                        <a:rPr lang="en-US" sz="1600">
                          <a:effectLst/>
                        </a:rPr>
                        <a:t>6</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Admin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View users</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Can view the users registered within the system.</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3926304006"/>
                  </a:ext>
                </a:extLst>
              </a:tr>
              <a:tr h="366933">
                <a:tc>
                  <a:txBody>
                    <a:bodyPr/>
                    <a:lstStyle/>
                    <a:p>
                      <a:pPr algn="r">
                        <a:lnSpc>
                          <a:spcPct val="115000"/>
                        </a:lnSpc>
                        <a:spcAft>
                          <a:spcPts val="1000"/>
                        </a:spcAft>
                      </a:pPr>
                      <a:r>
                        <a:rPr lang="en-US" sz="1600">
                          <a:effectLst/>
                        </a:rPr>
                        <a:t>7</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User</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Change password</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change my login credentials</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2105618615"/>
                  </a:ext>
                </a:extLst>
              </a:tr>
              <a:tr h="304049">
                <a:tc>
                  <a:txBody>
                    <a:bodyPr/>
                    <a:lstStyle/>
                    <a:p>
                      <a:pPr algn="r">
                        <a:lnSpc>
                          <a:spcPct val="115000"/>
                        </a:lnSpc>
                        <a:spcAft>
                          <a:spcPts val="1000"/>
                        </a:spcAft>
                      </a:pPr>
                      <a:r>
                        <a:rPr lang="en-US" sz="1600">
                          <a:effectLst/>
                        </a:rPr>
                        <a:t>8</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User</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View profile</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view my profile</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9503616"/>
                  </a:ext>
                </a:extLst>
              </a:tr>
              <a:tr h="836409">
                <a:tc>
                  <a:txBody>
                    <a:bodyPr/>
                    <a:lstStyle/>
                    <a:p>
                      <a:pPr algn="r">
                        <a:lnSpc>
                          <a:spcPct val="115000"/>
                        </a:lnSpc>
                        <a:spcAft>
                          <a:spcPts val="1000"/>
                        </a:spcAft>
                      </a:pPr>
                      <a:r>
                        <a:rPr lang="en-US" sz="1600">
                          <a:effectLst/>
                        </a:rPr>
                        <a:t>9</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User</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Send Complaint</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send my complaints</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3905270395"/>
                  </a:ext>
                </a:extLst>
              </a:tr>
            </a:tbl>
          </a:graphicData>
        </a:graphic>
      </p:graphicFrame>
    </p:spTree>
    <p:extLst>
      <p:ext uri="{BB962C8B-B14F-4D97-AF65-F5344CB8AC3E}">
        <p14:creationId xmlns:p14="http://schemas.microsoft.com/office/powerpoint/2010/main" val="372219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1B12762-5DC2-4E1D-BFBD-6DBE261B9642}"/>
              </a:ext>
            </a:extLst>
          </p:cNvPr>
          <p:cNvGraphicFramePr>
            <a:graphicFrameLocks noGrp="1"/>
          </p:cNvGraphicFramePr>
          <p:nvPr>
            <p:extLst>
              <p:ext uri="{D42A27DB-BD31-4B8C-83A1-F6EECF244321}">
                <p14:modId xmlns:p14="http://schemas.microsoft.com/office/powerpoint/2010/main" val="4100701817"/>
              </p:ext>
            </p:extLst>
          </p:nvPr>
        </p:nvGraphicFramePr>
        <p:xfrm>
          <a:off x="345233" y="68754"/>
          <a:ext cx="11616612" cy="6725427"/>
        </p:xfrm>
        <a:graphic>
          <a:graphicData uri="http://schemas.openxmlformats.org/drawingml/2006/table">
            <a:tbl>
              <a:tblPr firstRow="1" bandRow="1">
                <a:tableStyleId>{5C22544A-7EE6-4342-B048-85BDC9FD1C3A}</a:tableStyleId>
              </a:tblPr>
              <a:tblGrid>
                <a:gridCol w="2904153">
                  <a:extLst>
                    <a:ext uri="{9D8B030D-6E8A-4147-A177-3AD203B41FA5}">
                      <a16:colId xmlns:a16="http://schemas.microsoft.com/office/drawing/2014/main" val="2727173220"/>
                    </a:ext>
                  </a:extLst>
                </a:gridCol>
                <a:gridCol w="2904153">
                  <a:extLst>
                    <a:ext uri="{9D8B030D-6E8A-4147-A177-3AD203B41FA5}">
                      <a16:colId xmlns:a16="http://schemas.microsoft.com/office/drawing/2014/main" val="2491023948"/>
                    </a:ext>
                  </a:extLst>
                </a:gridCol>
                <a:gridCol w="2904153">
                  <a:extLst>
                    <a:ext uri="{9D8B030D-6E8A-4147-A177-3AD203B41FA5}">
                      <a16:colId xmlns:a16="http://schemas.microsoft.com/office/drawing/2014/main" val="2434964305"/>
                    </a:ext>
                  </a:extLst>
                </a:gridCol>
                <a:gridCol w="2904153">
                  <a:extLst>
                    <a:ext uri="{9D8B030D-6E8A-4147-A177-3AD203B41FA5}">
                      <a16:colId xmlns:a16="http://schemas.microsoft.com/office/drawing/2014/main" val="1622347454"/>
                    </a:ext>
                  </a:extLst>
                </a:gridCol>
              </a:tblGrid>
              <a:tr h="1669363">
                <a:tc>
                  <a:txBody>
                    <a:bodyPr/>
                    <a:lstStyle/>
                    <a:p>
                      <a:pPr algn="ctr">
                        <a:lnSpc>
                          <a:spcPct val="115000"/>
                        </a:lnSpc>
                        <a:spcAft>
                          <a:spcPts val="1000"/>
                        </a:spcAft>
                      </a:pPr>
                      <a:r>
                        <a:rPr lang="en-US" sz="2800" dirty="0">
                          <a:effectLst/>
                        </a:rPr>
                        <a:t>User Story ID</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ctr">
                        <a:lnSpc>
                          <a:spcPct val="115000"/>
                        </a:lnSpc>
                        <a:spcAft>
                          <a:spcPts val="1000"/>
                        </a:spcAft>
                      </a:pPr>
                      <a:r>
                        <a:rPr lang="en-US" sz="2800" dirty="0">
                          <a:effectLst/>
                        </a:rPr>
                        <a:t>As a type of User</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ctr">
                        <a:lnSpc>
                          <a:spcPct val="115000"/>
                        </a:lnSpc>
                        <a:spcAft>
                          <a:spcPts val="1000"/>
                        </a:spcAft>
                      </a:pPr>
                      <a:r>
                        <a:rPr lang="en-US" sz="2800" dirty="0">
                          <a:effectLst/>
                        </a:rPr>
                        <a:t>I  want to</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ctr">
                        <a:lnSpc>
                          <a:spcPct val="115000"/>
                        </a:lnSpc>
                        <a:spcAft>
                          <a:spcPts val="1000"/>
                        </a:spcAft>
                      </a:pPr>
                      <a:r>
                        <a:rPr lang="en-US" sz="2800" dirty="0">
                          <a:effectLst/>
                        </a:rPr>
                        <a:t>So that I can</a:t>
                      </a:r>
                      <a:endParaRPr lang="en-IN" sz="2800" dirty="0">
                        <a:effectLst/>
                      </a:endParaRPr>
                    </a:p>
                    <a:p>
                      <a:pPr algn="ctr">
                        <a:lnSpc>
                          <a:spcPct val="115000"/>
                        </a:lnSpc>
                        <a:spcAft>
                          <a:spcPts val="1000"/>
                        </a:spcAft>
                      </a:pPr>
                      <a:r>
                        <a:rPr lang="en-US" sz="2800" dirty="0">
                          <a:effectLst/>
                        </a:rPr>
                        <a:t> </a:t>
                      </a:r>
                      <a:endParaRPr lang="en-IN" sz="2800" dirty="0">
                        <a:effectLst/>
                      </a:endParaRPr>
                    </a:p>
                    <a:p>
                      <a:pPr algn="ctr">
                        <a:lnSpc>
                          <a:spcPct val="115000"/>
                        </a:lnSpc>
                        <a:spcAft>
                          <a:spcPts val="1000"/>
                        </a:spcAft>
                      </a:pPr>
                      <a:r>
                        <a:rPr lang="en-US" sz="2800" dirty="0">
                          <a:effectLst/>
                        </a:rPr>
                        <a:t> </a:t>
                      </a:r>
                      <a:endParaRPr lang="en-IN" sz="28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423803501"/>
                  </a:ext>
                </a:extLst>
              </a:tr>
              <a:tr h="564274">
                <a:tc>
                  <a:txBody>
                    <a:bodyPr/>
                    <a:lstStyle/>
                    <a:p>
                      <a:pPr algn="l">
                        <a:lnSpc>
                          <a:spcPct val="115000"/>
                        </a:lnSpc>
                        <a:spcAft>
                          <a:spcPts val="1000"/>
                        </a:spcAft>
                      </a:pPr>
                      <a:r>
                        <a:rPr lang="en-US" sz="1600" dirty="0">
                          <a:effectLst/>
                        </a:rPr>
                        <a:t>10</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Admin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View Complaint</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Can view the complaints</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2829156594"/>
                  </a:ext>
                </a:extLst>
              </a:tr>
              <a:tr h="564274">
                <a:tc>
                  <a:txBody>
                    <a:bodyPr/>
                    <a:lstStyle/>
                    <a:p>
                      <a:pPr algn="l">
                        <a:lnSpc>
                          <a:spcPct val="115000"/>
                        </a:lnSpc>
                        <a:spcAft>
                          <a:spcPts val="1000"/>
                        </a:spcAft>
                      </a:pPr>
                      <a:r>
                        <a:rPr lang="en-US" sz="1600" dirty="0">
                          <a:effectLst/>
                        </a:rPr>
                        <a:t>11</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admin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Send reply</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I can send appropriate reply for complaint</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3129008828"/>
                  </a:ext>
                </a:extLst>
              </a:tr>
              <a:tr h="564274">
                <a:tc>
                  <a:txBody>
                    <a:bodyPr/>
                    <a:lstStyle/>
                    <a:p>
                      <a:pPr algn="l">
                        <a:lnSpc>
                          <a:spcPct val="115000"/>
                        </a:lnSpc>
                        <a:spcAft>
                          <a:spcPts val="1000"/>
                        </a:spcAft>
                      </a:pPr>
                      <a:r>
                        <a:rPr lang="en-US" sz="1600">
                          <a:effectLst/>
                        </a:rPr>
                        <a:t>12</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User</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View reply</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I can view the reply</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2435206409"/>
                  </a:ext>
                </a:extLst>
              </a:tr>
              <a:tr h="811137">
                <a:tc>
                  <a:txBody>
                    <a:bodyPr/>
                    <a:lstStyle/>
                    <a:p>
                      <a:pPr algn="l">
                        <a:lnSpc>
                          <a:spcPct val="115000"/>
                        </a:lnSpc>
                        <a:spcAft>
                          <a:spcPts val="1000"/>
                        </a:spcAft>
                      </a:pPr>
                      <a:r>
                        <a:rPr lang="en-US" sz="1600">
                          <a:effectLst/>
                        </a:rPr>
                        <a:t>13</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Admin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Prediction using decision tree</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predict the chances of heart </a:t>
                      </a:r>
                      <a:r>
                        <a:rPr lang="en-US" sz="1600" dirty="0" err="1">
                          <a:effectLst/>
                        </a:rPr>
                        <a:t>desease</a:t>
                      </a:r>
                      <a:r>
                        <a:rPr lang="en-US" sz="1600" dirty="0">
                          <a:effectLst/>
                        </a:rPr>
                        <a:t> to happen using  decision tree </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657792120"/>
                  </a:ext>
                </a:extLst>
              </a:tr>
              <a:tr h="811137">
                <a:tc>
                  <a:txBody>
                    <a:bodyPr/>
                    <a:lstStyle/>
                    <a:p>
                      <a:pPr algn="l">
                        <a:lnSpc>
                          <a:spcPct val="115000"/>
                        </a:lnSpc>
                        <a:spcAft>
                          <a:spcPts val="1000"/>
                        </a:spcAft>
                      </a:pPr>
                      <a:r>
                        <a:rPr lang="en-US" sz="1600">
                          <a:effectLst/>
                        </a:rPr>
                        <a:t>14</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Admin</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Prediction using random forest</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predict the chances of heart </a:t>
                      </a:r>
                      <a:r>
                        <a:rPr lang="en-US" sz="1600" dirty="0" err="1">
                          <a:effectLst/>
                        </a:rPr>
                        <a:t>desease</a:t>
                      </a:r>
                      <a:r>
                        <a:rPr lang="en-US" sz="1600" dirty="0">
                          <a:effectLst/>
                        </a:rPr>
                        <a:t> to happen using random forest </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175717403"/>
                  </a:ext>
                </a:extLst>
              </a:tr>
              <a:tr h="564274">
                <a:tc>
                  <a:txBody>
                    <a:bodyPr/>
                    <a:lstStyle/>
                    <a:p>
                      <a:pPr algn="l">
                        <a:lnSpc>
                          <a:spcPct val="115000"/>
                        </a:lnSpc>
                        <a:spcAft>
                          <a:spcPts val="1000"/>
                        </a:spcAft>
                      </a:pPr>
                      <a:r>
                        <a:rPr lang="en-US" sz="1600">
                          <a:effectLst/>
                        </a:rPr>
                        <a:t>15</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User</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View history of prediction</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 can view the prediction result</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47328862"/>
                  </a:ext>
                </a:extLst>
              </a:tr>
              <a:tr h="564274">
                <a:tc>
                  <a:txBody>
                    <a:bodyPr/>
                    <a:lstStyle/>
                    <a:p>
                      <a:pPr algn="l">
                        <a:lnSpc>
                          <a:spcPct val="115000"/>
                        </a:lnSpc>
                        <a:spcAft>
                          <a:spcPts val="1000"/>
                        </a:spcAft>
                      </a:pPr>
                      <a:r>
                        <a:rPr lang="en-US" sz="1600" dirty="0">
                          <a:effectLst/>
                        </a:rPr>
                        <a:t>16</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User</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Testing the data </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Input new Dataset </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1553918398"/>
                  </a:ext>
                </a:extLst>
              </a:tr>
              <a:tr h="564274">
                <a:tc>
                  <a:txBody>
                    <a:bodyPr/>
                    <a:lstStyle/>
                    <a:p>
                      <a:pPr algn="l">
                        <a:lnSpc>
                          <a:spcPct val="115000"/>
                        </a:lnSpc>
                        <a:spcAft>
                          <a:spcPts val="1000"/>
                        </a:spcAft>
                      </a:pPr>
                      <a:r>
                        <a:rPr lang="en-US" sz="1600">
                          <a:effectLst/>
                        </a:rPr>
                        <a:t>17</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User</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a:effectLst/>
                        </a:rPr>
                        <a:t>Output generation</a:t>
                      </a:r>
                      <a:endParaRPr lang="en-IN" sz="160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tc>
                  <a:txBody>
                    <a:bodyPr/>
                    <a:lstStyle/>
                    <a:p>
                      <a:pPr algn="l">
                        <a:lnSpc>
                          <a:spcPct val="115000"/>
                        </a:lnSpc>
                        <a:spcAft>
                          <a:spcPts val="1000"/>
                        </a:spcAft>
                      </a:pPr>
                      <a:r>
                        <a:rPr lang="en-US" sz="1600" dirty="0">
                          <a:effectLst/>
                        </a:rPr>
                        <a:t>Output from TTS</a:t>
                      </a:r>
                      <a:endParaRPr lang="en-IN" sz="1600" dirty="0">
                        <a:effectLst/>
                        <a:latin typeface="Calibri" panose="020F0502020204030204" pitchFamily="34" charset="0"/>
                        <a:ea typeface="Calibri" panose="020F0502020204030204" pitchFamily="34" charset="0"/>
                        <a:cs typeface="Kartika" panose="02020503030404060203" pitchFamily="18" charset="0"/>
                      </a:endParaRPr>
                    </a:p>
                  </a:txBody>
                  <a:tcPr marL="38040" marR="38040" marT="0" marB="0"/>
                </a:tc>
                <a:extLst>
                  <a:ext uri="{0D108BD9-81ED-4DB2-BD59-A6C34878D82A}">
                    <a16:rowId xmlns:a16="http://schemas.microsoft.com/office/drawing/2014/main" val="120584914"/>
                  </a:ext>
                </a:extLst>
              </a:tr>
            </a:tbl>
          </a:graphicData>
        </a:graphic>
      </p:graphicFrame>
    </p:spTree>
    <p:extLst>
      <p:ext uri="{BB962C8B-B14F-4D97-AF65-F5344CB8AC3E}">
        <p14:creationId xmlns:p14="http://schemas.microsoft.com/office/powerpoint/2010/main" val="26953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61B6F5-C905-4FF0-ABFA-2DE236BB83AD}"/>
              </a:ext>
            </a:extLst>
          </p:cNvPr>
          <p:cNvSpPr txBox="1"/>
          <p:nvPr/>
        </p:nvSpPr>
        <p:spPr>
          <a:xfrm>
            <a:off x="3545633" y="-102638"/>
            <a:ext cx="5377242" cy="523220"/>
          </a:xfrm>
          <a:prstGeom prst="rect">
            <a:avLst/>
          </a:prstGeom>
          <a:noFill/>
        </p:spPr>
        <p:txBody>
          <a:bodyPr wrap="square" rtlCol="0">
            <a:spAutoFit/>
          </a:bodyPr>
          <a:lstStyle/>
          <a:p>
            <a:pPr algn="ctr"/>
            <a:r>
              <a:rPr lang="en-US" sz="2800" b="1" dirty="0">
                <a:solidFill>
                  <a:schemeClr val="tx1">
                    <a:lumMod val="95000"/>
                  </a:schemeClr>
                </a:solidFill>
                <a:latin typeface="Times New Roman" panose="02020603050405020304" pitchFamily="18" charset="0"/>
                <a:cs typeface="Times New Roman" panose="02020603050405020304" pitchFamily="18" charset="0"/>
              </a:rPr>
              <a:t>PRODUCT BACKLOG</a:t>
            </a:r>
            <a:endParaRPr lang="en-IN" sz="2800" b="1"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85DE765E-C772-4CCA-804A-9178F875DD97}"/>
              </a:ext>
            </a:extLst>
          </p:cNvPr>
          <p:cNvGraphicFramePr>
            <a:graphicFrameLocks noGrp="1"/>
          </p:cNvGraphicFramePr>
          <p:nvPr>
            <p:extLst>
              <p:ext uri="{D42A27DB-BD31-4B8C-83A1-F6EECF244321}">
                <p14:modId xmlns:p14="http://schemas.microsoft.com/office/powerpoint/2010/main" val="3018874660"/>
              </p:ext>
            </p:extLst>
          </p:nvPr>
        </p:nvGraphicFramePr>
        <p:xfrm>
          <a:off x="1187872" y="353943"/>
          <a:ext cx="9816256" cy="6518297"/>
        </p:xfrm>
        <a:graphic>
          <a:graphicData uri="http://schemas.openxmlformats.org/drawingml/2006/table">
            <a:tbl>
              <a:tblPr firstRow="1" firstCol="1" bandRow="1">
                <a:tableStyleId>{5C22544A-7EE6-4342-B048-85BDC9FD1C3A}</a:tableStyleId>
              </a:tblPr>
              <a:tblGrid>
                <a:gridCol w="739081">
                  <a:extLst>
                    <a:ext uri="{9D8B030D-6E8A-4147-A177-3AD203B41FA5}">
                      <a16:colId xmlns:a16="http://schemas.microsoft.com/office/drawing/2014/main" val="3404350116"/>
                    </a:ext>
                  </a:extLst>
                </a:gridCol>
                <a:gridCol w="2251835">
                  <a:extLst>
                    <a:ext uri="{9D8B030D-6E8A-4147-A177-3AD203B41FA5}">
                      <a16:colId xmlns:a16="http://schemas.microsoft.com/office/drawing/2014/main" val="136296099"/>
                    </a:ext>
                  </a:extLst>
                </a:gridCol>
                <a:gridCol w="933388">
                  <a:extLst>
                    <a:ext uri="{9D8B030D-6E8A-4147-A177-3AD203B41FA5}">
                      <a16:colId xmlns:a16="http://schemas.microsoft.com/office/drawing/2014/main" val="610979989"/>
                    </a:ext>
                  </a:extLst>
                </a:gridCol>
                <a:gridCol w="799372">
                  <a:extLst>
                    <a:ext uri="{9D8B030D-6E8A-4147-A177-3AD203B41FA5}">
                      <a16:colId xmlns:a16="http://schemas.microsoft.com/office/drawing/2014/main" val="2155980023"/>
                    </a:ext>
                  </a:extLst>
                </a:gridCol>
                <a:gridCol w="2223521">
                  <a:extLst>
                    <a:ext uri="{9D8B030D-6E8A-4147-A177-3AD203B41FA5}">
                      <a16:colId xmlns:a16="http://schemas.microsoft.com/office/drawing/2014/main" val="507811091"/>
                    </a:ext>
                  </a:extLst>
                </a:gridCol>
                <a:gridCol w="1157061">
                  <a:extLst>
                    <a:ext uri="{9D8B030D-6E8A-4147-A177-3AD203B41FA5}">
                      <a16:colId xmlns:a16="http://schemas.microsoft.com/office/drawing/2014/main" val="3007852081"/>
                    </a:ext>
                  </a:extLst>
                </a:gridCol>
                <a:gridCol w="1711998">
                  <a:extLst>
                    <a:ext uri="{9D8B030D-6E8A-4147-A177-3AD203B41FA5}">
                      <a16:colId xmlns:a16="http://schemas.microsoft.com/office/drawing/2014/main" val="2074144980"/>
                    </a:ext>
                  </a:extLst>
                </a:gridCol>
              </a:tblGrid>
              <a:tr h="925110">
                <a:tc>
                  <a:txBody>
                    <a:bodyPr/>
                    <a:lstStyle/>
                    <a:p>
                      <a:pPr>
                        <a:lnSpc>
                          <a:spcPct val="115000"/>
                        </a:lnSpc>
                        <a:spcAft>
                          <a:spcPts val="1000"/>
                        </a:spcAft>
                      </a:pPr>
                      <a:r>
                        <a:rPr lang="en-US" sz="1100" dirty="0">
                          <a:effectLst/>
                        </a:rPr>
                        <a:t>User story ID</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Priority</a:t>
                      </a:r>
                      <a:endParaRPr lang="en-IN" sz="1100" dirty="0">
                        <a:effectLst/>
                      </a:endParaRPr>
                    </a:p>
                    <a:p>
                      <a:pPr>
                        <a:lnSpc>
                          <a:spcPct val="115000"/>
                        </a:lnSpc>
                        <a:spcAft>
                          <a:spcPts val="1000"/>
                        </a:spcAft>
                      </a:pPr>
                      <a:r>
                        <a:rPr lang="en-US" sz="1100" dirty="0">
                          <a:effectLst/>
                        </a:rPr>
                        <a:t>&lt;High/Medium/Low&gt;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Size</a:t>
                      </a:r>
                      <a:endParaRPr lang="en-IN" sz="1100">
                        <a:effectLst/>
                      </a:endParaRPr>
                    </a:p>
                    <a:p>
                      <a:pPr>
                        <a:lnSpc>
                          <a:spcPct val="115000"/>
                        </a:lnSpc>
                        <a:spcAft>
                          <a:spcPts val="1000"/>
                        </a:spcAft>
                      </a:pPr>
                      <a:r>
                        <a:rPr lang="en-US" sz="1100">
                          <a:effectLst/>
                        </a:rPr>
                        <a:t>(Hours)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Sprint</a:t>
                      </a:r>
                      <a:endParaRPr lang="en-IN" sz="1100">
                        <a:effectLst/>
                      </a:endParaRPr>
                    </a:p>
                    <a:p>
                      <a:pPr>
                        <a:lnSpc>
                          <a:spcPct val="115000"/>
                        </a:lnSpc>
                        <a:spcAft>
                          <a:spcPts val="1000"/>
                        </a:spcAft>
                      </a:pPr>
                      <a:r>
                        <a:rPr lang="en-US" sz="1100">
                          <a:effectLst/>
                        </a:rPr>
                        <a:t>&lt;#&gt;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Status</a:t>
                      </a:r>
                      <a:endParaRPr lang="en-IN" sz="1100">
                        <a:effectLst/>
                      </a:endParaRPr>
                    </a:p>
                    <a:p>
                      <a:pPr>
                        <a:lnSpc>
                          <a:spcPct val="115000"/>
                        </a:lnSpc>
                        <a:spcAft>
                          <a:spcPts val="1000"/>
                        </a:spcAft>
                      </a:pPr>
                      <a:r>
                        <a:rPr lang="en-US" sz="1100">
                          <a:effectLst/>
                        </a:rPr>
                        <a:t>&lt;Planned/In progress/Completed&gt;</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Release</a:t>
                      </a:r>
                      <a:endParaRPr lang="en-IN" sz="1100">
                        <a:effectLst/>
                      </a:endParaRPr>
                    </a:p>
                    <a:p>
                      <a:pPr>
                        <a:lnSpc>
                          <a:spcPct val="115000"/>
                        </a:lnSpc>
                        <a:spcAft>
                          <a:spcPts val="1000"/>
                        </a:spcAft>
                      </a:pPr>
                      <a:r>
                        <a:rPr lang="en-US" sz="1100">
                          <a:effectLst/>
                        </a:rPr>
                        <a:t>Date</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Release Goal</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1212579319"/>
                  </a:ext>
                </a:extLst>
              </a:tr>
              <a:tr h="693820">
                <a:tc>
                  <a:txBody>
                    <a:bodyPr/>
                    <a:lstStyle/>
                    <a:p>
                      <a:pPr>
                        <a:lnSpc>
                          <a:spcPct val="115000"/>
                        </a:lnSpc>
                        <a:spcAft>
                          <a:spcPts val="1000"/>
                        </a:spcAft>
                      </a:pPr>
                      <a:r>
                        <a:rPr lang="en-US" sz="1100">
                          <a:effectLst/>
                        </a:rPr>
                        <a:t>1</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Medium</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6</a:t>
                      </a:r>
                      <a:endParaRPr lang="en-IN" sz="1100">
                        <a:effectLst/>
                      </a:endParaRP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rowSpan="2">
                  <a:txBody>
                    <a:bodyPr/>
                    <a:lstStyle/>
                    <a:p>
                      <a:pPr>
                        <a:lnSpc>
                          <a:spcPct val="115000"/>
                        </a:lnSpc>
                        <a:spcAft>
                          <a:spcPts val="1000"/>
                        </a:spcAft>
                      </a:pPr>
                      <a:r>
                        <a:rPr lang="en-US" sz="1100">
                          <a:effectLst/>
                        </a:rPr>
                        <a:t> </a:t>
                      </a:r>
                      <a:endParaRPr lang="en-IN" sz="1100">
                        <a:effectLst/>
                      </a:endParaRPr>
                    </a:p>
                    <a:p>
                      <a:pPr>
                        <a:lnSpc>
                          <a:spcPct val="115000"/>
                        </a:lnSpc>
                        <a:spcAft>
                          <a:spcPts val="1000"/>
                        </a:spcAft>
                      </a:pPr>
                      <a:r>
                        <a:rPr lang="en-US" sz="1100">
                          <a:effectLst/>
                        </a:rPr>
                        <a:t>1</a:t>
                      </a:r>
                      <a:endParaRPr lang="en-IN" sz="1100">
                        <a:effectLst/>
                      </a:endParaRP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Completed</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10/01/2022</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Form designing and table designing</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1221790365"/>
                  </a:ext>
                </a:extLst>
              </a:tr>
              <a:tr h="579774">
                <a:tc>
                  <a:txBody>
                    <a:bodyPr/>
                    <a:lstStyle/>
                    <a:p>
                      <a:pPr>
                        <a:lnSpc>
                          <a:spcPct val="115000"/>
                        </a:lnSpc>
                        <a:spcAft>
                          <a:spcPts val="1000"/>
                        </a:spcAft>
                      </a:pPr>
                      <a:r>
                        <a:rPr lang="en-US" sz="1100">
                          <a:effectLst/>
                        </a:rPr>
                        <a:t>2</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High</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8</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vMerge="1">
                  <a:txBody>
                    <a:bodyPr/>
                    <a:lstStyle/>
                    <a:p>
                      <a:endParaRPr lang="en-IN"/>
                    </a:p>
                  </a:txBody>
                  <a:tcPr/>
                </a:tc>
                <a:tc>
                  <a:txBody>
                    <a:bodyPr/>
                    <a:lstStyle/>
                    <a:p>
                      <a:pPr>
                        <a:lnSpc>
                          <a:spcPct val="115000"/>
                        </a:lnSpc>
                        <a:spcAft>
                          <a:spcPts val="1000"/>
                        </a:spcAft>
                      </a:pPr>
                      <a:r>
                        <a:rPr lang="en-US" sz="1100" dirty="0">
                          <a:effectLst/>
                        </a:rPr>
                        <a:t>Completed</a:t>
                      </a:r>
                      <a:endParaRPr lang="en-IN" sz="1100" dirty="0">
                        <a:effectLst/>
                      </a:endParaRPr>
                    </a:p>
                    <a:p>
                      <a:pP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10/01/2022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Coding session</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1587850352"/>
                  </a:ext>
                </a:extLst>
              </a:tr>
              <a:tr h="693820">
                <a:tc>
                  <a:txBody>
                    <a:bodyPr/>
                    <a:lstStyle/>
                    <a:p>
                      <a:pPr>
                        <a:lnSpc>
                          <a:spcPct val="115000"/>
                        </a:lnSpc>
                        <a:spcAft>
                          <a:spcPts val="1000"/>
                        </a:spcAft>
                      </a:pPr>
                      <a:r>
                        <a:rPr lang="en-US" sz="1100">
                          <a:effectLst/>
                        </a:rPr>
                        <a:t>3</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Medium</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5</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rowSpan="2">
                  <a:txBody>
                    <a:bodyPr/>
                    <a:lstStyle/>
                    <a:p>
                      <a:pPr>
                        <a:lnSpc>
                          <a:spcPct val="115000"/>
                        </a:lnSpc>
                        <a:spcAft>
                          <a:spcPts val="1000"/>
                        </a:spcAft>
                      </a:pPr>
                      <a:r>
                        <a:rPr lang="en-US" sz="1100">
                          <a:effectLst/>
                        </a:rPr>
                        <a:t> </a:t>
                      </a:r>
                      <a:endParaRPr lang="en-IN" sz="1100">
                        <a:effectLst/>
                      </a:endParaRPr>
                    </a:p>
                    <a:p>
                      <a:pPr>
                        <a:lnSpc>
                          <a:spcPct val="115000"/>
                        </a:lnSpc>
                        <a:spcAft>
                          <a:spcPts val="1000"/>
                        </a:spcAft>
                      </a:pPr>
                      <a:r>
                        <a:rPr lang="en-US" sz="1100">
                          <a:effectLst/>
                        </a:rPr>
                        <a:t>2</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marL="0" marR="0" lvl="0" indent="0" algn="l" defTabSz="457200" rtl="0" eaLnBrk="1" fontAlgn="auto" latinLnBrk="0" hangingPunct="1">
                        <a:lnSpc>
                          <a:spcPct val="115000"/>
                        </a:lnSpc>
                        <a:spcBef>
                          <a:spcPts val="0"/>
                        </a:spcBef>
                        <a:spcAft>
                          <a:spcPts val="1000"/>
                        </a:spcAft>
                        <a:buClrTx/>
                        <a:buSzTx/>
                        <a:buFontTx/>
                        <a:buNone/>
                        <a:tabLst/>
                        <a:defRPr/>
                      </a:pPr>
                      <a:r>
                        <a:rPr lang="en-US" sz="1100" dirty="0"/>
                        <a:t>planned</a:t>
                      </a:r>
                      <a:endParaRPr lang="en-IN" sz="1100" dirty="0"/>
                    </a:p>
                    <a:p>
                      <a:pPr>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23/01/2022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Form designing and coding session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1896178576"/>
                  </a:ext>
                </a:extLst>
              </a:tr>
              <a:tr h="587298">
                <a:tc>
                  <a:txBody>
                    <a:bodyPr/>
                    <a:lstStyle/>
                    <a:p>
                      <a:pPr>
                        <a:lnSpc>
                          <a:spcPct val="115000"/>
                        </a:lnSpc>
                        <a:spcAft>
                          <a:spcPts val="1000"/>
                        </a:spcAft>
                      </a:pPr>
                      <a:r>
                        <a:rPr lang="en-US" sz="1100">
                          <a:effectLst/>
                        </a:rPr>
                        <a:t>4</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High</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5</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vMerge="1">
                  <a:txBody>
                    <a:bodyPr/>
                    <a:lstStyle/>
                    <a:p>
                      <a:endParaRPr lang="en-IN"/>
                    </a:p>
                  </a:txBody>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t>planned</a:t>
                      </a:r>
                      <a:endParaRPr lang="en-IN" sz="1100" dirty="0"/>
                    </a:p>
                    <a:p>
                      <a:pPr marL="0" marR="0" lvl="0" indent="0" algn="l" defTabSz="914400" rtl="0" eaLnBrk="1" fontAlgn="auto" latinLnBrk="0" hangingPunct="1">
                        <a:lnSpc>
                          <a:spcPct val="115000"/>
                        </a:lnSpc>
                        <a:spcBef>
                          <a:spcPts val="0"/>
                        </a:spcBef>
                        <a:spcAft>
                          <a:spcPts val="1000"/>
                        </a:spcAft>
                        <a:buClrTx/>
                        <a:buSzTx/>
                        <a:buFontTx/>
                        <a:buNone/>
                        <a:tabLst/>
                        <a:defRPr/>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06/02/2022</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Coding and Dataset loading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1926606738"/>
                  </a:ext>
                </a:extLst>
              </a:tr>
              <a:tr h="581304">
                <a:tc>
                  <a:txBody>
                    <a:bodyPr/>
                    <a:lstStyle/>
                    <a:p>
                      <a:pPr>
                        <a:lnSpc>
                          <a:spcPct val="115000"/>
                        </a:lnSpc>
                        <a:spcAft>
                          <a:spcPts val="1000"/>
                        </a:spcAft>
                      </a:pPr>
                      <a:r>
                        <a:rPr lang="en-US" sz="1100">
                          <a:effectLst/>
                        </a:rPr>
                        <a:t>5</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Medium</a:t>
                      </a:r>
                      <a:endParaRPr lang="en-IN" sz="1100">
                        <a:effectLst/>
                      </a:endParaRP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8</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rowSpan="2">
                  <a:txBody>
                    <a:bodyPr/>
                    <a:lstStyle/>
                    <a:p>
                      <a:pPr>
                        <a:lnSpc>
                          <a:spcPct val="115000"/>
                        </a:lnSpc>
                        <a:spcAft>
                          <a:spcPts val="1000"/>
                        </a:spcAft>
                      </a:pPr>
                      <a:r>
                        <a:rPr lang="en-US" sz="1100" dirty="0">
                          <a:effectLst/>
                        </a:rPr>
                        <a:t> </a:t>
                      </a:r>
                      <a:endParaRPr lang="en-IN" sz="1100" dirty="0">
                        <a:effectLst/>
                      </a:endParaRPr>
                    </a:p>
                    <a:p>
                      <a:pPr>
                        <a:lnSpc>
                          <a:spcPct val="115000"/>
                        </a:lnSpc>
                        <a:spcAft>
                          <a:spcPts val="1000"/>
                        </a:spcAft>
                      </a:pPr>
                      <a:r>
                        <a:rPr lang="en-US" sz="1100" dirty="0">
                          <a:effectLst/>
                        </a:rPr>
                        <a:t>3</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t>planned</a:t>
                      </a:r>
                      <a:endParaRPr lang="en-IN" sz="1100" dirty="0"/>
                    </a:p>
                    <a:p>
                      <a:pPr marL="0" marR="0" lvl="0" indent="0" algn="l" defTabSz="914400" rtl="0" eaLnBrk="1" fontAlgn="auto" latinLnBrk="0" hangingPunct="1">
                        <a:lnSpc>
                          <a:spcPct val="115000"/>
                        </a:lnSpc>
                        <a:spcBef>
                          <a:spcPts val="0"/>
                        </a:spcBef>
                        <a:spcAft>
                          <a:spcPts val="1000"/>
                        </a:spcAft>
                        <a:buClrTx/>
                        <a:buSzTx/>
                        <a:buFontTx/>
                        <a:buNone/>
                        <a:tabLst/>
                        <a:defRPr/>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13/02/2022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Training the dataset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1210273684"/>
                  </a:ext>
                </a:extLst>
              </a:tr>
              <a:tr h="581304">
                <a:tc>
                  <a:txBody>
                    <a:bodyPr/>
                    <a:lstStyle/>
                    <a:p>
                      <a:pPr>
                        <a:lnSpc>
                          <a:spcPct val="115000"/>
                        </a:lnSpc>
                        <a:spcAft>
                          <a:spcPts val="1000"/>
                        </a:spcAft>
                      </a:pPr>
                      <a:r>
                        <a:rPr lang="en-US" sz="1100">
                          <a:effectLst/>
                        </a:rPr>
                        <a:t>6</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High</a:t>
                      </a:r>
                      <a:endParaRPr lang="en-IN" sz="1100">
                        <a:effectLst/>
                      </a:endParaRP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8</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vMerge="1">
                  <a:txBody>
                    <a:bodyPr/>
                    <a:lstStyle/>
                    <a:p>
                      <a:endParaRPr lang="en-IN"/>
                    </a:p>
                  </a:txBody>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t>planned</a:t>
                      </a:r>
                      <a:endParaRPr lang="en-IN" sz="1100" dirty="0"/>
                    </a:p>
                    <a:p>
                      <a:pPr marL="0" marR="0" lvl="0" indent="0" algn="l" defTabSz="914400" rtl="0" eaLnBrk="1" fontAlgn="auto" latinLnBrk="0" hangingPunct="1">
                        <a:lnSpc>
                          <a:spcPct val="115000"/>
                        </a:lnSpc>
                        <a:spcBef>
                          <a:spcPts val="0"/>
                        </a:spcBef>
                        <a:spcAft>
                          <a:spcPts val="1000"/>
                        </a:spcAft>
                        <a:buClrTx/>
                        <a:buSzTx/>
                        <a:buFontTx/>
                        <a:buNone/>
                        <a:tabLst/>
                        <a:defRPr/>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27/02/2022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Output Prediction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3308442320"/>
                  </a:ext>
                </a:extLst>
              </a:tr>
              <a:tr h="581304">
                <a:tc>
                  <a:txBody>
                    <a:bodyPr/>
                    <a:lstStyle/>
                    <a:p>
                      <a:pPr>
                        <a:lnSpc>
                          <a:spcPct val="115000"/>
                        </a:lnSpc>
                        <a:spcAft>
                          <a:spcPts val="1000"/>
                        </a:spcAft>
                      </a:pPr>
                      <a:r>
                        <a:rPr lang="en-US" sz="1100">
                          <a:effectLst/>
                        </a:rPr>
                        <a:t>7</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Medium</a:t>
                      </a:r>
                      <a:endParaRPr lang="en-IN" sz="1100">
                        <a:effectLst/>
                      </a:endParaRPr>
                    </a:p>
                    <a:p>
                      <a:pPr>
                        <a:lnSpc>
                          <a:spcPct val="115000"/>
                        </a:lnSpc>
                        <a:spcAft>
                          <a:spcPts val="1000"/>
                        </a:spcAft>
                      </a:pPr>
                      <a:r>
                        <a:rPr lang="en-US" sz="1100">
                          <a:effectLst/>
                        </a:rPr>
                        <a:t>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5</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rowSpan="2">
                  <a:txBody>
                    <a:bodyPr/>
                    <a:lstStyle/>
                    <a:p>
                      <a:pPr>
                        <a:lnSpc>
                          <a:spcPct val="115000"/>
                        </a:lnSpc>
                        <a:spcAft>
                          <a:spcPts val="1000"/>
                        </a:spcAft>
                      </a:pPr>
                      <a:r>
                        <a:rPr lang="en-US" sz="1100">
                          <a:effectLst/>
                        </a:rPr>
                        <a:t> </a:t>
                      </a:r>
                      <a:endParaRPr lang="en-IN" sz="1100">
                        <a:effectLst/>
                      </a:endParaRPr>
                    </a:p>
                    <a:p>
                      <a:pPr>
                        <a:lnSpc>
                          <a:spcPct val="115000"/>
                        </a:lnSpc>
                        <a:spcAft>
                          <a:spcPts val="1000"/>
                        </a:spcAft>
                      </a:pPr>
                      <a:r>
                        <a:rPr lang="en-US" sz="1100">
                          <a:effectLst/>
                        </a:rPr>
                        <a:t>4</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marL="0" marR="0" lvl="0" indent="0" algn="l" defTabSz="457200" rtl="0" eaLnBrk="1" fontAlgn="auto" latinLnBrk="0" hangingPunct="1">
                        <a:lnSpc>
                          <a:spcPct val="115000"/>
                        </a:lnSpc>
                        <a:spcBef>
                          <a:spcPts val="0"/>
                        </a:spcBef>
                        <a:spcAft>
                          <a:spcPts val="1000"/>
                        </a:spcAft>
                        <a:buClrTx/>
                        <a:buSzTx/>
                        <a:buFontTx/>
                        <a:buNone/>
                        <a:tabLst/>
                        <a:defRPr/>
                      </a:pPr>
                      <a:r>
                        <a:rPr lang="en-US" sz="1100" dirty="0"/>
                        <a:t>planned</a:t>
                      </a:r>
                      <a:endParaRPr lang="en-IN" sz="1100" dirty="0"/>
                    </a:p>
                    <a:p>
                      <a:pPr>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10/03/2022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Technical code settings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2451639388"/>
                  </a:ext>
                </a:extLst>
              </a:tr>
              <a:tr h="581304">
                <a:tc>
                  <a:txBody>
                    <a:bodyPr/>
                    <a:lstStyle/>
                    <a:p>
                      <a:pPr>
                        <a:lnSpc>
                          <a:spcPct val="115000"/>
                        </a:lnSpc>
                        <a:spcAft>
                          <a:spcPts val="1000"/>
                        </a:spcAft>
                      </a:pPr>
                      <a:r>
                        <a:rPr lang="en-US" sz="1100">
                          <a:effectLst/>
                        </a:rPr>
                        <a:t>8</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High</a:t>
                      </a:r>
                      <a:endParaRPr lang="en-IN" sz="1100" dirty="0">
                        <a:effectLst/>
                      </a:endParaRPr>
                    </a:p>
                    <a:p>
                      <a:pPr>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a:effectLst/>
                        </a:rPr>
                        <a:t>5</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vMerge="1">
                  <a:txBody>
                    <a:bodyPr/>
                    <a:lstStyle/>
                    <a:p>
                      <a:endParaRPr lang="en-IN"/>
                    </a:p>
                  </a:txBody>
                  <a:tcPr/>
                </a:tc>
                <a:tc>
                  <a:txBody>
                    <a:bodyPr/>
                    <a:lstStyle/>
                    <a:p>
                      <a:pPr marL="0" marR="0" lvl="0" indent="0" algn="l" defTabSz="457200" rtl="0" eaLnBrk="1" fontAlgn="auto" latinLnBrk="0" hangingPunct="1">
                        <a:lnSpc>
                          <a:spcPct val="115000"/>
                        </a:lnSpc>
                        <a:spcBef>
                          <a:spcPts val="0"/>
                        </a:spcBef>
                        <a:spcAft>
                          <a:spcPts val="1000"/>
                        </a:spcAft>
                        <a:buClrTx/>
                        <a:buSzTx/>
                        <a:buFontTx/>
                        <a:buNone/>
                        <a:tabLst/>
                        <a:defRPr/>
                      </a:pPr>
                      <a:r>
                        <a:rPr lang="en-US" sz="1100" dirty="0"/>
                        <a:t>planned</a:t>
                      </a:r>
                      <a:endParaRPr lang="en-IN" sz="1100" dirty="0"/>
                    </a:p>
                    <a:p>
                      <a:pPr>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15/03/2022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tc>
                  <a:txBody>
                    <a:bodyPr/>
                    <a:lstStyle/>
                    <a:p>
                      <a:pPr>
                        <a:lnSpc>
                          <a:spcPct val="115000"/>
                        </a:lnSpc>
                        <a:spcAft>
                          <a:spcPts val="1000"/>
                        </a:spcAft>
                      </a:pPr>
                      <a:r>
                        <a:rPr lang="en-US" sz="1100" dirty="0">
                          <a:effectLst/>
                        </a:rPr>
                        <a:t>Output generation</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55749" marR="55749" marT="0" marB="0"/>
                </a:tc>
                <a:extLst>
                  <a:ext uri="{0D108BD9-81ED-4DB2-BD59-A6C34878D82A}">
                    <a16:rowId xmlns:a16="http://schemas.microsoft.com/office/drawing/2014/main" val="1531283304"/>
                  </a:ext>
                </a:extLst>
              </a:tr>
            </a:tbl>
          </a:graphicData>
        </a:graphic>
      </p:graphicFrame>
    </p:spTree>
    <p:extLst>
      <p:ext uri="{BB962C8B-B14F-4D97-AF65-F5344CB8AC3E}">
        <p14:creationId xmlns:p14="http://schemas.microsoft.com/office/powerpoint/2010/main" val="257723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1767A73-BE9B-4CA3-932E-2CE071A25663}"/>
              </a:ext>
            </a:extLst>
          </p:cNvPr>
          <p:cNvGraphicFramePr>
            <a:graphicFrameLocks noGrp="1"/>
          </p:cNvGraphicFramePr>
          <p:nvPr>
            <p:extLst>
              <p:ext uri="{D42A27DB-BD31-4B8C-83A1-F6EECF244321}">
                <p14:modId xmlns:p14="http://schemas.microsoft.com/office/powerpoint/2010/main" val="721922787"/>
              </p:ext>
            </p:extLst>
          </p:nvPr>
        </p:nvGraphicFramePr>
        <p:xfrm>
          <a:off x="559838" y="1110344"/>
          <a:ext cx="11355356" cy="5619267"/>
        </p:xfrm>
        <a:graphic>
          <a:graphicData uri="http://schemas.openxmlformats.org/drawingml/2006/table">
            <a:tbl>
              <a:tblPr firstRow="1" bandRow="1">
                <a:tableStyleId>{5C22544A-7EE6-4342-B048-85BDC9FD1C3A}</a:tableStyleId>
              </a:tblPr>
              <a:tblGrid>
                <a:gridCol w="1901191">
                  <a:extLst>
                    <a:ext uri="{9D8B030D-6E8A-4147-A177-3AD203B41FA5}">
                      <a16:colId xmlns:a16="http://schemas.microsoft.com/office/drawing/2014/main" val="295065529"/>
                    </a:ext>
                  </a:extLst>
                </a:gridCol>
                <a:gridCol w="1890833">
                  <a:extLst>
                    <a:ext uri="{9D8B030D-6E8A-4147-A177-3AD203B41FA5}">
                      <a16:colId xmlns:a16="http://schemas.microsoft.com/office/drawing/2014/main" val="137713165"/>
                    </a:ext>
                  </a:extLst>
                </a:gridCol>
                <a:gridCol w="1890833">
                  <a:extLst>
                    <a:ext uri="{9D8B030D-6E8A-4147-A177-3AD203B41FA5}">
                      <a16:colId xmlns:a16="http://schemas.microsoft.com/office/drawing/2014/main" val="3534451443"/>
                    </a:ext>
                  </a:extLst>
                </a:gridCol>
                <a:gridCol w="1890833">
                  <a:extLst>
                    <a:ext uri="{9D8B030D-6E8A-4147-A177-3AD203B41FA5}">
                      <a16:colId xmlns:a16="http://schemas.microsoft.com/office/drawing/2014/main" val="2441999156"/>
                    </a:ext>
                  </a:extLst>
                </a:gridCol>
                <a:gridCol w="1890833">
                  <a:extLst>
                    <a:ext uri="{9D8B030D-6E8A-4147-A177-3AD203B41FA5}">
                      <a16:colId xmlns:a16="http://schemas.microsoft.com/office/drawing/2014/main" val="2470326557"/>
                    </a:ext>
                  </a:extLst>
                </a:gridCol>
                <a:gridCol w="1890833">
                  <a:extLst>
                    <a:ext uri="{9D8B030D-6E8A-4147-A177-3AD203B41FA5}">
                      <a16:colId xmlns:a16="http://schemas.microsoft.com/office/drawing/2014/main" val="4191134514"/>
                    </a:ext>
                  </a:extLst>
                </a:gridCol>
              </a:tblGrid>
              <a:tr h="564317">
                <a:tc>
                  <a:txBody>
                    <a:bodyPr/>
                    <a:lstStyle/>
                    <a:p>
                      <a:r>
                        <a:rPr lang="en-US" dirty="0"/>
                        <a:t>User story id</a:t>
                      </a:r>
                      <a:endParaRPr lang="en-IN" dirty="0"/>
                    </a:p>
                  </a:txBody>
                  <a:tcPr/>
                </a:tc>
                <a:tc>
                  <a:txBody>
                    <a:bodyPr/>
                    <a:lstStyle/>
                    <a:p>
                      <a:r>
                        <a:rPr lang="en-US" dirty="0"/>
                        <a:t>Task name</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Days</a:t>
                      </a:r>
                      <a:endParaRPr lang="en-IN" dirty="0"/>
                    </a:p>
                  </a:txBody>
                  <a:tcPr/>
                </a:tc>
                <a:tc>
                  <a:txBody>
                    <a:bodyPr/>
                    <a:lstStyle/>
                    <a:p>
                      <a:r>
                        <a:rPr lang="en-US" dirty="0"/>
                        <a:t>Status</a:t>
                      </a:r>
                      <a:endParaRPr lang="en-IN" dirty="0"/>
                    </a:p>
                  </a:txBody>
                  <a:tcPr/>
                </a:tc>
                <a:extLst>
                  <a:ext uri="{0D108BD9-81ED-4DB2-BD59-A6C34878D82A}">
                    <a16:rowId xmlns:a16="http://schemas.microsoft.com/office/drawing/2014/main" val="162879704"/>
                  </a:ext>
                </a:extLst>
              </a:tr>
              <a:tr h="628462">
                <a:tc>
                  <a:txBody>
                    <a:bodyPr/>
                    <a:lstStyle/>
                    <a:p>
                      <a:endParaRPr lang="en-IN" dirty="0"/>
                    </a:p>
                  </a:txBody>
                  <a:tcPr/>
                </a:tc>
                <a:tc>
                  <a:txBody>
                    <a:bodyPr/>
                    <a:lstStyle/>
                    <a:p>
                      <a:endParaRPr lang="en-IN" dirty="0"/>
                    </a:p>
                  </a:txBody>
                  <a:tcPr/>
                </a:tc>
                <a:tc>
                  <a:txBody>
                    <a:bodyPr/>
                    <a:lstStyle/>
                    <a:p>
                      <a:r>
                        <a:rPr lang="en-US" sz="2800" b="1" dirty="0">
                          <a:solidFill>
                            <a:schemeClr val="accent1">
                              <a:lumMod val="75000"/>
                            </a:schemeClr>
                          </a:solidFill>
                        </a:rPr>
                        <a:t>  </a:t>
                      </a:r>
                      <a:r>
                        <a:rPr lang="en-US" sz="3200" b="1" dirty="0">
                          <a:solidFill>
                            <a:schemeClr val="accent1">
                              <a:lumMod val="75000"/>
                            </a:schemeClr>
                          </a:solidFill>
                        </a:rPr>
                        <a:t>Sprint1</a:t>
                      </a:r>
                      <a:endParaRPr lang="en-IN" sz="3200" b="1"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399151295"/>
                  </a:ext>
                </a:extLst>
              </a:tr>
              <a:tr h="564317">
                <a:tc>
                  <a:txBody>
                    <a:bodyPr/>
                    <a:lstStyle/>
                    <a:p>
                      <a:r>
                        <a:rPr lang="en-US" dirty="0"/>
                        <a:t>1</a:t>
                      </a:r>
                      <a:endParaRPr lang="en-IN" dirty="0"/>
                    </a:p>
                  </a:txBody>
                  <a:tcPr/>
                </a:tc>
                <a:tc>
                  <a:txBody>
                    <a:bodyPr/>
                    <a:lstStyle/>
                    <a:p>
                      <a:r>
                        <a:rPr lang="en-US" dirty="0"/>
                        <a:t>UI Designing</a:t>
                      </a:r>
                      <a:endParaRPr lang="en-IN" dirty="0"/>
                    </a:p>
                  </a:txBody>
                  <a:tcPr/>
                </a:tc>
                <a:tc>
                  <a:txBody>
                    <a:bodyPr/>
                    <a:lstStyle/>
                    <a:p>
                      <a:r>
                        <a:rPr lang="en-US" dirty="0"/>
                        <a:t>30/11/2021</a:t>
                      </a:r>
                      <a:endParaRPr lang="en-IN" dirty="0"/>
                    </a:p>
                  </a:txBody>
                  <a:tcPr/>
                </a:tc>
                <a:tc>
                  <a:txBody>
                    <a:bodyPr/>
                    <a:lstStyle/>
                    <a:p>
                      <a:r>
                        <a:rPr lang="en-US" dirty="0"/>
                        <a:t>02/12/2021</a:t>
                      </a:r>
                      <a:endParaRPr lang="en-IN" dirty="0"/>
                    </a:p>
                  </a:txBody>
                  <a:tcPr/>
                </a:tc>
                <a:tc>
                  <a:txBody>
                    <a:bodyPr/>
                    <a:lstStyle/>
                    <a:p>
                      <a:r>
                        <a:rPr lang="en-US" dirty="0"/>
                        <a:t>4</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3880641094"/>
                  </a:ext>
                </a:extLst>
              </a:tr>
              <a:tr h="694616">
                <a:tc>
                  <a:txBody>
                    <a:bodyPr/>
                    <a:lstStyle/>
                    <a:p>
                      <a:r>
                        <a:rPr lang="en-US" dirty="0"/>
                        <a:t>2</a:t>
                      </a:r>
                      <a:endParaRPr lang="en-IN" dirty="0"/>
                    </a:p>
                  </a:txBody>
                  <a:tcPr/>
                </a:tc>
                <a:tc>
                  <a:txBody>
                    <a:bodyPr/>
                    <a:lstStyle/>
                    <a:p>
                      <a:r>
                        <a:rPr lang="en-US" dirty="0"/>
                        <a:t>Database connectivity</a:t>
                      </a:r>
                      <a:endParaRPr lang="en-IN" dirty="0"/>
                    </a:p>
                  </a:txBody>
                  <a:tcPr/>
                </a:tc>
                <a:tc>
                  <a:txBody>
                    <a:bodyPr/>
                    <a:lstStyle/>
                    <a:p>
                      <a:r>
                        <a:rPr lang="en-US" dirty="0"/>
                        <a:t>10/12/2021</a:t>
                      </a:r>
                      <a:endParaRPr lang="en-IN" dirty="0"/>
                    </a:p>
                  </a:txBody>
                  <a:tcPr/>
                </a:tc>
                <a:tc>
                  <a:txBody>
                    <a:bodyPr/>
                    <a:lstStyle/>
                    <a:p>
                      <a:r>
                        <a:rPr lang="en-US" dirty="0"/>
                        <a:t>12/12.2021</a:t>
                      </a:r>
                      <a:endParaRPr lang="en-IN" dirty="0"/>
                    </a:p>
                  </a:txBody>
                  <a:tcPr/>
                </a:tc>
                <a:tc>
                  <a:txBody>
                    <a:bodyPr/>
                    <a:lstStyle/>
                    <a:p>
                      <a:r>
                        <a:rPr lang="en-US" dirty="0"/>
                        <a:t>3</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3787456954"/>
                  </a:ext>
                </a:extLst>
              </a:tr>
              <a:tr h="564317">
                <a:tc>
                  <a:txBody>
                    <a:bodyPr/>
                    <a:lstStyle/>
                    <a:p>
                      <a:r>
                        <a:rPr lang="en-US" dirty="0"/>
                        <a:t>3</a:t>
                      </a:r>
                      <a:endParaRPr lang="en-IN" dirty="0"/>
                    </a:p>
                  </a:txBody>
                  <a:tcPr/>
                </a:tc>
                <a:tc>
                  <a:txBody>
                    <a:bodyPr/>
                    <a:lstStyle/>
                    <a:p>
                      <a:r>
                        <a:rPr lang="en-US" dirty="0"/>
                        <a:t>Coding</a:t>
                      </a:r>
                      <a:endParaRPr lang="en-IN" dirty="0"/>
                    </a:p>
                  </a:txBody>
                  <a:tcPr/>
                </a:tc>
                <a:tc>
                  <a:txBody>
                    <a:bodyPr/>
                    <a:lstStyle/>
                    <a:p>
                      <a:r>
                        <a:rPr lang="en-US" dirty="0"/>
                        <a:t>22/11/2021</a:t>
                      </a:r>
                      <a:endParaRPr lang="en-IN" dirty="0"/>
                    </a:p>
                  </a:txBody>
                  <a:tcPr/>
                </a:tc>
                <a:tc>
                  <a:txBody>
                    <a:bodyPr/>
                    <a:lstStyle/>
                    <a:p>
                      <a:r>
                        <a:rPr lang="en-US" dirty="0"/>
                        <a:t>31/12/2021</a:t>
                      </a:r>
                      <a:endParaRPr lang="en-IN" dirty="0"/>
                    </a:p>
                  </a:txBody>
                  <a:tcPr/>
                </a:tc>
                <a:tc>
                  <a:txBody>
                    <a:bodyPr/>
                    <a:lstStyle/>
                    <a:p>
                      <a:r>
                        <a:rPr lang="en-US" dirty="0"/>
                        <a:t>10</a:t>
                      </a:r>
                      <a:endParaRPr lang="en-IN" dirty="0"/>
                    </a:p>
                  </a:txBody>
                  <a:tcPr/>
                </a:tc>
                <a:tc>
                  <a:txBody>
                    <a:bodyPr/>
                    <a:lstStyle/>
                    <a:p>
                      <a:r>
                        <a:rPr lang="en-US" dirty="0"/>
                        <a:t>Completed</a:t>
                      </a:r>
                      <a:endParaRPr lang="en-IN" dirty="0"/>
                    </a:p>
                  </a:txBody>
                  <a:tcPr/>
                </a:tc>
                <a:extLst>
                  <a:ext uri="{0D108BD9-81ED-4DB2-BD59-A6C34878D82A}">
                    <a16:rowId xmlns:a16="http://schemas.microsoft.com/office/drawing/2014/main" val="63997664"/>
                  </a:ext>
                </a:extLst>
              </a:tr>
              <a:tr h="628462">
                <a:tc>
                  <a:txBody>
                    <a:bodyPr/>
                    <a:lstStyle/>
                    <a:p>
                      <a:endParaRPr lang="en-IN"/>
                    </a:p>
                  </a:txBody>
                  <a:tcPr/>
                </a:tc>
                <a:tc>
                  <a:txBody>
                    <a:bodyPr/>
                    <a:lstStyle/>
                    <a:p>
                      <a:endParaRPr lang="en-IN"/>
                    </a:p>
                  </a:txBody>
                  <a:tcPr/>
                </a:tc>
                <a:tc>
                  <a:txBody>
                    <a:bodyPr/>
                    <a:lstStyle/>
                    <a:p>
                      <a:r>
                        <a:rPr lang="en-US" sz="3200" b="1" dirty="0">
                          <a:solidFill>
                            <a:schemeClr val="accent1">
                              <a:lumMod val="75000"/>
                            </a:schemeClr>
                          </a:solidFill>
                        </a:rPr>
                        <a:t>  Sprint 2</a:t>
                      </a:r>
                      <a:endParaRPr lang="en-IN" sz="3200" b="1"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21426570"/>
                  </a:ext>
                </a:extLst>
              </a:tr>
              <a:tr h="564317">
                <a:tc>
                  <a:txBody>
                    <a:bodyPr/>
                    <a:lstStyle/>
                    <a:p>
                      <a:r>
                        <a:rPr lang="en-US" dirty="0"/>
                        <a:t>4</a:t>
                      </a:r>
                      <a:endParaRPr lang="en-IN" dirty="0"/>
                    </a:p>
                  </a:txBody>
                  <a:tcPr/>
                </a:tc>
                <a:tc>
                  <a:txBody>
                    <a:bodyPr/>
                    <a:lstStyle/>
                    <a:p>
                      <a:r>
                        <a:rPr lang="en-US" dirty="0"/>
                        <a:t>UI Designing</a:t>
                      </a:r>
                      <a:endParaRPr lang="en-IN" dirty="0"/>
                    </a:p>
                  </a:txBody>
                  <a:tcPr/>
                </a:tc>
                <a:tc>
                  <a:txBody>
                    <a:bodyPr/>
                    <a:lstStyle/>
                    <a:p>
                      <a:r>
                        <a:rPr lang="en-US" dirty="0"/>
                        <a:t>15/01/2022</a:t>
                      </a:r>
                      <a:endParaRPr lang="en-IN" dirty="0"/>
                    </a:p>
                  </a:txBody>
                  <a:tcPr/>
                </a:tc>
                <a:tc>
                  <a:txBody>
                    <a:bodyPr/>
                    <a:lstStyle/>
                    <a:p>
                      <a:r>
                        <a:rPr lang="en-US" dirty="0"/>
                        <a:t>17/01/2022</a:t>
                      </a:r>
                      <a:endParaRPr lang="en-IN" dirty="0"/>
                    </a:p>
                  </a:txBody>
                  <a:tcPr/>
                </a:tc>
                <a:tc>
                  <a:txBody>
                    <a:bodyPr/>
                    <a:lstStyle/>
                    <a:p>
                      <a:r>
                        <a:rPr lang="en-US" dirty="0"/>
                        <a:t>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planned</a:t>
                      </a:r>
                      <a:endParaRPr lang="en-IN" dirty="0"/>
                    </a:p>
                    <a:p>
                      <a:endParaRPr lang="en-IN" dirty="0"/>
                    </a:p>
                  </a:txBody>
                  <a:tcPr/>
                </a:tc>
                <a:extLst>
                  <a:ext uri="{0D108BD9-81ED-4DB2-BD59-A6C34878D82A}">
                    <a16:rowId xmlns:a16="http://schemas.microsoft.com/office/drawing/2014/main" val="382508187"/>
                  </a:ext>
                </a:extLst>
              </a:tr>
              <a:tr h="694616">
                <a:tc>
                  <a:txBody>
                    <a:bodyPr/>
                    <a:lstStyle/>
                    <a:p>
                      <a:r>
                        <a:rPr lang="en-US" dirty="0"/>
                        <a:t>5</a:t>
                      </a:r>
                      <a:endParaRPr lang="en-IN" dirty="0"/>
                    </a:p>
                  </a:txBody>
                  <a:tcPr/>
                </a:tc>
                <a:tc>
                  <a:txBody>
                    <a:bodyPr/>
                    <a:lstStyle/>
                    <a:p>
                      <a:r>
                        <a:rPr lang="en-US" dirty="0"/>
                        <a:t>Database connectivity</a:t>
                      </a:r>
                      <a:endParaRPr lang="en-IN" dirty="0"/>
                    </a:p>
                  </a:txBody>
                  <a:tcPr/>
                </a:tc>
                <a:tc>
                  <a:txBody>
                    <a:bodyPr/>
                    <a:lstStyle/>
                    <a:p>
                      <a:r>
                        <a:rPr lang="en-US" dirty="0"/>
                        <a:t>21/01/2022</a:t>
                      </a:r>
                      <a:endParaRPr lang="en-IN" dirty="0"/>
                    </a:p>
                  </a:txBody>
                  <a:tcPr/>
                </a:tc>
                <a:tc>
                  <a:txBody>
                    <a:bodyPr/>
                    <a:lstStyle/>
                    <a:p>
                      <a:r>
                        <a:rPr lang="en-US" dirty="0"/>
                        <a:t>22/01/2022</a:t>
                      </a:r>
                      <a:endParaRPr lang="en-IN" dirty="0"/>
                    </a:p>
                  </a:txBody>
                  <a:tcPr/>
                </a:tc>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4015644570"/>
                  </a:ext>
                </a:extLst>
              </a:tr>
              <a:tr h="564317">
                <a:tc>
                  <a:txBody>
                    <a:bodyPr/>
                    <a:lstStyle/>
                    <a:p>
                      <a:r>
                        <a:rPr lang="en-US" dirty="0"/>
                        <a:t>6</a:t>
                      </a:r>
                      <a:endParaRPr lang="en-IN" dirty="0"/>
                    </a:p>
                  </a:txBody>
                  <a:tcPr/>
                </a:tc>
                <a:tc>
                  <a:txBody>
                    <a:bodyPr/>
                    <a:lstStyle/>
                    <a:p>
                      <a:r>
                        <a:rPr lang="en-US" dirty="0"/>
                        <a:t>Coding</a:t>
                      </a:r>
                      <a:endParaRPr lang="en-IN" dirty="0"/>
                    </a:p>
                  </a:txBody>
                  <a:tcPr/>
                </a:tc>
                <a:tc>
                  <a:txBody>
                    <a:bodyPr/>
                    <a:lstStyle/>
                    <a:p>
                      <a:r>
                        <a:rPr lang="en-US" dirty="0"/>
                        <a:t>29/01/2022</a:t>
                      </a:r>
                      <a:endParaRPr lang="en-IN" dirty="0"/>
                    </a:p>
                  </a:txBody>
                  <a:tcPr/>
                </a:tc>
                <a:tc>
                  <a:txBody>
                    <a:bodyPr/>
                    <a:lstStyle/>
                    <a:p>
                      <a:r>
                        <a:rPr lang="en-US" dirty="0"/>
                        <a:t>31/01/2022</a:t>
                      </a:r>
                      <a:endParaRPr lang="en-IN" dirty="0"/>
                    </a:p>
                  </a:txBody>
                  <a:tcPr/>
                </a:tc>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087140137"/>
                  </a:ext>
                </a:extLst>
              </a:tr>
            </a:tbl>
          </a:graphicData>
        </a:graphic>
      </p:graphicFrame>
      <p:sp>
        <p:nvSpPr>
          <p:cNvPr id="3" name="TextBox 2">
            <a:extLst>
              <a:ext uri="{FF2B5EF4-FFF2-40B4-BE49-F238E27FC236}">
                <a16:creationId xmlns:a16="http://schemas.microsoft.com/office/drawing/2014/main" id="{3F836886-022F-4F98-94AA-13F6DDFC0A52}"/>
              </a:ext>
            </a:extLst>
          </p:cNvPr>
          <p:cNvSpPr txBox="1"/>
          <p:nvPr/>
        </p:nvSpPr>
        <p:spPr>
          <a:xfrm>
            <a:off x="2892490" y="0"/>
            <a:ext cx="6624735" cy="769441"/>
          </a:xfrm>
          <a:prstGeom prst="rect">
            <a:avLst/>
          </a:prstGeom>
          <a:noFill/>
        </p:spPr>
        <p:txBody>
          <a:bodyPr wrap="square" rtlCol="0">
            <a:spAutoFit/>
          </a:bodyPr>
          <a:lstStyle/>
          <a:p>
            <a:pPr algn="ctr"/>
            <a:r>
              <a:rPr lang="en-US" sz="4400" b="1" dirty="0">
                <a:solidFill>
                  <a:schemeClr val="tx1">
                    <a:lumMod val="95000"/>
                  </a:schemeClr>
                </a:solidFill>
                <a:latin typeface="Times New Roman" panose="02020603050405020304" pitchFamily="18" charset="0"/>
                <a:cs typeface="Times New Roman" panose="02020603050405020304" pitchFamily="18" charset="0"/>
              </a:rPr>
              <a:t>Project plan</a:t>
            </a:r>
            <a:endParaRPr lang="en-IN" sz="4400"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22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4FFDF91-F295-4CDD-8D71-387F874702D0}"/>
              </a:ext>
            </a:extLst>
          </p:cNvPr>
          <p:cNvGraphicFramePr>
            <a:graphicFrameLocks noGrp="1"/>
          </p:cNvGraphicFramePr>
          <p:nvPr>
            <p:extLst>
              <p:ext uri="{D42A27DB-BD31-4B8C-83A1-F6EECF244321}">
                <p14:modId xmlns:p14="http://schemas.microsoft.com/office/powerpoint/2010/main" val="58229457"/>
              </p:ext>
            </p:extLst>
          </p:nvPr>
        </p:nvGraphicFramePr>
        <p:xfrm>
          <a:off x="1492897" y="719666"/>
          <a:ext cx="9685176" cy="5582844"/>
        </p:xfrm>
        <a:graphic>
          <a:graphicData uri="http://schemas.openxmlformats.org/drawingml/2006/table">
            <a:tbl>
              <a:tblPr firstRow="1" bandRow="1">
                <a:tableStyleId>{5C22544A-7EE6-4342-B048-85BDC9FD1C3A}</a:tableStyleId>
              </a:tblPr>
              <a:tblGrid>
                <a:gridCol w="1614196">
                  <a:extLst>
                    <a:ext uri="{9D8B030D-6E8A-4147-A177-3AD203B41FA5}">
                      <a16:colId xmlns:a16="http://schemas.microsoft.com/office/drawing/2014/main" val="1637144683"/>
                    </a:ext>
                  </a:extLst>
                </a:gridCol>
                <a:gridCol w="1614196">
                  <a:extLst>
                    <a:ext uri="{9D8B030D-6E8A-4147-A177-3AD203B41FA5}">
                      <a16:colId xmlns:a16="http://schemas.microsoft.com/office/drawing/2014/main" val="1955986538"/>
                    </a:ext>
                  </a:extLst>
                </a:gridCol>
                <a:gridCol w="1614196">
                  <a:extLst>
                    <a:ext uri="{9D8B030D-6E8A-4147-A177-3AD203B41FA5}">
                      <a16:colId xmlns:a16="http://schemas.microsoft.com/office/drawing/2014/main" val="3741767081"/>
                    </a:ext>
                  </a:extLst>
                </a:gridCol>
                <a:gridCol w="1614196">
                  <a:extLst>
                    <a:ext uri="{9D8B030D-6E8A-4147-A177-3AD203B41FA5}">
                      <a16:colId xmlns:a16="http://schemas.microsoft.com/office/drawing/2014/main" val="138384768"/>
                    </a:ext>
                  </a:extLst>
                </a:gridCol>
                <a:gridCol w="1614196">
                  <a:extLst>
                    <a:ext uri="{9D8B030D-6E8A-4147-A177-3AD203B41FA5}">
                      <a16:colId xmlns:a16="http://schemas.microsoft.com/office/drawing/2014/main" val="3100789007"/>
                    </a:ext>
                  </a:extLst>
                </a:gridCol>
                <a:gridCol w="1614196">
                  <a:extLst>
                    <a:ext uri="{9D8B030D-6E8A-4147-A177-3AD203B41FA5}">
                      <a16:colId xmlns:a16="http://schemas.microsoft.com/office/drawing/2014/main" val="2388391056"/>
                    </a:ext>
                  </a:extLst>
                </a:gridCol>
              </a:tblGrid>
              <a:tr h="645994">
                <a:tc>
                  <a:txBody>
                    <a:bodyPr/>
                    <a:lstStyle/>
                    <a:p>
                      <a:r>
                        <a:rPr lang="en-US" dirty="0"/>
                        <a:t>User story id</a:t>
                      </a:r>
                      <a:endParaRPr lang="en-IN" dirty="0"/>
                    </a:p>
                  </a:txBody>
                  <a:tcPr/>
                </a:tc>
                <a:tc>
                  <a:txBody>
                    <a:bodyPr/>
                    <a:lstStyle/>
                    <a:p>
                      <a:r>
                        <a:rPr lang="en-US" dirty="0"/>
                        <a:t>Task name</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Days</a:t>
                      </a:r>
                      <a:endParaRPr lang="en-IN" dirty="0"/>
                    </a:p>
                  </a:txBody>
                  <a:tcPr/>
                </a:tc>
                <a:tc>
                  <a:txBody>
                    <a:bodyPr/>
                    <a:lstStyle/>
                    <a:p>
                      <a:r>
                        <a:rPr lang="en-US" dirty="0"/>
                        <a:t>Status</a:t>
                      </a:r>
                      <a:endParaRPr lang="en-IN" dirty="0"/>
                    </a:p>
                  </a:txBody>
                  <a:tcPr/>
                </a:tc>
                <a:extLst>
                  <a:ext uri="{0D108BD9-81ED-4DB2-BD59-A6C34878D82A}">
                    <a16:rowId xmlns:a16="http://schemas.microsoft.com/office/drawing/2014/main" val="595340589"/>
                  </a:ext>
                </a:extLst>
              </a:tr>
              <a:tr h="645994">
                <a:tc>
                  <a:txBody>
                    <a:bodyPr/>
                    <a:lstStyle/>
                    <a:p>
                      <a:endParaRPr lang="en-IN"/>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chemeClr val="accent1">
                              <a:lumMod val="75000"/>
                            </a:schemeClr>
                          </a:solidFill>
                        </a:rPr>
                        <a:t> Sprint3</a:t>
                      </a:r>
                      <a:endParaRPr lang="en-IN" sz="3200" b="1" dirty="0">
                        <a:solidFill>
                          <a:schemeClr val="accent1">
                            <a:lumMod val="75000"/>
                          </a:schemeClr>
                        </a:solidFill>
                      </a:endParaRPr>
                    </a:p>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92125990"/>
                  </a:ext>
                </a:extLst>
              </a:tr>
              <a:tr h="645994">
                <a:tc>
                  <a:txBody>
                    <a:bodyPr/>
                    <a:lstStyle/>
                    <a:p>
                      <a:r>
                        <a:rPr lang="en-US" dirty="0"/>
                        <a:t>7</a:t>
                      </a:r>
                      <a:endParaRPr lang="en-IN" dirty="0"/>
                    </a:p>
                  </a:txBody>
                  <a:tcPr/>
                </a:tc>
                <a:tc>
                  <a:txBody>
                    <a:bodyPr/>
                    <a:lstStyle/>
                    <a:p>
                      <a:r>
                        <a:rPr lang="en-US" dirty="0"/>
                        <a:t>UI Designing</a:t>
                      </a:r>
                      <a:endParaRPr lang="en-IN" dirty="0"/>
                    </a:p>
                  </a:txBody>
                  <a:tcPr/>
                </a:tc>
                <a:tc>
                  <a:txBody>
                    <a:bodyPr/>
                    <a:lstStyle/>
                    <a:p>
                      <a:r>
                        <a:rPr lang="en-US" dirty="0"/>
                        <a:t>05/02/2022</a:t>
                      </a:r>
                      <a:endParaRPr lang="en-IN" dirty="0"/>
                    </a:p>
                  </a:txBody>
                  <a:tcPr/>
                </a:tc>
                <a:tc>
                  <a:txBody>
                    <a:bodyPr/>
                    <a:lstStyle/>
                    <a:p>
                      <a:r>
                        <a:rPr lang="en-US" dirty="0"/>
                        <a:t>07/02/2022</a:t>
                      </a:r>
                      <a:endParaRPr lang="en-IN" dirty="0"/>
                    </a:p>
                  </a:txBody>
                  <a:tcPr/>
                </a:tc>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txBody>
                  <a:tcPr/>
                </a:tc>
                <a:extLst>
                  <a:ext uri="{0D108BD9-81ED-4DB2-BD59-A6C34878D82A}">
                    <a16:rowId xmlns:a16="http://schemas.microsoft.com/office/drawing/2014/main" val="2962855928"/>
                  </a:ext>
                </a:extLst>
              </a:tr>
              <a:tr h="645994">
                <a:tc>
                  <a:txBody>
                    <a:bodyPr/>
                    <a:lstStyle/>
                    <a:p>
                      <a:r>
                        <a:rPr lang="en-US" dirty="0"/>
                        <a:t>8</a:t>
                      </a:r>
                      <a:endParaRPr lang="en-IN" dirty="0"/>
                    </a:p>
                  </a:txBody>
                  <a:tcPr/>
                </a:tc>
                <a:tc>
                  <a:txBody>
                    <a:bodyPr/>
                    <a:lstStyle/>
                    <a:p>
                      <a:r>
                        <a:rPr lang="en-US" dirty="0"/>
                        <a:t>Database connectivity</a:t>
                      </a:r>
                      <a:endParaRPr lang="en-IN" dirty="0"/>
                    </a:p>
                  </a:txBody>
                  <a:tcPr/>
                </a:tc>
                <a:tc>
                  <a:txBody>
                    <a:bodyPr/>
                    <a:lstStyle/>
                    <a:p>
                      <a:r>
                        <a:rPr lang="en-US" dirty="0"/>
                        <a:t>09/02/2022</a:t>
                      </a:r>
                      <a:endParaRPr lang="en-IN" dirty="0"/>
                    </a:p>
                  </a:txBody>
                  <a:tcPr/>
                </a:tc>
                <a:tc>
                  <a:txBody>
                    <a:bodyPr/>
                    <a:lstStyle/>
                    <a:p>
                      <a:r>
                        <a:rPr lang="en-US" dirty="0"/>
                        <a:t>10/02/2022</a:t>
                      </a:r>
                      <a:endParaRPr lang="en-IN" dirty="0"/>
                    </a:p>
                  </a:txBody>
                  <a:tcPr/>
                </a:tc>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60733823"/>
                  </a:ext>
                </a:extLst>
              </a:tr>
              <a:tr h="645994">
                <a:tc>
                  <a:txBody>
                    <a:bodyPr/>
                    <a:lstStyle/>
                    <a:p>
                      <a:r>
                        <a:rPr lang="en-US" dirty="0"/>
                        <a:t>9</a:t>
                      </a:r>
                      <a:endParaRPr lang="en-IN" dirty="0"/>
                    </a:p>
                  </a:txBody>
                  <a:tcPr/>
                </a:tc>
                <a:tc>
                  <a:txBody>
                    <a:bodyPr/>
                    <a:lstStyle/>
                    <a:p>
                      <a:r>
                        <a:rPr lang="en-US" dirty="0"/>
                        <a:t>Coding</a:t>
                      </a:r>
                      <a:endParaRPr lang="en-IN" dirty="0"/>
                    </a:p>
                  </a:txBody>
                  <a:tcPr/>
                </a:tc>
                <a:tc>
                  <a:txBody>
                    <a:bodyPr/>
                    <a:lstStyle/>
                    <a:p>
                      <a:r>
                        <a:rPr lang="en-US" dirty="0"/>
                        <a:t>12/02/2022</a:t>
                      </a:r>
                      <a:endParaRPr lang="en-IN" dirty="0"/>
                    </a:p>
                  </a:txBody>
                  <a:tcPr/>
                </a:tc>
                <a:tc>
                  <a:txBody>
                    <a:bodyPr/>
                    <a:lstStyle/>
                    <a:p>
                      <a:r>
                        <a:rPr lang="en-US" dirty="0"/>
                        <a:t>21/02/2022</a:t>
                      </a:r>
                      <a:endParaRPr lang="en-IN" dirty="0"/>
                    </a:p>
                  </a:txBody>
                  <a:tcPr/>
                </a:tc>
                <a:tc>
                  <a:txBody>
                    <a:bodyPr/>
                    <a:lstStyle/>
                    <a:p>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2849605603"/>
                  </a:ext>
                </a:extLst>
              </a:tr>
              <a:tr h="645994">
                <a:tc>
                  <a:txBody>
                    <a:bodyPr/>
                    <a:lstStyle/>
                    <a:p>
                      <a:endParaRPr lang="en-IN" dirty="0"/>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chemeClr val="accent1">
                              <a:lumMod val="75000"/>
                            </a:schemeClr>
                          </a:solidFill>
                        </a:rPr>
                        <a:t>Sprint 4</a:t>
                      </a:r>
                      <a:endParaRPr lang="en-IN" sz="3200" b="1" dirty="0">
                        <a:solidFill>
                          <a:schemeClr val="accent1">
                            <a:lumMod val="75000"/>
                          </a:schemeClr>
                        </a:solidFill>
                      </a:endParaRPr>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78764057"/>
                  </a:ext>
                </a:extLst>
              </a:tr>
              <a:tr h="645994">
                <a:tc>
                  <a:txBody>
                    <a:bodyPr/>
                    <a:lstStyle/>
                    <a:p>
                      <a:r>
                        <a:rPr lang="en-US" dirty="0"/>
                        <a:t>10</a:t>
                      </a:r>
                      <a:endParaRPr lang="en-IN" dirty="0"/>
                    </a:p>
                  </a:txBody>
                  <a:tcPr/>
                </a:tc>
                <a:tc>
                  <a:txBody>
                    <a:bodyPr/>
                    <a:lstStyle/>
                    <a:p>
                      <a:r>
                        <a:rPr lang="en-US" dirty="0"/>
                        <a:t>Testing</a:t>
                      </a:r>
                      <a:endParaRPr lang="en-IN" dirty="0"/>
                    </a:p>
                  </a:txBody>
                  <a:tcPr/>
                </a:tc>
                <a:tc>
                  <a:txBody>
                    <a:bodyPr/>
                    <a:lstStyle/>
                    <a:p>
                      <a:r>
                        <a:rPr lang="en-US" dirty="0"/>
                        <a:t>22/02/2022</a:t>
                      </a:r>
                      <a:endParaRPr lang="en-IN" dirty="0"/>
                    </a:p>
                  </a:txBody>
                  <a:tcPr/>
                </a:tc>
                <a:tc>
                  <a:txBody>
                    <a:bodyPr/>
                    <a:lstStyle/>
                    <a:p>
                      <a:r>
                        <a:rPr lang="en-US" dirty="0"/>
                        <a:t>23/02/2022</a:t>
                      </a:r>
                      <a:endParaRPr lang="en-IN" dirty="0"/>
                    </a:p>
                  </a:txBody>
                  <a:tcPr/>
                </a:tc>
                <a:tc>
                  <a:txBody>
                    <a:bodyPr/>
                    <a:lstStyle/>
                    <a:p>
                      <a:r>
                        <a:rPr lang="en-US" dirty="0"/>
                        <a:t>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planned</a:t>
                      </a:r>
                      <a:endParaRPr lang="en-IN" dirty="0"/>
                    </a:p>
                    <a:p>
                      <a:endParaRPr lang="en-IN" dirty="0"/>
                    </a:p>
                  </a:txBody>
                  <a:tcPr/>
                </a:tc>
                <a:extLst>
                  <a:ext uri="{0D108BD9-81ED-4DB2-BD59-A6C34878D82A}">
                    <a16:rowId xmlns:a16="http://schemas.microsoft.com/office/drawing/2014/main" val="487240281"/>
                  </a:ext>
                </a:extLst>
              </a:tr>
              <a:tr h="645994">
                <a:tc>
                  <a:txBody>
                    <a:bodyPr/>
                    <a:lstStyle/>
                    <a:p>
                      <a:r>
                        <a:rPr lang="en-US" dirty="0"/>
                        <a:t>11</a:t>
                      </a:r>
                      <a:endParaRPr lang="en-IN" dirty="0"/>
                    </a:p>
                  </a:txBody>
                  <a:tcPr/>
                </a:tc>
                <a:tc>
                  <a:txBody>
                    <a:bodyPr/>
                    <a:lstStyle/>
                    <a:p>
                      <a:r>
                        <a:rPr lang="en-US" dirty="0"/>
                        <a:t>Validation</a:t>
                      </a:r>
                      <a:endParaRPr lang="en-IN" dirty="0"/>
                    </a:p>
                  </a:txBody>
                  <a:tcPr/>
                </a:tc>
                <a:tc>
                  <a:txBody>
                    <a:bodyPr/>
                    <a:lstStyle/>
                    <a:p>
                      <a:r>
                        <a:rPr lang="en-US" dirty="0"/>
                        <a:t>24/02/2022</a:t>
                      </a:r>
                      <a:endParaRPr lang="en-IN" dirty="0"/>
                    </a:p>
                  </a:txBody>
                  <a:tcPr/>
                </a:tc>
                <a:tc>
                  <a:txBody>
                    <a:bodyPr/>
                    <a:lstStyle/>
                    <a:p>
                      <a:r>
                        <a:rPr lang="en-US" dirty="0"/>
                        <a:t>25/02/2022</a:t>
                      </a:r>
                      <a:endParaRPr lang="en-IN" dirty="0"/>
                    </a:p>
                  </a:txBody>
                  <a:tcPr/>
                </a:tc>
                <a:tc>
                  <a:txBody>
                    <a:bodyPr/>
                    <a:lstStyle/>
                    <a:p>
                      <a:r>
                        <a:rPr lang="en-US" dirty="0"/>
                        <a:t>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planned</a:t>
                      </a:r>
                      <a:endParaRPr lang="en-IN" dirty="0"/>
                    </a:p>
                    <a:p>
                      <a:endParaRPr lang="en-IN" dirty="0"/>
                    </a:p>
                  </a:txBody>
                  <a:tcPr/>
                </a:tc>
                <a:extLst>
                  <a:ext uri="{0D108BD9-81ED-4DB2-BD59-A6C34878D82A}">
                    <a16:rowId xmlns:a16="http://schemas.microsoft.com/office/drawing/2014/main" val="1619264471"/>
                  </a:ext>
                </a:extLst>
              </a:tr>
            </a:tbl>
          </a:graphicData>
        </a:graphic>
      </p:graphicFrame>
    </p:spTree>
    <p:extLst>
      <p:ext uri="{BB962C8B-B14F-4D97-AF65-F5344CB8AC3E}">
        <p14:creationId xmlns:p14="http://schemas.microsoft.com/office/powerpoint/2010/main" val="1959411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EE7B6-9E22-4C21-AAD1-42161809A05A}"/>
              </a:ext>
            </a:extLst>
          </p:cNvPr>
          <p:cNvSpPr txBox="1"/>
          <p:nvPr/>
        </p:nvSpPr>
        <p:spPr>
          <a:xfrm>
            <a:off x="3399814" y="-121298"/>
            <a:ext cx="5392372" cy="707886"/>
          </a:xfrm>
          <a:prstGeom prst="rect">
            <a:avLst/>
          </a:prstGeom>
          <a:noFill/>
        </p:spPr>
        <p:txBody>
          <a:bodyPr wrap="square" rtlCol="0">
            <a:spAutoFit/>
          </a:bodyPr>
          <a:lstStyle/>
          <a:p>
            <a:pPr algn="ctr"/>
            <a:r>
              <a:rPr lang="en-US" sz="4000" b="1" dirty="0">
                <a:solidFill>
                  <a:schemeClr val="tx1">
                    <a:lumMod val="95000"/>
                  </a:schemeClr>
                </a:solidFill>
                <a:latin typeface="Times New Roman" panose="02020603050405020304" pitchFamily="18" charset="0"/>
                <a:cs typeface="Times New Roman" panose="02020603050405020304" pitchFamily="18" charset="0"/>
              </a:rPr>
              <a:t>Sprint Backlog Plan</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8E75899-FB3D-42FE-A69D-ABCD2135BEC7}"/>
              </a:ext>
            </a:extLst>
          </p:cNvPr>
          <p:cNvGraphicFramePr>
            <a:graphicFrameLocks noGrp="1"/>
          </p:cNvGraphicFramePr>
          <p:nvPr>
            <p:extLst>
              <p:ext uri="{D42A27DB-BD31-4B8C-83A1-F6EECF244321}">
                <p14:modId xmlns:p14="http://schemas.microsoft.com/office/powerpoint/2010/main" val="3815583060"/>
              </p:ext>
            </p:extLst>
          </p:nvPr>
        </p:nvGraphicFramePr>
        <p:xfrm>
          <a:off x="110970" y="692013"/>
          <a:ext cx="11970060" cy="6059187"/>
        </p:xfrm>
        <a:graphic>
          <a:graphicData uri="http://schemas.openxmlformats.org/drawingml/2006/table">
            <a:tbl>
              <a:tblPr firstRow="1" firstCol="1" bandRow="1">
                <a:tableStyleId>{5C22544A-7EE6-4342-B048-85BDC9FD1C3A}</a:tableStyleId>
              </a:tblPr>
              <a:tblGrid>
                <a:gridCol w="1738948">
                  <a:extLst>
                    <a:ext uri="{9D8B030D-6E8A-4147-A177-3AD203B41FA5}">
                      <a16:colId xmlns:a16="http://schemas.microsoft.com/office/drawing/2014/main" val="3419882591"/>
                    </a:ext>
                  </a:extLst>
                </a:gridCol>
                <a:gridCol w="965800">
                  <a:extLst>
                    <a:ext uri="{9D8B030D-6E8A-4147-A177-3AD203B41FA5}">
                      <a16:colId xmlns:a16="http://schemas.microsoft.com/office/drawing/2014/main" val="2675682866"/>
                    </a:ext>
                  </a:extLst>
                </a:gridCol>
                <a:gridCol w="784315">
                  <a:extLst>
                    <a:ext uri="{9D8B030D-6E8A-4147-A177-3AD203B41FA5}">
                      <a16:colId xmlns:a16="http://schemas.microsoft.com/office/drawing/2014/main" val="1515320838"/>
                    </a:ext>
                  </a:extLst>
                </a:gridCol>
                <a:gridCol w="784315">
                  <a:extLst>
                    <a:ext uri="{9D8B030D-6E8A-4147-A177-3AD203B41FA5}">
                      <a16:colId xmlns:a16="http://schemas.microsoft.com/office/drawing/2014/main" val="2269894038"/>
                    </a:ext>
                  </a:extLst>
                </a:gridCol>
                <a:gridCol w="549763">
                  <a:extLst>
                    <a:ext uri="{9D8B030D-6E8A-4147-A177-3AD203B41FA5}">
                      <a16:colId xmlns:a16="http://schemas.microsoft.com/office/drawing/2014/main" val="4035108700"/>
                    </a:ext>
                  </a:extLst>
                </a:gridCol>
                <a:gridCol w="549763">
                  <a:extLst>
                    <a:ext uri="{9D8B030D-6E8A-4147-A177-3AD203B41FA5}">
                      <a16:colId xmlns:a16="http://schemas.microsoft.com/office/drawing/2014/main" val="3271029714"/>
                    </a:ext>
                  </a:extLst>
                </a:gridCol>
                <a:gridCol w="549763">
                  <a:extLst>
                    <a:ext uri="{9D8B030D-6E8A-4147-A177-3AD203B41FA5}">
                      <a16:colId xmlns:a16="http://schemas.microsoft.com/office/drawing/2014/main" val="1525234190"/>
                    </a:ext>
                  </a:extLst>
                </a:gridCol>
                <a:gridCol w="549763">
                  <a:extLst>
                    <a:ext uri="{9D8B030D-6E8A-4147-A177-3AD203B41FA5}">
                      <a16:colId xmlns:a16="http://schemas.microsoft.com/office/drawing/2014/main" val="2714812544"/>
                    </a:ext>
                  </a:extLst>
                </a:gridCol>
                <a:gridCol w="549763">
                  <a:extLst>
                    <a:ext uri="{9D8B030D-6E8A-4147-A177-3AD203B41FA5}">
                      <a16:colId xmlns:a16="http://schemas.microsoft.com/office/drawing/2014/main" val="1546418940"/>
                    </a:ext>
                  </a:extLst>
                </a:gridCol>
                <a:gridCol w="549763">
                  <a:extLst>
                    <a:ext uri="{9D8B030D-6E8A-4147-A177-3AD203B41FA5}">
                      <a16:colId xmlns:a16="http://schemas.microsoft.com/office/drawing/2014/main" val="4064453432"/>
                    </a:ext>
                  </a:extLst>
                </a:gridCol>
                <a:gridCol w="549763">
                  <a:extLst>
                    <a:ext uri="{9D8B030D-6E8A-4147-A177-3AD203B41FA5}">
                      <a16:colId xmlns:a16="http://schemas.microsoft.com/office/drawing/2014/main" val="3270873497"/>
                    </a:ext>
                  </a:extLst>
                </a:gridCol>
                <a:gridCol w="549763">
                  <a:extLst>
                    <a:ext uri="{9D8B030D-6E8A-4147-A177-3AD203B41FA5}">
                      <a16:colId xmlns:a16="http://schemas.microsoft.com/office/drawing/2014/main" val="1588272765"/>
                    </a:ext>
                  </a:extLst>
                </a:gridCol>
                <a:gridCol w="549763">
                  <a:extLst>
                    <a:ext uri="{9D8B030D-6E8A-4147-A177-3AD203B41FA5}">
                      <a16:colId xmlns:a16="http://schemas.microsoft.com/office/drawing/2014/main" val="776001493"/>
                    </a:ext>
                  </a:extLst>
                </a:gridCol>
                <a:gridCol w="549763">
                  <a:extLst>
                    <a:ext uri="{9D8B030D-6E8A-4147-A177-3AD203B41FA5}">
                      <a16:colId xmlns:a16="http://schemas.microsoft.com/office/drawing/2014/main" val="226614272"/>
                    </a:ext>
                  </a:extLst>
                </a:gridCol>
                <a:gridCol w="549763">
                  <a:extLst>
                    <a:ext uri="{9D8B030D-6E8A-4147-A177-3AD203B41FA5}">
                      <a16:colId xmlns:a16="http://schemas.microsoft.com/office/drawing/2014/main" val="3807468246"/>
                    </a:ext>
                  </a:extLst>
                </a:gridCol>
                <a:gridCol w="549763">
                  <a:extLst>
                    <a:ext uri="{9D8B030D-6E8A-4147-A177-3AD203B41FA5}">
                      <a16:colId xmlns:a16="http://schemas.microsoft.com/office/drawing/2014/main" val="3337729411"/>
                    </a:ext>
                  </a:extLst>
                </a:gridCol>
                <a:gridCol w="549763">
                  <a:extLst>
                    <a:ext uri="{9D8B030D-6E8A-4147-A177-3AD203B41FA5}">
                      <a16:colId xmlns:a16="http://schemas.microsoft.com/office/drawing/2014/main" val="2934527896"/>
                    </a:ext>
                  </a:extLst>
                </a:gridCol>
                <a:gridCol w="549763">
                  <a:extLst>
                    <a:ext uri="{9D8B030D-6E8A-4147-A177-3AD203B41FA5}">
                      <a16:colId xmlns:a16="http://schemas.microsoft.com/office/drawing/2014/main" val="2015534386"/>
                    </a:ext>
                  </a:extLst>
                </a:gridCol>
              </a:tblGrid>
              <a:tr h="651257">
                <a:tc>
                  <a:txBody>
                    <a:bodyPr/>
                    <a:lstStyle/>
                    <a:p>
                      <a:pPr algn="l">
                        <a:lnSpc>
                          <a:spcPct val="115000"/>
                        </a:lnSpc>
                        <a:spcAft>
                          <a:spcPts val="1000"/>
                        </a:spcAft>
                      </a:pPr>
                      <a:r>
                        <a:rPr lang="en-US" sz="1100" dirty="0">
                          <a:effectLst/>
                        </a:rPr>
                        <a:t>Backlog Items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Status and Completion date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Original estimate in hours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a:t>
                      </a:r>
                      <a:endParaRPr lang="en-IN" sz="1100" dirty="0">
                        <a:effectLst/>
                      </a:endParaRPr>
                    </a:p>
                    <a:p>
                      <a:pPr algn="l">
                        <a:lnSpc>
                          <a:spcPct val="115000"/>
                        </a:lnSpc>
                        <a:spcAft>
                          <a:spcPts val="1000"/>
                        </a:spcAft>
                      </a:pPr>
                      <a:r>
                        <a:rPr lang="en-US" sz="1100" dirty="0">
                          <a:effectLst/>
                        </a:rPr>
                        <a:t>1/3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Day2</a:t>
                      </a:r>
                      <a:endParaRPr lang="en-IN" sz="1100" dirty="0">
                        <a:effectLst/>
                      </a:endParaRPr>
                    </a:p>
                    <a:p>
                      <a:pPr algn="l">
                        <a:lnSpc>
                          <a:spcPct val="115000"/>
                        </a:lnSpc>
                        <a:spcAft>
                          <a:spcPts val="1000"/>
                        </a:spcAft>
                      </a:pPr>
                      <a:r>
                        <a:rPr lang="en-US" sz="1100" dirty="0">
                          <a:effectLst/>
                        </a:rPr>
                        <a:t>2/3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Day3</a:t>
                      </a:r>
                      <a:endParaRPr lang="en-IN" sz="1100" dirty="0">
                        <a:effectLst/>
                      </a:endParaRPr>
                    </a:p>
                    <a:p>
                      <a:pPr algn="l">
                        <a:lnSpc>
                          <a:spcPct val="115000"/>
                        </a:lnSpc>
                        <a:spcAft>
                          <a:spcPts val="1000"/>
                        </a:spcAft>
                      </a:pPr>
                      <a:r>
                        <a:rPr lang="en-US" sz="1100" dirty="0">
                          <a:effectLst/>
                        </a:rPr>
                        <a:t>3/3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Day4</a:t>
                      </a:r>
                      <a:endParaRPr lang="en-IN" sz="1100" dirty="0">
                        <a:effectLst/>
                      </a:endParaRPr>
                    </a:p>
                    <a:p>
                      <a:pPr algn="l">
                        <a:lnSpc>
                          <a:spcPct val="115000"/>
                        </a:lnSpc>
                        <a:spcAft>
                          <a:spcPts val="1000"/>
                        </a:spcAft>
                      </a:pPr>
                      <a:r>
                        <a:rPr lang="en-US" sz="1100" dirty="0">
                          <a:effectLst/>
                        </a:rPr>
                        <a:t>4/3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Day5</a:t>
                      </a:r>
                      <a:endParaRPr lang="en-IN" sz="1100" dirty="0">
                        <a:effectLst/>
                      </a:endParaRPr>
                    </a:p>
                    <a:p>
                      <a:pPr algn="l">
                        <a:lnSpc>
                          <a:spcPct val="115000"/>
                        </a:lnSpc>
                        <a:spcAft>
                          <a:spcPts val="1000"/>
                        </a:spcAft>
                      </a:pPr>
                      <a:r>
                        <a:rPr lang="en-US" sz="1100" dirty="0">
                          <a:effectLst/>
                        </a:rPr>
                        <a:t>5/3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Day6</a:t>
                      </a:r>
                      <a:endParaRPr lang="en-IN" sz="1100" dirty="0">
                        <a:effectLst/>
                      </a:endParaRPr>
                    </a:p>
                    <a:p>
                      <a:pPr algn="l">
                        <a:lnSpc>
                          <a:spcPct val="115000"/>
                        </a:lnSpc>
                        <a:spcAft>
                          <a:spcPts val="1000"/>
                        </a:spcAft>
                      </a:pPr>
                      <a:r>
                        <a:rPr lang="en-US" sz="1100" dirty="0">
                          <a:effectLst/>
                        </a:rPr>
                        <a:t>6/3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Day7</a:t>
                      </a:r>
                      <a:endParaRPr lang="en-IN" sz="1100" dirty="0">
                        <a:effectLst/>
                      </a:endParaRPr>
                    </a:p>
                    <a:p>
                      <a:pPr algn="l">
                        <a:lnSpc>
                          <a:spcPct val="115000"/>
                        </a:lnSpc>
                        <a:spcAft>
                          <a:spcPts val="1000"/>
                        </a:spcAft>
                      </a:pPr>
                      <a:r>
                        <a:rPr lang="en-US" sz="1100" dirty="0">
                          <a:effectLst/>
                        </a:rPr>
                        <a:t>7/3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Day8</a:t>
                      </a:r>
                      <a:endParaRPr lang="en-IN" sz="1100" dirty="0">
                        <a:effectLst/>
                      </a:endParaRPr>
                    </a:p>
                    <a:p>
                      <a:pPr algn="l">
                        <a:lnSpc>
                          <a:spcPct val="115000"/>
                        </a:lnSpc>
                        <a:spcAft>
                          <a:spcPts val="1000"/>
                        </a:spcAft>
                      </a:pPr>
                      <a:r>
                        <a:rPr lang="en-US" sz="1100" dirty="0">
                          <a:effectLst/>
                        </a:rPr>
                        <a:t>8/3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Day9</a:t>
                      </a:r>
                      <a:endParaRPr lang="en-IN" sz="1100" dirty="0">
                        <a:effectLst/>
                      </a:endParaRPr>
                    </a:p>
                    <a:p>
                      <a:pPr algn="l">
                        <a:lnSpc>
                          <a:spcPct val="115000"/>
                        </a:lnSpc>
                        <a:spcAft>
                          <a:spcPts val="1000"/>
                        </a:spcAft>
                      </a:pPr>
                      <a:r>
                        <a:rPr lang="en-US" sz="1100" dirty="0">
                          <a:effectLst/>
                        </a:rPr>
                        <a:t>9/3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Day10</a:t>
                      </a:r>
                      <a:endParaRPr lang="en-IN" sz="1100" dirty="0">
                        <a:effectLst/>
                      </a:endParaRPr>
                    </a:p>
                    <a:p>
                      <a:pPr algn="l">
                        <a:lnSpc>
                          <a:spcPct val="115000"/>
                        </a:lnSpc>
                        <a:spcAft>
                          <a:spcPts val="1000"/>
                        </a:spcAft>
                      </a:pPr>
                      <a:r>
                        <a:rPr lang="en-US" sz="1100" dirty="0">
                          <a:effectLst/>
                        </a:rPr>
                        <a:t>10/3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Day11</a:t>
                      </a:r>
                      <a:endParaRPr lang="en-IN" sz="1100" dirty="0">
                        <a:effectLst/>
                      </a:endParaRPr>
                    </a:p>
                    <a:p>
                      <a:pPr algn="l">
                        <a:lnSpc>
                          <a:spcPct val="115000"/>
                        </a:lnSpc>
                        <a:spcAft>
                          <a:spcPts val="1000"/>
                        </a:spcAft>
                      </a:pPr>
                      <a:r>
                        <a:rPr lang="en-US" sz="1100" dirty="0">
                          <a:effectLst/>
                        </a:rPr>
                        <a:t>11/3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Day12</a:t>
                      </a:r>
                      <a:endParaRPr lang="en-IN" sz="1100" dirty="0">
                        <a:effectLst/>
                      </a:endParaRPr>
                    </a:p>
                    <a:p>
                      <a:pPr algn="l">
                        <a:lnSpc>
                          <a:spcPct val="115000"/>
                        </a:lnSpc>
                        <a:spcAft>
                          <a:spcPts val="1000"/>
                        </a:spcAft>
                      </a:pPr>
                      <a:r>
                        <a:rPr lang="en-US" sz="1100" dirty="0">
                          <a:effectLst/>
                        </a:rPr>
                        <a:t>12/3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Day13</a:t>
                      </a:r>
                      <a:endParaRPr lang="en-IN" sz="1100" dirty="0">
                        <a:effectLst/>
                      </a:endParaRPr>
                    </a:p>
                    <a:p>
                      <a:pPr algn="l">
                        <a:lnSpc>
                          <a:spcPct val="115000"/>
                        </a:lnSpc>
                        <a:spcAft>
                          <a:spcPts val="1000"/>
                        </a:spcAft>
                      </a:pPr>
                      <a:r>
                        <a:rPr lang="en-US" sz="1100" dirty="0">
                          <a:effectLst/>
                        </a:rPr>
                        <a:t>13/3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Day14</a:t>
                      </a:r>
                      <a:endParaRPr lang="en-IN" sz="1100" dirty="0">
                        <a:effectLst/>
                      </a:endParaRPr>
                    </a:p>
                    <a:p>
                      <a:pPr algn="l">
                        <a:lnSpc>
                          <a:spcPct val="115000"/>
                        </a:lnSpc>
                        <a:spcAft>
                          <a:spcPts val="1000"/>
                        </a:spcAft>
                      </a:pPr>
                      <a:r>
                        <a:rPr lang="en-US" sz="1100" dirty="0">
                          <a:effectLst/>
                        </a:rPr>
                        <a:t>14/3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Day15</a:t>
                      </a:r>
                      <a:endParaRPr lang="en-IN" sz="1100" dirty="0">
                        <a:effectLst/>
                      </a:endParaRPr>
                    </a:p>
                    <a:p>
                      <a:pPr algn="l">
                        <a:lnSpc>
                          <a:spcPct val="115000"/>
                        </a:lnSpc>
                        <a:spcAft>
                          <a:spcPts val="1000"/>
                        </a:spcAft>
                      </a:pPr>
                      <a:r>
                        <a:rPr lang="en-US" sz="1100" dirty="0">
                          <a:effectLst/>
                        </a:rPr>
                        <a:t>15/3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3924908473"/>
                  </a:ext>
                </a:extLst>
              </a:tr>
              <a:tr h="531848">
                <a:tc>
                  <a:txBody>
                    <a:bodyPr/>
                    <a:lstStyle/>
                    <a:p>
                      <a:pPr algn="l">
                        <a:lnSpc>
                          <a:spcPct val="115000"/>
                        </a:lnSpc>
                        <a:spcAft>
                          <a:spcPts val="1000"/>
                        </a:spcAft>
                      </a:pPr>
                      <a:r>
                        <a:rPr lang="en-US" sz="1100" dirty="0">
                          <a:effectLst/>
                        </a:rPr>
                        <a:t> User story #1,2,3,4</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err="1">
                          <a:effectLst/>
                        </a:rPr>
                        <a:t>Hrs</a:t>
                      </a:r>
                      <a:endParaRPr lang="en-IN" sz="1100" dirty="0">
                        <a:effectLst/>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56758511"/>
                  </a:ext>
                </a:extLst>
              </a:tr>
              <a:tr h="531848">
                <a:tc>
                  <a:txBody>
                    <a:bodyPr/>
                    <a:lstStyle/>
                    <a:p>
                      <a:pPr algn="l">
                        <a:lnSpc>
                          <a:spcPct val="115000"/>
                        </a:lnSpc>
                        <a:spcAft>
                          <a:spcPts val="1000"/>
                        </a:spcAft>
                      </a:pPr>
                      <a:r>
                        <a:rPr lang="en-US" sz="1100" dirty="0">
                          <a:effectLst/>
                        </a:rPr>
                        <a:t> UI designing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10/12/2021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3</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4114422618"/>
                  </a:ext>
                </a:extLst>
              </a:tr>
              <a:tr h="713111">
                <a:tc>
                  <a:txBody>
                    <a:bodyPr/>
                    <a:lstStyle/>
                    <a:p>
                      <a:pPr algn="l">
                        <a:lnSpc>
                          <a:spcPct val="115000"/>
                        </a:lnSpc>
                        <a:spcAft>
                          <a:spcPts val="1000"/>
                        </a:spcAft>
                      </a:pPr>
                      <a:r>
                        <a:rPr lang="en-US" sz="1100" dirty="0">
                          <a:effectLst/>
                        </a:rPr>
                        <a:t> Database connectivity</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12/12/2021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4041836750"/>
                  </a:ext>
                </a:extLst>
              </a:tr>
              <a:tr h="407913">
                <a:tc>
                  <a:txBody>
                    <a:bodyPr/>
                    <a:lstStyle/>
                    <a:p>
                      <a:pPr algn="l">
                        <a:lnSpc>
                          <a:spcPct val="115000"/>
                        </a:lnSpc>
                        <a:spcAft>
                          <a:spcPts val="1000"/>
                        </a:spcAft>
                      </a:pPr>
                      <a:r>
                        <a:rPr lang="en-US" sz="1100" dirty="0">
                          <a:effectLst/>
                        </a:rPr>
                        <a:t> Coding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17/12/2021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4</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1828058358"/>
                  </a:ext>
                </a:extLst>
              </a:tr>
              <a:tr h="407913">
                <a:tc>
                  <a:txBody>
                    <a:bodyPr/>
                    <a:lstStyle/>
                    <a:p>
                      <a:pPr algn="l">
                        <a:lnSpc>
                          <a:spcPct val="115000"/>
                        </a:lnSpc>
                        <a:spcAft>
                          <a:spcPts val="1000"/>
                        </a:spcAft>
                      </a:pPr>
                      <a:r>
                        <a:rPr lang="en-US" sz="1100" dirty="0">
                          <a:effectLst/>
                        </a:rPr>
                        <a:t> Testing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21/12/2021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1019348821"/>
                  </a:ext>
                </a:extLst>
              </a:tr>
              <a:tr h="713111">
                <a:tc>
                  <a:txBody>
                    <a:bodyPr/>
                    <a:lstStyle/>
                    <a:p>
                      <a:pPr algn="l">
                        <a:lnSpc>
                          <a:spcPct val="115000"/>
                        </a:lnSpc>
                        <a:spcAft>
                          <a:spcPts val="1000"/>
                        </a:spcAft>
                      </a:pPr>
                      <a:r>
                        <a:rPr lang="en-US" sz="1100" dirty="0">
                          <a:effectLst/>
                        </a:rPr>
                        <a:t> User story #5,6,7,9,10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993534658"/>
                  </a:ext>
                </a:extLst>
              </a:tr>
              <a:tr h="531848">
                <a:tc>
                  <a:txBody>
                    <a:bodyPr/>
                    <a:lstStyle/>
                    <a:p>
                      <a:pPr algn="l">
                        <a:lnSpc>
                          <a:spcPct val="115000"/>
                        </a:lnSpc>
                        <a:spcAft>
                          <a:spcPts val="1000"/>
                        </a:spcAft>
                      </a:pPr>
                      <a:r>
                        <a:rPr lang="en-US" sz="1100" dirty="0">
                          <a:effectLst/>
                        </a:rPr>
                        <a:t> UI designing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24/12/2021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4214104366"/>
                  </a:ext>
                </a:extLst>
              </a:tr>
              <a:tr h="713111">
                <a:tc>
                  <a:txBody>
                    <a:bodyPr/>
                    <a:lstStyle/>
                    <a:p>
                      <a:pPr algn="l">
                        <a:lnSpc>
                          <a:spcPct val="115000"/>
                        </a:lnSpc>
                        <a:spcAft>
                          <a:spcPts val="1000"/>
                        </a:spcAft>
                      </a:pPr>
                      <a:r>
                        <a:rPr lang="en-US" sz="1100" dirty="0">
                          <a:effectLst/>
                        </a:rPr>
                        <a:t> Database connectivity</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26/12/2021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258292585"/>
                  </a:ext>
                </a:extLst>
              </a:tr>
              <a:tr h="407913">
                <a:tc>
                  <a:txBody>
                    <a:bodyPr/>
                    <a:lstStyle/>
                    <a:p>
                      <a:pPr algn="l">
                        <a:lnSpc>
                          <a:spcPct val="115000"/>
                        </a:lnSpc>
                        <a:spcAft>
                          <a:spcPts val="1000"/>
                        </a:spcAft>
                      </a:pPr>
                      <a:r>
                        <a:rPr lang="en-US" sz="1100" dirty="0">
                          <a:effectLst/>
                        </a:rPr>
                        <a:t> Coding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26/12/2021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4</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1525359971"/>
                  </a:ext>
                </a:extLst>
              </a:tr>
              <a:tr h="407913">
                <a:tc>
                  <a:txBody>
                    <a:bodyPr/>
                    <a:lstStyle/>
                    <a:p>
                      <a:pPr algn="l">
                        <a:lnSpc>
                          <a:spcPct val="115000"/>
                        </a:lnSpc>
                        <a:spcAft>
                          <a:spcPts val="1000"/>
                        </a:spcAft>
                      </a:pPr>
                      <a:r>
                        <a:rPr lang="en-US" sz="1100" dirty="0">
                          <a:effectLst/>
                        </a:rPr>
                        <a:t> Testing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31/12/2021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3189960514"/>
                  </a:ext>
                </a:extLst>
              </a:tr>
            </a:tbl>
          </a:graphicData>
        </a:graphic>
      </p:graphicFrame>
    </p:spTree>
    <p:extLst>
      <p:ext uri="{BB962C8B-B14F-4D97-AF65-F5344CB8AC3E}">
        <p14:creationId xmlns:p14="http://schemas.microsoft.com/office/powerpoint/2010/main" val="96048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3EF2B4F-7A4F-44C4-BCF9-A15D64E7FD3A}"/>
              </a:ext>
            </a:extLst>
          </p:cNvPr>
          <p:cNvGraphicFramePr>
            <a:graphicFrameLocks noGrp="1"/>
          </p:cNvGraphicFramePr>
          <p:nvPr>
            <p:extLst>
              <p:ext uri="{D42A27DB-BD31-4B8C-83A1-F6EECF244321}">
                <p14:modId xmlns:p14="http://schemas.microsoft.com/office/powerpoint/2010/main" val="2281147311"/>
              </p:ext>
            </p:extLst>
          </p:nvPr>
        </p:nvGraphicFramePr>
        <p:xfrm>
          <a:off x="133736" y="347710"/>
          <a:ext cx="11924528" cy="6162579"/>
        </p:xfrm>
        <a:graphic>
          <a:graphicData uri="http://schemas.openxmlformats.org/drawingml/2006/table">
            <a:tbl>
              <a:tblPr firstRow="1" bandRow="1">
                <a:tableStyleId>{5C22544A-7EE6-4342-B048-85BDC9FD1C3A}</a:tableStyleId>
              </a:tblPr>
              <a:tblGrid>
                <a:gridCol w="719264">
                  <a:extLst>
                    <a:ext uri="{9D8B030D-6E8A-4147-A177-3AD203B41FA5}">
                      <a16:colId xmlns:a16="http://schemas.microsoft.com/office/drawing/2014/main" val="2495937064"/>
                    </a:ext>
                  </a:extLst>
                </a:gridCol>
                <a:gridCol w="700329">
                  <a:extLst>
                    <a:ext uri="{9D8B030D-6E8A-4147-A177-3AD203B41FA5}">
                      <a16:colId xmlns:a16="http://schemas.microsoft.com/office/drawing/2014/main" val="3343685839"/>
                    </a:ext>
                  </a:extLst>
                </a:gridCol>
                <a:gridCol w="700329">
                  <a:extLst>
                    <a:ext uri="{9D8B030D-6E8A-4147-A177-3AD203B41FA5}">
                      <a16:colId xmlns:a16="http://schemas.microsoft.com/office/drawing/2014/main" val="1580847701"/>
                    </a:ext>
                  </a:extLst>
                </a:gridCol>
                <a:gridCol w="700329">
                  <a:extLst>
                    <a:ext uri="{9D8B030D-6E8A-4147-A177-3AD203B41FA5}">
                      <a16:colId xmlns:a16="http://schemas.microsoft.com/office/drawing/2014/main" val="3509035031"/>
                    </a:ext>
                  </a:extLst>
                </a:gridCol>
                <a:gridCol w="700329">
                  <a:extLst>
                    <a:ext uri="{9D8B030D-6E8A-4147-A177-3AD203B41FA5}">
                      <a16:colId xmlns:a16="http://schemas.microsoft.com/office/drawing/2014/main" val="1131659734"/>
                    </a:ext>
                  </a:extLst>
                </a:gridCol>
                <a:gridCol w="700329">
                  <a:extLst>
                    <a:ext uri="{9D8B030D-6E8A-4147-A177-3AD203B41FA5}">
                      <a16:colId xmlns:a16="http://schemas.microsoft.com/office/drawing/2014/main" val="1904033705"/>
                    </a:ext>
                  </a:extLst>
                </a:gridCol>
                <a:gridCol w="700329">
                  <a:extLst>
                    <a:ext uri="{9D8B030D-6E8A-4147-A177-3AD203B41FA5}">
                      <a16:colId xmlns:a16="http://schemas.microsoft.com/office/drawing/2014/main" val="2366086834"/>
                    </a:ext>
                  </a:extLst>
                </a:gridCol>
                <a:gridCol w="700329">
                  <a:extLst>
                    <a:ext uri="{9D8B030D-6E8A-4147-A177-3AD203B41FA5}">
                      <a16:colId xmlns:a16="http://schemas.microsoft.com/office/drawing/2014/main" val="405132259"/>
                    </a:ext>
                  </a:extLst>
                </a:gridCol>
                <a:gridCol w="700329">
                  <a:extLst>
                    <a:ext uri="{9D8B030D-6E8A-4147-A177-3AD203B41FA5}">
                      <a16:colId xmlns:a16="http://schemas.microsoft.com/office/drawing/2014/main" val="3338848450"/>
                    </a:ext>
                  </a:extLst>
                </a:gridCol>
                <a:gridCol w="700329">
                  <a:extLst>
                    <a:ext uri="{9D8B030D-6E8A-4147-A177-3AD203B41FA5}">
                      <a16:colId xmlns:a16="http://schemas.microsoft.com/office/drawing/2014/main" val="616606476"/>
                    </a:ext>
                  </a:extLst>
                </a:gridCol>
                <a:gridCol w="700329">
                  <a:extLst>
                    <a:ext uri="{9D8B030D-6E8A-4147-A177-3AD203B41FA5}">
                      <a16:colId xmlns:a16="http://schemas.microsoft.com/office/drawing/2014/main" val="1853430111"/>
                    </a:ext>
                  </a:extLst>
                </a:gridCol>
                <a:gridCol w="700329">
                  <a:extLst>
                    <a:ext uri="{9D8B030D-6E8A-4147-A177-3AD203B41FA5}">
                      <a16:colId xmlns:a16="http://schemas.microsoft.com/office/drawing/2014/main" val="3040972672"/>
                    </a:ext>
                  </a:extLst>
                </a:gridCol>
                <a:gridCol w="700329">
                  <a:extLst>
                    <a:ext uri="{9D8B030D-6E8A-4147-A177-3AD203B41FA5}">
                      <a16:colId xmlns:a16="http://schemas.microsoft.com/office/drawing/2014/main" val="3380880045"/>
                    </a:ext>
                  </a:extLst>
                </a:gridCol>
                <a:gridCol w="700329">
                  <a:extLst>
                    <a:ext uri="{9D8B030D-6E8A-4147-A177-3AD203B41FA5}">
                      <a16:colId xmlns:a16="http://schemas.microsoft.com/office/drawing/2014/main" val="3853535546"/>
                    </a:ext>
                  </a:extLst>
                </a:gridCol>
                <a:gridCol w="700329">
                  <a:extLst>
                    <a:ext uri="{9D8B030D-6E8A-4147-A177-3AD203B41FA5}">
                      <a16:colId xmlns:a16="http://schemas.microsoft.com/office/drawing/2014/main" val="3725718752"/>
                    </a:ext>
                  </a:extLst>
                </a:gridCol>
                <a:gridCol w="700329">
                  <a:extLst>
                    <a:ext uri="{9D8B030D-6E8A-4147-A177-3AD203B41FA5}">
                      <a16:colId xmlns:a16="http://schemas.microsoft.com/office/drawing/2014/main" val="1516016335"/>
                    </a:ext>
                  </a:extLst>
                </a:gridCol>
                <a:gridCol w="700329">
                  <a:extLst>
                    <a:ext uri="{9D8B030D-6E8A-4147-A177-3AD203B41FA5}">
                      <a16:colId xmlns:a16="http://schemas.microsoft.com/office/drawing/2014/main" val="2935347239"/>
                    </a:ext>
                  </a:extLst>
                </a:gridCol>
              </a:tblGrid>
              <a:tr h="786954">
                <a:tc>
                  <a:txBody>
                    <a:bodyPr/>
                    <a:lstStyle/>
                    <a:p>
                      <a:pPr algn="l">
                        <a:lnSpc>
                          <a:spcPct val="115000"/>
                        </a:lnSpc>
                        <a:spcAft>
                          <a:spcPts val="1000"/>
                        </a:spcAft>
                      </a:pPr>
                      <a:r>
                        <a:rPr lang="en-US" sz="1100" dirty="0">
                          <a:effectLst/>
                        </a:rPr>
                        <a:t> User story #8,12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Status and Completion date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Original estimate in hours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2/3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Day2</a:t>
                      </a:r>
                      <a:endParaRPr lang="en-IN" sz="1100">
                        <a:effectLst/>
                      </a:endParaRPr>
                    </a:p>
                    <a:p>
                      <a:pPr algn="l">
                        <a:lnSpc>
                          <a:spcPct val="115000"/>
                        </a:lnSpc>
                        <a:spcAft>
                          <a:spcPts val="1000"/>
                        </a:spcAft>
                      </a:pPr>
                      <a:r>
                        <a:rPr lang="en-US" sz="1100">
                          <a:effectLst/>
                        </a:rPr>
                        <a:t>3/3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Day3</a:t>
                      </a:r>
                      <a:endParaRPr lang="en-IN" sz="1100" dirty="0">
                        <a:effectLst/>
                      </a:endParaRPr>
                    </a:p>
                    <a:p>
                      <a:pPr algn="l">
                        <a:lnSpc>
                          <a:spcPct val="115000"/>
                        </a:lnSpc>
                        <a:spcAft>
                          <a:spcPts val="1000"/>
                        </a:spcAft>
                      </a:pPr>
                      <a:r>
                        <a:rPr lang="en-US" sz="1100" dirty="0">
                          <a:effectLst/>
                        </a:rPr>
                        <a:t>4/3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Day4</a:t>
                      </a:r>
                      <a:endParaRPr lang="en-IN" sz="1100" dirty="0">
                        <a:effectLst/>
                      </a:endParaRPr>
                    </a:p>
                    <a:p>
                      <a:pPr algn="l">
                        <a:lnSpc>
                          <a:spcPct val="115000"/>
                        </a:lnSpc>
                        <a:spcAft>
                          <a:spcPts val="1000"/>
                        </a:spcAft>
                      </a:pPr>
                      <a:r>
                        <a:rPr lang="en-US" sz="1100" dirty="0">
                          <a:effectLst/>
                        </a:rPr>
                        <a:t>5/3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Day5</a:t>
                      </a:r>
                      <a:endParaRPr lang="en-IN" sz="1100" dirty="0">
                        <a:effectLst/>
                      </a:endParaRPr>
                    </a:p>
                    <a:p>
                      <a:pPr algn="l">
                        <a:lnSpc>
                          <a:spcPct val="115000"/>
                        </a:lnSpc>
                        <a:spcAft>
                          <a:spcPts val="1000"/>
                        </a:spcAft>
                      </a:pPr>
                      <a:r>
                        <a:rPr lang="en-US" sz="1100" dirty="0">
                          <a:effectLst/>
                        </a:rPr>
                        <a:t>6/3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Day6</a:t>
                      </a:r>
                      <a:endParaRPr lang="en-IN" sz="1100" dirty="0">
                        <a:effectLst/>
                      </a:endParaRPr>
                    </a:p>
                    <a:p>
                      <a:pPr algn="l">
                        <a:lnSpc>
                          <a:spcPct val="115000"/>
                        </a:lnSpc>
                        <a:spcAft>
                          <a:spcPts val="1000"/>
                        </a:spcAft>
                      </a:pPr>
                      <a:r>
                        <a:rPr lang="en-US" sz="1100" dirty="0">
                          <a:effectLst/>
                        </a:rPr>
                        <a:t>7/3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Day7</a:t>
                      </a:r>
                      <a:endParaRPr lang="en-IN" sz="1100" dirty="0">
                        <a:effectLst/>
                      </a:endParaRPr>
                    </a:p>
                    <a:p>
                      <a:pPr algn="l">
                        <a:lnSpc>
                          <a:spcPct val="115000"/>
                        </a:lnSpc>
                        <a:spcAft>
                          <a:spcPts val="1000"/>
                        </a:spcAft>
                      </a:pPr>
                      <a:r>
                        <a:rPr lang="en-US" sz="1100" dirty="0">
                          <a:effectLst/>
                        </a:rPr>
                        <a:t>8/3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Day8</a:t>
                      </a:r>
                      <a:endParaRPr lang="en-IN" sz="1100" dirty="0">
                        <a:effectLst/>
                      </a:endParaRPr>
                    </a:p>
                    <a:p>
                      <a:pPr algn="l">
                        <a:lnSpc>
                          <a:spcPct val="115000"/>
                        </a:lnSpc>
                        <a:spcAft>
                          <a:spcPts val="1000"/>
                        </a:spcAft>
                      </a:pPr>
                      <a:r>
                        <a:rPr lang="en-US" sz="1100" dirty="0">
                          <a:effectLst/>
                        </a:rPr>
                        <a:t>9/3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Day9</a:t>
                      </a:r>
                      <a:endParaRPr lang="en-IN" sz="1100" dirty="0">
                        <a:effectLst/>
                      </a:endParaRPr>
                    </a:p>
                    <a:p>
                      <a:pPr algn="l">
                        <a:lnSpc>
                          <a:spcPct val="115000"/>
                        </a:lnSpc>
                        <a:spcAft>
                          <a:spcPts val="1000"/>
                        </a:spcAft>
                      </a:pPr>
                      <a:r>
                        <a:rPr lang="en-US" sz="1100" dirty="0">
                          <a:effectLst/>
                        </a:rPr>
                        <a:t>10/3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Day10</a:t>
                      </a:r>
                      <a:endParaRPr lang="en-IN" sz="1100" dirty="0">
                        <a:effectLst/>
                      </a:endParaRPr>
                    </a:p>
                    <a:p>
                      <a:pPr algn="l">
                        <a:lnSpc>
                          <a:spcPct val="115000"/>
                        </a:lnSpc>
                        <a:spcAft>
                          <a:spcPts val="1000"/>
                        </a:spcAft>
                      </a:pPr>
                      <a:r>
                        <a:rPr lang="en-US" sz="1100" dirty="0">
                          <a:effectLst/>
                        </a:rPr>
                        <a:t>11/3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Day11</a:t>
                      </a:r>
                      <a:endParaRPr lang="en-IN" sz="1100" dirty="0">
                        <a:effectLst/>
                      </a:endParaRPr>
                    </a:p>
                    <a:p>
                      <a:pPr algn="l">
                        <a:lnSpc>
                          <a:spcPct val="115000"/>
                        </a:lnSpc>
                        <a:spcAft>
                          <a:spcPts val="1000"/>
                        </a:spcAft>
                      </a:pPr>
                      <a:r>
                        <a:rPr lang="en-US" sz="1100" dirty="0">
                          <a:effectLst/>
                        </a:rPr>
                        <a:t>12/3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Day12</a:t>
                      </a:r>
                      <a:endParaRPr lang="en-IN" sz="1100" dirty="0">
                        <a:effectLst/>
                      </a:endParaRPr>
                    </a:p>
                    <a:p>
                      <a:pPr algn="l">
                        <a:lnSpc>
                          <a:spcPct val="115000"/>
                        </a:lnSpc>
                        <a:spcAft>
                          <a:spcPts val="1000"/>
                        </a:spcAft>
                      </a:pPr>
                      <a:r>
                        <a:rPr lang="en-US" sz="1100" dirty="0">
                          <a:effectLst/>
                        </a:rPr>
                        <a:t>13/3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Day13</a:t>
                      </a:r>
                      <a:endParaRPr lang="en-IN" sz="1100" dirty="0">
                        <a:effectLst/>
                      </a:endParaRPr>
                    </a:p>
                    <a:p>
                      <a:pPr algn="l">
                        <a:lnSpc>
                          <a:spcPct val="115000"/>
                        </a:lnSpc>
                        <a:spcAft>
                          <a:spcPts val="1000"/>
                        </a:spcAft>
                      </a:pPr>
                      <a:r>
                        <a:rPr lang="en-US" sz="1100" dirty="0">
                          <a:effectLst/>
                        </a:rPr>
                        <a:t>14/3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Day14</a:t>
                      </a:r>
                      <a:endParaRPr lang="en-IN" sz="1100" dirty="0">
                        <a:effectLst/>
                      </a:endParaRPr>
                    </a:p>
                    <a:p>
                      <a:pPr algn="l">
                        <a:lnSpc>
                          <a:spcPct val="115000"/>
                        </a:lnSpc>
                        <a:spcAft>
                          <a:spcPts val="1000"/>
                        </a:spcAft>
                      </a:pPr>
                      <a:r>
                        <a:rPr lang="en-US" sz="1100" dirty="0">
                          <a:effectLst/>
                        </a:rPr>
                        <a:t>15/3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2106169833"/>
                  </a:ext>
                </a:extLst>
              </a:tr>
              <a:tr h="587289">
                <a:tc>
                  <a:txBody>
                    <a:bodyPr/>
                    <a:lstStyle/>
                    <a:p>
                      <a:pPr algn="l">
                        <a:lnSpc>
                          <a:spcPct val="115000"/>
                        </a:lnSpc>
                        <a:spcAft>
                          <a:spcPts val="1000"/>
                        </a:spcAft>
                      </a:pPr>
                      <a:r>
                        <a:rPr lang="en-US" sz="1100" dirty="0">
                          <a:effectLst/>
                        </a:rPr>
                        <a:t> UI designing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r>
                        <a:rPr lang="en-US" sz="1100" dirty="0"/>
                        <a:t>15/1/2022</a:t>
                      </a:r>
                      <a:endParaRPr lang="en-IN" sz="1100" dirty="0"/>
                    </a:p>
                  </a:txBody>
                  <a:tcPr/>
                </a:tc>
                <a:tc>
                  <a:txBody>
                    <a:bodyPr/>
                    <a:lstStyle/>
                    <a:p>
                      <a:r>
                        <a:rPr lang="en-US" sz="1100" dirty="0">
                          <a:latin typeface="Times New Roman" panose="02020603050405020304" pitchFamily="18" charset="0"/>
                          <a:cs typeface="Times New Roman" panose="02020603050405020304" pitchFamily="18" charset="0"/>
                        </a:rPr>
                        <a:t>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7907723"/>
                  </a:ext>
                </a:extLst>
              </a:tr>
              <a:tr h="303907">
                <a:tc>
                  <a:txBody>
                    <a:bodyPr/>
                    <a:lstStyle/>
                    <a:p>
                      <a:pPr algn="l">
                        <a:lnSpc>
                          <a:spcPct val="115000"/>
                        </a:lnSpc>
                        <a:spcAft>
                          <a:spcPts val="1000"/>
                        </a:spcAft>
                      </a:pPr>
                      <a:r>
                        <a:rPr lang="en-US" sz="1100" dirty="0">
                          <a:effectLst/>
                        </a:rPr>
                        <a:t> Database connectivity</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r>
                        <a:rPr lang="en-US" sz="1100" dirty="0">
                          <a:latin typeface="Times New Roman" panose="02020603050405020304" pitchFamily="18" charset="0"/>
                          <a:cs typeface="Times New Roman" panose="02020603050405020304" pitchFamily="18" charset="0"/>
                        </a:rPr>
                        <a:t>16/1/2022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8873954"/>
                  </a:ext>
                </a:extLst>
              </a:tr>
              <a:tr h="384073">
                <a:tc>
                  <a:txBody>
                    <a:bodyPr/>
                    <a:lstStyle/>
                    <a:p>
                      <a:pPr algn="l">
                        <a:lnSpc>
                          <a:spcPct val="115000"/>
                        </a:lnSpc>
                        <a:spcAft>
                          <a:spcPts val="1000"/>
                        </a:spcAft>
                      </a:pPr>
                      <a:r>
                        <a:rPr lang="en-US" sz="1100" dirty="0">
                          <a:effectLst/>
                        </a:rPr>
                        <a:t> Coding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r>
                        <a:rPr lang="en-US" sz="1100" dirty="0">
                          <a:latin typeface="Times New Roman" panose="02020603050405020304" pitchFamily="18" charset="0"/>
                          <a:cs typeface="Times New Roman" panose="02020603050405020304" pitchFamily="18" charset="0"/>
                        </a:rPr>
                        <a:t>20/1/2022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3487564"/>
                  </a:ext>
                </a:extLst>
              </a:tr>
              <a:tr h="384073">
                <a:tc>
                  <a:txBody>
                    <a:bodyPr/>
                    <a:lstStyle/>
                    <a:p>
                      <a:pPr algn="l">
                        <a:lnSpc>
                          <a:spcPct val="115000"/>
                        </a:lnSpc>
                        <a:spcAft>
                          <a:spcPts val="1000"/>
                        </a:spcAft>
                      </a:pPr>
                      <a:r>
                        <a:rPr lang="en-US" sz="1100" dirty="0">
                          <a:effectLst/>
                        </a:rPr>
                        <a:t> Testing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r>
                        <a:rPr lang="en-US" sz="1100" dirty="0">
                          <a:latin typeface="Times New Roman" panose="02020603050405020304" pitchFamily="18" charset="0"/>
                          <a:cs typeface="Times New Roman" panose="02020603050405020304" pitchFamily="18" charset="0"/>
                        </a:rPr>
                        <a:t>29/1/2022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9211864"/>
                  </a:ext>
                </a:extLst>
              </a:tr>
              <a:tr h="786954">
                <a:tc>
                  <a:txBody>
                    <a:bodyPr/>
                    <a:lstStyle/>
                    <a:p>
                      <a:pPr algn="l">
                        <a:lnSpc>
                          <a:spcPct val="115000"/>
                        </a:lnSpc>
                        <a:spcAft>
                          <a:spcPts val="1000"/>
                        </a:spcAft>
                      </a:pPr>
                      <a:r>
                        <a:rPr lang="en-US" sz="1100" dirty="0">
                          <a:effectLst/>
                        </a:rPr>
                        <a:t> User story #13,14,15,16,17</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a:latin typeface="Times New Roman" panose="02020603050405020304" pitchFamily="18" charset="0"/>
                        <a:cs typeface="Times New Roman" panose="02020603050405020304" pitchFamily="18" charset="0"/>
                      </a:endParaRPr>
                    </a:p>
                  </a:txBody>
                  <a:tcPr/>
                </a:tc>
                <a:tc>
                  <a:txBody>
                    <a:bodyPr/>
                    <a:lstStyle/>
                    <a:p>
                      <a:endParaRPr lang="en-IN" sz="110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endParaRPr lang="en-IN" sz="1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0705198"/>
                  </a:ext>
                </a:extLst>
              </a:tr>
              <a:tr h="587289">
                <a:tc>
                  <a:txBody>
                    <a:bodyPr/>
                    <a:lstStyle/>
                    <a:p>
                      <a:pPr algn="l">
                        <a:lnSpc>
                          <a:spcPct val="115000"/>
                        </a:lnSpc>
                        <a:spcAft>
                          <a:spcPts val="1000"/>
                        </a:spcAft>
                      </a:pPr>
                      <a:r>
                        <a:rPr lang="en-US" sz="1100" dirty="0">
                          <a:effectLst/>
                        </a:rPr>
                        <a:t> UI designing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r>
                        <a:rPr lang="en-US" sz="1100" dirty="0">
                          <a:latin typeface="Times New Roman" panose="02020603050405020304" pitchFamily="18" charset="0"/>
                          <a:cs typeface="Times New Roman" panose="02020603050405020304" pitchFamily="18" charset="0"/>
                        </a:rPr>
                        <a:t>6/2/2022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7896125"/>
                  </a:ext>
                </a:extLst>
              </a:tr>
              <a:tr h="784366">
                <a:tc>
                  <a:txBody>
                    <a:bodyPr/>
                    <a:lstStyle/>
                    <a:p>
                      <a:pPr algn="l">
                        <a:lnSpc>
                          <a:spcPct val="115000"/>
                        </a:lnSpc>
                        <a:spcAft>
                          <a:spcPts val="1000"/>
                        </a:spcAft>
                      </a:pPr>
                      <a:r>
                        <a:rPr lang="en-US" sz="1100" dirty="0">
                          <a:effectLst/>
                        </a:rPr>
                        <a:t> Database connectivity</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r>
                        <a:rPr lang="en-US" sz="1100" dirty="0">
                          <a:latin typeface="Times New Roman" panose="02020603050405020304" pitchFamily="18" charset="0"/>
                          <a:cs typeface="Times New Roman" panose="02020603050405020304" pitchFamily="18" charset="0"/>
                        </a:rPr>
                        <a:t>8/2/2022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8136833"/>
                  </a:ext>
                </a:extLst>
              </a:tr>
              <a:tr h="384073">
                <a:tc>
                  <a:txBody>
                    <a:bodyPr/>
                    <a:lstStyle/>
                    <a:p>
                      <a:pPr algn="l">
                        <a:lnSpc>
                          <a:spcPct val="115000"/>
                        </a:lnSpc>
                        <a:spcAft>
                          <a:spcPts val="1000"/>
                        </a:spcAft>
                      </a:pPr>
                      <a:r>
                        <a:rPr lang="en-US" sz="1100" dirty="0">
                          <a:effectLst/>
                        </a:rPr>
                        <a:t> Coding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r>
                        <a:rPr lang="en-US" sz="1100" dirty="0">
                          <a:latin typeface="Times New Roman" panose="02020603050405020304" pitchFamily="18" charset="0"/>
                          <a:cs typeface="Times New Roman" panose="02020603050405020304" pitchFamily="18" charset="0"/>
                        </a:rPr>
                        <a:t>10/2/2022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8</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2126196"/>
                  </a:ext>
                </a:extLst>
              </a:tr>
              <a:tr h="384073">
                <a:tc>
                  <a:txBody>
                    <a:bodyPr/>
                    <a:lstStyle/>
                    <a:p>
                      <a:pPr algn="l">
                        <a:lnSpc>
                          <a:spcPct val="115000"/>
                        </a:lnSpc>
                        <a:spcAft>
                          <a:spcPts val="1000"/>
                        </a:spcAft>
                      </a:pPr>
                      <a:r>
                        <a:rPr lang="en-US" sz="1100" dirty="0">
                          <a:effectLst/>
                        </a:rPr>
                        <a:t> Testing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r>
                        <a:rPr lang="en-US" sz="1100" dirty="0">
                          <a:latin typeface="Times New Roman" panose="02020603050405020304" pitchFamily="18" charset="0"/>
                          <a:cs typeface="Times New Roman" panose="02020603050405020304" pitchFamily="18" charset="0"/>
                        </a:rPr>
                        <a:t>15/2/2022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0</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8287576"/>
                  </a:ext>
                </a:extLst>
              </a:tr>
            </a:tbl>
          </a:graphicData>
        </a:graphic>
      </p:graphicFrame>
    </p:spTree>
    <p:extLst>
      <p:ext uri="{BB962C8B-B14F-4D97-AF65-F5344CB8AC3E}">
        <p14:creationId xmlns:p14="http://schemas.microsoft.com/office/powerpoint/2010/main" val="4074912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EB45219-3E56-49A4-8538-6B3037C3F120}"/>
              </a:ext>
            </a:extLst>
          </p:cNvPr>
          <p:cNvGraphicFramePr>
            <a:graphicFrameLocks noGrp="1"/>
          </p:cNvGraphicFramePr>
          <p:nvPr>
            <p:extLst>
              <p:ext uri="{D42A27DB-BD31-4B8C-83A1-F6EECF244321}">
                <p14:modId xmlns:p14="http://schemas.microsoft.com/office/powerpoint/2010/main" val="915077425"/>
              </p:ext>
            </p:extLst>
          </p:nvPr>
        </p:nvGraphicFramePr>
        <p:xfrm>
          <a:off x="218982" y="823296"/>
          <a:ext cx="11754035" cy="5923180"/>
        </p:xfrm>
        <a:graphic>
          <a:graphicData uri="http://schemas.openxmlformats.org/drawingml/2006/table">
            <a:tbl>
              <a:tblPr firstRow="1" firstCol="1" bandRow="1">
                <a:tableStyleId>{5C22544A-7EE6-4342-B048-85BDC9FD1C3A}</a:tableStyleId>
              </a:tblPr>
              <a:tblGrid>
                <a:gridCol w="1096272">
                  <a:extLst>
                    <a:ext uri="{9D8B030D-6E8A-4147-A177-3AD203B41FA5}">
                      <a16:colId xmlns:a16="http://schemas.microsoft.com/office/drawing/2014/main" val="3187155418"/>
                    </a:ext>
                  </a:extLst>
                </a:gridCol>
                <a:gridCol w="1055084">
                  <a:extLst>
                    <a:ext uri="{9D8B030D-6E8A-4147-A177-3AD203B41FA5}">
                      <a16:colId xmlns:a16="http://schemas.microsoft.com/office/drawing/2014/main" val="2236409304"/>
                    </a:ext>
                  </a:extLst>
                </a:gridCol>
                <a:gridCol w="859165">
                  <a:extLst>
                    <a:ext uri="{9D8B030D-6E8A-4147-A177-3AD203B41FA5}">
                      <a16:colId xmlns:a16="http://schemas.microsoft.com/office/drawing/2014/main" val="1664919318"/>
                    </a:ext>
                  </a:extLst>
                </a:gridCol>
                <a:gridCol w="566235">
                  <a:extLst>
                    <a:ext uri="{9D8B030D-6E8A-4147-A177-3AD203B41FA5}">
                      <a16:colId xmlns:a16="http://schemas.microsoft.com/office/drawing/2014/main" val="1934336773"/>
                    </a:ext>
                  </a:extLst>
                </a:gridCol>
                <a:gridCol w="566235">
                  <a:extLst>
                    <a:ext uri="{9D8B030D-6E8A-4147-A177-3AD203B41FA5}">
                      <a16:colId xmlns:a16="http://schemas.microsoft.com/office/drawing/2014/main" val="359148601"/>
                    </a:ext>
                  </a:extLst>
                </a:gridCol>
                <a:gridCol w="566235">
                  <a:extLst>
                    <a:ext uri="{9D8B030D-6E8A-4147-A177-3AD203B41FA5}">
                      <a16:colId xmlns:a16="http://schemas.microsoft.com/office/drawing/2014/main" val="2678356588"/>
                    </a:ext>
                  </a:extLst>
                </a:gridCol>
                <a:gridCol w="566235">
                  <a:extLst>
                    <a:ext uri="{9D8B030D-6E8A-4147-A177-3AD203B41FA5}">
                      <a16:colId xmlns:a16="http://schemas.microsoft.com/office/drawing/2014/main" val="1831307940"/>
                    </a:ext>
                  </a:extLst>
                </a:gridCol>
                <a:gridCol w="566235">
                  <a:extLst>
                    <a:ext uri="{9D8B030D-6E8A-4147-A177-3AD203B41FA5}">
                      <a16:colId xmlns:a16="http://schemas.microsoft.com/office/drawing/2014/main" val="3418419572"/>
                    </a:ext>
                  </a:extLst>
                </a:gridCol>
                <a:gridCol w="566235">
                  <a:extLst>
                    <a:ext uri="{9D8B030D-6E8A-4147-A177-3AD203B41FA5}">
                      <a16:colId xmlns:a16="http://schemas.microsoft.com/office/drawing/2014/main" val="1970348854"/>
                    </a:ext>
                  </a:extLst>
                </a:gridCol>
                <a:gridCol w="566235">
                  <a:extLst>
                    <a:ext uri="{9D8B030D-6E8A-4147-A177-3AD203B41FA5}">
                      <a16:colId xmlns:a16="http://schemas.microsoft.com/office/drawing/2014/main" val="1976284177"/>
                    </a:ext>
                  </a:extLst>
                </a:gridCol>
                <a:gridCol w="566235">
                  <a:extLst>
                    <a:ext uri="{9D8B030D-6E8A-4147-A177-3AD203B41FA5}">
                      <a16:colId xmlns:a16="http://schemas.microsoft.com/office/drawing/2014/main" val="3560172903"/>
                    </a:ext>
                  </a:extLst>
                </a:gridCol>
                <a:gridCol w="566235">
                  <a:extLst>
                    <a:ext uri="{9D8B030D-6E8A-4147-A177-3AD203B41FA5}">
                      <a16:colId xmlns:a16="http://schemas.microsoft.com/office/drawing/2014/main" val="3653704908"/>
                    </a:ext>
                  </a:extLst>
                </a:gridCol>
                <a:gridCol w="566235">
                  <a:extLst>
                    <a:ext uri="{9D8B030D-6E8A-4147-A177-3AD203B41FA5}">
                      <a16:colId xmlns:a16="http://schemas.microsoft.com/office/drawing/2014/main" val="1895395542"/>
                    </a:ext>
                  </a:extLst>
                </a:gridCol>
                <a:gridCol w="566235">
                  <a:extLst>
                    <a:ext uri="{9D8B030D-6E8A-4147-A177-3AD203B41FA5}">
                      <a16:colId xmlns:a16="http://schemas.microsoft.com/office/drawing/2014/main" val="773909401"/>
                    </a:ext>
                  </a:extLst>
                </a:gridCol>
                <a:gridCol w="566235">
                  <a:extLst>
                    <a:ext uri="{9D8B030D-6E8A-4147-A177-3AD203B41FA5}">
                      <a16:colId xmlns:a16="http://schemas.microsoft.com/office/drawing/2014/main" val="3017753688"/>
                    </a:ext>
                  </a:extLst>
                </a:gridCol>
                <a:gridCol w="566235">
                  <a:extLst>
                    <a:ext uri="{9D8B030D-6E8A-4147-A177-3AD203B41FA5}">
                      <a16:colId xmlns:a16="http://schemas.microsoft.com/office/drawing/2014/main" val="1052987404"/>
                    </a:ext>
                  </a:extLst>
                </a:gridCol>
                <a:gridCol w="566235">
                  <a:extLst>
                    <a:ext uri="{9D8B030D-6E8A-4147-A177-3AD203B41FA5}">
                      <a16:colId xmlns:a16="http://schemas.microsoft.com/office/drawing/2014/main" val="2149690401"/>
                    </a:ext>
                  </a:extLst>
                </a:gridCol>
                <a:gridCol w="816224">
                  <a:extLst>
                    <a:ext uri="{9D8B030D-6E8A-4147-A177-3AD203B41FA5}">
                      <a16:colId xmlns:a16="http://schemas.microsoft.com/office/drawing/2014/main" val="2566724976"/>
                    </a:ext>
                  </a:extLst>
                </a:gridCol>
              </a:tblGrid>
              <a:tr h="703663">
                <a:tc>
                  <a:txBody>
                    <a:bodyPr/>
                    <a:lstStyle/>
                    <a:p>
                      <a:pPr algn="l">
                        <a:lnSpc>
                          <a:spcPct val="115000"/>
                        </a:lnSpc>
                        <a:spcAft>
                          <a:spcPts val="1000"/>
                        </a:spcAft>
                      </a:pPr>
                      <a:r>
                        <a:rPr lang="en-US" sz="1100" dirty="0">
                          <a:effectLst/>
                        </a:rPr>
                        <a:t>Backlog Items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Status and Completion date</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Original estimate in hours</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2/3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Day2</a:t>
                      </a:r>
                      <a:endParaRPr lang="en-IN" sz="1100" dirty="0">
                        <a:effectLst/>
                      </a:endParaRPr>
                    </a:p>
                    <a:p>
                      <a:pPr algn="l">
                        <a:lnSpc>
                          <a:spcPct val="115000"/>
                        </a:lnSpc>
                        <a:spcAft>
                          <a:spcPts val="1000"/>
                        </a:spcAft>
                      </a:pPr>
                      <a:r>
                        <a:rPr lang="en-US" sz="1100" dirty="0">
                          <a:effectLst/>
                        </a:rPr>
                        <a:t>3/3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4/3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5/3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6/3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7/3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8/3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9/3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Day1</a:t>
                      </a:r>
                      <a:endParaRPr lang="en-IN" sz="1100" dirty="0">
                        <a:effectLst/>
                      </a:endParaRPr>
                    </a:p>
                    <a:p>
                      <a:pPr algn="l">
                        <a:lnSpc>
                          <a:spcPct val="115000"/>
                        </a:lnSpc>
                        <a:spcAft>
                          <a:spcPts val="1000"/>
                        </a:spcAft>
                      </a:pPr>
                      <a:r>
                        <a:rPr lang="en-US" sz="1100" dirty="0">
                          <a:effectLst/>
                        </a:rPr>
                        <a:t>10/3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11/3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12/3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13/3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14/3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a:effectLst/>
                        </a:rPr>
                        <a:t>Day1</a:t>
                      </a:r>
                      <a:endParaRPr lang="en-IN" sz="1100">
                        <a:effectLst/>
                      </a:endParaRPr>
                    </a:p>
                    <a:p>
                      <a:pPr algn="l">
                        <a:lnSpc>
                          <a:spcPct val="115000"/>
                        </a:lnSpc>
                        <a:spcAft>
                          <a:spcPts val="1000"/>
                        </a:spcAft>
                      </a:pPr>
                      <a:r>
                        <a:rPr lang="en-US" sz="1100">
                          <a:effectLst/>
                        </a:rPr>
                        <a:t>15/3        </a:t>
                      </a: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Completed &lt;Y/N&gt;</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204412183"/>
                  </a:ext>
                </a:extLst>
              </a:tr>
              <a:tr h="341051">
                <a:tc>
                  <a:txBody>
                    <a:bodyPr/>
                    <a:lstStyle/>
                    <a:p>
                      <a:pPr algn="l">
                        <a:lnSpc>
                          <a:spcPct val="115000"/>
                        </a:lnSpc>
                        <a:spcAft>
                          <a:spcPts val="1000"/>
                        </a:spcAft>
                      </a:pPr>
                      <a:r>
                        <a:rPr lang="en-US" sz="1100" dirty="0">
                          <a:effectLst/>
                        </a:rPr>
                        <a:t> User story #1,2,3,4</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err="1">
                          <a:effectLst/>
                        </a:rPr>
                        <a:t>Hrs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YES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1840392323"/>
                  </a:ext>
                </a:extLst>
              </a:tr>
              <a:tr h="354048">
                <a:tc>
                  <a:txBody>
                    <a:bodyPr/>
                    <a:lstStyle/>
                    <a:p>
                      <a:pPr algn="l">
                        <a:lnSpc>
                          <a:spcPct val="115000"/>
                        </a:lnSpc>
                        <a:spcAft>
                          <a:spcPts val="1000"/>
                        </a:spcAft>
                      </a:pPr>
                      <a:r>
                        <a:rPr lang="en-US" sz="1100" dirty="0">
                          <a:effectLst/>
                        </a:rPr>
                        <a:t> UI designing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10/12/2021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3</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YES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4099261833"/>
                  </a:ext>
                </a:extLst>
              </a:tr>
              <a:tr h="493091">
                <a:tc>
                  <a:txBody>
                    <a:bodyPr/>
                    <a:lstStyle/>
                    <a:p>
                      <a:pPr algn="l">
                        <a:lnSpc>
                          <a:spcPct val="115000"/>
                        </a:lnSpc>
                        <a:spcAft>
                          <a:spcPts val="1000"/>
                        </a:spcAft>
                      </a:pPr>
                      <a:r>
                        <a:rPr lang="en-US" sz="1100" dirty="0">
                          <a:effectLst/>
                        </a:rPr>
                        <a:t> Database connectivity</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12/12/2021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latin typeface="Calibri" panose="020F0502020204030204" pitchFamily="34" charset="0"/>
                          <a:ea typeface="Calibri" panose="020F0502020204030204" pitchFamily="34" charset="0"/>
                          <a:cs typeface="Kartika" panose="02020503030404060203" pitchFamily="18" charset="0"/>
                        </a:rPr>
                        <a:t>YES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2516617128"/>
                  </a:ext>
                </a:extLst>
              </a:tr>
              <a:tr h="354048">
                <a:tc>
                  <a:txBody>
                    <a:bodyPr/>
                    <a:lstStyle/>
                    <a:p>
                      <a:pPr algn="l">
                        <a:lnSpc>
                          <a:spcPct val="115000"/>
                        </a:lnSpc>
                        <a:spcAft>
                          <a:spcPts val="1000"/>
                        </a:spcAft>
                      </a:pPr>
                      <a:r>
                        <a:rPr lang="en-US" sz="1100" dirty="0">
                          <a:effectLst/>
                        </a:rPr>
                        <a:t> Coding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17/12/2021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4</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2</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latin typeface="Calibri" panose="020F0502020204030204" pitchFamily="34" charset="0"/>
                          <a:ea typeface="Calibri" panose="020F0502020204030204" pitchFamily="34" charset="0"/>
                          <a:cs typeface="Kartika" panose="02020503030404060203" pitchFamily="18" charset="0"/>
                        </a:rPr>
                        <a:t>YES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643617124"/>
                  </a:ext>
                </a:extLst>
              </a:tr>
              <a:tr h="354048">
                <a:tc>
                  <a:txBody>
                    <a:bodyPr/>
                    <a:lstStyle/>
                    <a:p>
                      <a:pPr algn="l">
                        <a:lnSpc>
                          <a:spcPct val="115000"/>
                        </a:lnSpc>
                        <a:spcAft>
                          <a:spcPts val="1000"/>
                        </a:spcAft>
                      </a:pPr>
                      <a:r>
                        <a:rPr lang="en-US" sz="1100" dirty="0">
                          <a:effectLst/>
                        </a:rPr>
                        <a:t> Testing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21/12/2021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latin typeface="Calibri" panose="020F0502020204030204" pitchFamily="34" charset="0"/>
                          <a:ea typeface="Calibri" panose="020F0502020204030204" pitchFamily="34" charset="0"/>
                          <a:cs typeface="Kartika" panose="02020503030404060203" pitchFamily="18" charset="0"/>
                        </a:rPr>
                        <a:t>YES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2427508367"/>
                  </a:ext>
                </a:extLst>
              </a:tr>
              <a:tr h="354048">
                <a:tc>
                  <a:txBody>
                    <a:bodyPr/>
                    <a:lstStyle/>
                    <a:p>
                      <a:pPr algn="l">
                        <a:lnSpc>
                          <a:spcPct val="115000"/>
                        </a:lnSpc>
                        <a:spcAft>
                          <a:spcPts val="1000"/>
                        </a:spcAft>
                      </a:pPr>
                      <a:r>
                        <a:rPr lang="en-US" sz="1100" dirty="0">
                          <a:effectLst/>
                        </a:rPr>
                        <a:t> User story #5,6,7,9,10,11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a:effectLst/>
                          <a:latin typeface="Calibri" panose="020F0502020204030204" pitchFamily="34" charset="0"/>
                          <a:ea typeface="Calibri" panose="020F0502020204030204" pitchFamily="34" charset="0"/>
                          <a:cs typeface="Kartika" panose="02020503030404060203" pitchFamily="18" charset="0"/>
                        </a:rPr>
                        <a:t>YES</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2891848013"/>
                  </a:ext>
                </a:extLst>
              </a:tr>
              <a:tr h="354048">
                <a:tc>
                  <a:txBody>
                    <a:bodyPr/>
                    <a:lstStyle/>
                    <a:p>
                      <a:pPr algn="l">
                        <a:lnSpc>
                          <a:spcPct val="115000"/>
                        </a:lnSpc>
                        <a:spcAft>
                          <a:spcPts val="1000"/>
                        </a:spcAft>
                      </a:pPr>
                      <a:r>
                        <a:rPr lang="en-US" sz="1100" dirty="0">
                          <a:effectLst/>
                        </a:rPr>
                        <a:t> UI designing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24/12/2021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o</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a:effectLst/>
                        </a:rPr>
                        <a:t> </a:t>
                      </a:r>
                      <a:r>
                        <a:rPr lang="en-US" sz="1100">
                          <a:effectLst/>
                          <a:latin typeface="Calibri" panose="020F0502020204030204" pitchFamily="34" charset="0"/>
                          <a:ea typeface="Calibri" panose="020F0502020204030204" pitchFamily="34" charset="0"/>
                          <a:cs typeface="Kartika" panose="02020503030404060203" pitchFamily="18" charset="0"/>
                        </a:rPr>
                        <a:t>YES</a:t>
                      </a:r>
                      <a:endParaRPr lang="en-IN" sz="110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673070637"/>
                  </a:ext>
                </a:extLst>
              </a:tr>
              <a:tr h="354048">
                <a:tc>
                  <a:txBody>
                    <a:bodyPr/>
                    <a:lstStyle/>
                    <a:p>
                      <a:pPr algn="l">
                        <a:lnSpc>
                          <a:spcPct val="115000"/>
                        </a:lnSpc>
                        <a:spcAft>
                          <a:spcPts val="1000"/>
                        </a:spcAft>
                      </a:pPr>
                      <a:r>
                        <a:rPr lang="en-US" sz="1100" dirty="0">
                          <a:effectLst/>
                        </a:rPr>
                        <a:t> Database connectivity</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26/12/2021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a:effectLst/>
                          <a:latin typeface="Calibri" panose="020F0502020204030204" pitchFamily="34" charset="0"/>
                          <a:ea typeface="Calibri" panose="020F0502020204030204" pitchFamily="34" charset="0"/>
                          <a:cs typeface="Kartika" panose="02020503030404060203" pitchFamily="18" charset="0"/>
                        </a:rPr>
                        <a:t>YES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3000296381"/>
                  </a:ext>
                </a:extLst>
              </a:tr>
              <a:tr h="354048">
                <a:tc>
                  <a:txBody>
                    <a:bodyPr/>
                    <a:lstStyle/>
                    <a:p>
                      <a:pPr algn="l">
                        <a:lnSpc>
                          <a:spcPct val="115000"/>
                        </a:lnSpc>
                        <a:spcAft>
                          <a:spcPts val="1000"/>
                        </a:spcAft>
                      </a:pPr>
                      <a:r>
                        <a:rPr lang="en-US" sz="1100" dirty="0">
                          <a:effectLst/>
                        </a:rPr>
                        <a:t> Coding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26/12/2021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a:effectLst/>
                          <a:latin typeface="Calibri" panose="020F0502020204030204" pitchFamily="34" charset="0"/>
                          <a:ea typeface="Calibri" panose="020F0502020204030204" pitchFamily="34" charset="0"/>
                          <a:cs typeface="Kartika" panose="02020503030404060203" pitchFamily="18" charset="0"/>
                        </a:rPr>
                        <a:t>YES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3915675637"/>
                  </a:ext>
                </a:extLst>
              </a:tr>
              <a:tr h="354048">
                <a:tc>
                  <a:txBody>
                    <a:bodyPr/>
                    <a:lstStyle/>
                    <a:p>
                      <a:pPr algn="l">
                        <a:lnSpc>
                          <a:spcPct val="115000"/>
                        </a:lnSpc>
                        <a:spcAft>
                          <a:spcPts val="1000"/>
                        </a:spcAft>
                      </a:pPr>
                      <a:r>
                        <a:rPr lang="en-US" sz="1100" dirty="0">
                          <a:effectLst/>
                        </a:rPr>
                        <a:t> Testing</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31/12/2021</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rPr>
                        <a:t> 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100" dirty="0">
                          <a:effectLst/>
                        </a:rPr>
                        <a:t> </a:t>
                      </a:r>
                      <a:r>
                        <a:rPr lang="en-US" sz="1100" dirty="0">
                          <a:effectLst/>
                          <a:latin typeface="Calibri" panose="020F0502020204030204" pitchFamily="34" charset="0"/>
                          <a:ea typeface="Calibri" panose="020F0502020204030204" pitchFamily="34" charset="0"/>
                          <a:cs typeface="Kartika" panose="02020503030404060203" pitchFamily="18" charset="0"/>
                        </a:rPr>
                        <a:t>YES</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2164192600"/>
                  </a:ext>
                </a:extLst>
              </a:tr>
              <a:tr h="354048">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Total</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10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r>
                        <a:rPr lang="en-US" sz="1100" dirty="0">
                          <a:effectLst/>
                          <a:latin typeface="Calibri" panose="020F0502020204030204" pitchFamily="34" charset="0"/>
                          <a:ea typeface="Calibri" panose="020F0502020204030204" pitchFamily="34" charset="0"/>
                          <a:cs typeface="Kartika" panose="02020503030404060203" pitchFamily="18" charset="0"/>
                        </a:rPr>
                        <a:t>0</a:t>
                      </a: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tc>
                  <a:txBody>
                    <a:bodyPr/>
                    <a:lstStyle/>
                    <a:p>
                      <a:pPr algn="l">
                        <a:lnSpc>
                          <a:spcPct val="115000"/>
                        </a:lnSpc>
                        <a:spcAft>
                          <a:spcPts val="1000"/>
                        </a:spcAft>
                      </a:pPr>
                      <a:endParaRPr lang="en-IN" sz="1100" dirty="0">
                        <a:effectLst/>
                        <a:latin typeface="Calibri" panose="020F0502020204030204" pitchFamily="34" charset="0"/>
                        <a:ea typeface="Calibri" panose="020F0502020204030204" pitchFamily="34" charset="0"/>
                        <a:cs typeface="Kartika" panose="02020503030404060203" pitchFamily="18" charset="0"/>
                      </a:endParaRPr>
                    </a:p>
                  </a:txBody>
                  <a:tcPr marL="68580" marR="68580" marT="0" marB="0"/>
                </a:tc>
                <a:extLst>
                  <a:ext uri="{0D108BD9-81ED-4DB2-BD59-A6C34878D82A}">
                    <a16:rowId xmlns:a16="http://schemas.microsoft.com/office/drawing/2014/main" val="3065185607"/>
                  </a:ext>
                </a:extLst>
              </a:tr>
            </a:tbl>
          </a:graphicData>
        </a:graphic>
      </p:graphicFrame>
      <p:sp>
        <p:nvSpPr>
          <p:cNvPr id="3" name="TextBox 2">
            <a:extLst>
              <a:ext uri="{FF2B5EF4-FFF2-40B4-BE49-F238E27FC236}">
                <a16:creationId xmlns:a16="http://schemas.microsoft.com/office/drawing/2014/main" id="{3389DB2C-E7DE-42CA-88CE-C638E593C4BF}"/>
              </a:ext>
            </a:extLst>
          </p:cNvPr>
          <p:cNvSpPr txBox="1"/>
          <p:nvPr/>
        </p:nvSpPr>
        <p:spPr>
          <a:xfrm>
            <a:off x="2993589" y="115410"/>
            <a:ext cx="6747029" cy="707886"/>
          </a:xfrm>
          <a:prstGeom prst="rect">
            <a:avLst/>
          </a:prstGeom>
          <a:noFill/>
        </p:spPr>
        <p:txBody>
          <a:bodyPr wrap="square" rtlCol="0">
            <a:spAutoFit/>
          </a:bodyPr>
          <a:lstStyle/>
          <a:p>
            <a:pPr algn="ctr"/>
            <a:r>
              <a:rPr lang="en-US" sz="4000" b="1" dirty="0">
                <a:solidFill>
                  <a:schemeClr val="tx1">
                    <a:lumMod val="95000"/>
                  </a:schemeClr>
                </a:solidFill>
                <a:latin typeface="Times New Roman" panose="02020603050405020304" pitchFamily="18" charset="0"/>
                <a:cs typeface="Times New Roman" panose="02020603050405020304" pitchFamily="18" charset="0"/>
              </a:rPr>
              <a:t>Sprint 1 Actual </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19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9EA11-777D-4CF6-8F06-604ED93058E1}"/>
              </a:ext>
            </a:extLst>
          </p:cNvPr>
          <p:cNvSpPr txBox="1"/>
          <p:nvPr/>
        </p:nvSpPr>
        <p:spPr>
          <a:xfrm>
            <a:off x="2636669" y="497150"/>
            <a:ext cx="7066625" cy="707886"/>
          </a:xfrm>
          <a:prstGeom prst="rect">
            <a:avLst/>
          </a:prstGeom>
          <a:noFill/>
        </p:spPr>
        <p:txBody>
          <a:bodyPr wrap="square" rtlCol="0">
            <a:spAutoFit/>
          </a:bodyPr>
          <a:lstStyle/>
          <a:p>
            <a:pPr algn="ctr"/>
            <a:r>
              <a:rPr lang="en-US" sz="4000" b="1" dirty="0">
                <a:solidFill>
                  <a:schemeClr val="tx1">
                    <a:lumMod val="95000"/>
                  </a:schemeClr>
                </a:solidFill>
                <a:latin typeface="Times New Roman" panose="02020603050405020304" pitchFamily="18" charset="0"/>
                <a:cs typeface="Times New Roman" panose="02020603050405020304" pitchFamily="18" charset="0"/>
              </a:rPr>
              <a:t>INTRODUCTION</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4BDEFA-FF6B-4D1C-A365-DC797FC2E886}"/>
              </a:ext>
            </a:extLst>
          </p:cNvPr>
          <p:cNvSpPr txBox="1"/>
          <p:nvPr/>
        </p:nvSpPr>
        <p:spPr>
          <a:xfrm>
            <a:off x="2069028" y="2040621"/>
            <a:ext cx="8558075" cy="4247317"/>
          </a:xfrm>
          <a:prstGeom prst="rect">
            <a:avLst/>
          </a:prstGeom>
          <a:noFill/>
        </p:spPr>
        <p:txBody>
          <a:bodyPr wrap="square" rtlCol="0">
            <a:spAutoFit/>
          </a:bodyPr>
          <a:lstStyle/>
          <a:p>
            <a:r>
              <a:rPr lang="en-US" b="0" i="0" u="none" strike="noStrike" baseline="0" dirty="0">
                <a:solidFill>
                  <a:schemeClr val="tx1">
                    <a:lumMod val="95000"/>
                  </a:schemeClr>
                </a:solidFill>
                <a:latin typeface="Times New Roman" panose="02020603050405020304" pitchFamily="18" charset="0"/>
              </a:rPr>
              <a:t>With the rampant increase in the heart stroke rates at juvenile ages, we need to put a system in place to be able to detect the symptoms of a heart stroke at an early stage and thus prevent it. It is impractical for a common man to frequently undergo costly tests like the ECG and thus there needs to be a system in place which is handy and at the same time reliable, in predicting the chances of a heart disease. Thus we propose to develop an application which can predict the vulnerability of a heart disease given basic symptoms like age, sex, pulse rate etc. The machine learning algorithm neural networks has proven to be the most accurate and reliable algorithm and hence used in the proposed system </a:t>
            </a:r>
          </a:p>
          <a:p>
            <a:r>
              <a:rPr lang="en-US" dirty="0">
                <a:solidFill>
                  <a:schemeClr val="tx1">
                    <a:lumMod val="95000"/>
                  </a:schemeClr>
                </a:solidFill>
                <a:latin typeface="Times New Roman" panose="02020603050405020304" pitchFamily="18" charset="0"/>
              </a:rPr>
              <a:t>               </a:t>
            </a:r>
            <a:r>
              <a:rPr lang="en-US" b="0" i="0" u="none" strike="noStrike" baseline="0" dirty="0">
                <a:solidFill>
                  <a:schemeClr val="tx1">
                    <a:lumMod val="95000"/>
                  </a:schemeClr>
                </a:solidFill>
                <a:latin typeface="Times New Roman" panose="02020603050405020304" pitchFamily="18" charset="0"/>
              </a:rPr>
              <a:t>We thus propose to collect relevant data pertaining all elements related to our field of study, train the data as per the proposed algorithm of machine learning and predict how strong is there a possibility for a patient to contract a heart disease. For the purpose of patients entering data, we suggest to make use of the easily available sensors in watches and cell phones to measure the simple factors. </a:t>
            </a:r>
          </a:p>
          <a:p>
            <a:r>
              <a:rPr lang="en-IN" b="0" i="0" u="none" strike="noStrike" baseline="0" dirty="0">
                <a:solidFill>
                  <a:schemeClr val="tx1">
                    <a:lumMod val="95000"/>
                  </a:schemeClr>
                </a:solidFill>
                <a:latin typeface="Times New Roman" panose="02020603050405020304" pitchFamily="18" charset="0"/>
              </a:rPr>
              <a:t>	</a:t>
            </a:r>
          </a:p>
          <a:p>
            <a:endParaRPr lang="en-IN" dirty="0">
              <a:solidFill>
                <a:schemeClr val="tx1">
                  <a:lumMod val="95000"/>
                </a:schemeClr>
              </a:solidFill>
            </a:endParaRPr>
          </a:p>
        </p:txBody>
      </p:sp>
    </p:spTree>
    <p:extLst>
      <p:ext uri="{BB962C8B-B14F-4D97-AF65-F5344CB8AC3E}">
        <p14:creationId xmlns:p14="http://schemas.microsoft.com/office/powerpoint/2010/main" val="212745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EF3F1-A55D-4746-AC69-E5E29D6D668B}"/>
              </a:ext>
            </a:extLst>
          </p:cNvPr>
          <p:cNvSpPr txBox="1"/>
          <p:nvPr/>
        </p:nvSpPr>
        <p:spPr>
          <a:xfrm>
            <a:off x="3258105" y="807868"/>
            <a:ext cx="5060272" cy="707886"/>
          </a:xfrm>
          <a:prstGeom prst="rect">
            <a:avLst/>
          </a:prstGeom>
          <a:noFill/>
        </p:spPr>
        <p:txBody>
          <a:bodyPr wrap="square" rtlCol="0">
            <a:spAutoFit/>
          </a:bodyPr>
          <a:lstStyle/>
          <a:p>
            <a:pPr algn="ctr"/>
            <a:r>
              <a:rPr lang="en-US" sz="4000" b="1" dirty="0">
                <a:solidFill>
                  <a:schemeClr val="tx1">
                    <a:lumMod val="95000"/>
                  </a:schemeClr>
                </a:solidFill>
                <a:latin typeface="Times New Roman" panose="02020603050405020304" pitchFamily="18" charset="0"/>
                <a:cs typeface="Times New Roman" panose="02020603050405020304" pitchFamily="18" charset="0"/>
              </a:rPr>
              <a:t>MODULES</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3EC3D9-E1AC-4A16-916F-15020D33309A}"/>
              </a:ext>
            </a:extLst>
          </p:cNvPr>
          <p:cNvSpPr txBox="1"/>
          <p:nvPr/>
        </p:nvSpPr>
        <p:spPr>
          <a:xfrm>
            <a:off x="1855433" y="1970843"/>
            <a:ext cx="9419208" cy="3332900"/>
          </a:xfrm>
          <a:prstGeom prst="rect">
            <a:avLst/>
          </a:prstGeom>
          <a:noFill/>
        </p:spPr>
        <p:txBody>
          <a:bodyPr wrap="square" rtlCol="0">
            <a:spAutoFit/>
          </a:bodyPr>
          <a:lstStyle/>
          <a:p>
            <a:pPr>
              <a:lnSpc>
                <a:spcPct val="107000"/>
              </a:lnSpc>
              <a:spcAft>
                <a:spcPts val="800"/>
              </a:spcAft>
            </a:pPr>
            <a:r>
              <a:rPr lang="en-IN" sz="2800" b="1" u="sng"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MODULE 1 :-</a:t>
            </a:r>
            <a:r>
              <a:rPr lang="en-IN" sz="2800" b="1" u="sng"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2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login</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change password</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view dataset</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view users</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view complaint</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send reply</a:t>
            </a:r>
          </a:p>
          <a:p>
            <a:pPr>
              <a:lnSpc>
                <a:spcPct val="107000"/>
              </a:lnSpc>
              <a:spcAft>
                <a:spcPts val="800"/>
              </a:spcAft>
            </a:pPr>
            <a:endParaRPr lang="en-IN" sz="18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6315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F9A64-078E-462A-9C1C-1BFD1B52E071}"/>
              </a:ext>
            </a:extLst>
          </p:cNvPr>
          <p:cNvSpPr txBox="1"/>
          <p:nvPr/>
        </p:nvSpPr>
        <p:spPr>
          <a:xfrm>
            <a:off x="1873121" y="897602"/>
            <a:ext cx="6097554" cy="4124014"/>
          </a:xfrm>
          <a:prstGeom prst="rect">
            <a:avLst/>
          </a:prstGeom>
          <a:noFill/>
        </p:spPr>
        <p:txBody>
          <a:bodyPr wrap="square">
            <a:spAutoFit/>
          </a:bodyPr>
          <a:lstStyle/>
          <a:p>
            <a:pPr>
              <a:lnSpc>
                <a:spcPct val="107000"/>
              </a:lnSpc>
              <a:spcAft>
                <a:spcPts val="800"/>
              </a:spcAft>
            </a:pPr>
            <a:r>
              <a:rPr lang="en-IN" sz="2800" b="1" u="sng"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MODULE 2:- USER</a:t>
            </a:r>
            <a:endParaRPr lang="en-IN" sz="28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sign up </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login</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view profile</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change password</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prediction using random forest</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prediction using decision tree</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send complaint </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view reply</a:t>
            </a:r>
          </a:p>
          <a:p>
            <a:pPr marL="285750" indent="-285750">
              <a:lnSpc>
                <a:spcPct val="107000"/>
              </a:lnSpc>
              <a:spcAft>
                <a:spcPts val="80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view prediction history</a:t>
            </a:r>
          </a:p>
        </p:txBody>
      </p:sp>
    </p:spTree>
    <p:extLst>
      <p:ext uri="{BB962C8B-B14F-4D97-AF65-F5344CB8AC3E}">
        <p14:creationId xmlns:p14="http://schemas.microsoft.com/office/powerpoint/2010/main" val="176171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860DD-6057-4E50-98CA-C31932D20754}"/>
              </a:ext>
            </a:extLst>
          </p:cNvPr>
          <p:cNvSpPr txBox="1"/>
          <p:nvPr/>
        </p:nvSpPr>
        <p:spPr>
          <a:xfrm>
            <a:off x="2345094" y="0"/>
            <a:ext cx="7501812" cy="707886"/>
          </a:xfrm>
          <a:prstGeom prst="rect">
            <a:avLst/>
          </a:prstGeom>
          <a:noFill/>
        </p:spPr>
        <p:txBody>
          <a:bodyPr wrap="square" rtlCol="0">
            <a:spAutoFit/>
          </a:bodyPr>
          <a:lstStyle/>
          <a:p>
            <a:pPr algn="ctr"/>
            <a:r>
              <a:rPr lang="en-US" sz="4000" b="1" dirty="0">
                <a:solidFill>
                  <a:schemeClr val="tx1">
                    <a:lumMod val="95000"/>
                  </a:schemeClr>
                </a:solidFill>
                <a:latin typeface="Times New Roman" panose="02020603050405020304" pitchFamily="18" charset="0"/>
                <a:cs typeface="Times New Roman" panose="02020603050405020304" pitchFamily="18" charset="0"/>
              </a:rPr>
              <a:t>Methodology</a:t>
            </a:r>
            <a:endParaRPr lang="en-IN" sz="40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3B535D-0F93-46EE-8ABB-8DEC763B30F5}"/>
              </a:ext>
            </a:extLst>
          </p:cNvPr>
          <p:cNvSpPr txBox="1"/>
          <p:nvPr/>
        </p:nvSpPr>
        <p:spPr>
          <a:xfrm>
            <a:off x="979713" y="1110341"/>
            <a:ext cx="10552923" cy="3139321"/>
          </a:xfrm>
          <a:prstGeom prst="rect">
            <a:avLst/>
          </a:prstGeom>
          <a:noFill/>
        </p:spPr>
        <p:txBody>
          <a:bodyPr wrap="square" rtlCol="0">
            <a:spAutoFit/>
          </a:bodyPr>
          <a:lstStyle/>
          <a:p>
            <a:r>
              <a:rPr lang="en-US" b="0" i="0" u="none" strike="noStrike" baseline="0" dirty="0">
                <a:solidFill>
                  <a:schemeClr val="tx1">
                    <a:lumMod val="95000"/>
                  </a:schemeClr>
                </a:solidFill>
                <a:latin typeface="Times New Roman" panose="02020603050405020304" pitchFamily="18" charset="0"/>
              </a:rPr>
              <a:t> We need to put a system in place to be able to detect the symptoms of a heart stroke at an early stage and thus prevent it. It is impractical for a common man to frequently undergo costly tests like the ECG and thus there needs to be a system in place which is handy and at the same time reliable, in predicting the chances of a heart disease. Thus we propose to develop an application which can predict the vulnerability of a heart disease given basic symptoms like age, sex, pulse rate etc. The machine learning algorithm Decision tree and Random forest have proven to be the most accurate and reliable algorithm and hence used in the proposed system.</a:t>
            </a:r>
          </a:p>
          <a:p>
            <a:endParaRPr lang="en-US" dirty="0">
              <a:solidFill>
                <a:schemeClr val="tx1">
                  <a:lumMod val="95000"/>
                </a:schemeClr>
              </a:solidFill>
              <a:latin typeface="Times New Roman" panose="02020603050405020304" pitchFamily="18" charset="0"/>
            </a:endParaRPr>
          </a:p>
          <a:p>
            <a:r>
              <a:rPr lang="en-US" dirty="0">
                <a:solidFill>
                  <a:schemeClr val="tx1">
                    <a:lumMod val="95000"/>
                  </a:schemeClr>
                </a:solidFill>
                <a:latin typeface="Times New Roman" panose="02020603050405020304" pitchFamily="18" charset="0"/>
              </a:rPr>
              <a:t>The main objective of this work is to predict the heart disease of a person .To realize this goal ,we have to give appropriate test results .As we know that , there are number of different medical lab tests . After collecting these results ,we put these results in our system and the system predict your heart condition.</a:t>
            </a:r>
          </a:p>
          <a:p>
            <a:r>
              <a:rPr lang="en-US" dirty="0">
                <a:solidFill>
                  <a:schemeClr val="tx1">
                    <a:lumMod val="95000"/>
                  </a:schemeClr>
                </a:solidFill>
                <a:latin typeface="Times New Roman" panose="02020603050405020304" pitchFamily="18" charset="0"/>
              </a:rPr>
              <a:t>For this we have used Cleveland data set from UCI library.</a:t>
            </a:r>
            <a:endParaRPr lang="en-IN" dirty="0">
              <a:solidFill>
                <a:schemeClr val="tx1">
                  <a:lumMod val="95000"/>
                </a:schemeClr>
              </a:solidFill>
            </a:endParaRPr>
          </a:p>
        </p:txBody>
      </p:sp>
      <p:sp>
        <p:nvSpPr>
          <p:cNvPr id="13" name="TextBox 12">
            <a:extLst>
              <a:ext uri="{FF2B5EF4-FFF2-40B4-BE49-F238E27FC236}">
                <a16:creationId xmlns:a16="http://schemas.microsoft.com/office/drawing/2014/main" id="{DBD2B4C5-46F3-4202-8F40-5882770EFFE7}"/>
              </a:ext>
            </a:extLst>
          </p:cNvPr>
          <p:cNvSpPr txBox="1"/>
          <p:nvPr/>
        </p:nvSpPr>
        <p:spPr>
          <a:xfrm>
            <a:off x="889125" y="4249662"/>
            <a:ext cx="8859915" cy="461665"/>
          </a:xfrm>
          <a:prstGeom prst="rect">
            <a:avLst/>
          </a:prstGeom>
          <a:noFill/>
        </p:spPr>
        <p:txBody>
          <a:bodyPr wrap="square" rtlCol="0">
            <a:spAutoFit/>
          </a:bodyPr>
          <a:lstStyle/>
          <a:p>
            <a:r>
              <a:rPr lang="en-US" sz="2400" b="1" dirty="0">
                <a:solidFill>
                  <a:schemeClr val="tx1">
                    <a:lumMod val="95000"/>
                  </a:schemeClr>
                </a:solidFill>
                <a:latin typeface="Times New Roman" panose="02020603050405020304" pitchFamily="18" charset="0"/>
                <a:cs typeface="Times New Roman" panose="02020603050405020304" pitchFamily="18" charset="0"/>
              </a:rPr>
              <a:t>DEVELOPING ENVIRONMENT</a:t>
            </a:r>
            <a:endParaRPr lang="en-IN" sz="24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73C1700-172C-4F81-B48C-EC6246604955}"/>
              </a:ext>
            </a:extLst>
          </p:cNvPr>
          <p:cNvSpPr txBox="1"/>
          <p:nvPr/>
        </p:nvSpPr>
        <p:spPr>
          <a:xfrm>
            <a:off x="889125" y="4733494"/>
            <a:ext cx="5592932"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schemeClr>
                </a:solidFill>
                <a:latin typeface="Times New Roman" panose="02020603050405020304" pitchFamily="18" charset="0"/>
                <a:cs typeface="Times New Roman" panose="02020603050405020304" pitchFamily="18" charset="0"/>
              </a:rPr>
              <a:t>Hardware Requirements</a:t>
            </a:r>
            <a:r>
              <a:rPr lang="en-US" dirty="0">
                <a:solidFill>
                  <a:schemeClr val="tx1">
                    <a:lumMod val="95000"/>
                  </a:schemeClr>
                </a:solidFill>
              </a:rPr>
              <a:t>:</a:t>
            </a:r>
            <a:endParaRPr lang="en-IN" dirty="0">
              <a:solidFill>
                <a:schemeClr val="tx1">
                  <a:lumMod val="95000"/>
                </a:schemeClr>
              </a:solidFill>
            </a:endParaRPr>
          </a:p>
        </p:txBody>
      </p:sp>
      <p:sp>
        <p:nvSpPr>
          <p:cNvPr id="15" name="TextBox 14">
            <a:extLst>
              <a:ext uri="{FF2B5EF4-FFF2-40B4-BE49-F238E27FC236}">
                <a16:creationId xmlns:a16="http://schemas.microsoft.com/office/drawing/2014/main" id="{DD7380FE-142F-4863-B3A3-07479B2F6173}"/>
              </a:ext>
            </a:extLst>
          </p:cNvPr>
          <p:cNvSpPr txBox="1"/>
          <p:nvPr/>
        </p:nvSpPr>
        <p:spPr>
          <a:xfrm>
            <a:off x="1979448" y="5217326"/>
            <a:ext cx="5095783" cy="1200329"/>
          </a:xfrm>
          <a:prstGeom prst="rect">
            <a:avLst/>
          </a:prstGeom>
          <a:noFill/>
        </p:spPr>
        <p:txBody>
          <a:bodyPr wrap="square" rtlCol="0">
            <a:spAutoFit/>
          </a:bodyPr>
          <a:lstStyle/>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Input Device : Mouse, Keyboard </a:t>
            </a:r>
            <a:endParaRPr lang="en-IN" sz="1800" b="0" i="0" u="none" strike="noStrike" baseline="0" dirty="0">
              <a:solidFill>
                <a:schemeClr val="tx1">
                  <a:lumMod val="95000"/>
                </a:schemeClr>
              </a:solidFill>
              <a:latin typeface="Arial" panose="020B0604020202020204" pitchFamily="34" charset="0"/>
            </a:endParaRPr>
          </a:p>
          <a:p>
            <a:pPr marL="285750" indent="-285750">
              <a:buFont typeface="Wingdings" panose="05000000000000000000" pitchFamily="2" charset="2"/>
              <a:buChar char="§"/>
            </a:pPr>
            <a:r>
              <a:rPr lang="en-IN" sz="1800" b="0" i="0" u="none" strike="noStrike" baseline="0" dirty="0">
                <a:solidFill>
                  <a:schemeClr val="tx1">
                    <a:lumMod val="95000"/>
                  </a:schemeClr>
                </a:solidFill>
                <a:latin typeface="Arial" panose="020B0604020202020204" pitchFamily="34" charset="0"/>
              </a:rPr>
              <a:t>Output Device : Monitor </a:t>
            </a:r>
          </a:p>
          <a:p>
            <a:pPr marL="285750" indent="-285750">
              <a:buFont typeface="Wingdings" panose="05000000000000000000" pitchFamily="2" charset="2"/>
              <a:buChar char="§"/>
            </a:pPr>
            <a:r>
              <a:rPr lang="en-US" sz="1800" b="0" i="0" u="none" strike="noStrike" baseline="0" dirty="0">
                <a:solidFill>
                  <a:schemeClr val="tx1">
                    <a:lumMod val="95000"/>
                  </a:schemeClr>
                </a:solidFill>
                <a:latin typeface="Arial" panose="020B0604020202020204" pitchFamily="34" charset="0"/>
              </a:rPr>
              <a:t> </a:t>
            </a:r>
            <a:r>
              <a:rPr lang="en-US" sz="1800" b="0" i="0" u="none" strike="noStrike" baseline="0" dirty="0">
                <a:solidFill>
                  <a:schemeClr val="tx1">
                    <a:lumMod val="95000"/>
                  </a:schemeClr>
                </a:solidFill>
                <a:latin typeface="Times New Roman" panose="02020603050405020304" pitchFamily="18" charset="0"/>
              </a:rPr>
              <a:t>Memory : 4 Gb Ram(Minimum) </a:t>
            </a:r>
          </a:p>
          <a:p>
            <a:pPr marL="285750" indent="-285750">
              <a:buFont typeface="Wingdings" panose="05000000000000000000" pitchFamily="2" charset="2"/>
              <a:buChar char="§"/>
            </a:pPr>
            <a:r>
              <a:rPr lang="en-US" sz="1800" b="0" i="0" u="none" strike="noStrike" baseline="0" dirty="0">
                <a:solidFill>
                  <a:schemeClr val="tx1">
                    <a:lumMod val="95000"/>
                  </a:schemeClr>
                </a:solidFill>
                <a:latin typeface="Times New Roman" panose="02020603050405020304" pitchFamily="18" charset="0"/>
              </a:rPr>
              <a:t>Processor : Intel core i3 or above </a:t>
            </a:r>
            <a:endParaRPr lang="en-IN" dirty="0">
              <a:solidFill>
                <a:schemeClr val="tx1">
                  <a:lumMod val="95000"/>
                </a:schemeClr>
              </a:solidFill>
            </a:endParaRPr>
          </a:p>
        </p:txBody>
      </p:sp>
    </p:spTree>
    <p:extLst>
      <p:ext uri="{BB962C8B-B14F-4D97-AF65-F5344CB8AC3E}">
        <p14:creationId xmlns:p14="http://schemas.microsoft.com/office/powerpoint/2010/main" val="126679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C8F3F0-658B-4E00-A7C5-1BC61D27CC2E}"/>
              </a:ext>
            </a:extLst>
          </p:cNvPr>
          <p:cNvSpPr txBox="1"/>
          <p:nvPr/>
        </p:nvSpPr>
        <p:spPr>
          <a:xfrm>
            <a:off x="739451" y="873300"/>
            <a:ext cx="6106884" cy="369332"/>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tx1">
                    <a:lumMod val="95000"/>
                  </a:schemeClr>
                </a:solidFill>
                <a:latin typeface="Times New Roman" panose="02020603050405020304" pitchFamily="18" charset="0"/>
                <a:cs typeface="Times New Roman" panose="02020603050405020304" pitchFamily="18" charset="0"/>
              </a:rPr>
              <a:t>Software Requirements:</a:t>
            </a:r>
            <a:endParaRPr lang="en-IN" sz="18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D492BC-CEAE-446E-A6A3-3201E4871900}"/>
              </a:ext>
            </a:extLst>
          </p:cNvPr>
          <p:cNvSpPr txBox="1"/>
          <p:nvPr/>
        </p:nvSpPr>
        <p:spPr>
          <a:xfrm>
            <a:off x="2484276" y="1582913"/>
            <a:ext cx="6106884" cy="1754326"/>
          </a:xfrm>
          <a:prstGeom prst="rect">
            <a:avLst/>
          </a:prstGeom>
          <a:noFill/>
        </p:spPr>
        <p:txBody>
          <a:bodyPr wrap="square">
            <a:spAutoFit/>
          </a:bodyPr>
          <a:lstStyle/>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Operating System : Windows 8 /10 for Better Performance</a:t>
            </a:r>
            <a:endParaRPr lang="en-IN" sz="1800" b="0" i="0" u="none" strike="noStrike" baseline="0" dirty="0">
              <a:solidFill>
                <a:schemeClr val="tx1">
                  <a:lumMod val="95000"/>
                </a:schemeClr>
              </a:solidFill>
              <a:latin typeface="Arial" panose="020B0604020202020204" pitchFamily="34" charset="0"/>
            </a:endParaRPr>
          </a:p>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Front End 	: Python (Flask)</a:t>
            </a:r>
            <a:endParaRPr lang="en-IN" sz="1800" b="0" i="0" u="none" strike="noStrike" baseline="0" dirty="0">
              <a:solidFill>
                <a:schemeClr val="tx1">
                  <a:lumMod val="95000"/>
                </a:schemeClr>
              </a:solidFill>
              <a:latin typeface="Arial" panose="020B0604020202020204" pitchFamily="34" charset="0"/>
            </a:endParaRPr>
          </a:p>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Back End 	: </a:t>
            </a:r>
            <a:r>
              <a:rPr lang="en-IN" sz="1800" b="0" i="0" u="none" strike="noStrike" baseline="0" dirty="0" err="1">
                <a:solidFill>
                  <a:schemeClr val="tx1">
                    <a:lumMod val="95000"/>
                  </a:schemeClr>
                </a:solidFill>
                <a:latin typeface="Times New Roman" panose="02020603050405020304" pitchFamily="18" charset="0"/>
              </a:rPr>
              <a:t>Mysql</a:t>
            </a:r>
            <a:r>
              <a:rPr lang="en-IN" sz="1800" b="0" i="0" u="none" strike="noStrike" baseline="0" dirty="0">
                <a:solidFill>
                  <a:schemeClr val="tx1">
                    <a:lumMod val="95000"/>
                  </a:schemeClr>
                </a:solidFill>
                <a:latin typeface="Times New Roman" panose="02020603050405020304" pitchFamily="18" charset="0"/>
              </a:rPr>
              <a:t> </a:t>
            </a:r>
          </a:p>
          <a:p>
            <a:pPr marL="285750" indent="-285750">
              <a:buFont typeface="Wingdings" panose="05000000000000000000" pitchFamily="2" charset="2"/>
              <a:buChar char="§"/>
            </a:pPr>
            <a:r>
              <a:rPr lang="en-IN" sz="1600" b="0" i="0" u="none" strike="noStrike" baseline="0" dirty="0">
                <a:solidFill>
                  <a:schemeClr val="tx1">
                    <a:lumMod val="95000"/>
                  </a:schemeClr>
                </a:solidFill>
                <a:latin typeface="Arial" panose="020B0604020202020204" pitchFamily="34" charset="0"/>
              </a:rPr>
              <a:t>Software Used </a:t>
            </a:r>
            <a:r>
              <a:rPr lang="en-IN" sz="1800" b="0" i="0" u="none" strike="noStrike" baseline="0" dirty="0">
                <a:solidFill>
                  <a:schemeClr val="tx1">
                    <a:lumMod val="95000"/>
                  </a:schemeClr>
                </a:solidFill>
                <a:latin typeface="Arial" panose="020B0604020202020204" pitchFamily="34" charset="0"/>
              </a:rPr>
              <a:t>: </a:t>
            </a:r>
            <a:r>
              <a:rPr lang="en-IN" sz="1800" b="0" i="0" u="none" strike="noStrike" baseline="0" dirty="0" err="1">
                <a:solidFill>
                  <a:schemeClr val="tx1">
                    <a:lumMod val="95000"/>
                  </a:schemeClr>
                </a:solidFill>
              </a:rPr>
              <a:t>Pycharm</a:t>
            </a:r>
            <a:r>
              <a:rPr lang="en-IN" sz="1800" b="0" i="0" u="none" strike="noStrike" baseline="0" dirty="0">
                <a:solidFill>
                  <a:schemeClr val="tx1">
                    <a:lumMod val="95000"/>
                  </a:schemeClr>
                </a:solidFill>
              </a:rPr>
              <a:t> </a:t>
            </a:r>
          </a:p>
          <a:p>
            <a:pPr marL="285750" indent="-285750">
              <a:buFont typeface="Wingdings" panose="05000000000000000000" pitchFamily="2" charset="2"/>
              <a:buChar char="§"/>
            </a:pPr>
            <a:r>
              <a:rPr lang="en-IN" sz="1800" b="0" i="0" u="none" strike="noStrike" baseline="0" dirty="0">
                <a:solidFill>
                  <a:schemeClr val="tx1">
                    <a:lumMod val="95000"/>
                  </a:schemeClr>
                </a:solidFill>
                <a:latin typeface="Times New Roman" panose="02020603050405020304" pitchFamily="18" charset="0"/>
              </a:rPr>
              <a:t>Web Browser :Internet Explorer/Google Chrome/Firefox(for web application) 	</a:t>
            </a:r>
          </a:p>
        </p:txBody>
      </p:sp>
      <p:sp>
        <p:nvSpPr>
          <p:cNvPr id="6" name="TextBox 5">
            <a:extLst>
              <a:ext uri="{FF2B5EF4-FFF2-40B4-BE49-F238E27FC236}">
                <a16:creationId xmlns:a16="http://schemas.microsoft.com/office/drawing/2014/main" id="{4C1C350D-4AB4-4C57-AFB4-3B370828DD87}"/>
              </a:ext>
            </a:extLst>
          </p:cNvPr>
          <p:cNvSpPr txBox="1"/>
          <p:nvPr/>
        </p:nvSpPr>
        <p:spPr>
          <a:xfrm>
            <a:off x="653143" y="3648470"/>
            <a:ext cx="418944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Algorithms Used</a:t>
            </a:r>
            <a:r>
              <a:rPr lang="en-US" dirty="0"/>
              <a:t>:</a:t>
            </a:r>
            <a:endParaRPr lang="en-IN" dirty="0"/>
          </a:p>
        </p:txBody>
      </p:sp>
      <p:sp>
        <p:nvSpPr>
          <p:cNvPr id="7" name="TextBox 6">
            <a:extLst>
              <a:ext uri="{FF2B5EF4-FFF2-40B4-BE49-F238E27FC236}">
                <a16:creationId xmlns:a16="http://schemas.microsoft.com/office/drawing/2014/main" id="{4EFE77DD-DCB0-415B-988B-768643E17E93}"/>
              </a:ext>
            </a:extLst>
          </p:cNvPr>
          <p:cNvSpPr txBox="1"/>
          <p:nvPr/>
        </p:nvSpPr>
        <p:spPr>
          <a:xfrm>
            <a:off x="1315616" y="4482921"/>
            <a:ext cx="6106884"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Decision Tree</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B9C2AD-EF53-4704-9701-C97E7FC311F2}"/>
              </a:ext>
            </a:extLst>
          </p:cNvPr>
          <p:cNvSpPr txBox="1"/>
          <p:nvPr/>
        </p:nvSpPr>
        <p:spPr>
          <a:xfrm>
            <a:off x="1791478" y="5206482"/>
            <a:ext cx="9750489" cy="1464906"/>
          </a:xfrm>
          <a:prstGeom prst="rect">
            <a:avLst/>
          </a:prstGeom>
          <a:noFill/>
        </p:spPr>
        <p:txBody>
          <a:bodyPr wrap="square" rtlCol="0">
            <a:spAutoFit/>
          </a:bodyPr>
          <a:lstStyle/>
          <a:p>
            <a:r>
              <a:rPr lang="en-US" b="0" i="0" dirty="0">
                <a:solidFill>
                  <a:schemeClr val="tx1">
                    <a:lumMod val="95000"/>
                  </a:schemeClr>
                </a:solidFill>
                <a:effectLst/>
                <a:latin typeface="Times New Roman" panose="02020603050405020304" pitchFamily="18" charset="0"/>
                <a:cs typeface="Times New Roman" panose="02020603050405020304" pitchFamily="18" charset="0"/>
              </a:rPr>
              <a:t>Decision Tree is a </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Supervised learning technique </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that can be used for both classification and Regression problems, but mostly it is preferred for solving Classification problems. It is a tree-structured classifier, where</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 internal nodes represent the features of a dataset, branches represent the decision rules</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and </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each leaf node represents the outcome.</a:t>
            </a:r>
            <a:endParaRPr lang="en-US" b="0" i="0" dirty="0">
              <a:solidFill>
                <a:schemeClr val="tx1">
                  <a:lumMod val="95000"/>
                </a:schemeClr>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989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67995-432F-4F17-9132-57AE0309E327}"/>
              </a:ext>
            </a:extLst>
          </p:cNvPr>
          <p:cNvSpPr txBox="1"/>
          <p:nvPr/>
        </p:nvSpPr>
        <p:spPr>
          <a:xfrm>
            <a:off x="830424" y="401216"/>
            <a:ext cx="11010123"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tx1">
                    <a:lumMod val="95000"/>
                  </a:schemeClr>
                </a:solidFill>
                <a:effectLst/>
                <a:latin typeface="Times New Roman" panose="02020603050405020304" pitchFamily="18" charset="0"/>
                <a:cs typeface="Times New Roman" panose="02020603050405020304" pitchFamily="18" charset="0"/>
              </a:rPr>
              <a:t>In a Decision tree, there are two nodes, which are the </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Decision Node</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and</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 Leaf Node.</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Decision nodes are used to make any decision and have multiple branches, whereas Leaf nodes are the output of those decisions and do not contain any further branches.</a:t>
            </a:r>
          </a:p>
          <a:p>
            <a:pPr marL="285750" indent="-285750" algn="just">
              <a:buFont typeface="Arial" panose="020B0604020202020204" pitchFamily="34" charset="0"/>
              <a:buChar char="•"/>
            </a:pPr>
            <a:r>
              <a:rPr lang="en-US" b="0" i="0" dirty="0">
                <a:solidFill>
                  <a:schemeClr val="tx1">
                    <a:lumMod val="95000"/>
                  </a:schemeClr>
                </a:solidFill>
                <a:effectLst/>
                <a:latin typeface="Times New Roman" panose="02020603050405020304" pitchFamily="18" charset="0"/>
                <a:cs typeface="Times New Roman" panose="02020603050405020304" pitchFamily="18" charset="0"/>
              </a:rPr>
              <a:t>The decisions or the test are performed on the basis of features of the given dataset.</a:t>
            </a:r>
          </a:p>
          <a:p>
            <a:pPr marL="285750" indent="-285750" algn="just">
              <a:buFont typeface="Arial" panose="020B0604020202020204" pitchFamily="34" charset="0"/>
              <a:buChar char="•"/>
            </a:pPr>
            <a:r>
              <a:rPr lang="en-US" b="1" i="1" dirty="0">
                <a:solidFill>
                  <a:schemeClr val="tx1">
                    <a:lumMod val="95000"/>
                  </a:schemeClr>
                </a:solidFill>
                <a:effectLst/>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endParaRPr lang="en-US" b="0" i="0"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chemeClr val="tx1">
                    <a:lumMod val="95000"/>
                  </a:schemeClr>
                </a:solidFill>
                <a:effectLst/>
                <a:latin typeface="Times New Roman" panose="02020603050405020304" pitchFamily="18" charset="0"/>
                <a:cs typeface="Times New Roman" panose="02020603050405020304" pitchFamily="18" charset="0"/>
              </a:rPr>
              <a:t>It is called a decision tree because, similar to a tree, it starts with the root node, which expands on further branches and constructs a tree-like structure.</a:t>
            </a:r>
          </a:p>
          <a:p>
            <a:pPr marL="285750" indent="-285750" algn="just">
              <a:buFont typeface="Arial" panose="020B0604020202020204" pitchFamily="34" charset="0"/>
              <a:buChar char="•"/>
            </a:pPr>
            <a:r>
              <a:rPr lang="en-US" b="0" i="0" dirty="0">
                <a:solidFill>
                  <a:schemeClr val="tx1">
                    <a:lumMod val="95000"/>
                  </a:schemeClr>
                </a:solidFill>
                <a:effectLst/>
                <a:latin typeface="Times New Roman" panose="02020603050405020304" pitchFamily="18" charset="0"/>
                <a:cs typeface="Times New Roman" panose="02020603050405020304" pitchFamily="18" charset="0"/>
              </a:rPr>
              <a:t>In order to build a tree, we use the </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CART algorithm,</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which stands for </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Classification and Regression Tree algorithm.</a:t>
            </a:r>
            <a:endParaRPr lang="en-US" b="0" i="0" dirty="0">
              <a:solidFill>
                <a:schemeClr val="tx1">
                  <a:lumMod val="95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chemeClr val="tx1">
                    <a:lumMod val="95000"/>
                  </a:schemeClr>
                </a:solidFill>
                <a:effectLst/>
                <a:latin typeface="Times New Roman" panose="02020603050405020304" pitchFamily="18" charset="0"/>
                <a:cs typeface="Times New Roman" panose="02020603050405020304" pitchFamily="18" charset="0"/>
              </a:rPr>
              <a:t>A decision tree simply asks a question, and based on the answer (Yes/No), it further split the tree into subtrees.</a:t>
            </a:r>
          </a:p>
          <a:p>
            <a:endParaRPr lang="en-IN" dirty="0"/>
          </a:p>
        </p:txBody>
      </p:sp>
      <p:pic>
        <p:nvPicPr>
          <p:cNvPr id="4" name="Picture 3">
            <a:extLst>
              <a:ext uri="{FF2B5EF4-FFF2-40B4-BE49-F238E27FC236}">
                <a16:creationId xmlns:a16="http://schemas.microsoft.com/office/drawing/2014/main" id="{FD58D89C-0082-4D6A-B75D-A2E47087E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366" y="3497045"/>
            <a:ext cx="4832479" cy="3221653"/>
          </a:xfrm>
          <a:prstGeom prst="rect">
            <a:avLst/>
          </a:prstGeom>
        </p:spPr>
      </p:pic>
    </p:spTree>
    <p:extLst>
      <p:ext uri="{BB962C8B-B14F-4D97-AF65-F5344CB8AC3E}">
        <p14:creationId xmlns:p14="http://schemas.microsoft.com/office/powerpoint/2010/main" val="115835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888530-F461-4638-8E4D-C890B81318CE}"/>
              </a:ext>
            </a:extLst>
          </p:cNvPr>
          <p:cNvSpPr txBox="1"/>
          <p:nvPr/>
        </p:nvSpPr>
        <p:spPr>
          <a:xfrm>
            <a:off x="1259633" y="326571"/>
            <a:ext cx="10468947" cy="2308324"/>
          </a:xfrm>
          <a:prstGeom prst="rect">
            <a:avLst/>
          </a:prstGeom>
          <a:noFill/>
        </p:spPr>
        <p:txBody>
          <a:bodyPr wrap="square" rtlCol="0">
            <a:spAutoFit/>
          </a:bodyPr>
          <a:lstStyle/>
          <a:p>
            <a:pPr algn="just">
              <a:buFont typeface="Arial" panose="020B0604020202020204" pitchFamily="34" charset="0"/>
              <a:buChar char="•"/>
            </a:pPr>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Step-1:</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Begin the tree with the root node, says S, which contains the complete dataset.</a:t>
            </a:r>
          </a:p>
          <a:p>
            <a:pPr algn="just">
              <a:buFont typeface="Arial" panose="020B0604020202020204" pitchFamily="34" charset="0"/>
              <a:buChar char="•"/>
            </a:pPr>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Step-2:</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Find the best attribute in the dataset using </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Attribute Selection Measure (ASM).</a:t>
            </a:r>
            <a:endParaRPr lang="en-US" b="0" i="0" dirty="0">
              <a:solidFill>
                <a:schemeClr val="tx1">
                  <a:lumMod val="95000"/>
                </a:schemeClr>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Step-3:</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Divide the S into subsets that contains possible values for the best attributes.</a:t>
            </a:r>
          </a:p>
          <a:p>
            <a:pPr algn="just">
              <a:buFont typeface="Arial" panose="020B0604020202020204" pitchFamily="34" charset="0"/>
              <a:buChar char="•"/>
            </a:pPr>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Step-4:</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Generate the decision tree node, which contains the best attribute.</a:t>
            </a:r>
          </a:p>
          <a:p>
            <a:pPr algn="just">
              <a:buFont typeface="Arial" panose="020B0604020202020204" pitchFamily="34" charset="0"/>
              <a:buChar char="•"/>
            </a:pPr>
            <a:r>
              <a:rPr lang="en-US" b="1" i="0" dirty="0">
                <a:solidFill>
                  <a:schemeClr val="tx1">
                    <a:lumMod val="95000"/>
                  </a:schemeClr>
                </a:solidFill>
                <a:effectLst/>
                <a:latin typeface="Times New Roman" panose="02020603050405020304" pitchFamily="18" charset="0"/>
                <a:cs typeface="Times New Roman" panose="02020603050405020304" pitchFamily="18" charset="0"/>
              </a:rPr>
              <a:t>Step-5:</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Recursively make new decision trees using the subsets of the dataset created in step -3. Continue this process until a stage is reached where you cannot further classify the nodes and called the final node as a leaf node.</a:t>
            </a:r>
          </a:p>
          <a:p>
            <a:endParaRPr lang="en-IN" dirty="0"/>
          </a:p>
        </p:txBody>
      </p:sp>
      <p:sp>
        <p:nvSpPr>
          <p:cNvPr id="6" name="TextBox 5">
            <a:extLst>
              <a:ext uri="{FF2B5EF4-FFF2-40B4-BE49-F238E27FC236}">
                <a16:creationId xmlns:a16="http://schemas.microsoft.com/office/drawing/2014/main" id="{8DE7883A-3ABC-4B8D-A9CD-BD0F74DCC0FA}"/>
              </a:ext>
            </a:extLst>
          </p:cNvPr>
          <p:cNvSpPr txBox="1"/>
          <p:nvPr/>
        </p:nvSpPr>
        <p:spPr>
          <a:xfrm>
            <a:off x="177282" y="3013788"/>
            <a:ext cx="11848566"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Random Forest</a:t>
            </a:r>
            <a:endParaRPr lang="en-IN" dirty="0"/>
          </a:p>
        </p:txBody>
      </p:sp>
      <p:sp>
        <p:nvSpPr>
          <p:cNvPr id="7" name="TextBox 6">
            <a:extLst>
              <a:ext uri="{FF2B5EF4-FFF2-40B4-BE49-F238E27FC236}">
                <a16:creationId xmlns:a16="http://schemas.microsoft.com/office/drawing/2014/main" id="{4FDC3A65-4858-4013-B2B6-C6AFE98D8D67}"/>
              </a:ext>
            </a:extLst>
          </p:cNvPr>
          <p:cNvSpPr txBox="1"/>
          <p:nvPr/>
        </p:nvSpPr>
        <p:spPr>
          <a:xfrm>
            <a:off x="1259633" y="3620278"/>
            <a:ext cx="10403632" cy="2862322"/>
          </a:xfrm>
          <a:prstGeom prst="rect">
            <a:avLst/>
          </a:prstGeom>
          <a:noFill/>
        </p:spPr>
        <p:txBody>
          <a:bodyPr wrap="square" rtlCol="0">
            <a:spAutoFit/>
          </a:bodyPr>
          <a:lstStyle/>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lang="en-US" b="1" i="0" dirty="0">
                <a:solidFill>
                  <a:schemeClr val="tx1">
                    <a:lumMod val="95000"/>
                  </a:schemeClr>
                </a:solidFill>
                <a:effectLst/>
                <a:latin typeface="Times New Roman" panose="02020603050405020304" pitchFamily="18" charset="0"/>
                <a:cs typeface="Times New Roman" panose="02020603050405020304" pitchFamily="18" charset="0"/>
              </a:rPr>
              <a:t>ensemble learning,</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which is a process of </a:t>
            </a:r>
            <a:r>
              <a:rPr lang="en-US" b="0" i="1" dirty="0">
                <a:solidFill>
                  <a:schemeClr val="tx1">
                    <a:lumMod val="95000"/>
                  </a:schemeClr>
                </a:solidFill>
                <a:effectLst/>
                <a:latin typeface="Times New Roman" panose="02020603050405020304" pitchFamily="18" charset="0"/>
                <a:cs typeface="Times New Roman" panose="02020603050405020304" pitchFamily="18" charset="0"/>
              </a:rPr>
              <a:t>combining multiple classifiers to solve a complex problem and to improve the performance of the model.</a:t>
            </a:r>
            <a:endParaRPr lang="en-US" b="0" i="0" dirty="0">
              <a:solidFill>
                <a:schemeClr val="tx1">
                  <a:lumMod val="95000"/>
                </a:schemeClr>
              </a:solidFill>
              <a:effectLst/>
              <a:latin typeface="Times New Roman" panose="02020603050405020304" pitchFamily="18" charset="0"/>
              <a:cs typeface="Times New Roman" panose="02020603050405020304" pitchFamily="18" charset="0"/>
            </a:endParaRPr>
          </a:p>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As the name suggests, </a:t>
            </a:r>
            <a:r>
              <a:rPr lang="en-US" b="1" i="1" dirty="0">
                <a:solidFill>
                  <a:schemeClr val="tx1">
                    <a:lumMod val="95000"/>
                  </a:schemeClr>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b="0" i="0" dirty="0">
                <a:solidFill>
                  <a:schemeClr val="tx1">
                    <a:lumMod val="95000"/>
                  </a:schemeClr>
                </a:solidFill>
                <a:effectLst/>
                <a:latin typeface="Times New Roman" panose="02020603050405020304" pitchFamily="18" charset="0"/>
                <a:cs typeface="Times New Roman" panose="02020603050405020304" pitchFamily="18" charset="0"/>
              </a:rPr>
              <a:t> Instead of relying on one decision tree, the random forest takes the prediction from each tree and based on the majority votes of predictions, and it predicts the final output.</a:t>
            </a:r>
          </a:p>
          <a:p>
            <a:pPr algn="just"/>
            <a:r>
              <a:rPr lang="en-US" b="1" i="0" dirty="0">
                <a:solidFill>
                  <a:schemeClr val="tx1">
                    <a:lumMod val="95000"/>
                  </a:schemeClr>
                </a:solidFill>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r>
              <a:rPr lang="en-US" b="1" i="0" dirty="0">
                <a:solidFill>
                  <a:srgbClr val="333333"/>
                </a:solidFill>
                <a:effectLst/>
                <a:latin typeface="inter-bold"/>
              </a:rPr>
              <a:t>.</a:t>
            </a:r>
            <a:endParaRPr lang="en-US" b="0" i="0" dirty="0">
              <a:solidFill>
                <a:srgbClr val="333333"/>
              </a:solidFill>
              <a:effectLst/>
              <a:latin typeface="inter-regular"/>
            </a:endParaRPr>
          </a:p>
        </p:txBody>
      </p:sp>
    </p:spTree>
    <p:extLst>
      <p:ext uri="{BB962C8B-B14F-4D97-AF65-F5344CB8AC3E}">
        <p14:creationId xmlns:p14="http://schemas.microsoft.com/office/powerpoint/2010/main" val="18389894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765</TotalTime>
  <Words>2946</Words>
  <Application>Microsoft Office PowerPoint</Application>
  <PresentationFormat>Widescreen</PresentationFormat>
  <Paragraphs>1056</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Century Gothic</vt:lpstr>
      <vt:lpstr>inter-bold</vt:lpstr>
      <vt:lpstr>inter-regular</vt:lpstr>
      <vt:lpstr>Times New Roman</vt:lpstr>
      <vt:lpstr>Wingdings</vt:lpstr>
      <vt:lpstr>Wingdings 3</vt:lpstr>
      <vt:lpstr>Slice</vt:lpstr>
      <vt:lpstr>HEART DISEASE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DESEASE PREDICTION</dc:title>
  <dc:creator>mubeenasafeer97@gmail.com</dc:creator>
  <cp:lastModifiedBy>mubeenasafeer97@gmail.com</cp:lastModifiedBy>
  <cp:revision>34</cp:revision>
  <dcterms:created xsi:type="dcterms:W3CDTF">2022-01-11T16:17:11Z</dcterms:created>
  <dcterms:modified xsi:type="dcterms:W3CDTF">2022-03-03T09:36:52Z</dcterms:modified>
</cp:coreProperties>
</file>