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257" r:id="rId3"/>
    <p:sldId id="258" r:id="rId4"/>
    <p:sldId id="259" r:id="rId5"/>
    <p:sldId id="260" r:id="rId6"/>
    <p:sldId id="263" r:id="rId7"/>
    <p:sldId id="261" r:id="rId8"/>
    <p:sldId id="264" r:id="rId9"/>
    <p:sldId id="266" r:id="rId10"/>
    <p:sldId id="265"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1C4247-4425-472B-95F4-63EEB56BC4AD}" type="datetimeFigureOut">
              <a:rPr lang="en-US" smtClean="0"/>
              <a:t>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F3FC72-6F04-4A79-AC8E-591DCA2B1CE1}" type="slidenum">
              <a:rPr lang="en-US" smtClean="0"/>
              <a:t>‹#›</a:t>
            </a:fld>
            <a:endParaRPr lang="en-US"/>
          </a:p>
        </p:txBody>
      </p:sp>
    </p:spTree>
    <p:extLst>
      <p:ext uri="{BB962C8B-B14F-4D97-AF65-F5344CB8AC3E}">
        <p14:creationId xmlns:p14="http://schemas.microsoft.com/office/powerpoint/2010/main" val="182050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B61575-B15B-4344-BB3D-24E84073832D}"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CB411-539F-4A67-90ED-5C9C5355F370}" type="slidenum">
              <a:rPr lang="en-US" smtClean="0"/>
              <a:t>‹#›</a:t>
            </a:fld>
            <a:endParaRPr lang="en-US"/>
          </a:p>
        </p:txBody>
      </p:sp>
    </p:spTree>
    <p:extLst>
      <p:ext uri="{BB962C8B-B14F-4D97-AF65-F5344CB8AC3E}">
        <p14:creationId xmlns:p14="http://schemas.microsoft.com/office/powerpoint/2010/main" val="381791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61575-B15B-4344-BB3D-24E84073832D}"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CB411-539F-4A67-90ED-5C9C5355F370}" type="slidenum">
              <a:rPr lang="en-US" smtClean="0"/>
              <a:t>‹#›</a:t>
            </a:fld>
            <a:endParaRPr lang="en-US"/>
          </a:p>
        </p:txBody>
      </p:sp>
    </p:spTree>
    <p:extLst>
      <p:ext uri="{BB962C8B-B14F-4D97-AF65-F5344CB8AC3E}">
        <p14:creationId xmlns:p14="http://schemas.microsoft.com/office/powerpoint/2010/main" val="371249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61575-B15B-4344-BB3D-24E84073832D}"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CB411-539F-4A67-90ED-5C9C5355F370}" type="slidenum">
              <a:rPr lang="en-US" smtClean="0"/>
              <a:t>‹#›</a:t>
            </a:fld>
            <a:endParaRPr lang="en-US"/>
          </a:p>
        </p:txBody>
      </p:sp>
    </p:spTree>
    <p:extLst>
      <p:ext uri="{BB962C8B-B14F-4D97-AF65-F5344CB8AC3E}">
        <p14:creationId xmlns:p14="http://schemas.microsoft.com/office/powerpoint/2010/main" val="275713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61575-B15B-4344-BB3D-24E84073832D}"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CB411-539F-4A67-90ED-5C9C5355F370}" type="slidenum">
              <a:rPr lang="en-US" smtClean="0"/>
              <a:t>‹#›</a:t>
            </a:fld>
            <a:endParaRPr lang="en-US"/>
          </a:p>
        </p:txBody>
      </p:sp>
    </p:spTree>
    <p:extLst>
      <p:ext uri="{BB962C8B-B14F-4D97-AF65-F5344CB8AC3E}">
        <p14:creationId xmlns:p14="http://schemas.microsoft.com/office/powerpoint/2010/main" val="15679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61575-B15B-4344-BB3D-24E84073832D}"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CB411-539F-4A67-90ED-5C9C5355F370}" type="slidenum">
              <a:rPr lang="en-US" smtClean="0"/>
              <a:t>‹#›</a:t>
            </a:fld>
            <a:endParaRPr lang="en-US"/>
          </a:p>
        </p:txBody>
      </p:sp>
    </p:spTree>
    <p:extLst>
      <p:ext uri="{BB962C8B-B14F-4D97-AF65-F5344CB8AC3E}">
        <p14:creationId xmlns:p14="http://schemas.microsoft.com/office/powerpoint/2010/main" val="129238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B61575-B15B-4344-BB3D-24E84073832D}"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CB411-539F-4A67-90ED-5C9C5355F370}" type="slidenum">
              <a:rPr lang="en-US" smtClean="0"/>
              <a:t>‹#›</a:t>
            </a:fld>
            <a:endParaRPr lang="en-US"/>
          </a:p>
        </p:txBody>
      </p:sp>
    </p:spTree>
    <p:extLst>
      <p:ext uri="{BB962C8B-B14F-4D97-AF65-F5344CB8AC3E}">
        <p14:creationId xmlns:p14="http://schemas.microsoft.com/office/powerpoint/2010/main" val="11035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B61575-B15B-4344-BB3D-24E84073832D}"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CB411-539F-4A67-90ED-5C9C5355F370}" type="slidenum">
              <a:rPr lang="en-US" smtClean="0"/>
              <a:t>‹#›</a:t>
            </a:fld>
            <a:endParaRPr lang="en-US"/>
          </a:p>
        </p:txBody>
      </p:sp>
    </p:spTree>
    <p:extLst>
      <p:ext uri="{BB962C8B-B14F-4D97-AF65-F5344CB8AC3E}">
        <p14:creationId xmlns:p14="http://schemas.microsoft.com/office/powerpoint/2010/main" val="16647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B61575-B15B-4344-BB3D-24E84073832D}"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4CB411-539F-4A67-90ED-5C9C5355F370}" type="slidenum">
              <a:rPr lang="en-US" smtClean="0"/>
              <a:t>‹#›</a:t>
            </a:fld>
            <a:endParaRPr lang="en-US"/>
          </a:p>
        </p:txBody>
      </p:sp>
    </p:spTree>
    <p:extLst>
      <p:ext uri="{BB962C8B-B14F-4D97-AF65-F5344CB8AC3E}">
        <p14:creationId xmlns:p14="http://schemas.microsoft.com/office/powerpoint/2010/main" val="87800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61575-B15B-4344-BB3D-24E84073832D}"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4CB411-539F-4A67-90ED-5C9C5355F370}" type="slidenum">
              <a:rPr lang="en-US" smtClean="0"/>
              <a:t>‹#›</a:t>
            </a:fld>
            <a:endParaRPr lang="en-US"/>
          </a:p>
        </p:txBody>
      </p:sp>
    </p:spTree>
    <p:extLst>
      <p:ext uri="{BB962C8B-B14F-4D97-AF65-F5344CB8AC3E}">
        <p14:creationId xmlns:p14="http://schemas.microsoft.com/office/powerpoint/2010/main" val="38492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61575-B15B-4344-BB3D-24E84073832D}"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CB411-539F-4A67-90ED-5C9C5355F370}" type="slidenum">
              <a:rPr lang="en-US" smtClean="0"/>
              <a:t>‹#›</a:t>
            </a:fld>
            <a:endParaRPr lang="en-US"/>
          </a:p>
        </p:txBody>
      </p:sp>
    </p:spTree>
    <p:extLst>
      <p:ext uri="{BB962C8B-B14F-4D97-AF65-F5344CB8AC3E}">
        <p14:creationId xmlns:p14="http://schemas.microsoft.com/office/powerpoint/2010/main" val="397457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61575-B15B-4344-BB3D-24E84073832D}"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CB411-539F-4A67-90ED-5C9C5355F370}" type="slidenum">
              <a:rPr lang="en-US" smtClean="0"/>
              <a:t>‹#›</a:t>
            </a:fld>
            <a:endParaRPr lang="en-US"/>
          </a:p>
        </p:txBody>
      </p:sp>
    </p:spTree>
    <p:extLst>
      <p:ext uri="{BB962C8B-B14F-4D97-AF65-F5344CB8AC3E}">
        <p14:creationId xmlns:p14="http://schemas.microsoft.com/office/powerpoint/2010/main" val="87377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1575-B15B-4344-BB3D-24E84073832D}" type="datetimeFigureOut">
              <a:rPr lang="en-US" smtClean="0"/>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CB411-539F-4A67-90ED-5C9C5355F370}" type="slidenum">
              <a:rPr lang="en-US" smtClean="0"/>
              <a:t>‹#›</a:t>
            </a:fld>
            <a:endParaRPr lang="en-US"/>
          </a:p>
        </p:txBody>
      </p:sp>
    </p:spTree>
    <p:extLst>
      <p:ext uri="{BB962C8B-B14F-4D97-AF65-F5344CB8AC3E}">
        <p14:creationId xmlns:p14="http://schemas.microsoft.com/office/powerpoint/2010/main" val="173359133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b="1" dirty="0" smtClean="0">
                <a:solidFill>
                  <a:schemeClr val="accent5"/>
                </a:solidFill>
                <a:latin typeface="Times New Roman" pitchFamily="18" charset="0"/>
                <a:cs typeface="Times New Roman" pitchFamily="18" charset="0"/>
              </a:rPr>
              <a:t>BONE DEFORMITY IDENTIFICATION USING MACHINE LEARNING</a:t>
            </a:r>
            <a:endParaRPr lang="en-US" sz="4000" b="1" dirty="0">
              <a:solidFill>
                <a:schemeClr val="accent5"/>
              </a:solidFill>
              <a:latin typeface="Times New Roman" pitchFamily="18" charset="0"/>
              <a:cs typeface="Times New Roman" pitchFamily="18" charset="0"/>
            </a:endParaRPr>
          </a:p>
        </p:txBody>
      </p:sp>
      <p:sp>
        <p:nvSpPr>
          <p:cNvPr id="3" name="Subtitle 2"/>
          <p:cNvSpPr>
            <a:spLocks noGrp="1"/>
          </p:cNvSpPr>
          <p:nvPr>
            <p:ph type="subTitle" idx="1"/>
          </p:nvPr>
        </p:nvSpPr>
        <p:spPr>
          <a:xfrm>
            <a:off x="0" y="4953000"/>
            <a:ext cx="9144000" cy="1905000"/>
          </a:xfrm>
        </p:spPr>
        <p:txBody>
          <a:bodyPr>
            <a:normAutofit/>
          </a:bodyPr>
          <a:lstStyle/>
          <a:p>
            <a:r>
              <a:rPr lang="en-US" sz="2800" b="1" i="1" dirty="0" smtClean="0">
                <a:solidFill>
                  <a:schemeClr val="tx1"/>
                </a:solidFill>
                <a:latin typeface="Times New Roman" pitchFamily="18" charset="0"/>
                <a:cs typeface="Times New Roman" pitchFamily="18" charset="0"/>
              </a:rPr>
              <a:t>						VISHNU.K</a:t>
            </a:r>
          </a:p>
          <a:p>
            <a:r>
              <a:rPr lang="en-US" sz="2800" b="1" i="1" dirty="0" smtClean="0">
                <a:solidFill>
                  <a:schemeClr val="tx1"/>
                </a:solidFill>
                <a:latin typeface="Times New Roman" pitchFamily="18" charset="0"/>
                <a:cs typeface="Times New Roman" pitchFamily="18" charset="0"/>
              </a:rPr>
              <a:t>					MES20MCA-2059</a:t>
            </a:r>
          </a:p>
          <a:p>
            <a:r>
              <a:rPr lang="en-US" sz="2800" b="1" i="1" dirty="0" smtClean="0">
                <a:solidFill>
                  <a:schemeClr val="tx1"/>
                </a:solidFill>
                <a:latin typeface="Times New Roman" pitchFamily="18" charset="0"/>
                <a:cs typeface="Times New Roman" pitchFamily="18" charset="0"/>
              </a:rPr>
              <a:t>	</a:t>
            </a:r>
            <a:r>
              <a:rPr lang="en-US" sz="2800" b="1" i="1" dirty="0">
                <a:solidFill>
                  <a:schemeClr val="tx1"/>
                </a:solidFill>
                <a:latin typeface="Times New Roman" pitchFamily="18" charset="0"/>
                <a:cs typeface="Times New Roman" pitchFamily="18" charset="0"/>
              </a:rPr>
              <a:t>	</a:t>
            </a:r>
            <a:r>
              <a:rPr lang="en-US" sz="2800" b="1" i="1" dirty="0" smtClean="0">
                <a:solidFill>
                  <a:schemeClr val="tx1"/>
                </a:solidFill>
                <a:latin typeface="Times New Roman" pitchFamily="18" charset="0"/>
                <a:cs typeface="Times New Roman" pitchFamily="18" charset="0"/>
              </a:rPr>
              <a:t>PRODUCT OWNER –NOWSHAD.CV </a:t>
            </a:r>
          </a:p>
        </p:txBody>
      </p:sp>
    </p:spTree>
    <p:extLst>
      <p:ext uri="{BB962C8B-B14F-4D97-AF65-F5344CB8AC3E}">
        <p14:creationId xmlns:p14="http://schemas.microsoft.com/office/powerpoint/2010/main" val="4160052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4038600" cy="1143000"/>
          </a:xfrm>
        </p:spPr>
        <p:txBody>
          <a:bodyPr>
            <a:normAutofit/>
          </a:bodyPr>
          <a:lstStyle/>
          <a:p>
            <a:r>
              <a:rPr lang="en-US" sz="2800" b="1" dirty="0" smtClean="0">
                <a:solidFill>
                  <a:schemeClr val="accent5"/>
                </a:solidFill>
                <a:latin typeface="Times New Roman" pitchFamily="18" charset="0"/>
                <a:cs typeface="Times New Roman" pitchFamily="18" charset="0"/>
              </a:rPr>
              <a:t>USER STORY</a:t>
            </a:r>
            <a:endParaRPr lang="en-US" sz="2800" b="1" dirty="0">
              <a:solidFill>
                <a:schemeClr val="accent5"/>
              </a:solidFill>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90071132"/>
              </p:ext>
            </p:extLst>
          </p:nvPr>
        </p:nvGraphicFramePr>
        <p:xfrm>
          <a:off x="381000" y="1371600"/>
          <a:ext cx="8074660" cy="4800590"/>
        </p:xfrm>
        <a:graphic>
          <a:graphicData uri="http://schemas.openxmlformats.org/drawingml/2006/table">
            <a:tbl>
              <a:tblPr firstRow="1" firstCol="1" bandRow="1">
                <a:tableStyleId>{5C22544A-7EE6-4342-B048-85BDC9FD1C3A}</a:tableStyleId>
              </a:tblPr>
              <a:tblGrid>
                <a:gridCol w="1027653"/>
                <a:gridCol w="2121771"/>
                <a:gridCol w="2564872"/>
                <a:gridCol w="2360364"/>
              </a:tblGrid>
              <a:tr h="528126">
                <a:tc>
                  <a:txBody>
                    <a:bodyPr/>
                    <a:lstStyle/>
                    <a:p>
                      <a:pPr marL="0" marR="0" algn="just">
                        <a:spcBef>
                          <a:spcPts val="0"/>
                        </a:spcBef>
                        <a:spcAft>
                          <a:spcPts val="0"/>
                        </a:spcAft>
                      </a:pPr>
                      <a:r>
                        <a:rPr lang="en-US" sz="1000" dirty="0" err="1" smtClean="0">
                          <a:effectLst/>
                        </a:rPr>
                        <a:t>UserStoryID</a:t>
                      </a:r>
                      <a:endParaRPr lang="en-US" sz="1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As a &lt;type of user&gt;</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I want to</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So that I can</a:t>
                      </a:r>
                      <a:endParaRPr lang="en-US" sz="1000">
                        <a:effectLst/>
                        <a:latin typeface="Calibri"/>
                        <a:ea typeface="SimSun"/>
                        <a:cs typeface="Times New Roman"/>
                      </a:endParaRPr>
                    </a:p>
                  </a:txBody>
                  <a:tcPr marL="68580" marR="68580" marT="0" marB="0"/>
                </a:tc>
              </a:tr>
              <a:tr h="474720">
                <a:tc>
                  <a:txBody>
                    <a:bodyPr/>
                    <a:lstStyle/>
                    <a:p>
                      <a:pPr marL="0" marR="0" algn="just">
                        <a:spcBef>
                          <a:spcPts val="0"/>
                        </a:spcBef>
                        <a:spcAft>
                          <a:spcPts val="0"/>
                        </a:spcAft>
                      </a:pPr>
                      <a:r>
                        <a:rPr lang="en-US" sz="1000">
                          <a:effectLst/>
                        </a:rPr>
                        <a:t>1</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Admin</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login</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login successful with correct username and password</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2</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Admin</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view user</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view users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3</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Admin</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view feedback</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view users feedback</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dirty="0">
                          <a:effectLst/>
                        </a:rPr>
                        <a:t> </a:t>
                      </a:r>
                      <a:endParaRPr lang="en-US" sz="1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dirty="0">
                          <a:effectLst/>
                        </a:rPr>
                        <a:t> </a:t>
                      </a:r>
                      <a:endParaRPr lang="en-US" sz="1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dirty="0">
                          <a:effectLst/>
                        </a:rPr>
                        <a:t> </a:t>
                      </a:r>
                      <a:endParaRPr lang="en-US" sz="1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dirty="0">
                          <a:effectLst/>
                        </a:rPr>
                        <a:t> </a:t>
                      </a:r>
                      <a:endParaRPr lang="en-US" sz="1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r>
              <a:tr h="237359">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a:effectLst/>
                        </a:rPr>
                        <a:t> </a:t>
                      </a:r>
                      <a:endParaRPr lang="en-US" sz="100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dirty="0">
                          <a:effectLst/>
                        </a:rPr>
                        <a:t> </a:t>
                      </a:r>
                      <a:endParaRPr lang="en-US" sz="1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1000" dirty="0">
                          <a:effectLst/>
                        </a:rPr>
                        <a:t> </a:t>
                      </a:r>
                      <a:endParaRPr lang="en-US" sz="1000" dirty="0">
                        <a:effectLst/>
                        <a:latin typeface="Calibri"/>
                        <a:ea typeface="SimSun"/>
                        <a:cs typeface="Times New Roman"/>
                      </a:endParaRPr>
                    </a:p>
                  </a:txBody>
                  <a:tcPr marL="68580" marR="68580" marT="0" marB="0"/>
                </a:tc>
              </a:tr>
            </a:tbl>
          </a:graphicData>
        </a:graphic>
      </p:graphicFrame>
      <p:sp>
        <p:nvSpPr>
          <p:cNvPr id="9" name="Rectangle 1"/>
          <p:cNvSpPr>
            <a:spLocks noChangeArrowheads="1"/>
          </p:cNvSpPr>
          <p:nvPr/>
        </p:nvSpPr>
        <p:spPr bwMode="auto">
          <a:xfrm>
            <a:off x="1563688" y="23225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93784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2800" b="1" dirty="0" smtClean="0">
                <a:solidFill>
                  <a:schemeClr val="accent5"/>
                </a:solidFill>
                <a:latin typeface="Times New Roman" pitchFamily="18" charset="0"/>
                <a:cs typeface="Times New Roman" pitchFamily="18" charset="0"/>
              </a:rPr>
              <a:t>PROJECT PLAN</a:t>
            </a:r>
            <a:endParaRPr lang="en-US" sz="2800" b="1" dirty="0">
              <a:solidFill>
                <a:schemeClr val="accent5"/>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47207133"/>
              </p:ext>
            </p:extLst>
          </p:nvPr>
        </p:nvGraphicFramePr>
        <p:xfrm>
          <a:off x="304800" y="1371595"/>
          <a:ext cx="8382000" cy="4876804"/>
        </p:xfrm>
        <a:graphic>
          <a:graphicData uri="http://schemas.openxmlformats.org/drawingml/2006/table">
            <a:tbl>
              <a:tblPr firstRow="1" bandRow="1">
                <a:tableStyleId>{5C22544A-7EE6-4342-B048-85BDC9FD1C3A}</a:tableStyleId>
              </a:tblPr>
              <a:tblGrid>
                <a:gridCol w="1397000"/>
                <a:gridCol w="1397000"/>
                <a:gridCol w="1397000"/>
                <a:gridCol w="1397000"/>
                <a:gridCol w="1397000"/>
                <a:gridCol w="1397000"/>
              </a:tblGrid>
              <a:tr h="865981">
                <a:tc>
                  <a:txBody>
                    <a:bodyPr/>
                    <a:lstStyle/>
                    <a:p>
                      <a:pPr marL="0" marR="0" algn="ctr">
                        <a:lnSpc>
                          <a:spcPct val="115000"/>
                        </a:lnSpc>
                        <a:spcBef>
                          <a:spcPts val="0"/>
                        </a:spcBef>
                        <a:spcAft>
                          <a:spcPts val="0"/>
                        </a:spcAft>
                      </a:pPr>
                      <a:r>
                        <a:rPr lang="en-US" sz="1600" dirty="0" smtClean="0"/>
                        <a:t>User Story ID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t>Task Name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smtClean="0"/>
                        <a:t>Start Date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smtClean="0"/>
                        <a:t>End Date</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t>Days</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smtClean="0"/>
                        <a:t>Status</a:t>
                      </a:r>
                      <a:endParaRPr lang="en-US" sz="1600" dirty="0">
                        <a:latin typeface="Times New Roman" pitchFamily="18" charset="0"/>
                        <a:ea typeface="Calibri"/>
                        <a:cs typeface="Times New Roman" pitchFamily="18" charset="0"/>
                      </a:endParaRPr>
                    </a:p>
                  </a:txBody>
                  <a:tcPr marL="68580" marR="68580" marT="0" marB="0"/>
                </a:tc>
              </a:tr>
              <a:tr h="445647">
                <a:tc>
                  <a:txBody>
                    <a:bodyPr/>
                    <a:lstStyle/>
                    <a:p>
                      <a:pPr marL="0" marR="0" algn="ctr">
                        <a:lnSpc>
                          <a:spcPct val="115000"/>
                        </a:lnSpc>
                        <a:spcBef>
                          <a:spcPts val="0"/>
                        </a:spcBef>
                        <a:spcAft>
                          <a:spcPts val="0"/>
                        </a:spcAft>
                      </a:pPr>
                      <a:r>
                        <a:rPr lang="en-US" sz="1400" smtClean="0"/>
                        <a:t>1</a:t>
                      </a:r>
                      <a:endParaRPr lang="en-US" sz="1400" dirty="0">
                        <a:solidFill>
                          <a:schemeClr val="bg1"/>
                        </a:solidFill>
                        <a:latin typeface="Times New Roman" pitchFamily="18" charset="0"/>
                        <a:ea typeface="Calibri"/>
                        <a:cs typeface="Times New Roman" pitchFamily="18" charset="0"/>
                      </a:endParaRPr>
                    </a:p>
                  </a:txBody>
                  <a:tcPr marL="68580" marR="68580" marT="0" marB="0"/>
                </a:tc>
                <a:tc rowSpan="3">
                  <a:txBody>
                    <a:bodyPr/>
                    <a:lstStyle/>
                    <a:p>
                      <a:pPr marL="0" marR="0" algn="ctr">
                        <a:lnSpc>
                          <a:spcPct val="115000"/>
                        </a:lnSpc>
                        <a:spcBef>
                          <a:spcPts val="0"/>
                        </a:spcBef>
                        <a:spcAft>
                          <a:spcPts val="0"/>
                        </a:spcAft>
                      </a:pPr>
                      <a:r>
                        <a:rPr lang="en-US" sz="1400" smtClean="0"/>
                        <a:t>Sprint 1</a:t>
                      </a:r>
                    </a:p>
                    <a:p>
                      <a:pPr marL="0" marR="0" algn="ctr">
                        <a:lnSpc>
                          <a:spcPct val="115000"/>
                        </a:lnSpc>
                        <a:spcBef>
                          <a:spcPts val="0"/>
                        </a:spcBef>
                        <a:spcAft>
                          <a:spcPts val="0"/>
                        </a:spcAft>
                      </a:pPr>
                      <a:endParaRPr lang="en-US" sz="1400" smtClean="0"/>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algn="ctr"/>
                      <a:r>
                        <a:rPr lang="en-IN" sz="1400" smtClean="0"/>
                        <a:t>26/12/2021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smtClean="0"/>
                        <a:t>28/12/2021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smtClean="0"/>
                        <a:t>2</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smtClean="0"/>
                        <a:t>Completed</a:t>
                      </a:r>
                      <a:endParaRPr lang="en-IN" sz="1400" dirty="0">
                        <a:latin typeface="Times New Roman" panose="02020603050405020304" pitchFamily="18" charset="0"/>
                        <a:cs typeface="Times New Roman" panose="02020603050405020304" pitchFamily="18" charset="0"/>
                      </a:endParaRPr>
                    </a:p>
                  </a:txBody>
                  <a:tcPr marL="99060" marR="99060"/>
                </a:tc>
              </a:tr>
              <a:tr h="445647">
                <a:tc>
                  <a:txBody>
                    <a:bodyPr/>
                    <a:lstStyle/>
                    <a:p>
                      <a:pPr marL="0" marR="0" algn="ctr">
                        <a:lnSpc>
                          <a:spcPct val="115000"/>
                        </a:lnSpc>
                        <a:spcBef>
                          <a:spcPts val="0"/>
                        </a:spcBef>
                        <a:spcAft>
                          <a:spcPts val="0"/>
                        </a:spcAft>
                      </a:pPr>
                      <a:r>
                        <a:rPr lang="en-US" sz="1400" smtClean="0"/>
                        <a:t>2</a:t>
                      </a:r>
                      <a:endParaRPr lang="en-US" sz="1400" dirty="0">
                        <a:solidFill>
                          <a:schemeClr val="bg1"/>
                        </a:solidFill>
                        <a:latin typeface="Times New Roman" pitchFamily="18" charset="0"/>
                        <a:ea typeface="Calibri"/>
                        <a:cs typeface="Times New Roman" pitchFamily="18" charset="0"/>
                      </a:endParaRPr>
                    </a:p>
                  </a:txBody>
                  <a:tcPr marL="68580" marR="68580" marT="0" marB="0"/>
                </a:tc>
                <a:tc vMerge="1">
                  <a:txBody>
                    <a:bodyPr/>
                    <a:lstStyle/>
                    <a:p>
                      <a:endParaRPr lang="en-US"/>
                    </a:p>
                  </a:txBody>
                  <a:tcPr/>
                </a:tc>
                <a:tc>
                  <a:txBody>
                    <a:bodyPr/>
                    <a:lstStyle/>
                    <a:p>
                      <a:pPr algn="ctr"/>
                      <a:r>
                        <a:rPr lang="en-IN" sz="1400" smtClean="0"/>
                        <a:t>29/12/2021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smtClean="0"/>
                        <a:t>31/12/2021</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smtClean="0"/>
                        <a:t>3</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smtClean="0"/>
                        <a:t>Completed</a:t>
                      </a:r>
                      <a:endParaRPr lang="en-IN" sz="1400" dirty="0">
                        <a:latin typeface="Times New Roman" panose="02020603050405020304" pitchFamily="18" charset="0"/>
                        <a:cs typeface="Times New Roman" panose="02020603050405020304" pitchFamily="18" charset="0"/>
                      </a:endParaRPr>
                    </a:p>
                  </a:txBody>
                  <a:tcPr marL="99060" marR="99060"/>
                </a:tc>
              </a:tr>
              <a:tr h="445647">
                <a:tc>
                  <a:txBody>
                    <a:bodyPr/>
                    <a:lstStyle/>
                    <a:p>
                      <a:pPr marL="0" marR="0" algn="ctr">
                        <a:lnSpc>
                          <a:spcPct val="115000"/>
                        </a:lnSpc>
                        <a:spcBef>
                          <a:spcPts val="0"/>
                        </a:spcBef>
                        <a:spcAft>
                          <a:spcPts val="0"/>
                        </a:spcAft>
                      </a:pPr>
                      <a:r>
                        <a:rPr lang="en-US" sz="1400" smtClean="0"/>
                        <a:t>3</a:t>
                      </a:r>
                      <a:endParaRPr lang="en-US" sz="1400" dirty="0">
                        <a:solidFill>
                          <a:schemeClr val="bg1"/>
                        </a:solidFill>
                        <a:latin typeface="Times New Roman" pitchFamily="18" charset="0"/>
                        <a:ea typeface="Calibri"/>
                        <a:cs typeface="Times New Roman" pitchFamily="18" charset="0"/>
                      </a:endParaRP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IN" sz="1400" dirty="0" smtClean="0"/>
                        <a:t>03/01/2022</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smtClean="0"/>
                        <a:t>08/01/2022</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smtClean="0"/>
                        <a:t>5</a:t>
                      </a:r>
                      <a:endParaRPr lang="en-IN" sz="14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400" smtClean="0"/>
                        <a:t>Completed</a:t>
                      </a:r>
                      <a:endParaRPr lang="en-IN" sz="1400" dirty="0">
                        <a:latin typeface="Times New Roman" panose="02020603050405020304" pitchFamily="18" charset="0"/>
                        <a:cs typeface="Times New Roman" panose="02020603050405020304" pitchFamily="18" charset="0"/>
                      </a:endParaRPr>
                    </a:p>
                  </a:txBody>
                  <a:tcPr marL="99060" marR="99060"/>
                </a:tc>
              </a:tr>
              <a:tr h="445647">
                <a:tc>
                  <a:txBody>
                    <a:bodyPr/>
                    <a:lstStyle/>
                    <a:p>
                      <a:pPr marL="0" marR="0" algn="ctr">
                        <a:lnSpc>
                          <a:spcPct val="115000"/>
                        </a:lnSpc>
                        <a:spcBef>
                          <a:spcPts val="0"/>
                        </a:spcBef>
                        <a:spcAft>
                          <a:spcPts val="0"/>
                        </a:spcAft>
                      </a:pPr>
                      <a:r>
                        <a:rPr lang="en-US" sz="1400" smtClean="0"/>
                        <a:t>4</a:t>
                      </a:r>
                      <a:endParaRPr lang="en-US" sz="1400" dirty="0">
                        <a:solidFill>
                          <a:schemeClr val="bg1"/>
                        </a:solidFill>
                        <a:latin typeface="Times New Roman" pitchFamily="18" charset="0"/>
                        <a:ea typeface="Calibri"/>
                        <a:cs typeface="Times New Roman" pitchFamily="18" charset="0"/>
                      </a:endParaRPr>
                    </a:p>
                  </a:txBody>
                  <a:tcPr marL="68580" marR="68580" marT="0" marB="0"/>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smtClean="0"/>
                        <a:t>Sprint 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09/01/2022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16/01/2022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smtClean="0"/>
                        <a:t>8</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Planned</a:t>
                      </a:r>
                      <a:endParaRPr lang="en-US" sz="1400" dirty="0">
                        <a:latin typeface="Times New Roman" pitchFamily="18" charset="0"/>
                        <a:ea typeface="Calibri"/>
                        <a:cs typeface="Times New Roman" pitchFamily="18" charset="0"/>
                      </a:endParaRPr>
                    </a:p>
                  </a:txBody>
                  <a:tcPr marL="68580" marR="68580" marT="0" marB="0"/>
                </a:tc>
              </a:tr>
              <a:tr h="445647">
                <a:tc>
                  <a:txBody>
                    <a:bodyPr/>
                    <a:lstStyle/>
                    <a:p>
                      <a:pPr marL="0" marR="0" algn="ctr">
                        <a:lnSpc>
                          <a:spcPct val="115000"/>
                        </a:lnSpc>
                        <a:spcBef>
                          <a:spcPts val="0"/>
                        </a:spcBef>
                        <a:spcAft>
                          <a:spcPts val="0"/>
                        </a:spcAft>
                      </a:pPr>
                      <a:r>
                        <a:rPr lang="en-US" sz="1400" smtClean="0"/>
                        <a:t>5</a:t>
                      </a:r>
                      <a:endParaRPr lang="en-US" sz="1400" dirty="0">
                        <a:solidFill>
                          <a:schemeClr val="bg1"/>
                        </a:solidFill>
                        <a:latin typeface="Times New Roman" pitchFamily="18" charset="0"/>
                        <a:ea typeface="Calibri"/>
                        <a:cs typeface="Times New Roman" pitchFamily="18" charset="0"/>
                      </a:endParaRP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18/01/2022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22/01/2022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smtClean="0"/>
                        <a:t>5</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Planned</a:t>
                      </a:r>
                      <a:endParaRPr lang="en-US" sz="1400" dirty="0">
                        <a:latin typeface="Times New Roman" pitchFamily="18" charset="0"/>
                        <a:ea typeface="Calibri"/>
                        <a:cs typeface="Times New Roman" pitchFamily="18" charset="0"/>
                      </a:endParaRPr>
                    </a:p>
                  </a:txBody>
                  <a:tcPr marL="68580" marR="68580" marT="0" marB="0"/>
                </a:tc>
              </a:tr>
              <a:tr h="445647">
                <a:tc>
                  <a:txBody>
                    <a:bodyPr/>
                    <a:lstStyle/>
                    <a:p>
                      <a:pPr marL="0" marR="0" algn="ctr">
                        <a:lnSpc>
                          <a:spcPct val="115000"/>
                        </a:lnSpc>
                        <a:spcBef>
                          <a:spcPts val="0"/>
                        </a:spcBef>
                        <a:spcAft>
                          <a:spcPts val="0"/>
                        </a:spcAft>
                      </a:pPr>
                      <a:r>
                        <a:rPr lang="en-US" sz="1400" smtClean="0"/>
                        <a:t>6</a:t>
                      </a:r>
                      <a:endParaRPr lang="en-US" sz="1400" dirty="0">
                        <a:solidFill>
                          <a:schemeClr val="bg1"/>
                        </a:solidFill>
                        <a:latin typeface="Times New Roman" pitchFamily="18" charset="0"/>
                        <a:ea typeface="Calibri"/>
                        <a:cs typeface="Times New Roman" pitchFamily="18" charset="0"/>
                      </a:endParaRPr>
                    </a:p>
                  </a:txBody>
                  <a:tcPr marL="68580" marR="68580" marT="0" marB="0"/>
                </a:tc>
                <a:tc rowSpan="2">
                  <a:txBody>
                    <a:bodyPr/>
                    <a:lstStyle/>
                    <a:p>
                      <a:pPr marL="0" marR="0" algn="ctr">
                        <a:lnSpc>
                          <a:spcPct val="115000"/>
                        </a:lnSpc>
                        <a:spcBef>
                          <a:spcPts val="0"/>
                        </a:spcBef>
                        <a:spcAft>
                          <a:spcPts val="0"/>
                        </a:spcAft>
                      </a:pPr>
                      <a:r>
                        <a:rPr lang="en-US" sz="1400" smtClean="0"/>
                        <a:t>Sprint 3</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23/01/2022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27/01/2022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smtClean="0"/>
                        <a:t>5</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Planned</a:t>
                      </a:r>
                      <a:endParaRPr lang="en-US" sz="1400" dirty="0">
                        <a:latin typeface="Times New Roman" pitchFamily="18" charset="0"/>
                        <a:ea typeface="Calibri"/>
                        <a:cs typeface="Times New Roman" pitchFamily="18" charset="0"/>
                      </a:endParaRPr>
                    </a:p>
                  </a:txBody>
                  <a:tcPr marL="68580" marR="68580" marT="0" marB="0"/>
                </a:tc>
              </a:tr>
              <a:tr h="445647">
                <a:tc>
                  <a:txBody>
                    <a:bodyPr/>
                    <a:lstStyle/>
                    <a:p>
                      <a:pPr marL="0" marR="0" algn="ctr">
                        <a:lnSpc>
                          <a:spcPct val="115000"/>
                        </a:lnSpc>
                        <a:spcBef>
                          <a:spcPts val="0"/>
                        </a:spcBef>
                        <a:spcAft>
                          <a:spcPts val="0"/>
                        </a:spcAft>
                      </a:pPr>
                      <a:r>
                        <a:rPr lang="en-US" sz="1400" smtClean="0"/>
                        <a:t>7</a:t>
                      </a:r>
                      <a:endParaRPr lang="en-US" sz="1400" dirty="0">
                        <a:solidFill>
                          <a:schemeClr val="bg1"/>
                        </a:solidFill>
                        <a:latin typeface="Times New Roman" pitchFamily="18" charset="0"/>
                        <a:ea typeface="Calibri"/>
                        <a:cs typeface="Times New Roman" pitchFamily="18" charset="0"/>
                      </a:endParaRP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30/01/2022</a:t>
                      </a: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05/02/2022</a:t>
                      </a:r>
                      <a:endParaRPr lang="en-US" sz="1400" dirty="0">
                        <a:latin typeface="Times New Roman" pitchFamily="18" charset="0"/>
                        <a:cs typeface="Times New Roman" pitchFamily="18" charset="0"/>
                      </a:endParaRPr>
                    </a:p>
                  </a:txBody>
                  <a:tcPr marL="68580" marR="68580" marT="0" marB="0"/>
                </a:tc>
                <a:tc>
                  <a:txBody>
                    <a:bodyPr/>
                    <a:lstStyle/>
                    <a:p>
                      <a:pPr algn="ctr"/>
                      <a:r>
                        <a:rPr lang="en-US" sz="1400" smtClean="0"/>
                        <a:t>7</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Planned</a:t>
                      </a:r>
                      <a:endParaRPr lang="en-US" sz="1400" dirty="0">
                        <a:latin typeface="Times New Roman" pitchFamily="18" charset="0"/>
                        <a:ea typeface="Calibri"/>
                        <a:cs typeface="Times New Roman" pitchFamily="18" charset="0"/>
                      </a:endParaRPr>
                    </a:p>
                  </a:txBody>
                  <a:tcPr marL="68580" marR="68580" marT="0" marB="0"/>
                </a:tc>
              </a:tr>
              <a:tr h="445647">
                <a:tc>
                  <a:txBody>
                    <a:bodyPr/>
                    <a:lstStyle/>
                    <a:p>
                      <a:pPr marL="0" marR="0" algn="ctr">
                        <a:lnSpc>
                          <a:spcPct val="115000"/>
                        </a:lnSpc>
                        <a:spcBef>
                          <a:spcPts val="0"/>
                        </a:spcBef>
                        <a:spcAft>
                          <a:spcPts val="0"/>
                        </a:spcAft>
                      </a:pPr>
                      <a:r>
                        <a:rPr lang="en-US" sz="1400" smtClean="0"/>
                        <a:t>8</a:t>
                      </a:r>
                      <a:endParaRPr lang="en-US" sz="1400" dirty="0">
                        <a:solidFill>
                          <a:schemeClr val="bg1"/>
                        </a:solidFill>
                        <a:latin typeface="Times New Roman" pitchFamily="18" charset="0"/>
                        <a:ea typeface="Calibri"/>
                        <a:cs typeface="Times New Roman" pitchFamily="18" charset="0"/>
                      </a:endParaRPr>
                    </a:p>
                  </a:txBody>
                  <a:tcPr marL="68580" marR="68580" marT="0" marB="0"/>
                </a:tc>
                <a:tc rowSpan="2">
                  <a:txBody>
                    <a:bodyPr/>
                    <a:lstStyle/>
                    <a:p>
                      <a:pPr marL="0" marR="0" algn="ctr">
                        <a:lnSpc>
                          <a:spcPct val="115000"/>
                        </a:lnSpc>
                        <a:spcBef>
                          <a:spcPts val="0"/>
                        </a:spcBef>
                        <a:spcAft>
                          <a:spcPts val="0"/>
                        </a:spcAft>
                      </a:pPr>
                      <a:r>
                        <a:rPr lang="en-US" sz="1400" smtClean="0"/>
                        <a:t>Sprint 4</a:t>
                      </a:r>
                      <a:endParaRPr lang="en-US" sz="14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smtClean="0"/>
                        <a:t>06/02/2022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smtClean="0"/>
                        <a:t>10/01/2022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smtClean="0"/>
                        <a:t>5</a:t>
                      </a:r>
                      <a:endParaRPr lang="en-US" sz="1400" dirty="0">
                        <a:latin typeface="Times New Roman" pitchFamily="18" charset="0"/>
                        <a:cs typeface="Times New Roman"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t>Planned</a:t>
                      </a:r>
                      <a:endParaRPr lang="en-US" sz="1400" dirty="0">
                        <a:latin typeface="Times New Roman" pitchFamily="18" charset="0"/>
                        <a:ea typeface="Calibri"/>
                        <a:cs typeface="Times New Roman" pitchFamily="18" charset="0"/>
                      </a:endParaRPr>
                    </a:p>
                  </a:txBody>
                  <a:tcPr marL="68580" marR="68580" marT="0" marB="0"/>
                </a:tc>
              </a:tr>
              <a:tr h="445647">
                <a:tc>
                  <a:txBody>
                    <a:bodyPr/>
                    <a:lstStyle/>
                    <a:p>
                      <a:pPr marL="0" marR="0" algn="ctr">
                        <a:lnSpc>
                          <a:spcPct val="115000"/>
                        </a:lnSpc>
                        <a:spcBef>
                          <a:spcPts val="0"/>
                        </a:spcBef>
                        <a:spcAft>
                          <a:spcPts val="0"/>
                        </a:spcAft>
                      </a:pPr>
                      <a:r>
                        <a:rPr lang="en-US" sz="1400" dirty="0" smtClean="0"/>
                        <a:t>9</a:t>
                      </a:r>
                      <a:endParaRPr lang="en-US" sz="1400" dirty="0">
                        <a:solidFill>
                          <a:schemeClr val="bg1"/>
                        </a:solidFill>
                        <a:latin typeface="Times New Roman" pitchFamily="18" charset="0"/>
                        <a:ea typeface="Calibri"/>
                        <a:cs typeface="Times New Roman" pitchFamily="18" charset="0"/>
                      </a:endParaRPr>
                    </a:p>
                  </a:txBody>
                  <a:tcPr marL="68580" marR="68580" marT="0" marB="0"/>
                </a:tc>
                <a:tc vMerge="1">
                  <a:txBody>
                    <a:bodyPr/>
                    <a:lstStyle/>
                    <a:p>
                      <a:endParaRPr lang="en-US"/>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16/02/2022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smtClean="0"/>
                        <a:t>19/02/2022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smtClean="0"/>
                        <a:t>4</a:t>
                      </a:r>
                      <a:endParaRPr lang="en-US" sz="1400" dirty="0">
                        <a:latin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t>Planned</a:t>
                      </a:r>
                      <a:endParaRPr lang="en-US" sz="1400" dirty="0">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2925354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smtClean="0">
                <a:solidFill>
                  <a:schemeClr val="accent5"/>
                </a:solidFill>
                <a:latin typeface="Times New Roman" pitchFamily="18" charset="0"/>
                <a:cs typeface="Times New Roman" pitchFamily="18" charset="0"/>
              </a:rPr>
              <a:t>SPRINT BACKLOG</a:t>
            </a:r>
            <a:endParaRPr lang="en-US" sz="2800" b="1" dirty="0">
              <a:solidFill>
                <a:schemeClr val="accent5"/>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31221420"/>
              </p:ext>
            </p:extLst>
          </p:nvPr>
        </p:nvGraphicFramePr>
        <p:xfrm>
          <a:off x="152400" y="1066799"/>
          <a:ext cx="8839206" cy="5736226"/>
        </p:xfrm>
        <a:graphic>
          <a:graphicData uri="http://schemas.openxmlformats.org/drawingml/2006/table">
            <a:tbl>
              <a:tblPr firstRow="1" firstCol="1" bandRow="1">
                <a:tableStyleId>{5C22544A-7EE6-4342-B048-85BDC9FD1C3A}</a:tableStyleId>
              </a:tblPr>
              <a:tblGrid>
                <a:gridCol w="851871"/>
                <a:gridCol w="790169"/>
                <a:gridCol w="636542"/>
                <a:gridCol w="443881"/>
                <a:gridCol w="443881"/>
                <a:gridCol w="443881"/>
                <a:gridCol w="443881"/>
                <a:gridCol w="443881"/>
                <a:gridCol w="443881"/>
                <a:gridCol w="443881"/>
                <a:gridCol w="443881"/>
                <a:gridCol w="443881"/>
                <a:gridCol w="513139"/>
                <a:gridCol w="513139"/>
                <a:gridCol w="513139"/>
                <a:gridCol w="513139"/>
                <a:gridCol w="513139"/>
              </a:tblGrid>
              <a:tr h="761755">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r>
              <a:tr h="456439">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err="1">
                          <a:effectLst/>
                          <a:latin typeface="Times New Roman" panose="02020603050405020304" pitchFamily="18" charset="0"/>
                          <a:cs typeface="Times New Roman" panose="02020603050405020304" pitchFamily="18" charset="0"/>
                        </a:rPr>
                        <a:t>hrs</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r>
              <a:tr h="430557">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28/12/2021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r>
              <a:tr h="430557">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31/12/2021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r>
              <a:tr h="430557">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08/01/2021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r>
              <a:tr h="394739">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r>
              <a:tr h="29617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Scan files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16/01/2022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r>
              <a:tr h="35438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Text –to-speech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22/01/2022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r>
              <a:tr h="35438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Speech-to-text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27/01/2022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r>
              <a:tr h="255994">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Save files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05/02/2022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r>
              <a:tr h="255994">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Testing data</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000" dirty="0">
                          <a:latin typeface="Times New Roman" pitchFamily="18" charset="0"/>
                          <a:cs typeface="Times New Roman" pitchFamily="18" charset="0"/>
                        </a:rPr>
                        <a:t>10/01/2022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r>
              <a:tr h="372085">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tr>
              <a:tr h="64197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20/02/2022</a:t>
                      </a: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r>
              <a:tr h="300641">
                <a:tc>
                  <a:txBody>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r>
            </a:tbl>
          </a:graphicData>
        </a:graphic>
      </p:graphicFrame>
    </p:spTree>
    <p:extLst>
      <p:ext uri="{BB962C8B-B14F-4D97-AF65-F5344CB8AC3E}">
        <p14:creationId xmlns:p14="http://schemas.microsoft.com/office/powerpoint/2010/main" val="3171958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smtClean="0">
                <a:solidFill>
                  <a:schemeClr val="accent5"/>
                </a:solidFill>
                <a:latin typeface="Times New Roman" pitchFamily="18" charset="0"/>
                <a:cs typeface="Times New Roman" pitchFamily="18" charset="0"/>
              </a:rPr>
              <a:t>SPRINT ACTUAL</a:t>
            </a:r>
            <a:endParaRPr lang="en-US" sz="2800" b="1" dirty="0">
              <a:solidFill>
                <a:schemeClr val="accent5"/>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1232407"/>
              </p:ext>
            </p:extLst>
          </p:nvPr>
        </p:nvGraphicFramePr>
        <p:xfrm>
          <a:off x="152403" y="1219200"/>
          <a:ext cx="8839192" cy="5486399"/>
        </p:xfrm>
        <a:graphic>
          <a:graphicData uri="http://schemas.openxmlformats.org/drawingml/2006/table">
            <a:tbl>
              <a:tblPr firstRow="1" firstCol="1" bandRow="1">
                <a:tableStyleId>{5C22544A-7EE6-4342-B048-85BDC9FD1C3A}</a:tableStyleId>
              </a:tblPr>
              <a:tblGrid>
                <a:gridCol w="851872"/>
                <a:gridCol w="790171"/>
                <a:gridCol w="636544"/>
                <a:gridCol w="443880"/>
                <a:gridCol w="443880"/>
                <a:gridCol w="443880"/>
                <a:gridCol w="443880"/>
                <a:gridCol w="443880"/>
                <a:gridCol w="443880"/>
                <a:gridCol w="443880"/>
                <a:gridCol w="443880"/>
                <a:gridCol w="443880"/>
                <a:gridCol w="513137"/>
                <a:gridCol w="513137"/>
                <a:gridCol w="513137"/>
                <a:gridCol w="513137"/>
                <a:gridCol w="513137"/>
              </a:tblGrid>
              <a:tr h="786665">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r>
              <a:tr h="449876">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r>
              <a:tr h="516260">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28/12/2021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r>
              <a:tr h="355853">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31/12/2021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r>
              <a:tr h="284708">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08/01/2021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r>
              <a:tr h="436366">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r>
              <a:tr h="286809">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Scan files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tr>
              <a:tr h="442254">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Text –to-speech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tr>
              <a:tr h="365970">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Speech-to-text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tr>
              <a:tr h="256081">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Save files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tr>
              <a:tr h="286809">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Testing data</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tr>
              <a:tr h="365970">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tr>
              <a:tr h="365970">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tr>
              <a:tr h="286808">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1000"/>
                        </a:spcAft>
                      </a:pPr>
                      <a:r>
                        <a:rPr lang="en-IN" sz="1000" dirty="0">
                          <a:effectLst/>
                          <a:latin typeface="Times New Roman" panose="02020603050405020304" pitchFamily="18" charset="0"/>
                          <a:ea typeface="Calibri"/>
                          <a:cs typeface="Times New Roman" panose="02020603050405020304" pitchFamily="18" charset="0"/>
                        </a:rPr>
                        <a:t>1</a:t>
                      </a:r>
                    </a:p>
                  </a:txBody>
                  <a:tcPr marL="0" marR="0" marT="0" marB="0" anchor="ctr"/>
                </a:tc>
              </a:tr>
            </a:tbl>
          </a:graphicData>
        </a:graphic>
      </p:graphicFrame>
    </p:spTree>
    <p:extLst>
      <p:ext uri="{BB962C8B-B14F-4D97-AF65-F5344CB8AC3E}">
        <p14:creationId xmlns:p14="http://schemas.microsoft.com/office/powerpoint/2010/main" val="1199614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525963"/>
          </a:xfrm>
        </p:spPr>
        <p:txBody>
          <a:bodyPr>
            <a:normAutofit/>
          </a:bodyPr>
          <a:lstStyle/>
          <a:p>
            <a:pPr marL="0" indent="0">
              <a:buNone/>
            </a:pPr>
            <a:r>
              <a:rPr lang="en-US" sz="8800" b="1" dirty="0" smtClean="0">
                <a:solidFill>
                  <a:schemeClr val="accent5"/>
                </a:solidFill>
                <a:latin typeface="Times New Roman" pitchFamily="18" charset="0"/>
                <a:cs typeface="Times New Roman" pitchFamily="18" charset="0"/>
              </a:rPr>
              <a:t>THANK YOU</a:t>
            </a:r>
            <a:endParaRPr lang="en-US" sz="8800" b="1"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288889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5"/>
                </a:solidFill>
                <a:latin typeface="Times New Roman" pitchFamily="18" charset="0"/>
                <a:cs typeface="Times New Roman" pitchFamily="18" charset="0"/>
              </a:rPr>
              <a:t>TABLE OF CONTENTS</a:t>
            </a:r>
            <a:br>
              <a:rPr lang="en-US" sz="2800" b="1" dirty="0" smtClean="0">
                <a:solidFill>
                  <a:schemeClr val="accent5"/>
                </a:solidFill>
                <a:latin typeface="Times New Roman" pitchFamily="18" charset="0"/>
                <a:cs typeface="Times New Roman" pitchFamily="18" charset="0"/>
              </a:rPr>
            </a:br>
            <a:endParaRPr lang="en-US" sz="2800" b="1" dirty="0">
              <a:solidFill>
                <a:schemeClr val="accent5"/>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0" indent="-457200">
              <a:buAutoNum type="arabicPeriod"/>
            </a:pPr>
            <a:r>
              <a:rPr lang="en-US" sz="2000" b="1" dirty="0" smtClean="0">
                <a:solidFill>
                  <a:schemeClr val="accent5"/>
                </a:solidFill>
                <a:latin typeface="Times New Roman" pitchFamily="18" charset="0"/>
                <a:cs typeface="Times New Roman" pitchFamily="18" charset="0"/>
              </a:rPr>
              <a:t>Introduction</a:t>
            </a:r>
          </a:p>
          <a:p>
            <a:pPr marL="457200" indent="-457200">
              <a:buAutoNum type="arabicPeriod"/>
            </a:pPr>
            <a:r>
              <a:rPr lang="en-US" sz="2000" b="1" dirty="0" smtClean="0">
                <a:solidFill>
                  <a:schemeClr val="accent5"/>
                </a:solidFill>
                <a:latin typeface="Times New Roman" pitchFamily="18" charset="0"/>
                <a:cs typeface="Times New Roman" pitchFamily="18" charset="0"/>
              </a:rPr>
              <a:t>Modules</a:t>
            </a:r>
          </a:p>
          <a:p>
            <a:pPr marL="457200" indent="-457200">
              <a:buAutoNum type="arabicPeriod"/>
            </a:pPr>
            <a:r>
              <a:rPr lang="en-US" sz="2000" b="1" dirty="0" smtClean="0">
                <a:solidFill>
                  <a:schemeClr val="accent5"/>
                </a:solidFill>
                <a:latin typeface="Times New Roman" pitchFamily="18" charset="0"/>
                <a:cs typeface="Times New Roman" pitchFamily="18" charset="0"/>
              </a:rPr>
              <a:t>Data Flow Diagram</a:t>
            </a:r>
          </a:p>
          <a:p>
            <a:pPr marL="457200" indent="-457200">
              <a:buAutoNum type="arabicPeriod"/>
            </a:pPr>
            <a:r>
              <a:rPr lang="en-US" sz="2000" b="1" dirty="0" smtClean="0">
                <a:solidFill>
                  <a:schemeClr val="accent5"/>
                </a:solidFill>
                <a:latin typeface="Times New Roman" pitchFamily="18" charset="0"/>
                <a:cs typeface="Times New Roman" pitchFamily="18" charset="0"/>
              </a:rPr>
              <a:t>Table Design</a:t>
            </a:r>
          </a:p>
          <a:p>
            <a:pPr marL="457200" indent="-457200">
              <a:buAutoNum type="arabicPeriod"/>
            </a:pPr>
            <a:r>
              <a:rPr lang="en-US" sz="2000" b="1" dirty="0" smtClean="0">
                <a:solidFill>
                  <a:schemeClr val="accent5"/>
                </a:solidFill>
                <a:latin typeface="Times New Roman" pitchFamily="18" charset="0"/>
                <a:cs typeface="Times New Roman" pitchFamily="18" charset="0"/>
              </a:rPr>
              <a:t>Developing Environment</a:t>
            </a:r>
          </a:p>
          <a:p>
            <a:pPr marL="457200" indent="-457200">
              <a:buAutoNum type="arabicPeriod"/>
            </a:pPr>
            <a:r>
              <a:rPr lang="en-US" sz="2000" b="1" dirty="0" smtClean="0">
                <a:solidFill>
                  <a:schemeClr val="accent5"/>
                </a:solidFill>
                <a:latin typeface="Times New Roman" pitchFamily="18" charset="0"/>
                <a:cs typeface="Times New Roman" pitchFamily="18" charset="0"/>
              </a:rPr>
              <a:t>Product Backlog</a:t>
            </a:r>
          </a:p>
          <a:p>
            <a:pPr marL="457200" indent="-457200">
              <a:buAutoNum type="arabicPeriod"/>
            </a:pPr>
            <a:r>
              <a:rPr lang="en-US" sz="2000" b="1" dirty="0" smtClean="0">
                <a:solidFill>
                  <a:schemeClr val="accent5"/>
                </a:solidFill>
                <a:latin typeface="Times New Roman" pitchFamily="18" charset="0"/>
                <a:cs typeface="Times New Roman" pitchFamily="18" charset="0"/>
              </a:rPr>
              <a:t>User Stories</a:t>
            </a:r>
          </a:p>
          <a:p>
            <a:pPr marL="457200" indent="-457200">
              <a:buAutoNum type="arabicPeriod"/>
            </a:pPr>
            <a:r>
              <a:rPr lang="en-US" sz="2000" b="1" dirty="0" smtClean="0">
                <a:solidFill>
                  <a:schemeClr val="accent5"/>
                </a:solidFill>
                <a:latin typeface="Times New Roman" pitchFamily="18" charset="0"/>
                <a:cs typeface="Times New Roman" pitchFamily="18" charset="0"/>
              </a:rPr>
              <a:t>Project Plans</a:t>
            </a:r>
          </a:p>
          <a:p>
            <a:pPr marL="457200" indent="-457200">
              <a:buAutoNum type="arabicPeriod"/>
            </a:pPr>
            <a:r>
              <a:rPr lang="en-US" sz="2000" b="1" dirty="0" smtClean="0">
                <a:solidFill>
                  <a:schemeClr val="accent5"/>
                </a:solidFill>
                <a:latin typeface="Times New Roman" pitchFamily="18" charset="0"/>
                <a:cs typeface="Times New Roman" pitchFamily="18" charset="0"/>
              </a:rPr>
              <a:t>Sprint Plans</a:t>
            </a:r>
          </a:p>
          <a:p>
            <a:pPr marL="457200" indent="-457200">
              <a:buAutoNum type="arabicPeriod"/>
            </a:pPr>
            <a:r>
              <a:rPr lang="en-US" sz="2000" b="1" dirty="0" smtClean="0">
                <a:solidFill>
                  <a:schemeClr val="accent5"/>
                </a:solidFill>
                <a:latin typeface="Times New Roman" pitchFamily="18" charset="0"/>
                <a:cs typeface="Times New Roman" pitchFamily="18" charset="0"/>
              </a:rPr>
              <a:t>Sprint Actual</a:t>
            </a:r>
          </a:p>
          <a:p>
            <a:pPr marL="457200" indent="-457200">
              <a:buAutoNum type="arabicPeriod"/>
            </a:pPr>
            <a:endParaRPr lang="en-US" sz="2000" u="sng"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915315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5"/>
                </a:solidFill>
                <a:latin typeface="Times New Roman" pitchFamily="18" charset="0"/>
                <a:cs typeface="Times New Roman" pitchFamily="18" charset="0"/>
              </a:rPr>
              <a:t>INTRODUCTION</a:t>
            </a:r>
            <a:br>
              <a:rPr lang="en-US" sz="2800" b="1" dirty="0" smtClean="0">
                <a:solidFill>
                  <a:schemeClr val="accent5"/>
                </a:solidFill>
                <a:latin typeface="Times New Roman" pitchFamily="18" charset="0"/>
                <a:cs typeface="Times New Roman" pitchFamily="18" charset="0"/>
              </a:rPr>
            </a:br>
            <a:endParaRPr lang="en-US" sz="2800" b="1" dirty="0">
              <a:solidFill>
                <a:schemeClr val="accent5"/>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525963"/>
          </a:xfrm>
        </p:spPr>
        <p:txBody>
          <a:bodyPr>
            <a:normAutofit/>
          </a:bodyPr>
          <a:lstStyle/>
          <a:p>
            <a:pPr marL="0" indent="0" algn="just">
              <a:spcBef>
                <a:spcPts val="600"/>
              </a:spcBef>
              <a:spcAft>
                <a:spcPts val="600"/>
              </a:spcAft>
              <a:buNone/>
            </a:pPr>
            <a:r>
              <a:rPr lang="en-US" sz="2000" dirty="0" smtClean="0">
                <a:latin typeface="Times New Roman" pitchFamily="18" charset="0"/>
                <a:cs typeface="Times New Roman" pitchFamily="18" charset="0"/>
              </a:rPr>
              <a:t>The success of machine learning algorithms in medical imaging has increased the need for artificially trained models to make them work in the medical field more quickly and efficiently. This paper gives a technique to identify bone fracture using machine learning algorithms, by which workload for orthopedics can be reduced. The significant use of machine learning in this era of big medical data would help gather information from the available x-ray images rather than spending hours in the radiology departments. This Project presents imaging technologies used to identify bone fracture in the human body and give quick results once the x-ray has been taken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The Main Modules are Admin and user.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57503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solidFill>
                  <a:schemeClr val="accent5"/>
                </a:solidFill>
                <a:latin typeface="Times New Roman" pitchFamily="18" charset="0"/>
                <a:cs typeface="Times New Roman" pitchFamily="18" charset="0"/>
              </a:rPr>
              <a:t>MODULES</a:t>
            </a:r>
            <a:r>
              <a:rPr lang="en-US" sz="4000" b="1" dirty="0">
                <a:solidFill>
                  <a:schemeClr val="accent5"/>
                </a:solidFill>
                <a:latin typeface="Times New Roman" pitchFamily="18" charset="0"/>
                <a:cs typeface="Times New Roman" pitchFamily="18" charset="0"/>
              </a:rPr>
              <a:t/>
            </a:r>
            <a:br>
              <a:rPr lang="en-US" sz="4000" b="1" dirty="0">
                <a:solidFill>
                  <a:schemeClr val="accent5"/>
                </a:solidFill>
                <a:latin typeface="Times New Roman" pitchFamily="18" charset="0"/>
                <a:cs typeface="Times New Roman" pitchFamily="18" charset="0"/>
              </a:rPr>
            </a:br>
            <a:endParaRPr lang="en-US" sz="4000" b="1" dirty="0">
              <a:solidFill>
                <a:schemeClr val="accent5"/>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sz="1800" b="1" u="sng" dirty="0" smtClean="0">
                <a:latin typeface="Times New Roman" pitchFamily="18" charset="0"/>
                <a:cs typeface="Times New Roman" pitchFamily="18" charset="0"/>
              </a:rPr>
              <a:t>ADMIN</a:t>
            </a:r>
          </a:p>
          <a:p>
            <a:pPr>
              <a:buAutoNum type="arabicPeriod"/>
            </a:pPr>
            <a:r>
              <a:rPr lang="en-US" sz="1800" dirty="0" smtClean="0">
                <a:latin typeface="Times New Roman" pitchFamily="18" charset="0"/>
                <a:cs typeface="Times New Roman" pitchFamily="18" charset="0"/>
              </a:rPr>
              <a:t>Login</a:t>
            </a:r>
          </a:p>
          <a:p>
            <a:pPr>
              <a:buAutoNum type="arabicPeriod"/>
            </a:pPr>
            <a:r>
              <a:rPr lang="en-US" sz="1800" dirty="0" smtClean="0">
                <a:latin typeface="Times New Roman" pitchFamily="18" charset="0"/>
                <a:cs typeface="Times New Roman" pitchFamily="18" charset="0"/>
              </a:rPr>
              <a:t>Data set management</a:t>
            </a:r>
          </a:p>
          <a:p>
            <a:pPr>
              <a:buAutoNum type="arabicPeriod"/>
            </a:pPr>
            <a:r>
              <a:rPr lang="en-US" sz="1800" dirty="0" smtClean="0">
                <a:latin typeface="Times New Roman" pitchFamily="18" charset="0"/>
                <a:cs typeface="Times New Roman" pitchFamily="18" charset="0"/>
              </a:rPr>
              <a:t>View users</a:t>
            </a:r>
          </a:p>
          <a:p>
            <a:pPr>
              <a:buAutoNum type="arabicPeriod"/>
            </a:pPr>
            <a:r>
              <a:rPr lang="en-US" sz="1800" dirty="0" smtClean="0">
                <a:latin typeface="Times New Roman" pitchFamily="18" charset="0"/>
                <a:cs typeface="Times New Roman" pitchFamily="18" charset="0"/>
              </a:rPr>
              <a:t>Feedbacks</a:t>
            </a:r>
          </a:p>
          <a:p>
            <a:pPr>
              <a:buAutoNum type="arabicPeriod"/>
            </a:pPr>
            <a:r>
              <a:rPr lang="en-US" sz="1800" dirty="0" smtClean="0">
                <a:latin typeface="Times New Roman" pitchFamily="18" charset="0"/>
                <a:cs typeface="Times New Roman" pitchFamily="18" charset="0"/>
              </a:rPr>
              <a:t>View prediction results</a:t>
            </a:r>
          </a:p>
          <a:p>
            <a:pPr marL="0" indent="0">
              <a:buNone/>
            </a:pPr>
            <a:endParaRPr lang="en-US" sz="1800" dirty="0" smtClean="0">
              <a:latin typeface="Times New Roman" pitchFamily="18" charset="0"/>
              <a:cs typeface="Times New Roman" pitchFamily="18" charset="0"/>
            </a:endParaRPr>
          </a:p>
          <a:p>
            <a:pPr>
              <a:buFont typeface="Wingdings" pitchFamily="2" charset="2"/>
              <a:buChar char="v"/>
            </a:pPr>
            <a:r>
              <a:rPr lang="en-US" sz="1800" b="1" u="sng" dirty="0" smtClean="0">
                <a:latin typeface="Times New Roman" pitchFamily="18" charset="0"/>
                <a:cs typeface="Times New Roman" pitchFamily="18" charset="0"/>
              </a:rPr>
              <a:t>USER</a:t>
            </a:r>
          </a:p>
          <a:p>
            <a:pPr>
              <a:buAutoNum type="arabicPeriod"/>
            </a:pPr>
            <a:r>
              <a:rPr lang="en-US" sz="1800" dirty="0" smtClean="0">
                <a:latin typeface="Times New Roman" pitchFamily="18" charset="0"/>
                <a:cs typeface="Times New Roman" pitchFamily="18" charset="0"/>
              </a:rPr>
              <a:t>Register</a:t>
            </a:r>
          </a:p>
          <a:p>
            <a:pPr>
              <a:buAutoNum type="arabicPeriod"/>
            </a:pPr>
            <a:r>
              <a:rPr lang="en-US" sz="1800" dirty="0" smtClean="0">
                <a:latin typeface="Times New Roman" pitchFamily="18" charset="0"/>
                <a:cs typeface="Times New Roman" pitchFamily="18" charset="0"/>
              </a:rPr>
              <a:t>Login</a:t>
            </a:r>
          </a:p>
          <a:p>
            <a:pPr>
              <a:buAutoNum type="arabicPeriod"/>
            </a:pPr>
            <a:r>
              <a:rPr lang="en-US" sz="1800" dirty="0" smtClean="0">
                <a:latin typeface="Times New Roman" pitchFamily="18" charset="0"/>
                <a:cs typeface="Times New Roman" pitchFamily="18" charset="0"/>
              </a:rPr>
              <a:t>Upload image</a:t>
            </a:r>
          </a:p>
          <a:p>
            <a:pPr>
              <a:buAutoNum type="arabicPeriod"/>
            </a:pPr>
            <a:r>
              <a:rPr lang="en-US" sz="1800" dirty="0" smtClean="0">
                <a:latin typeface="Times New Roman" pitchFamily="18" charset="0"/>
                <a:cs typeface="Times New Roman" pitchFamily="18" charset="0"/>
              </a:rPr>
              <a:t>View prediction</a:t>
            </a:r>
          </a:p>
          <a:p>
            <a:pPr>
              <a:buAutoNum type="arabicPeriod"/>
            </a:pPr>
            <a:r>
              <a:rPr lang="en-US" sz="1800" dirty="0" smtClean="0">
                <a:latin typeface="Times New Roman" pitchFamily="18" charset="0"/>
                <a:cs typeface="Times New Roman" pitchFamily="18" charset="0"/>
              </a:rPr>
              <a:t>Feedback</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505474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41438"/>
          </a:xfrm>
        </p:spPr>
        <p:txBody>
          <a:bodyPr>
            <a:normAutofit/>
          </a:bodyPr>
          <a:lstStyle/>
          <a:p>
            <a:r>
              <a:rPr lang="en-US" sz="2800" b="1" dirty="0" smtClean="0">
                <a:solidFill>
                  <a:schemeClr val="accent5"/>
                </a:solidFill>
                <a:latin typeface="Times New Roman" pitchFamily="18" charset="0"/>
                <a:cs typeface="Times New Roman" pitchFamily="18" charset="0"/>
              </a:rPr>
              <a:t>DATA FLOW DIAGRAM</a:t>
            </a:r>
            <a:br>
              <a:rPr lang="en-US" sz="2800" b="1" dirty="0" smtClean="0">
                <a:solidFill>
                  <a:schemeClr val="accent5"/>
                </a:solidFill>
                <a:latin typeface="Times New Roman" pitchFamily="18" charset="0"/>
                <a:cs typeface="Times New Roman" pitchFamily="18" charset="0"/>
              </a:rPr>
            </a:br>
            <a:endParaRPr lang="en-US" sz="2800" b="1" dirty="0">
              <a:solidFill>
                <a:schemeClr val="accent5"/>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562600"/>
          </a:xfrm>
        </p:spPr>
        <p:txBody>
          <a:bodyPr>
            <a:normAutofit/>
          </a:bodyPr>
          <a:lstStyle/>
          <a:p>
            <a:pPr marL="0" indent="0">
              <a:buNone/>
            </a:pPr>
            <a:r>
              <a:rPr lang="en-US" sz="1800" b="1" dirty="0" smtClean="0">
                <a:latin typeface="Times New Roman" pitchFamily="18" charset="0"/>
                <a:cs typeface="Times New Roman" pitchFamily="18" charset="0"/>
              </a:rPr>
              <a:t>LEVEL-0</a:t>
            </a:r>
          </a:p>
          <a:p>
            <a:pPr marL="0" indent="0">
              <a:buNone/>
            </a:pPr>
            <a:endParaRPr lang="en-US" sz="18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3600"/>
            <a:ext cx="7467600" cy="2438400"/>
          </a:xfrm>
          <a:prstGeom prst="rect">
            <a:avLst/>
          </a:prstGeom>
        </p:spPr>
      </p:pic>
    </p:spTree>
    <p:extLst>
      <p:ext uri="{BB962C8B-B14F-4D97-AF65-F5344CB8AC3E}">
        <p14:creationId xmlns:p14="http://schemas.microsoft.com/office/powerpoint/2010/main" val="2232104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914400"/>
            <a:ext cx="184731" cy="646331"/>
          </a:xfrm>
          <a:prstGeom prst="rect">
            <a:avLst/>
          </a:prstGeom>
          <a:noFill/>
        </p:spPr>
        <p:txBody>
          <a:bodyPr wrap="none" rtlCol="0">
            <a:spAutoFit/>
          </a:bodyPr>
          <a:lstStyle/>
          <a:p>
            <a:endParaRPr lang="en-US" dirty="0">
              <a:latin typeface="Segoe UI Semilight" pitchFamily="34" charset="0"/>
              <a:cs typeface="Segoe UI Semilight" pitchFamily="34" charset="0"/>
            </a:endParaRPr>
          </a:p>
          <a:p>
            <a:endParaRPr lang="en-US" dirty="0">
              <a:latin typeface="Segoe UI Semilight" pitchFamily="34" charset="0"/>
              <a:cs typeface="Segoe UI Semilight" pitchFamily="34" charset="0"/>
            </a:endParaRPr>
          </a:p>
        </p:txBody>
      </p:sp>
      <p:sp>
        <p:nvSpPr>
          <p:cNvPr id="5" name="TextBox 4"/>
          <p:cNvSpPr txBox="1"/>
          <p:nvPr/>
        </p:nvSpPr>
        <p:spPr>
          <a:xfrm>
            <a:off x="609904" y="729734"/>
            <a:ext cx="133241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LEVEL-1.1</a:t>
            </a:r>
            <a:endParaRPr lang="en-US" b="1"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752600"/>
            <a:ext cx="7810500" cy="4324350"/>
          </a:xfrm>
          <a:prstGeom prst="rect">
            <a:avLst/>
          </a:prstGeom>
        </p:spPr>
      </p:pic>
    </p:spTree>
    <p:extLst>
      <p:ext uri="{BB962C8B-B14F-4D97-AF65-F5344CB8AC3E}">
        <p14:creationId xmlns:p14="http://schemas.microsoft.com/office/powerpoint/2010/main" val="1732200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533400"/>
            <a:ext cx="1905000" cy="792162"/>
          </a:xfrm>
        </p:spPr>
        <p:txBody>
          <a:bodyPr>
            <a:normAutofit/>
          </a:bodyPr>
          <a:lstStyle/>
          <a:p>
            <a:r>
              <a:rPr lang="en-US" sz="1800" b="1" dirty="0" smtClean="0">
                <a:latin typeface="Times New Roman" pitchFamily="18" charset="0"/>
                <a:cs typeface="Times New Roman" pitchFamily="18" charset="0"/>
              </a:rPr>
              <a:t>LEVEL-1.2</a:t>
            </a:r>
            <a:br>
              <a:rPr lang="en-US" sz="1800" b="1" dirty="0" smtClean="0">
                <a:latin typeface="Times New Roman" pitchFamily="18" charset="0"/>
                <a:cs typeface="Times New Roman" pitchFamily="18" charset="0"/>
              </a:rPr>
            </a:br>
            <a:endParaRPr lang="en-US" sz="1800" b="1"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 y="1600200"/>
            <a:ext cx="7915275" cy="4457700"/>
          </a:xfrm>
          <a:prstGeom prst="rect">
            <a:avLst/>
          </a:prstGeom>
        </p:spPr>
      </p:pic>
    </p:spTree>
    <p:extLst>
      <p:ext uri="{BB962C8B-B14F-4D97-AF65-F5344CB8AC3E}">
        <p14:creationId xmlns:p14="http://schemas.microsoft.com/office/powerpoint/2010/main" val="2185685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5"/>
                </a:solidFill>
                <a:latin typeface="Times New Roman" pitchFamily="18" charset="0"/>
                <a:cs typeface="Times New Roman" pitchFamily="18" charset="0"/>
              </a:rPr>
              <a:t>DEVELOPING ENVIRONMENT</a:t>
            </a:r>
            <a:br>
              <a:rPr lang="en-US" sz="2800" b="1" dirty="0" smtClean="0">
                <a:solidFill>
                  <a:schemeClr val="accent5"/>
                </a:solidFill>
                <a:latin typeface="Times New Roman" pitchFamily="18" charset="0"/>
                <a:cs typeface="Times New Roman" pitchFamily="18" charset="0"/>
              </a:rPr>
            </a:br>
            <a:endParaRPr lang="en-US" sz="2800" b="1" dirty="0">
              <a:solidFill>
                <a:schemeClr val="accent5"/>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sz="1800" b="1" dirty="0" smtClean="0">
                <a:latin typeface="Times New Roman" pitchFamily="18" charset="0"/>
                <a:cs typeface="Times New Roman" pitchFamily="18" charset="0"/>
              </a:rPr>
              <a:t>Hardware Requirements</a:t>
            </a:r>
          </a:p>
          <a:p>
            <a:pPr marL="0" indent="0">
              <a:buNone/>
            </a:pPr>
            <a:endParaRPr lang="en-US" sz="1800" dirty="0" smtClean="0">
              <a:latin typeface="Times New Roman" pitchFamily="18" charset="0"/>
              <a:cs typeface="Times New Roman" pitchFamily="18" charset="0"/>
            </a:endParaRPr>
          </a:p>
          <a:p>
            <a:pPr>
              <a:buFont typeface="Courier New" pitchFamily="49" charset="0"/>
              <a:buChar char="o"/>
            </a:pPr>
            <a:r>
              <a:rPr lang="en-US" sz="1800" dirty="0" smtClean="0">
                <a:latin typeface="Times New Roman" pitchFamily="18" charset="0"/>
                <a:cs typeface="Times New Roman" pitchFamily="18" charset="0"/>
              </a:rPr>
              <a:t>Input Device                          :Mouse , Keyboard</a:t>
            </a:r>
          </a:p>
          <a:p>
            <a:pPr>
              <a:buFont typeface="Courier New" pitchFamily="49" charset="0"/>
              <a:buChar char="o"/>
            </a:pPr>
            <a:r>
              <a:rPr lang="en-US" sz="1800" dirty="0" smtClean="0">
                <a:latin typeface="Times New Roman" pitchFamily="18" charset="0"/>
                <a:cs typeface="Times New Roman" pitchFamily="18" charset="0"/>
              </a:rPr>
              <a:t>Output Device                       :Monitor</a:t>
            </a:r>
          </a:p>
          <a:p>
            <a:pPr>
              <a:buFont typeface="Courier New" pitchFamily="49" charset="0"/>
              <a:buChar char="o"/>
            </a:pPr>
            <a:r>
              <a:rPr lang="en-US" sz="1800" dirty="0" smtClean="0">
                <a:latin typeface="Times New Roman" pitchFamily="18" charset="0"/>
                <a:cs typeface="Times New Roman" pitchFamily="18" charset="0"/>
              </a:rPr>
              <a:t>Memory                                 :3 Gb(Minimum)</a:t>
            </a:r>
          </a:p>
          <a:p>
            <a:pPr>
              <a:buFont typeface="Courier New" pitchFamily="49" charset="0"/>
              <a:buChar char="o"/>
            </a:pPr>
            <a:r>
              <a:rPr lang="en-US" sz="1800" dirty="0" smtClean="0">
                <a:latin typeface="Times New Roman" pitchFamily="18" charset="0"/>
                <a:cs typeface="Times New Roman" pitchFamily="18" charset="0"/>
              </a:rPr>
              <a:t>Processor                               :Intel Pentium </a:t>
            </a:r>
            <a:r>
              <a:rPr lang="en-US" sz="1800" dirty="0">
                <a:latin typeface="Times New Roman" pitchFamily="18" charset="0"/>
                <a:cs typeface="Times New Roman" pitchFamily="18" charset="0"/>
              </a:rPr>
              <a:t>Core i3 and above, 64 </a:t>
            </a:r>
            <a:r>
              <a:rPr lang="en-US" sz="1800" dirty="0" smtClean="0">
                <a:latin typeface="Times New Roman" pitchFamily="18" charset="0"/>
                <a:cs typeface="Times New Roman" pitchFamily="18" charset="0"/>
              </a:rPr>
              <a:t>bits</a:t>
            </a:r>
          </a:p>
          <a:p>
            <a:pPr marL="0" indent="0">
              <a:buNone/>
            </a:pPr>
            <a:endParaRPr lang="en-US" sz="1800" dirty="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Software Requirements</a:t>
            </a:r>
          </a:p>
          <a:p>
            <a:pPr marL="0" indent="0">
              <a:buNone/>
            </a:pPr>
            <a:endParaRPr lang="en-US" sz="1800" b="1" dirty="0" smtClean="0">
              <a:latin typeface="Times New Roman" pitchFamily="18" charset="0"/>
              <a:cs typeface="Times New Roman" pitchFamily="18" charset="0"/>
            </a:endParaRPr>
          </a:p>
          <a:p>
            <a:pPr>
              <a:buFont typeface="Courier New" pitchFamily="49" charset="0"/>
              <a:buChar char="o"/>
            </a:pPr>
            <a:r>
              <a:rPr lang="en-US" sz="1800" dirty="0" smtClean="0">
                <a:latin typeface="Times New Roman" pitchFamily="18" charset="0"/>
                <a:cs typeface="Times New Roman" pitchFamily="18" charset="0"/>
              </a:rPr>
              <a:t>Operating System                  :WINDOWS 10(Better Performance)</a:t>
            </a:r>
          </a:p>
          <a:p>
            <a:pPr>
              <a:buFont typeface="Courier New" pitchFamily="49" charset="0"/>
              <a:buChar char="o"/>
            </a:pPr>
            <a:r>
              <a:rPr lang="en-US" sz="1800" dirty="0" smtClean="0">
                <a:latin typeface="Times New Roman" pitchFamily="18" charset="0"/>
                <a:cs typeface="Times New Roman" pitchFamily="18" charset="0"/>
              </a:rPr>
              <a:t>Front End                               :</a:t>
            </a:r>
            <a:r>
              <a:rPr lang="en-US" sz="1800" dirty="0" err="1" smtClean="0">
                <a:latin typeface="Times New Roman" pitchFamily="18" charset="0"/>
                <a:cs typeface="Times New Roman" pitchFamily="18" charset="0"/>
              </a:rPr>
              <a:t>Html,Css,JavaScript</a:t>
            </a:r>
            <a:endParaRPr lang="en-US" sz="1800" dirty="0" smtClean="0">
              <a:latin typeface="Times New Roman" pitchFamily="18" charset="0"/>
              <a:cs typeface="Times New Roman" pitchFamily="18" charset="0"/>
            </a:endParaRPr>
          </a:p>
          <a:p>
            <a:pPr>
              <a:buFont typeface="Courier New" pitchFamily="49" charset="0"/>
              <a:buChar char="o"/>
            </a:pPr>
            <a:r>
              <a:rPr lang="en-US" sz="1800" dirty="0" smtClean="0">
                <a:latin typeface="Times New Roman" pitchFamily="18" charset="0"/>
                <a:cs typeface="Times New Roman" pitchFamily="18" charset="0"/>
              </a:rPr>
              <a:t>Back End                               :</a:t>
            </a:r>
            <a:r>
              <a:rPr lang="en-US" sz="1800" dirty="0" err="1" smtClean="0">
                <a:latin typeface="Times New Roman" pitchFamily="18" charset="0"/>
                <a:cs typeface="Times New Roman" pitchFamily="18" charset="0"/>
              </a:rPr>
              <a:t>Mysql</a:t>
            </a:r>
            <a:endParaRPr lang="en-US" sz="1800" dirty="0" smtClean="0">
              <a:latin typeface="Times New Roman" pitchFamily="18" charset="0"/>
              <a:cs typeface="Times New Roman" pitchFamily="18" charset="0"/>
            </a:endParaRPr>
          </a:p>
          <a:p>
            <a:pPr>
              <a:buFont typeface="Courier New" pitchFamily="49" charset="0"/>
              <a:buChar char="o"/>
            </a:pPr>
            <a:r>
              <a:rPr lang="en-US" sz="1800" dirty="0" smtClean="0">
                <a:latin typeface="Times New Roman" pitchFamily="18" charset="0"/>
                <a:cs typeface="Times New Roman" pitchFamily="18" charset="0"/>
              </a:rPr>
              <a:t>IDE Used                               :</a:t>
            </a:r>
            <a:r>
              <a:rPr lang="en-US" sz="1800" dirty="0" err="1" smtClean="0">
                <a:latin typeface="Times New Roman" pitchFamily="18" charset="0"/>
                <a:cs typeface="Times New Roman" pitchFamily="18" charset="0"/>
              </a:rPr>
              <a:t>JetbrainsPycharm,Android</a:t>
            </a:r>
            <a:r>
              <a:rPr lang="en-US" sz="1800" dirty="0" smtClean="0">
                <a:latin typeface="Times New Roman" pitchFamily="18" charset="0"/>
                <a:cs typeface="Times New Roman" pitchFamily="18" charset="0"/>
              </a:rPr>
              <a:t> studio</a:t>
            </a:r>
          </a:p>
          <a:p>
            <a:pPr>
              <a:buFont typeface="Courier New" pitchFamily="49" charset="0"/>
              <a:buChar char="o"/>
            </a:pPr>
            <a:r>
              <a:rPr lang="en-US" sz="1800" dirty="0" smtClean="0">
                <a:latin typeface="Times New Roman" pitchFamily="18" charset="0"/>
                <a:cs typeface="Times New Roman" pitchFamily="18" charset="0"/>
              </a:rPr>
              <a:t>Technology Used                   :</a:t>
            </a:r>
            <a:r>
              <a:rPr lang="en-US" sz="1800" dirty="0" err="1" smtClean="0">
                <a:latin typeface="Times New Roman" pitchFamily="18" charset="0"/>
                <a:cs typeface="Times New Roman" pitchFamily="18" charset="0"/>
              </a:rPr>
              <a:t>Python,Java</a:t>
            </a:r>
            <a:endParaRPr lang="en-US" sz="1800" dirty="0" smtClean="0">
              <a:latin typeface="Times New Roman" pitchFamily="18" charset="0"/>
              <a:cs typeface="Times New Roman" pitchFamily="18" charset="0"/>
            </a:endParaRPr>
          </a:p>
          <a:p>
            <a:pPr>
              <a:buFont typeface="Courier New" pitchFamily="49" charset="0"/>
              <a:buChar char="o"/>
            </a:pPr>
            <a:r>
              <a:rPr lang="en-US" sz="1800" dirty="0" smtClean="0">
                <a:latin typeface="Times New Roman" pitchFamily="18" charset="0"/>
                <a:cs typeface="Times New Roman" pitchFamily="18" charset="0"/>
              </a:rPr>
              <a:t>Frame Work Used                  :Flask</a:t>
            </a:r>
            <a:endParaRPr lang="en-US"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1180498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2800" b="1" dirty="0" smtClean="0">
                <a:solidFill>
                  <a:schemeClr val="accent5"/>
                </a:solidFill>
                <a:latin typeface="Times New Roman" pitchFamily="18" charset="0"/>
                <a:cs typeface="Times New Roman" pitchFamily="18" charset="0"/>
              </a:rPr>
              <a:t>PRODUCT BACKLOG</a:t>
            </a:r>
            <a:endParaRPr lang="en-US" sz="2800" b="1" dirty="0">
              <a:solidFill>
                <a:schemeClr val="accent5"/>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335009"/>
              </p:ext>
            </p:extLst>
          </p:nvPr>
        </p:nvGraphicFramePr>
        <p:xfrm>
          <a:off x="381002" y="1447796"/>
          <a:ext cx="8305798" cy="4876803"/>
        </p:xfrm>
        <a:graphic>
          <a:graphicData uri="http://schemas.openxmlformats.org/drawingml/2006/table">
            <a:tbl>
              <a:tblPr firstRow="1" firstCol="1" bandRow="1">
                <a:tableStyleId>{5C22544A-7EE6-4342-B048-85BDC9FD1C3A}</a:tableStyleId>
              </a:tblPr>
              <a:tblGrid>
                <a:gridCol w="744845"/>
                <a:gridCol w="1637883"/>
                <a:gridCol w="846485"/>
                <a:gridCol w="777432"/>
                <a:gridCol w="1660384"/>
                <a:gridCol w="857348"/>
                <a:gridCol w="1781421"/>
              </a:tblGrid>
              <a:tr h="895145">
                <a:tc>
                  <a:txBody>
                    <a:bodyPr/>
                    <a:lstStyle/>
                    <a:p>
                      <a:pPr marL="0" marR="0" algn="ctr">
                        <a:lnSpc>
                          <a:spcPct val="107000"/>
                        </a:lnSpc>
                        <a:spcBef>
                          <a:spcPts val="0"/>
                        </a:spcBef>
                        <a:spcAft>
                          <a:spcPts val="0"/>
                        </a:spcAft>
                      </a:pPr>
                      <a:r>
                        <a:rPr lang="en-US" sz="1000" dirty="0">
                          <a:effectLst/>
                        </a:rPr>
                        <a:t>User Story ID</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000">
                          <a:effectLst/>
                        </a:rPr>
                        <a:t>Priority</a:t>
                      </a:r>
                      <a:endParaRPr lang="en-US" sz="1100">
                        <a:effectLst/>
                      </a:endParaRPr>
                    </a:p>
                    <a:p>
                      <a:pPr marL="0" marR="0" algn="ctr">
                        <a:lnSpc>
                          <a:spcPct val="107000"/>
                        </a:lnSpc>
                        <a:spcBef>
                          <a:spcPts val="0"/>
                        </a:spcBef>
                        <a:spcAft>
                          <a:spcPts val="0"/>
                        </a:spcAft>
                      </a:pPr>
                      <a:r>
                        <a:rPr lang="en-US" sz="1000">
                          <a:effectLst/>
                        </a:rPr>
                        <a:t>&lt;High/Medium/Low&gt;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000">
                          <a:effectLst/>
                        </a:rPr>
                        <a:t>Size</a:t>
                      </a:r>
                      <a:endParaRPr lang="en-US" sz="1100">
                        <a:effectLst/>
                      </a:endParaRPr>
                    </a:p>
                    <a:p>
                      <a:pPr marL="0" marR="0" algn="ctr">
                        <a:lnSpc>
                          <a:spcPct val="107000"/>
                        </a:lnSpc>
                        <a:spcBef>
                          <a:spcPts val="0"/>
                        </a:spcBef>
                        <a:spcAft>
                          <a:spcPts val="0"/>
                        </a:spcAft>
                      </a:pPr>
                      <a:r>
                        <a:rPr lang="en-US" sz="1000">
                          <a:effectLst/>
                        </a:rPr>
                        <a:t>(Hours)</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000">
                          <a:effectLst/>
                        </a:rPr>
                        <a:t>Sprint</a:t>
                      </a:r>
                      <a:endParaRPr lang="en-US" sz="1100">
                        <a:effectLst/>
                      </a:endParaRPr>
                    </a:p>
                    <a:p>
                      <a:pPr marL="0" marR="0" algn="ctr">
                        <a:lnSpc>
                          <a:spcPct val="107000"/>
                        </a:lnSpc>
                        <a:spcBef>
                          <a:spcPts val="0"/>
                        </a:spcBef>
                        <a:spcAft>
                          <a:spcPts val="0"/>
                        </a:spcAft>
                      </a:pPr>
                      <a:r>
                        <a:rPr lang="en-US" sz="1000">
                          <a:effectLst/>
                        </a:rPr>
                        <a:t>&lt;#&gt;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000">
                          <a:effectLst/>
                        </a:rPr>
                        <a:t>Status</a:t>
                      </a:r>
                      <a:endParaRPr lang="en-US" sz="1100">
                        <a:effectLst/>
                      </a:endParaRPr>
                    </a:p>
                    <a:p>
                      <a:pPr marL="0" marR="0" algn="ctr">
                        <a:lnSpc>
                          <a:spcPct val="107000"/>
                        </a:lnSpc>
                        <a:spcBef>
                          <a:spcPts val="0"/>
                        </a:spcBef>
                        <a:spcAft>
                          <a:spcPts val="0"/>
                        </a:spcAft>
                      </a:pPr>
                      <a:r>
                        <a:rPr lang="en-US" sz="1000">
                          <a:effectLst/>
                        </a:rPr>
                        <a:t>&lt;Planned/In progress/Completed&gt;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000">
                          <a:effectLst/>
                        </a:rPr>
                        <a:t>Release</a:t>
                      </a:r>
                      <a:endParaRPr lang="en-US" sz="1100">
                        <a:effectLst/>
                      </a:endParaRPr>
                    </a:p>
                    <a:p>
                      <a:pPr marL="0" marR="0" algn="ctr">
                        <a:lnSpc>
                          <a:spcPct val="107000"/>
                        </a:lnSpc>
                        <a:spcBef>
                          <a:spcPts val="0"/>
                        </a:spcBef>
                        <a:spcAft>
                          <a:spcPts val="0"/>
                        </a:spcAft>
                      </a:pPr>
                      <a:r>
                        <a:rPr lang="en-US" sz="1000">
                          <a:effectLst/>
                        </a:rPr>
                        <a:t>Date</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000">
                          <a:effectLst/>
                        </a:rPr>
                        <a:t>Release Goal</a:t>
                      </a:r>
                      <a:endParaRPr lang="en-US" sz="1100">
                        <a:effectLst/>
                        <a:latin typeface="Calibri"/>
                        <a:ea typeface="Calibri"/>
                        <a:cs typeface="Times New Roman"/>
                      </a:endParaRPr>
                    </a:p>
                  </a:txBody>
                  <a:tcPr marL="68580" marR="68580" marT="0" marB="0"/>
                </a:tc>
              </a:tr>
              <a:tr h="350422">
                <a:tc>
                  <a:txBody>
                    <a:bodyPr/>
                    <a:lstStyle/>
                    <a:p>
                      <a:pPr marL="0" marR="0">
                        <a:lnSpc>
                          <a:spcPct val="107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Medium</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2</a:t>
                      </a:r>
                      <a:endParaRPr lang="en-US" sz="1100">
                        <a:effectLst/>
                        <a:latin typeface="Calibri"/>
                        <a:ea typeface="Calibri"/>
                        <a:cs typeface="Times New Roman"/>
                      </a:endParaRPr>
                    </a:p>
                  </a:txBody>
                  <a:tcPr marL="68580" marR="68580" marT="0" marB="0"/>
                </a:tc>
                <a:tc rowSpan="3">
                  <a:txBody>
                    <a:bodyPr/>
                    <a:lstStyle/>
                    <a:p>
                      <a:pPr marL="0" marR="0">
                        <a:lnSpc>
                          <a:spcPct val="107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Completed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dirty="0">
                          <a:effectLst/>
                        </a:rPr>
                        <a:t> </a:t>
                      </a:r>
                      <a:r>
                        <a:rPr lang="en-US" sz="1100" dirty="0" smtClean="0">
                          <a:effectLst/>
                        </a:rPr>
                        <a:t>08/01/2022</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Table design</a:t>
                      </a:r>
                      <a:endParaRPr lang="en-US" sz="1100">
                        <a:effectLst/>
                        <a:latin typeface="Calibri"/>
                        <a:ea typeface="Calibri"/>
                        <a:cs typeface="Times New Roman"/>
                      </a:endParaRPr>
                    </a:p>
                  </a:txBody>
                  <a:tcPr marL="68580" marR="68580" marT="0" marB="0"/>
                </a:tc>
              </a:tr>
              <a:tr h="350422">
                <a:tc>
                  <a:txBody>
                    <a:bodyPr/>
                    <a:lstStyle/>
                    <a:p>
                      <a:pPr marL="0" marR="0">
                        <a:lnSpc>
                          <a:spcPct val="107000"/>
                        </a:lnSpc>
                        <a:spcBef>
                          <a:spcPts val="0"/>
                        </a:spcBef>
                        <a:spcAft>
                          <a:spcPts val="0"/>
                        </a:spcAft>
                      </a:pPr>
                      <a:r>
                        <a:rPr lang="en-US" sz="1100">
                          <a:effectLst/>
                        </a:rPr>
                        <a:t>2</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3</a:t>
                      </a:r>
                      <a:endParaRPr lang="en-US" sz="1100">
                        <a:effectLst/>
                        <a:latin typeface="Calibri"/>
                        <a:ea typeface="Calibri"/>
                        <a:cs typeface="Times New Roman"/>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Completed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dirty="0">
                          <a:effectLst/>
                        </a:rPr>
                        <a:t> </a:t>
                      </a:r>
                      <a:r>
                        <a:rPr lang="en-US" sz="1100" dirty="0" smtClean="0">
                          <a:effectLst/>
                        </a:rPr>
                        <a:t>08/01/2022</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Form design </a:t>
                      </a:r>
                      <a:endParaRPr lang="en-US" sz="1100">
                        <a:effectLst/>
                        <a:latin typeface="Calibri"/>
                        <a:ea typeface="Calibri"/>
                        <a:cs typeface="Times New Roman"/>
                      </a:endParaRPr>
                    </a:p>
                  </a:txBody>
                  <a:tcPr marL="68580" marR="68580" marT="0" marB="0"/>
                </a:tc>
              </a:tr>
              <a:tr h="350422">
                <a:tc>
                  <a:txBody>
                    <a:bodyPr/>
                    <a:lstStyle/>
                    <a:p>
                      <a:pPr marL="0" marR="0">
                        <a:lnSpc>
                          <a:spcPct val="107000"/>
                        </a:lnSpc>
                        <a:spcBef>
                          <a:spcPts val="0"/>
                        </a:spcBef>
                        <a:spcAft>
                          <a:spcPts val="0"/>
                        </a:spcAft>
                      </a:pPr>
                      <a:r>
                        <a:rPr lang="en-US" sz="1100">
                          <a:effectLst/>
                        </a:rPr>
                        <a:t>3</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Completed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dirty="0">
                          <a:effectLst/>
                        </a:rPr>
                        <a:t> </a:t>
                      </a:r>
                      <a:r>
                        <a:rPr lang="en-US" sz="1100" dirty="0" smtClean="0">
                          <a:effectLst/>
                        </a:rPr>
                        <a:t>08/01/2022</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Basic coding</a:t>
                      </a:r>
                      <a:endParaRPr lang="en-US" sz="1100">
                        <a:effectLst/>
                        <a:latin typeface="Calibri"/>
                        <a:ea typeface="Calibri"/>
                        <a:cs typeface="Times New Roman"/>
                      </a:endParaRPr>
                    </a:p>
                  </a:txBody>
                  <a:tcPr marL="68580" marR="68580" marT="0" marB="0"/>
                </a:tc>
              </a:tr>
              <a:tr h="336846">
                <a:tc>
                  <a:txBody>
                    <a:bodyPr/>
                    <a:lstStyle/>
                    <a:p>
                      <a:pPr marL="0" marR="0">
                        <a:lnSpc>
                          <a:spcPct val="107000"/>
                        </a:lnSpc>
                        <a:spcBef>
                          <a:spcPts val="0"/>
                        </a:spcBef>
                        <a:spcAft>
                          <a:spcPts val="0"/>
                        </a:spcAft>
                      </a:pPr>
                      <a:r>
                        <a:rPr lang="en-US" sz="1100">
                          <a:effectLst/>
                        </a:rPr>
                        <a:t>3</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rowSpan="2">
                  <a:txBody>
                    <a:bodyPr/>
                    <a:lstStyle/>
                    <a:p>
                      <a:pPr marL="0" marR="0">
                        <a:lnSpc>
                          <a:spcPct val="107000"/>
                        </a:lnSpc>
                        <a:spcBef>
                          <a:spcPts val="0"/>
                        </a:spcBef>
                        <a:spcAft>
                          <a:spcPts val="0"/>
                        </a:spcAft>
                      </a:pPr>
                      <a:r>
                        <a:rPr lang="en-US" sz="1100">
                          <a:effectLst/>
                        </a:rPr>
                        <a:t>2</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Planned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Creation data set</a:t>
                      </a:r>
                      <a:endParaRPr lang="en-US" sz="1100">
                        <a:effectLst/>
                        <a:latin typeface="Calibri"/>
                        <a:ea typeface="Calibri"/>
                        <a:cs typeface="Times New Roman"/>
                      </a:endParaRPr>
                    </a:p>
                  </a:txBody>
                  <a:tcPr marL="68580" marR="68580" marT="0" marB="0"/>
                </a:tc>
              </a:tr>
              <a:tr h="526056">
                <a:tc>
                  <a:txBody>
                    <a:bodyPr/>
                    <a:lstStyle/>
                    <a:p>
                      <a:pPr marL="0" marR="0">
                        <a:lnSpc>
                          <a:spcPct val="107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Medium</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Planned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Preprocessing</a:t>
                      </a:r>
                      <a:endParaRPr lang="en-US" sz="1100">
                        <a:effectLst/>
                        <a:latin typeface="Calibri"/>
                        <a:ea typeface="Calibri"/>
                        <a:cs typeface="Times New Roman"/>
                      </a:endParaRPr>
                    </a:p>
                  </a:txBody>
                  <a:tcPr marL="68580" marR="68580" marT="0" marB="0"/>
                </a:tc>
              </a:tr>
              <a:tr h="490591">
                <a:tc>
                  <a:txBody>
                    <a:bodyPr/>
                    <a:lstStyle/>
                    <a:p>
                      <a:pPr marL="0" marR="0">
                        <a:lnSpc>
                          <a:spcPct val="107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High</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rowSpan="2">
                  <a:txBody>
                    <a:bodyPr/>
                    <a:lstStyle/>
                    <a:p>
                      <a:pPr marL="0" marR="0">
                        <a:lnSpc>
                          <a:spcPct val="107000"/>
                        </a:lnSpc>
                        <a:spcBef>
                          <a:spcPts val="0"/>
                        </a:spcBef>
                        <a:spcAft>
                          <a:spcPts val="0"/>
                        </a:spcAft>
                      </a:pPr>
                      <a:r>
                        <a:rPr lang="en-US" sz="1100">
                          <a:effectLst/>
                        </a:rPr>
                        <a:t>3</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Planned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Training</a:t>
                      </a: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350422">
                <a:tc>
                  <a:txBody>
                    <a:bodyPr/>
                    <a:lstStyle/>
                    <a:p>
                      <a:pPr marL="0" marR="0">
                        <a:lnSpc>
                          <a:spcPct val="107000"/>
                        </a:lnSpc>
                        <a:spcBef>
                          <a:spcPts val="0"/>
                        </a:spcBef>
                        <a:spcAft>
                          <a:spcPts val="0"/>
                        </a:spcAft>
                      </a:pPr>
                      <a:r>
                        <a:rPr lang="en-US" sz="1100">
                          <a:effectLst/>
                        </a:rPr>
                        <a:t>6</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medium</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Planned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Prediction</a:t>
                      </a:r>
                      <a:endParaRPr lang="en-US" sz="1100">
                        <a:effectLst/>
                        <a:latin typeface="Calibri"/>
                        <a:ea typeface="Calibri"/>
                        <a:cs typeface="Times New Roman"/>
                      </a:endParaRPr>
                    </a:p>
                  </a:txBody>
                  <a:tcPr marL="68580" marR="68580" marT="0" marB="0"/>
                </a:tc>
              </a:tr>
              <a:tr h="468785">
                <a:tc>
                  <a:txBody>
                    <a:bodyPr/>
                    <a:lstStyle/>
                    <a:p>
                      <a:pPr marL="0" marR="0">
                        <a:lnSpc>
                          <a:spcPct val="107000"/>
                        </a:lnSpc>
                        <a:spcBef>
                          <a:spcPts val="0"/>
                        </a:spcBef>
                        <a:spcAft>
                          <a:spcPts val="0"/>
                        </a:spcAft>
                      </a:pPr>
                      <a:r>
                        <a:rPr lang="en-US" sz="1100">
                          <a:effectLst/>
                        </a:rPr>
                        <a:t>7</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Medium</a:t>
                      </a:r>
                    </a:p>
                    <a:p>
                      <a:pPr marL="0" marR="0">
                        <a:lnSpc>
                          <a:spcPct val="107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rowSpan="2">
                  <a:txBody>
                    <a:bodyPr/>
                    <a:lstStyle/>
                    <a:p>
                      <a:pPr marL="0" marR="0">
                        <a:lnSpc>
                          <a:spcPct val="107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Planned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Testing data</a:t>
                      </a:r>
                      <a:endParaRPr lang="en-US" sz="1100">
                        <a:effectLst/>
                        <a:latin typeface="Calibri"/>
                        <a:ea typeface="Calibri"/>
                        <a:cs typeface="Times New Roman"/>
                      </a:endParaRPr>
                    </a:p>
                  </a:txBody>
                  <a:tcPr marL="68580" marR="68580" marT="0" marB="0"/>
                </a:tc>
              </a:tr>
              <a:tr h="757692">
                <a:tc>
                  <a:txBody>
                    <a:bodyPr/>
                    <a:lstStyle/>
                    <a:p>
                      <a:pPr marL="0" marR="0">
                        <a:lnSpc>
                          <a:spcPct val="107000"/>
                        </a:lnSpc>
                        <a:spcBef>
                          <a:spcPts val="0"/>
                        </a:spcBef>
                        <a:spcAft>
                          <a:spcPts val="0"/>
                        </a:spcAft>
                      </a:pPr>
                      <a:r>
                        <a:rPr lang="en-US" sz="1100">
                          <a:effectLst/>
                        </a:rPr>
                        <a:t>8</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High</a:t>
                      </a:r>
                    </a:p>
                    <a:p>
                      <a:pPr marL="0" marR="0">
                        <a:lnSpc>
                          <a:spcPct val="107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100">
                          <a:effectLst/>
                        </a:rPr>
                        <a:t>Planned</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dirty="0">
                          <a:effectLst/>
                        </a:rPr>
                        <a:t>Output generation </a:t>
                      </a:r>
                      <a:endParaRPr lang="en-US"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173163" y="20304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12108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TotalTime>
  <Words>810</Words>
  <Application>Microsoft Office PowerPoint</Application>
  <PresentationFormat>On-screen Show (4:3)</PresentationFormat>
  <Paragraphs>605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BONE DEFORMITY IDENTIFICATION USING MACHINE LEARNING</vt:lpstr>
      <vt:lpstr>TABLE OF CONTENTS </vt:lpstr>
      <vt:lpstr>INTRODUCTION </vt:lpstr>
      <vt:lpstr>MODULES </vt:lpstr>
      <vt:lpstr>DATA FLOW DIAGRAM </vt:lpstr>
      <vt:lpstr>PowerPoint Presentation</vt:lpstr>
      <vt:lpstr>LEVEL-1.2 </vt:lpstr>
      <vt:lpstr>DEVELOPING ENVIRONMENT </vt:lpstr>
      <vt:lpstr>PRODUCT BACKLOG</vt:lpstr>
      <vt:lpstr>USER STORY</vt:lpstr>
      <vt:lpstr>PROJECT PLAN</vt:lpstr>
      <vt:lpstr>SPRINT BACKLOG</vt:lpstr>
      <vt:lpstr>SPRINT ACTUAL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21</cp:revision>
  <dcterms:created xsi:type="dcterms:W3CDTF">2022-01-10T16:04:42Z</dcterms:created>
  <dcterms:modified xsi:type="dcterms:W3CDTF">2022-01-13T16:13:10Z</dcterms:modified>
</cp:coreProperties>
</file>