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6" r:id="rId6"/>
    <p:sldId id="259" r:id="rId7"/>
    <p:sldId id="260" r:id="rId8"/>
    <p:sldId id="261" r:id="rId9"/>
    <p:sldId id="262" r:id="rId10"/>
    <p:sldId id="263" r:id="rId11"/>
    <p:sldId id="264" r:id="rId12"/>
    <p:sldId id="265" r:id="rId13"/>
    <p:sldId id="267" r:id="rId14"/>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3A3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675A-C55E-41A8-A354-CE1A042611E3}"/>
              </a:ext>
            </a:extLst>
          </p:cNvPr>
          <p:cNvSpPr>
            <a:spLocks noGrp="1"/>
          </p:cNvSpPr>
          <p:nvPr>
            <p:ph type="ctrTitle"/>
          </p:nvPr>
        </p:nvSpPr>
        <p:spPr/>
        <p:txBody>
          <a:bodyPr/>
          <a:lstStyle/>
          <a:p>
            <a:r>
              <a:rPr lang="en-US" b="1" dirty="0">
                <a:solidFill>
                  <a:srgbClr val="002060"/>
                </a:solidFill>
                <a:effectLst>
                  <a:outerShdw blurRad="38100" dist="38100" dir="2700000" algn="tl">
                    <a:srgbClr val="000000">
                      <a:alpha val="43137"/>
                    </a:srgbClr>
                  </a:outerShdw>
                </a:effectLst>
              </a:rPr>
              <a:t>SPAM SMS FILTERING USING MACHINE LEARNING</a:t>
            </a:r>
            <a:endParaRPr lang="en-IN" b="1"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263DE9D-3F3E-4FB3-96DC-4E6FDFE5C811}"/>
              </a:ext>
            </a:extLst>
          </p:cNvPr>
          <p:cNvSpPr>
            <a:spLocks noGrp="1"/>
          </p:cNvSpPr>
          <p:nvPr>
            <p:ph type="subTitle" idx="1"/>
          </p:nvPr>
        </p:nvSpPr>
        <p:spPr>
          <a:xfrm>
            <a:off x="2967254" y="4472127"/>
            <a:ext cx="8689976" cy="1371599"/>
          </a:xfrm>
        </p:spPr>
        <p:txBody>
          <a:bodyPr>
            <a:normAutofit fontScale="92500" lnSpcReduction="20000"/>
          </a:bodyPr>
          <a:lstStyle/>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MUBASHIRA A</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Roll No:29</a:t>
            </a:r>
          </a:p>
          <a:p>
            <a:pPr algn="r"/>
            <a:r>
              <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Product Owner : MR. VASUDEVAN T V</a:t>
            </a:r>
          </a:p>
          <a:p>
            <a:pPr algn="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endParaRPr lang="en-IN"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589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67D3-4070-42A0-A0C5-C8D9D927707A}"/>
              </a:ext>
            </a:extLst>
          </p:cNvPr>
          <p:cNvSpPr>
            <a:spLocks noGrp="1"/>
          </p:cNvSpPr>
          <p:nvPr>
            <p:ph type="title"/>
          </p:nvPr>
        </p:nvSpPr>
        <p:spPr>
          <a:xfrm>
            <a:off x="913149" y="277011"/>
            <a:ext cx="10364451" cy="1596177"/>
          </a:xfrm>
        </p:spPr>
        <p:txBody>
          <a:bodyPr>
            <a:norm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Project plan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graphicFrame>
        <p:nvGraphicFramePr>
          <p:cNvPr id="4" name="Table 4">
            <a:extLst>
              <a:ext uri="{FF2B5EF4-FFF2-40B4-BE49-F238E27FC236}">
                <a16:creationId xmlns:a16="http://schemas.microsoft.com/office/drawing/2014/main" id="{585614DD-C74A-4296-A8F6-D6119548C37B}"/>
              </a:ext>
            </a:extLst>
          </p:cNvPr>
          <p:cNvGraphicFramePr>
            <a:graphicFrameLocks noGrp="1"/>
          </p:cNvGraphicFramePr>
          <p:nvPr>
            <p:ph sz="quarter" idx="13"/>
            <p:extLst>
              <p:ext uri="{D42A27DB-BD31-4B8C-83A1-F6EECF244321}">
                <p14:modId xmlns:p14="http://schemas.microsoft.com/office/powerpoint/2010/main" val="180352890"/>
              </p:ext>
            </p:extLst>
          </p:nvPr>
        </p:nvGraphicFramePr>
        <p:xfrm>
          <a:off x="914400" y="1513332"/>
          <a:ext cx="10363200" cy="3831336"/>
        </p:xfrm>
        <a:graphic>
          <a:graphicData uri="http://schemas.openxmlformats.org/drawingml/2006/table">
            <a:tbl>
              <a:tblPr firstRow="1" bandRow="1">
                <a:tableStyleId>{073A0DAA-6AF3-43AB-8588-CEC1D06C72B9}</a:tableStyleId>
              </a:tblPr>
              <a:tblGrid>
                <a:gridCol w="1727200">
                  <a:extLst>
                    <a:ext uri="{9D8B030D-6E8A-4147-A177-3AD203B41FA5}">
                      <a16:colId xmlns:a16="http://schemas.microsoft.com/office/drawing/2014/main" val="914440971"/>
                    </a:ext>
                  </a:extLst>
                </a:gridCol>
                <a:gridCol w="1727200">
                  <a:extLst>
                    <a:ext uri="{9D8B030D-6E8A-4147-A177-3AD203B41FA5}">
                      <a16:colId xmlns:a16="http://schemas.microsoft.com/office/drawing/2014/main" val="3309000170"/>
                    </a:ext>
                  </a:extLst>
                </a:gridCol>
                <a:gridCol w="1916590">
                  <a:extLst>
                    <a:ext uri="{9D8B030D-6E8A-4147-A177-3AD203B41FA5}">
                      <a16:colId xmlns:a16="http://schemas.microsoft.com/office/drawing/2014/main" val="1814785765"/>
                    </a:ext>
                  </a:extLst>
                </a:gridCol>
                <a:gridCol w="1935332">
                  <a:extLst>
                    <a:ext uri="{9D8B030D-6E8A-4147-A177-3AD203B41FA5}">
                      <a16:colId xmlns:a16="http://schemas.microsoft.com/office/drawing/2014/main" val="3345702450"/>
                    </a:ext>
                  </a:extLst>
                </a:gridCol>
                <a:gridCol w="1438182">
                  <a:extLst>
                    <a:ext uri="{9D8B030D-6E8A-4147-A177-3AD203B41FA5}">
                      <a16:colId xmlns:a16="http://schemas.microsoft.com/office/drawing/2014/main" val="3257718443"/>
                    </a:ext>
                  </a:extLst>
                </a:gridCol>
                <a:gridCol w="1618696">
                  <a:extLst>
                    <a:ext uri="{9D8B030D-6E8A-4147-A177-3AD203B41FA5}">
                      <a16:colId xmlns:a16="http://schemas.microsoft.com/office/drawing/2014/main" val="3956117437"/>
                    </a:ext>
                  </a:extLst>
                </a:gridCol>
              </a:tblGrid>
              <a:tr h="425704">
                <a:tc>
                  <a:txBody>
                    <a:bodyPr/>
                    <a:lstStyle/>
                    <a:p>
                      <a:pP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Task Name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Start Date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End Date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Days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851530"/>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Sprint 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27/12/21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27/12/21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377569"/>
                  </a:ext>
                </a:extLst>
              </a:tr>
              <a:tr h="425704">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28/12/21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28/12/21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006088"/>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29/12/21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30/12/21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Completed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452470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15/01/22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16/01/22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69560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Sprint 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22/01/22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23/01/22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232959"/>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29/01/22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30/01/22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441055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Sprint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05/02/22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06/02/22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395844"/>
                  </a:ext>
                </a:extLst>
              </a:tr>
              <a:tr h="425704">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12/02/22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   12/02/22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Planned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805541"/>
                  </a:ext>
                </a:extLst>
              </a:tr>
            </a:tbl>
          </a:graphicData>
        </a:graphic>
      </p:graphicFrame>
    </p:spTree>
    <p:extLst>
      <p:ext uri="{BB962C8B-B14F-4D97-AF65-F5344CB8AC3E}">
        <p14:creationId xmlns:p14="http://schemas.microsoft.com/office/powerpoint/2010/main" val="372266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6EFE-D604-4F7C-A7AE-5615957EFEDD}"/>
              </a:ext>
            </a:extLst>
          </p:cNvPr>
          <p:cNvSpPr>
            <a:spLocks noGrp="1"/>
          </p:cNvSpPr>
          <p:nvPr>
            <p:ph type="title"/>
          </p:nvPr>
        </p:nvSpPr>
        <p:spPr>
          <a:xfrm>
            <a:off x="762855" y="280655"/>
            <a:ext cx="10364451" cy="1059874"/>
          </a:xfrm>
        </p:spPr>
        <p:txBody>
          <a:bodyPr>
            <a:normAutofit/>
          </a:bodyPr>
          <a:lstStyle/>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Sprint Backlog plan</a:t>
            </a:r>
            <a:br>
              <a:rPr lang="en-IN" sz="2400" u="sng" dirty="0">
                <a:effectLst/>
                <a:latin typeface="Calibri" panose="020F0502020204030204" pitchFamily="34" charset="0"/>
                <a:ea typeface="Calibri" panose="020F0502020204030204" pitchFamily="34" charset="0"/>
                <a:cs typeface="Times New Roman" panose="02020603050405020304" pitchFamily="18" charset="0"/>
              </a:rPr>
            </a:br>
            <a:endParaRPr lang="en-IN" u="sng" dirty="0"/>
          </a:p>
        </p:txBody>
      </p:sp>
      <p:graphicFrame>
        <p:nvGraphicFramePr>
          <p:cNvPr id="4" name="Table 4">
            <a:extLst>
              <a:ext uri="{FF2B5EF4-FFF2-40B4-BE49-F238E27FC236}">
                <a16:creationId xmlns:a16="http://schemas.microsoft.com/office/drawing/2014/main" id="{9B329202-2291-4183-8876-9AC42F492E60}"/>
              </a:ext>
            </a:extLst>
          </p:cNvPr>
          <p:cNvGraphicFramePr>
            <a:graphicFrameLocks noGrp="1"/>
          </p:cNvGraphicFramePr>
          <p:nvPr>
            <p:ph sz="quarter" idx="13"/>
            <p:extLst>
              <p:ext uri="{D42A27DB-BD31-4B8C-83A1-F6EECF244321}">
                <p14:modId xmlns:p14="http://schemas.microsoft.com/office/powerpoint/2010/main" val="1998439763"/>
              </p:ext>
            </p:extLst>
          </p:nvPr>
        </p:nvGraphicFramePr>
        <p:xfrm>
          <a:off x="263368" y="1250839"/>
          <a:ext cx="11665264" cy="4951608"/>
        </p:xfrm>
        <a:graphic>
          <a:graphicData uri="http://schemas.openxmlformats.org/drawingml/2006/table">
            <a:tbl>
              <a:tblPr firstRow="1" bandRow="1">
                <a:tableStyleId>{073A0DAA-6AF3-43AB-8588-CEC1D06C72B9}</a:tableStyleId>
              </a:tblPr>
              <a:tblGrid>
                <a:gridCol w="1689719">
                  <a:extLst>
                    <a:ext uri="{9D8B030D-6E8A-4147-A177-3AD203B41FA5}">
                      <a16:colId xmlns:a16="http://schemas.microsoft.com/office/drawing/2014/main" val="3808606551"/>
                    </a:ext>
                  </a:extLst>
                </a:gridCol>
                <a:gridCol w="1029810">
                  <a:extLst>
                    <a:ext uri="{9D8B030D-6E8A-4147-A177-3AD203B41FA5}">
                      <a16:colId xmlns:a16="http://schemas.microsoft.com/office/drawing/2014/main" val="1166605784"/>
                    </a:ext>
                  </a:extLst>
                </a:gridCol>
                <a:gridCol w="870012">
                  <a:extLst>
                    <a:ext uri="{9D8B030D-6E8A-4147-A177-3AD203B41FA5}">
                      <a16:colId xmlns:a16="http://schemas.microsoft.com/office/drawing/2014/main" val="3028059879"/>
                    </a:ext>
                  </a:extLst>
                </a:gridCol>
                <a:gridCol w="612559">
                  <a:extLst>
                    <a:ext uri="{9D8B030D-6E8A-4147-A177-3AD203B41FA5}">
                      <a16:colId xmlns:a16="http://schemas.microsoft.com/office/drawing/2014/main" val="85834368"/>
                    </a:ext>
                  </a:extLst>
                </a:gridCol>
                <a:gridCol w="612559">
                  <a:extLst>
                    <a:ext uri="{9D8B030D-6E8A-4147-A177-3AD203B41FA5}">
                      <a16:colId xmlns:a16="http://schemas.microsoft.com/office/drawing/2014/main" val="651997594"/>
                    </a:ext>
                  </a:extLst>
                </a:gridCol>
                <a:gridCol w="648070">
                  <a:extLst>
                    <a:ext uri="{9D8B030D-6E8A-4147-A177-3AD203B41FA5}">
                      <a16:colId xmlns:a16="http://schemas.microsoft.com/office/drawing/2014/main" val="857107291"/>
                    </a:ext>
                  </a:extLst>
                </a:gridCol>
                <a:gridCol w="621437">
                  <a:extLst>
                    <a:ext uri="{9D8B030D-6E8A-4147-A177-3AD203B41FA5}">
                      <a16:colId xmlns:a16="http://schemas.microsoft.com/office/drawing/2014/main" val="1016276570"/>
                    </a:ext>
                  </a:extLst>
                </a:gridCol>
                <a:gridCol w="639192">
                  <a:extLst>
                    <a:ext uri="{9D8B030D-6E8A-4147-A177-3AD203B41FA5}">
                      <a16:colId xmlns:a16="http://schemas.microsoft.com/office/drawing/2014/main" val="2709344413"/>
                    </a:ext>
                  </a:extLst>
                </a:gridCol>
                <a:gridCol w="621437">
                  <a:extLst>
                    <a:ext uri="{9D8B030D-6E8A-4147-A177-3AD203B41FA5}">
                      <a16:colId xmlns:a16="http://schemas.microsoft.com/office/drawing/2014/main" val="1117893167"/>
                    </a:ext>
                  </a:extLst>
                </a:gridCol>
                <a:gridCol w="612559">
                  <a:extLst>
                    <a:ext uri="{9D8B030D-6E8A-4147-A177-3AD203B41FA5}">
                      <a16:colId xmlns:a16="http://schemas.microsoft.com/office/drawing/2014/main" val="700763139"/>
                    </a:ext>
                  </a:extLst>
                </a:gridCol>
                <a:gridCol w="612560">
                  <a:extLst>
                    <a:ext uri="{9D8B030D-6E8A-4147-A177-3AD203B41FA5}">
                      <a16:colId xmlns:a16="http://schemas.microsoft.com/office/drawing/2014/main" val="2014470876"/>
                    </a:ext>
                  </a:extLst>
                </a:gridCol>
                <a:gridCol w="630314">
                  <a:extLst>
                    <a:ext uri="{9D8B030D-6E8A-4147-A177-3AD203B41FA5}">
                      <a16:colId xmlns:a16="http://schemas.microsoft.com/office/drawing/2014/main" val="3380723607"/>
                    </a:ext>
                  </a:extLst>
                </a:gridCol>
                <a:gridCol w="612559">
                  <a:extLst>
                    <a:ext uri="{9D8B030D-6E8A-4147-A177-3AD203B41FA5}">
                      <a16:colId xmlns:a16="http://schemas.microsoft.com/office/drawing/2014/main" val="2225980814"/>
                    </a:ext>
                  </a:extLst>
                </a:gridCol>
                <a:gridCol w="612560">
                  <a:extLst>
                    <a:ext uri="{9D8B030D-6E8A-4147-A177-3AD203B41FA5}">
                      <a16:colId xmlns:a16="http://schemas.microsoft.com/office/drawing/2014/main" val="2059491322"/>
                    </a:ext>
                  </a:extLst>
                </a:gridCol>
                <a:gridCol w="612559">
                  <a:extLst>
                    <a:ext uri="{9D8B030D-6E8A-4147-A177-3AD203B41FA5}">
                      <a16:colId xmlns:a16="http://schemas.microsoft.com/office/drawing/2014/main" val="1510120815"/>
                    </a:ext>
                  </a:extLst>
                </a:gridCol>
                <a:gridCol w="627358">
                  <a:extLst>
                    <a:ext uri="{9D8B030D-6E8A-4147-A177-3AD203B41FA5}">
                      <a16:colId xmlns:a16="http://schemas.microsoft.com/office/drawing/2014/main" val="227627478"/>
                    </a:ext>
                  </a:extLst>
                </a:gridCol>
              </a:tblGrid>
              <a:tr h="625129">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751354"/>
                  </a:ext>
                </a:extLst>
              </a:tr>
              <a:tr h="342708">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860461"/>
                  </a:ext>
                </a:extLst>
              </a:tr>
              <a:tr h="625129">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Dataset Collection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27/12/21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329815"/>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Analysis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28/12/21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666204"/>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2907509"/>
                  </a:ext>
                </a:extLst>
              </a:tr>
              <a:tr h="393619">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058381"/>
                  </a:ext>
                </a:extLst>
              </a:tr>
              <a:tr h="393619">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16/01/22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770950"/>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0786428"/>
                  </a:ext>
                </a:extLst>
              </a:tr>
              <a:tr h="393619">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804440"/>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6634510"/>
                  </a:ext>
                </a:extLst>
              </a:tr>
              <a:tr h="372603">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Testing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12/02/22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257145"/>
                  </a:ext>
                </a:extLst>
              </a:tr>
              <a:tr h="266291">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2982628"/>
                  </a:ext>
                </a:extLst>
              </a:tr>
            </a:tbl>
          </a:graphicData>
        </a:graphic>
      </p:graphicFrame>
    </p:spTree>
    <p:extLst>
      <p:ext uri="{BB962C8B-B14F-4D97-AF65-F5344CB8AC3E}">
        <p14:creationId xmlns:p14="http://schemas.microsoft.com/office/powerpoint/2010/main" val="32760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6508-15AA-41E5-BE29-600008CF0B15}"/>
              </a:ext>
            </a:extLst>
          </p:cNvPr>
          <p:cNvSpPr>
            <a:spLocks noGrp="1"/>
          </p:cNvSpPr>
          <p:nvPr>
            <p:ph type="title"/>
          </p:nvPr>
        </p:nvSpPr>
        <p:spPr>
          <a:xfrm>
            <a:off x="912523" y="277790"/>
            <a:ext cx="10364451" cy="943953"/>
          </a:xfrm>
        </p:spPr>
        <p:txBody>
          <a:bodyPr>
            <a:normAutofit fontScale="90000"/>
          </a:bodyPr>
          <a:lstStyle/>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Sprint 1 Backlog Actual</a:t>
            </a:r>
            <a:br>
              <a:rPr lang="en-IN" sz="2400" u="sng" dirty="0">
                <a:effectLst/>
                <a:latin typeface="Calibri" panose="020F0502020204030204" pitchFamily="34" charset="0"/>
                <a:ea typeface="Calibri" panose="020F0502020204030204" pitchFamily="34" charset="0"/>
                <a:cs typeface="Times New Roman" panose="02020603050405020304" pitchFamily="18" charset="0"/>
              </a:rPr>
            </a:br>
            <a:endParaRPr lang="en-IN" sz="4400" u="sng" dirty="0"/>
          </a:p>
        </p:txBody>
      </p:sp>
      <p:graphicFrame>
        <p:nvGraphicFramePr>
          <p:cNvPr id="4" name="Table 4">
            <a:extLst>
              <a:ext uri="{FF2B5EF4-FFF2-40B4-BE49-F238E27FC236}">
                <a16:creationId xmlns:a16="http://schemas.microsoft.com/office/drawing/2014/main" id="{91DE7382-8191-4150-9EBA-1E72188355FE}"/>
              </a:ext>
            </a:extLst>
          </p:cNvPr>
          <p:cNvGraphicFramePr>
            <a:graphicFrameLocks noGrp="1"/>
          </p:cNvGraphicFramePr>
          <p:nvPr>
            <p:ph sz="quarter" idx="13"/>
            <p:extLst>
              <p:ext uri="{D42A27DB-BD31-4B8C-83A1-F6EECF244321}">
                <p14:modId xmlns:p14="http://schemas.microsoft.com/office/powerpoint/2010/main" val="33557280"/>
              </p:ext>
            </p:extLst>
          </p:nvPr>
        </p:nvGraphicFramePr>
        <p:xfrm>
          <a:off x="200689" y="951960"/>
          <a:ext cx="11790622" cy="5613782"/>
        </p:xfrm>
        <a:graphic>
          <a:graphicData uri="http://schemas.openxmlformats.org/drawingml/2006/table">
            <a:tbl>
              <a:tblPr firstRow="1" bandRow="1">
                <a:tableStyleId>{073A0DAA-6AF3-43AB-8588-CEC1D06C72B9}</a:tableStyleId>
              </a:tblPr>
              <a:tblGrid>
                <a:gridCol w="1530457">
                  <a:extLst>
                    <a:ext uri="{9D8B030D-6E8A-4147-A177-3AD203B41FA5}">
                      <a16:colId xmlns:a16="http://schemas.microsoft.com/office/drawing/2014/main" val="3093012360"/>
                    </a:ext>
                  </a:extLst>
                </a:gridCol>
                <a:gridCol w="1047565">
                  <a:extLst>
                    <a:ext uri="{9D8B030D-6E8A-4147-A177-3AD203B41FA5}">
                      <a16:colId xmlns:a16="http://schemas.microsoft.com/office/drawing/2014/main" val="2594084167"/>
                    </a:ext>
                  </a:extLst>
                </a:gridCol>
                <a:gridCol w="825623">
                  <a:extLst>
                    <a:ext uri="{9D8B030D-6E8A-4147-A177-3AD203B41FA5}">
                      <a16:colId xmlns:a16="http://schemas.microsoft.com/office/drawing/2014/main" val="1427243341"/>
                    </a:ext>
                  </a:extLst>
                </a:gridCol>
                <a:gridCol w="568171">
                  <a:extLst>
                    <a:ext uri="{9D8B030D-6E8A-4147-A177-3AD203B41FA5}">
                      <a16:colId xmlns:a16="http://schemas.microsoft.com/office/drawing/2014/main" val="1279693978"/>
                    </a:ext>
                  </a:extLst>
                </a:gridCol>
                <a:gridCol w="662327">
                  <a:extLst>
                    <a:ext uri="{9D8B030D-6E8A-4147-A177-3AD203B41FA5}">
                      <a16:colId xmlns:a16="http://schemas.microsoft.com/office/drawing/2014/main" val="2351034185"/>
                    </a:ext>
                  </a:extLst>
                </a:gridCol>
                <a:gridCol w="621437">
                  <a:extLst>
                    <a:ext uri="{9D8B030D-6E8A-4147-A177-3AD203B41FA5}">
                      <a16:colId xmlns:a16="http://schemas.microsoft.com/office/drawing/2014/main" val="763026814"/>
                    </a:ext>
                  </a:extLst>
                </a:gridCol>
                <a:gridCol w="639193">
                  <a:extLst>
                    <a:ext uri="{9D8B030D-6E8A-4147-A177-3AD203B41FA5}">
                      <a16:colId xmlns:a16="http://schemas.microsoft.com/office/drawing/2014/main" val="2547402542"/>
                    </a:ext>
                  </a:extLst>
                </a:gridCol>
                <a:gridCol w="648069">
                  <a:extLst>
                    <a:ext uri="{9D8B030D-6E8A-4147-A177-3AD203B41FA5}">
                      <a16:colId xmlns:a16="http://schemas.microsoft.com/office/drawing/2014/main" val="600707921"/>
                    </a:ext>
                  </a:extLst>
                </a:gridCol>
                <a:gridCol w="621437">
                  <a:extLst>
                    <a:ext uri="{9D8B030D-6E8A-4147-A177-3AD203B41FA5}">
                      <a16:colId xmlns:a16="http://schemas.microsoft.com/office/drawing/2014/main" val="3314439398"/>
                    </a:ext>
                  </a:extLst>
                </a:gridCol>
                <a:gridCol w="559294">
                  <a:extLst>
                    <a:ext uri="{9D8B030D-6E8A-4147-A177-3AD203B41FA5}">
                      <a16:colId xmlns:a16="http://schemas.microsoft.com/office/drawing/2014/main" val="4276808617"/>
                    </a:ext>
                  </a:extLst>
                </a:gridCol>
                <a:gridCol w="577048">
                  <a:extLst>
                    <a:ext uri="{9D8B030D-6E8A-4147-A177-3AD203B41FA5}">
                      <a16:colId xmlns:a16="http://schemas.microsoft.com/office/drawing/2014/main" val="4033875728"/>
                    </a:ext>
                  </a:extLst>
                </a:gridCol>
                <a:gridCol w="594804">
                  <a:extLst>
                    <a:ext uri="{9D8B030D-6E8A-4147-A177-3AD203B41FA5}">
                      <a16:colId xmlns:a16="http://schemas.microsoft.com/office/drawing/2014/main" val="1294785474"/>
                    </a:ext>
                  </a:extLst>
                </a:gridCol>
                <a:gridCol w="577049">
                  <a:extLst>
                    <a:ext uri="{9D8B030D-6E8A-4147-A177-3AD203B41FA5}">
                      <a16:colId xmlns:a16="http://schemas.microsoft.com/office/drawing/2014/main" val="2483463537"/>
                    </a:ext>
                  </a:extLst>
                </a:gridCol>
                <a:gridCol w="603681">
                  <a:extLst>
                    <a:ext uri="{9D8B030D-6E8A-4147-A177-3AD203B41FA5}">
                      <a16:colId xmlns:a16="http://schemas.microsoft.com/office/drawing/2014/main" val="243759760"/>
                    </a:ext>
                  </a:extLst>
                </a:gridCol>
                <a:gridCol w="559293">
                  <a:extLst>
                    <a:ext uri="{9D8B030D-6E8A-4147-A177-3AD203B41FA5}">
                      <a16:colId xmlns:a16="http://schemas.microsoft.com/office/drawing/2014/main" val="565650541"/>
                    </a:ext>
                  </a:extLst>
                </a:gridCol>
                <a:gridCol w="559294">
                  <a:extLst>
                    <a:ext uri="{9D8B030D-6E8A-4147-A177-3AD203B41FA5}">
                      <a16:colId xmlns:a16="http://schemas.microsoft.com/office/drawing/2014/main" val="841564397"/>
                    </a:ext>
                  </a:extLst>
                </a:gridCol>
                <a:gridCol w="595880">
                  <a:extLst>
                    <a:ext uri="{9D8B030D-6E8A-4147-A177-3AD203B41FA5}">
                      <a16:colId xmlns:a16="http://schemas.microsoft.com/office/drawing/2014/main" val="2157079333"/>
                    </a:ext>
                  </a:extLst>
                </a:gridCol>
              </a:tblGrid>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Backlog Item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Status and Completion date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Original Estimate in 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Day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Day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&lt;Y/N&gt;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818534"/>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3977830"/>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Dataset Collection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27/12/21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51826"/>
                  </a:ext>
                </a:extLst>
              </a:tr>
              <a:tr h="370840">
                <a:tc>
                  <a:txBody>
                    <a:bodyPr/>
                    <a:lstStyle/>
                    <a:p>
                      <a:pPr algn="l">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Analysis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28/12/21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124303"/>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#3,4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63806"/>
                  </a:ext>
                </a:extLst>
              </a:tr>
              <a:tr h="370840">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UI Designing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30/12/21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0725243"/>
                  </a:ext>
                </a:extLst>
              </a:tr>
              <a:tr h="370840">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16/01/22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205759"/>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#5,6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1777728"/>
                  </a:ext>
                </a:extLst>
              </a:tr>
              <a:tr h="370840">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30/01/22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7444132"/>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User story  #7,8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9284821"/>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Testing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12/02/22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6274231"/>
                  </a:ext>
                </a:extLst>
              </a:tr>
              <a:tr h="370840">
                <a:tc>
                  <a:txBody>
                    <a:bodyPr/>
                    <a:lstStyle/>
                    <a:p>
                      <a:pPr algn="l">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101292"/>
                  </a:ext>
                </a:extLst>
              </a:tr>
            </a:tbl>
          </a:graphicData>
        </a:graphic>
      </p:graphicFrame>
    </p:spTree>
    <p:extLst>
      <p:ext uri="{BB962C8B-B14F-4D97-AF65-F5344CB8AC3E}">
        <p14:creationId xmlns:p14="http://schemas.microsoft.com/office/powerpoint/2010/main" val="427014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98496F-7DB0-40E0-A4B0-81C018E60FB2}"/>
              </a:ext>
            </a:extLst>
          </p:cNvPr>
          <p:cNvSpPr>
            <a:spLocks noGrp="1"/>
          </p:cNvSpPr>
          <p:nvPr>
            <p:ph type="title"/>
          </p:nvPr>
        </p:nvSpPr>
        <p:spPr>
          <a:xfrm>
            <a:off x="461014" y="2630911"/>
            <a:ext cx="10364451" cy="1596177"/>
          </a:xfrm>
        </p:spPr>
        <p:txBody>
          <a:bodyPr/>
          <a:lstStyle/>
          <a:p>
            <a:r>
              <a:rPr lang="en-US" b="1" dirty="0"/>
              <a:t>	</a:t>
            </a:r>
            <a:r>
              <a:rPr lang="en-US" sz="80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53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E048-6570-4E84-BFCF-4395E5529A30}"/>
              </a:ext>
            </a:extLst>
          </p:cNvPr>
          <p:cNvSpPr>
            <a:spLocks noGrp="1"/>
          </p:cNvSpPr>
          <p:nvPr>
            <p:ph type="title"/>
          </p:nvPr>
        </p:nvSpPr>
        <p:spPr/>
        <p:txBody>
          <a:bodyPr/>
          <a:lstStyle/>
          <a:p>
            <a:r>
              <a:rPr lang="en-IN" sz="3600" b="1" u="sng" dirty="0">
                <a:latin typeface="Times New Roman" pitchFamily="18" charset="0"/>
                <a:cs typeface="Times New Roman" pitchFamily="18" charset="0"/>
              </a:rPr>
              <a:t>TABLE OF CONTENTS</a:t>
            </a:r>
            <a:endParaRPr lang="en-IN" dirty="0"/>
          </a:p>
        </p:txBody>
      </p:sp>
      <p:sp>
        <p:nvSpPr>
          <p:cNvPr id="3" name="Content Placeholder 2">
            <a:extLst>
              <a:ext uri="{FF2B5EF4-FFF2-40B4-BE49-F238E27FC236}">
                <a16:creationId xmlns:a16="http://schemas.microsoft.com/office/drawing/2014/main" id="{94B21EFE-32BA-4C55-BE25-265AA5BBFE08}"/>
              </a:ext>
            </a:extLst>
          </p:cNvPr>
          <p:cNvSpPr>
            <a:spLocks noGrp="1"/>
          </p:cNvSpPr>
          <p:nvPr>
            <p:ph sz="quarter" idx="13"/>
          </p:nvPr>
        </p:nvSpPr>
        <p:spPr/>
        <p:txBody>
          <a:bodyPr>
            <a:normAutofit fontScale="92500" lnSpcReduction="20000"/>
          </a:bodyPr>
          <a:lstStyle/>
          <a:p>
            <a:pPr marL="514350" indent="-514350">
              <a:buFont typeface="+mj-lt"/>
              <a:buAutoNum type="arabicPeriod"/>
            </a:pPr>
            <a:r>
              <a:rPr lang="en-IN" sz="2000" dirty="0">
                <a:latin typeface="Times New Roman" pitchFamily="18" charset="0"/>
                <a:cs typeface="Times New Roman" pitchFamily="18" charset="0"/>
              </a:rPr>
              <a:t>Introduction</a:t>
            </a:r>
          </a:p>
          <a:p>
            <a:pPr marL="514350" indent="-514350">
              <a:buFont typeface="+mj-lt"/>
              <a:buAutoNum type="arabicPeriod"/>
            </a:pPr>
            <a:r>
              <a:rPr lang="en-IN" sz="2000" dirty="0">
                <a:latin typeface="Times New Roman" pitchFamily="18" charset="0"/>
                <a:cs typeface="Times New Roman" pitchFamily="18" charset="0"/>
              </a:rPr>
              <a:t>Modules</a:t>
            </a:r>
          </a:p>
          <a:p>
            <a:pPr marL="514350" indent="-514350">
              <a:buFont typeface="+mj-lt"/>
              <a:buAutoNum type="arabicPeriod"/>
            </a:pPr>
            <a:r>
              <a:rPr lang="en-IN" sz="2000" dirty="0">
                <a:latin typeface="Times New Roman" pitchFamily="18" charset="0"/>
                <a:cs typeface="Times New Roman" pitchFamily="18" charset="0"/>
              </a:rPr>
              <a:t>Developing Environment</a:t>
            </a:r>
          </a:p>
          <a:p>
            <a:pPr marL="514350" indent="-514350">
              <a:buFont typeface="+mj-lt"/>
              <a:buAutoNum type="arabicPeriod"/>
            </a:pPr>
            <a:r>
              <a:rPr lang="en-IN" sz="2000" dirty="0">
                <a:latin typeface="Times New Roman" pitchFamily="18" charset="0"/>
                <a:cs typeface="Times New Roman" pitchFamily="18" charset="0"/>
              </a:rPr>
              <a:t>Product backlog</a:t>
            </a:r>
          </a:p>
          <a:p>
            <a:pPr marL="514350" indent="-514350">
              <a:buFont typeface="+mj-lt"/>
              <a:buAutoNum type="arabicPeriod"/>
            </a:pPr>
            <a:r>
              <a:rPr lang="en-IN" sz="2000" dirty="0">
                <a:latin typeface="Times New Roman" pitchFamily="18" charset="0"/>
                <a:cs typeface="Times New Roman" pitchFamily="18" charset="0"/>
              </a:rPr>
              <a:t>User story</a:t>
            </a:r>
          </a:p>
          <a:p>
            <a:pPr marL="514350" indent="-514350">
              <a:buFont typeface="+mj-lt"/>
              <a:buAutoNum type="arabicPeriod"/>
            </a:pPr>
            <a:r>
              <a:rPr lang="en-IN" sz="2000" dirty="0">
                <a:latin typeface="Times New Roman" pitchFamily="18" charset="0"/>
                <a:cs typeface="Times New Roman" pitchFamily="18" charset="0"/>
              </a:rPr>
              <a:t>Project plan</a:t>
            </a:r>
          </a:p>
          <a:p>
            <a:pPr marL="514350" indent="-514350">
              <a:buFont typeface="+mj-lt"/>
              <a:buAutoNum type="arabicPeriod"/>
            </a:pPr>
            <a:r>
              <a:rPr lang="en-IN" sz="2000" dirty="0">
                <a:latin typeface="Times New Roman" pitchFamily="18" charset="0"/>
                <a:cs typeface="Times New Roman" pitchFamily="18" charset="0"/>
              </a:rPr>
              <a:t>Sprint plan</a:t>
            </a:r>
          </a:p>
          <a:p>
            <a:pPr marL="514350" indent="-514350">
              <a:buFont typeface="+mj-lt"/>
              <a:buAutoNum type="arabicPeriod"/>
            </a:pPr>
            <a:r>
              <a:rPr lang="en-IN" sz="2000" dirty="0">
                <a:latin typeface="Times New Roman" pitchFamily="18" charset="0"/>
                <a:cs typeface="Times New Roman" pitchFamily="18" charset="0"/>
              </a:rPr>
              <a:t>Sprint 1 actual</a:t>
            </a:r>
            <a:endParaRPr lang="en-US" sz="20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20744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9806-9289-46C9-863A-FD243F75D54C}"/>
              </a:ext>
            </a:extLst>
          </p:cNvPr>
          <p:cNvSpPr>
            <a:spLocks noGrp="1"/>
          </p:cNvSpPr>
          <p:nvPr>
            <p:ph type="title"/>
          </p:nvPr>
        </p:nvSpPr>
        <p:spPr/>
        <p:txBody>
          <a:bodyPr/>
          <a:lstStyle/>
          <a:p>
            <a:r>
              <a:rPr lang="en-IN" sz="3600" b="1" u="sng" dirty="0">
                <a:latin typeface="Times New Roman" pitchFamily="18" charset="0"/>
                <a:cs typeface="Times New Roman" pitchFamily="18" charset="0"/>
              </a:rPr>
              <a:t>Introduction</a:t>
            </a:r>
            <a:endParaRPr lang="en-IN" b="1" u="sng" dirty="0"/>
          </a:p>
        </p:txBody>
      </p:sp>
      <p:sp>
        <p:nvSpPr>
          <p:cNvPr id="3" name="Content Placeholder 2">
            <a:extLst>
              <a:ext uri="{FF2B5EF4-FFF2-40B4-BE49-F238E27FC236}">
                <a16:creationId xmlns:a16="http://schemas.microsoft.com/office/drawing/2014/main" id="{14D8D201-E850-49D3-8B97-94C48DB18F78}"/>
              </a:ext>
            </a:extLst>
          </p:cNvPr>
          <p:cNvSpPr>
            <a:spLocks noGrp="1"/>
          </p:cNvSpPr>
          <p:nvPr>
            <p:ph sz="quarter" idx="13"/>
          </p:nvPr>
        </p:nvSpPr>
        <p:spPr>
          <a:xfrm>
            <a:off x="913774" y="2049223"/>
            <a:ext cx="10363826" cy="4190260"/>
          </a:xfrm>
        </p:spPr>
        <p:txBody>
          <a:bodyPr>
            <a:normAutofit fontScale="85000" lnSpcReduction="20000"/>
          </a:bodyPr>
          <a:lstStyle/>
          <a:p>
            <a:pPr algn="just"/>
            <a:r>
              <a:rPr lang="en-US" dirty="0">
                <a:cs typeface="Times New Roman" panose="02020603050405020304" pitchFamily="18" charset="0"/>
              </a:rPr>
              <a:t>Due to its convenient, economical, fast, and easy to use nature messaging systems is a vital revolution taking place over traditional communication systems. </a:t>
            </a:r>
          </a:p>
          <a:p>
            <a:pPr algn="just"/>
            <a:r>
              <a:rPr lang="en-US" dirty="0">
                <a:cs typeface="Times New Roman" panose="02020603050405020304" pitchFamily="18" charset="0"/>
              </a:rPr>
              <a:t>A main obstruction in electronic communications is the vast publicizing of unwanted, harmful messages known as spam messages. Lots of time of client is being wasted for sorting approaching these messages and erasing undesirable correspondence, so there is a need for spam detection so that its outcomes can be reduced. </a:t>
            </a:r>
          </a:p>
          <a:p>
            <a:pPr algn="just"/>
            <a:r>
              <a:rPr lang="en-US" dirty="0">
                <a:cs typeface="Times New Roman" panose="02020603050405020304" pitchFamily="18" charset="0"/>
              </a:rPr>
              <a:t>The main aim is to development of suitable filters that can appropriately detect those messages and results in a high-performance rate. </a:t>
            </a:r>
          </a:p>
          <a:p>
            <a:pPr algn="just"/>
            <a:r>
              <a:rPr lang="en-US" dirty="0">
                <a:cs typeface="Times New Roman" panose="02020603050405020304" pitchFamily="18" charset="0"/>
              </a:rPr>
              <a:t>In this project, Spam Detection aims to differentiate between spam and authorized messages. Here, the evaluation of it is done by using a Machine Learning algorithm named SVM. </a:t>
            </a:r>
          </a:p>
          <a:p>
            <a:pPr algn="just"/>
            <a:r>
              <a:rPr lang="en-US" dirty="0">
                <a:cs typeface="Times New Roman" panose="02020603050405020304" pitchFamily="18" charset="0"/>
              </a:rPr>
              <a:t>Machine learning algorithms, especially Support Vector Machine (SVM), can play a major role in spam detection. In this project, the classification is done by defining feature vectors calculated by TF-IDF values.</a:t>
            </a:r>
            <a:endParaRPr lang="en-IN" dirty="0">
              <a:cs typeface="Times New Roman" panose="02020603050405020304" pitchFamily="18" charset="0"/>
            </a:endParaRPr>
          </a:p>
        </p:txBody>
      </p:sp>
    </p:spTree>
    <p:extLst>
      <p:ext uri="{BB962C8B-B14F-4D97-AF65-F5344CB8AC3E}">
        <p14:creationId xmlns:p14="http://schemas.microsoft.com/office/powerpoint/2010/main" val="375578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AFCEE5-968A-44A0-AB69-368D9B2BAF80}"/>
              </a:ext>
            </a:extLst>
          </p:cNvPr>
          <p:cNvPicPr>
            <a:picLocks noGrp="1" noChangeAspect="1"/>
          </p:cNvPicPr>
          <p:nvPr>
            <p:ph sz="quarter" idx="13"/>
          </p:nvPr>
        </p:nvPicPr>
        <p:blipFill>
          <a:blip r:embed="rId2"/>
          <a:stretch>
            <a:fillRect/>
          </a:stretch>
        </p:blipFill>
        <p:spPr>
          <a:xfrm>
            <a:off x="1819701" y="840030"/>
            <a:ext cx="8552598" cy="5502372"/>
          </a:xfrm>
        </p:spPr>
      </p:pic>
    </p:spTree>
    <p:extLst>
      <p:ext uri="{BB962C8B-B14F-4D97-AF65-F5344CB8AC3E}">
        <p14:creationId xmlns:p14="http://schemas.microsoft.com/office/powerpoint/2010/main" val="170724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1193-FE58-4288-BA5F-F3AD0A0CFF4D}"/>
              </a:ext>
            </a:extLst>
          </p:cNvPr>
          <p:cNvSpPr>
            <a:spLocks noGrp="1"/>
          </p:cNvSpPr>
          <p:nvPr>
            <p:ph type="title"/>
          </p:nvPr>
        </p:nvSpPr>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Basic Architecture</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A95C88F-208A-4504-8457-15BB5C97C12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47685" y="2366963"/>
            <a:ext cx="6096630" cy="3424237"/>
          </a:xfrm>
          <a:prstGeom prst="rect">
            <a:avLst/>
          </a:prstGeom>
          <a:noFill/>
          <a:ln>
            <a:noFill/>
          </a:ln>
        </p:spPr>
      </p:pic>
    </p:spTree>
    <p:extLst>
      <p:ext uri="{BB962C8B-B14F-4D97-AF65-F5344CB8AC3E}">
        <p14:creationId xmlns:p14="http://schemas.microsoft.com/office/powerpoint/2010/main" val="130068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4DFD-5CE1-4CDE-B568-44B689A25D7F}"/>
              </a:ext>
            </a:extLst>
          </p:cNvPr>
          <p:cNvSpPr>
            <a:spLocks noGrp="1"/>
          </p:cNvSpPr>
          <p:nvPr>
            <p:ph type="title"/>
          </p:nvPr>
        </p:nvSpPr>
        <p:spPr/>
        <p:txBody>
          <a:bodyPr/>
          <a:lstStyle/>
          <a:p>
            <a:r>
              <a:rPr lang="en-IN" sz="3600" b="1" u="sng" dirty="0">
                <a:latin typeface="Times New Roman" pitchFamily="18" charset="0"/>
                <a:cs typeface="Times New Roman" pitchFamily="18" charset="0"/>
              </a:rPr>
              <a:t>MODULES</a:t>
            </a:r>
            <a:endParaRPr lang="en-IN" dirty="0"/>
          </a:p>
        </p:txBody>
      </p:sp>
      <p:sp>
        <p:nvSpPr>
          <p:cNvPr id="3" name="Content Placeholder 2">
            <a:extLst>
              <a:ext uri="{FF2B5EF4-FFF2-40B4-BE49-F238E27FC236}">
                <a16:creationId xmlns:a16="http://schemas.microsoft.com/office/drawing/2014/main" id="{4B556F0A-04EF-4BD7-A299-990BA5AABAF0}"/>
              </a:ext>
            </a:extLst>
          </p:cNvPr>
          <p:cNvSpPr>
            <a:spLocks noGrp="1"/>
          </p:cNvSpPr>
          <p:nvPr>
            <p:ph sz="quarter" idx="13"/>
          </p:nvPr>
        </p:nvSpPr>
        <p:spPr/>
        <p:txBody>
          <a:bodyPr>
            <a:normAutofit/>
          </a:bodyPr>
          <a:lstStyle/>
          <a:p>
            <a:pPr marL="0" indent="0">
              <a:buNone/>
            </a:pPr>
            <a:r>
              <a:rPr lang="en-US" b="1" u="sng" dirty="0"/>
              <a:t>admin</a:t>
            </a:r>
          </a:p>
          <a:p>
            <a:pPr lvl="1">
              <a:buFont typeface="Wingdings" panose="05000000000000000000" pitchFamily="2" charset="2"/>
              <a:buChar char="Ø"/>
            </a:pPr>
            <a:r>
              <a:rPr lang="en-US" dirty="0"/>
              <a:t>administration</a:t>
            </a:r>
            <a:endParaRPr lang="en-US" b="1" u="sng" dirty="0"/>
          </a:p>
          <a:p>
            <a:pPr marL="0" indent="0">
              <a:buNone/>
            </a:pPr>
            <a:r>
              <a:rPr lang="en-US" b="1" u="sng" dirty="0"/>
              <a:t>USER</a:t>
            </a:r>
          </a:p>
          <a:p>
            <a:pPr lvl="1">
              <a:buFont typeface="Wingdings" panose="05000000000000000000" pitchFamily="2" charset="2"/>
              <a:buChar char="Ø"/>
            </a:pPr>
            <a:r>
              <a:rPr lang="en-US" dirty="0"/>
              <a:t>Data collection</a:t>
            </a:r>
          </a:p>
          <a:p>
            <a:pPr lvl="1">
              <a:buFont typeface="Wingdings" panose="05000000000000000000" pitchFamily="2" charset="2"/>
              <a:buChar char="Ø"/>
            </a:pPr>
            <a:r>
              <a:rPr lang="en-US" dirty="0"/>
              <a:t>User authentication </a:t>
            </a:r>
          </a:p>
          <a:p>
            <a:pPr lvl="1">
              <a:buFont typeface="Wingdings" panose="05000000000000000000" pitchFamily="2" charset="2"/>
              <a:buChar char="Ø"/>
            </a:pPr>
            <a:r>
              <a:rPr lang="en-US" dirty="0"/>
              <a:t>Training</a:t>
            </a:r>
          </a:p>
          <a:p>
            <a:pPr lvl="1">
              <a:buFont typeface="Wingdings" panose="05000000000000000000" pitchFamily="2" charset="2"/>
              <a:buChar char="Ø"/>
            </a:pPr>
            <a:r>
              <a:rPr lang="en-US" dirty="0"/>
              <a:t>Testing</a:t>
            </a:r>
          </a:p>
          <a:p>
            <a:pPr lvl="1">
              <a:buFont typeface="Wingdings" panose="05000000000000000000" pitchFamily="2" charset="2"/>
              <a:buChar char="Ø"/>
            </a:pPr>
            <a:r>
              <a:rPr lang="en-US" dirty="0"/>
              <a:t>Result</a:t>
            </a:r>
          </a:p>
        </p:txBody>
      </p:sp>
    </p:spTree>
    <p:extLst>
      <p:ext uri="{BB962C8B-B14F-4D97-AF65-F5344CB8AC3E}">
        <p14:creationId xmlns:p14="http://schemas.microsoft.com/office/powerpoint/2010/main" val="264131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BA85-11C4-440D-AE2D-ACC781574BED}"/>
              </a:ext>
            </a:extLst>
          </p:cNvPr>
          <p:cNvSpPr>
            <a:spLocks noGrp="1"/>
          </p:cNvSpPr>
          <p:nvPr>
            <p:ph type="title"/>
          </p:nvPr>
        </p:nvSpPr>
        <p:spPr>
          <a:xfrm>
            <a:off x="865488" y="0"/>
            <a:ext cx="10364451" cy="1596177"/>
          </a:xfrm>
        </p:spPr>
        <p:txBody>
          <a:bodyPr/>
          <a:lstStyle/>
          <a:p>
            <a:r>
              <a:rPr lang="en-IN" sz="3600" b="1" u="sng" dirty="0">
                <a:latin typeface="Times New Roman" pitchFamily="18" charset="0"/>
                <a:cs typeface="Times New Roman" pitchFamily="18" charset="0"/>
              </a:rPr>
              <a:t>DEVELOPING  ENVIRONMENT</a:t>
            </a:r>
            <a:endParaRPr lang="en-IN" u="sng" dirty="0"/>
          </a:p>
        </p:txBody>
      </p:sp>
      <p:sp>
        <p:nvSpPr>
          <p:cNvPr id="3" name="Content Placeholder 2">
            <a:extLst>
              <a:ext uri="{FF2B5EF4-FFF2-40B4-BE49-F238E27FC236}">
                <a16:creationId xmlns:a16="http://schemas.microsoft.com/office/drawing/2014/main" id="{8739DD5F-BE0B-49F5-B9E8-4E6221B2F365}"/>
              </a:ext>
            </a:extLst>
          </p:cNvPr>
          <p:cNvSpPr>
            <a:spLocks noGrp="1"/>
          </p:cNvSpPr>
          <p:nvPr>
            <p:ph sz="quarter" idx="13"/>
          </p:nvPr>
        </p:nvSpPr>
        <p:spPr>
          <a:xfrm>
            <a:off x="913774" y="1882066"/>
            <a:ext cx="10363826" cy="4829452"/>
          </a:xfrm>
        </p:spPr>
        <p:txBody>
          <a:bodyPr>
            <a:normAutofit fontScale="85000" lnSpcReduction="20000"/>
          </a:bodyPr>
          <a:lstStyle/>
          <a:p>
            <a:pPr marL="0" indent="0">
              <a:buNone/>
            </a:pPr>
            <a:r>
              <a:rPr lang="en-IN" b="1" u="sng" dirty="0">
                <a:latin typeface="Times New Roman" panose="02020603050405020304" pitchFamily="18" charset="0"/>
                <a:cs typeface="Times New Roman" panose="02020603050405020304" pitchFamily="18" charset="0"/>
              </a:rPr>
              <a:t>HARDWARE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Processor	: i3 </a:t>
            </a:r>
          </a:p>
          <a:p>
            <a:pPr marL="0" indent="0">
              <a:buNone/>
            </a:pPr>
            <a:r>
              <a:rPr lang="en-IN" dirty="0">
                <a:cs typeface="Times New Roman" panose="02020603050405020304" pitchFamily="18" charset="0"/>
              </a:rPr>
              <a:t>	• Hard Disk	: 500 GB </a:t>
            </a:r>
          </a:p>
          <a:p>
            <a:pPr marL="0" indent="0">
              <a:buNone/>
            </a:pPr>
            <a:r>
              <a:rPr lang="en-IN" dirty="0">
                <a:cs typeface="Times New Roman" panose="02020603050405020304" pitchFamily="18" charset="0"/>
              </a:rPr>
              <a:t>	• RAM		: 4 GB </a:t>
            </a:r>
          </a:p>
          <a:p>
            <a:pPr marL="0" indent="0">
              <a:buNone/>
            </a:pPr>
            <a:r>
              <a:rPr lang="en-IN" b="1" u="sng" dirty="0">
                <a:latin typeface="Times New Roman" panose="02020603050405020304" pitchFamily="18" charset="0"/>
                <a:cs typeface="Times New Roman" panose="02020603050405020304" pitchFamily="18" charset="0"/>
              </a:rPr>
              <a:t>SOFTWARE SPECIFICATION </a:t>
            </a:r>
          </a:p>
          <a:p>
            <a:pPr marL="0" indent="0">
              <a:buNone/>
            </a:pP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Language 	: Python </a:t>
            </a:r>
          </a:p>
          <a:p>
            <a:pPr marL="0" indent="0">
              <a:buNone/>
            </a:pPr>
            <a:r>
              <a:rPr lang="en-IN" dirty="0">
                <a:cs typeface="Times New Roman" panose="02020603050405020304" pitchFamily="18" charset="0"/>
              </a:rPr>
              <a:t>	• Front End 	: Python-Django </a:t>
            </a:r>
          </a:p>
          <a:p>
            <a:pPr marL="0" indent="0">
              <a:buNone/>
            </a:pPr>
            <a:r>
              <a:rPr lang="en-IN" dirty="0">
                <a:cs typeface="Times New Roman" panose="02020603050405020304" pitchFamily="18" charset="0"/>
              </a:rPr>
              <a:t>	• Back end 	: SQLite </a:t>
            </a:r>
          </a:p>
          <a:p>
            <a:pPr marL="0" indent="0">
              <a:buNone/>
            </a:pPr>
            <a:r>
              <a:rPr lang="en-IN" dirty="0">
                <a:cs typeface="Times New Roman" panose="02020603050405020304" pitchFamily="18" charset="0"/>
              </a:rPr>
              <a:t>	• Dataset		: Spam harm dataset from Kaggle website </a:t>
            </a:r>
          </a:p>
          <a:p>
            <a:pPr marL="0" indent="0">
              <a:buNone/>
            </a:pPr>
            <a:r>
              <a:rPr lang="en-IN" dirty="0">
                <a:cs typeface="Times New Roman" panose="02020603050405020304" pitchFamily="18" charset="0"/>
              </a:rPr>
              <a:t>	• Algorithm 	: SVM </a:t>
            </a:r>
          </a:p>
          <a:p>
            <a:pPr marL="0" indent="0">
              <a:buNone/>
            </a:pPr>
            <a:r>
              <a:rPr lang="en-IN" dirty="0">
                <a:cs typeface="Times New Roman" panose="02020603050405020304" pitchFamily="18" charset="0"/>
              </a:rPr>
              <a:t>	• IDE 		: Visual Studio </a:t>
            </a:r>
            <a:r>
              <a:rPr lang="en-IN">
                <a:cs typeface="Times New Roman" panose="02020603050405020304" pitchFamily="18" charset="0"/>
              </a:rPr>
              <a:t>Code , anaconda navigator</a:t>
            </a:r>
            <a:endParaRPr lang="en-IN" dirty="0">
              <a:cs typeface="Times New Roman" panose="02020603050405020304" pitchFamily="18" charset="0"/>
            </a:endParaRPr>
          </a:p>
          <a:p>
            <a:pPr marL="0" indent="0">
              <a:buNone/>
            </a:pPr>
            <a:r>
              <a:rPr lang="en-IN" dirty="0">
                <a:cs typeface="Times New Roman" panose="02020603050405020304" pitchFamily="18" charset="0"/>
              </a:rPr>
              <a:t>	• OS 		: Windows</a:t>
            </a:r>
            <a:endParaRPr lang="en-IN" b="1" u="sng" dirty="0">
              <a:cs typeface="Times New Roman" panose="02020603050405020304" pitchFamily="18" charset="0"/>
            </a:endParaRPr>
          </a:p>
        </p:txBody>
      </p:sp>
    </p:spTree>
    <p:extLst>
      <p:ext uri="{BB962C8B-B14F-4D97-AF65-F5344CB8AC3E}">
        <p14:creationId xmlns:p14="http://schemas.microsoft.com/office/powerpoint/2010/main" val="178574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033-7366-46F0-B210-0402D2E3F27F}"/>
              </a:ext>
            </a:extLst>
          </p:cNvPr>
          <p:cNvSpPr>
            <a:spLocks noGrp="1"/>
          </p:cNvSpPr>
          <p:nvPr>
            <p:ph type="title"/>
          </p:nvPr>
        </p:nvSpPr>
        <p:spPr>
          <a:xfrm>
            <a:off x="2193950" y="381739"/>
            <a:ext cx="7804097" cy="568171"/>
          </a:xfrm>
        </p:spPr>
        <p:txBody>
          <a:bodyPr>
            <a:normAutofit/>
          </a:bodyPr>
          <a:lstStyle/>
          <a:p>
            <a:r>
              <a:rPr lang="en-IN" sz="2800" b="1" u="sng" dirty="0">
                <a:effectLst/>
                <a:latin typeface="Times New Roman" panose="02020603050405020304" pitchFamily="18" charset="0"/>
                <a:ea typeface="Calibri" panose="020F0502020204030204" pitchFamily="34" charset="0"/>
              </a:rPr>
              <a:t>Product backlog </a:t>
            </a:r>
            <a:endParaRPr lang="en-IN" sz="4800" b="1" u="sng"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22224CA3-585F-401E-9DD3-E3549E16993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4927282B-870B-425F-8EE5-84E3F70C2AFC}"/>
              </a:ext>
            </a:extLst>
          </p:cNvPr>
          <p:cNvGraphicFramePr>
            <a:graphicFrameLocks noGrp="1"/>
          </p:cNvGraphicFramePr>
          <p:nvPr>
            <p:ph sz="quarter" idx="13"/>
            <p:extLst>
              <p:ext uri="{D42A27DB-BD31-4B8C-83A1-F6EECF244321}">
                <p14:modId xmlns:p14="http://schemas.microsoft.com/office/powerpoint/2010/main" val="889604143"/>
              </p:ext>
            </p:extLst>
          </p:nvPr>
        </p:nvGraphicFramePr>
        <p:xfrm>
          <a:off x="563455" y="1109711"/>
          <a:ext cx="11065089" cy="5497493"/>
        </p:xfrm>
        <a:graphic>
          <a:graphicData uri="http://schemas.openxmlformats.org/drawingml/2006/table">
            <a:tbl>
              <a:tblPr firstRow="1" bandRow="1">
                <a:tableStyleId>{073A0DAA-6AF3-43AB-8588-CEC1D06C72B9}</a:tableStyleId>
              </a:tblPr>
              <a:tblGrid>
                <a:gridCol w="1061159">
                  <a:extLst>
                    <a:ext uri="{9D8B030D-6E8A-4147-A177-3AD203B41FA5}">
                      <a16:colId xmlns:a16="http://schemas.microsoft.com/office/drawing/2014/main" val="3383148085"/>
                    </a:ext>
                  </a:extLst>
                </a:gridCol>
                <a:gridCol w="1518081">
                  <a:extLst>
                    <a:ext uri="{9D8B030D-6E8A-4147-A177-3AD203B41FA5}">
                      <a16:colId xmlns:a16="http://schemas.microsoft.com/office/drawing/2014/main" val="938042153"/>
                    </a:ext>
                  </a:extLst>
                </a:gridCol>
                <a:gridCol w="692458">
                  <a:extLst>
                    <a:ext uri="{9D8B030D-6E8A-4147-A177-3AD203B41FA5}">
                      <a16:colId xmlns:a16="http://schemas.microsoft.com/office/drawing/2014/main" val="4064099265"/>
                    </a:ext>
                  </a:extLst>
                </a:gridCol>
                <a:gridCol w="656948">
                  <a:extLst>
                    <a:ext uri="{9D8B030D-6E8A-4147-A177-3AD203B41FA5}">
                      <a16:colId xmlns:a16="http://schemas.microsoft.com/office/drawing/2014/main" val="3680773153"/>
                    </a:ext>
                  </a:extLst>
                </a:gridCol>
                <a:gridCol w="1660124">
                  <a:extLst>
                    <a:ext uri="{9D8B030D-6E8A-4147-A177-3AD203B41FA5}">
                      <a16:colId xmlns:a16="http://schemas.microsoft.com/office/drawing/2014/main" val="3925659242"/>
                    </a:ext>
                  </a:extLst>
                </a:gridCol>
                <a:gridCol w="2139519">
                  <a:extLst>
                    <a:ext uri="{9D8B030D-6E8A-4147-A177-3AD203B41FA5}">
                      <a16:colId xmlns:a16="http://schemas.microsoft.com/office/drawing/2014/main" val="1631195530"/>
                    </a:ext>
                  </a:extLst>
                </a:gridCol>
                <a:gridCol w="3336800">
                  <a:extLst>
                    <a:ext uri="{9D8B030D-6E8A-4147-A177-3AD203B41FA5}">
                      <a16:colId xmlns:a16="http://schemas.microsoft.com/office/drawing/2014/main" val="3219075750"/>
                    </a:ext>
                  </a:extLst>
                </a:gridCol>
              </a:tblGrid>
              <a:tr h="997204">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&lt;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High /Medium /Low</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&gt;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Status &lt;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Planned / InProgress / Completed &gt;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Date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6373745"/>
                  </a:ext>
                </a:extLst>
              </a:tr>
              <a:tr h="345516">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27/12/21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Collect spam ham dataset from Kaggle website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75901"/>
                  </a:ext>
                </a:extLst>
              </a:tr>
              <a:tr h="462237">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28/12/21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3172817"/>
                  </a:ext>
                </a:extLst>
              </a:tr>
              <a:tr h="475624">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29/12/21 </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- 30/12/21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User Interface Design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338621"/>
                  </a:ext>
                </a:extLst>
              </a:tr>
              <a:tr h="488437">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15/01/22  </a:t>
                      </a:r>
                      <a:r>
                        <a:rPr lang="en-IN" sz="1400">
                          <a:effectLst/>
                          <a:latin typeface="Calibri" panose="020F0502020204030204" pitchFamily="34" charset="0"/>
                          <a:ea typeface="Calibri" panose="020F0502020204030204" pitchFamily="34" charset="0"/>
                          <a:cs typeface="Times New Roman" panose="02020603050405020304" pitchFamily="18" charset="0"/>
                        </a:rPr>
                        <a:t>- </a:t>
                      </a:r>
                      <a:r>
                        <a:rPr lang="en-IN" sz="1600">
                          <a:effectLst/>
                          <a:latin typeface="Calibri" panose="020F0502020204030204" pitchFamily="34" charset="0"/>
                          <a:ea typeface="Calibri" panose="020F0502020204030204" pitchFamily="34" charset="0"/>
                          <a:cs typeface="Times New Roman" panose="02020603050405020304" pitchFamily="18" charset="0"/>
                        </a:rPr>
                        <a:t>16/01/22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Result data collection form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886611"/>
                  </a:ext>
                </a:extLst>
              </a:tr>
              <a:tr h="435006">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22/01/22</a:t>
                      </a:r>
                      <a:r>
                        <a:rPr lang="en-IN" sz="14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dirty="0">
                          <a:effectLst/>
                          <a:latin typeface="Calibri" panose="020F0502020204030204" pitchFamily="34" charset="0"/>
                          <a:ea typeface="Calibri" panose="020F0502020204030204" pitchFamily="34" charset="0"/>
                          <a:cs typeface="Times New Roman" panose="02020603050405020304" pitchFamily="18" charset="0"/>
                        </a:rPr>
                        <a:t>23/01/22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Training the dataset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406555"/>
                  </a:ext>
                </a:extLst>
              </a:tr>
              <a:tr h="426128">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29/01/22</a:t>
                      </a:r>
                      <a:r>
                        <a:rPr lang="en-IN" sz="1400">
                          <a:effectLst/>
                          <a:latin typeface="Calibri" panose="020F0502020204030204" pitchFamily="34" charset="0"/>
                          <a:ea typeface="Calibri" panose="020F0502020204030204" pitchFamily="34" charset="0"/>
                          <a:cs typeface="Times New Roman" panose="02020603050405020304" pitchFamily="18" charset="0"/>
                        </a:rPr>
                        <a:t> - </a:t>
                      </a:r>
                      <a:r>
                        <a:rPr lang="en-IN" sz="1600">
                          <a:effectLst/>
                          <a:latin typeface="Calibri" panose="020F0502020204030204" pitchFamily="34" charset="0"/>
                          <a:ea typeface="Calibri" panose="020F0502020204030204" pitchFamily="34" charset="0"/>
                          <a:cs typeface="Times New Roman" panose="02020603050405020304" pitchFamily="18" charset="0"/>
                        </a:rPr>
                        <a:t>30/02/22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Apply SVM Algorithm and create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692713"/>
                  </a:ext>
                </a:extLst>
              </a:tr>
              <a:tr h="417250">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05/02/22</a:t>
                      </a:r>
                      <a:r>
                        <a:rPr lang="en-IN" sz="14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dirty="0">
                          <a:effectLst/>
                          <a:latin typeface="Calibri" panose="020F0502020204030204" pitchFamily="34" charset="0"/>
                          <a:ea typeface="Calibri" panose="020F0502020204030204" pitchFamily="34" charset="0"/>
                          <a:cs typeface="Times New Roman" panose="02020603050405020304" pitchFamily="18" charset="0"/>
                        </a:rPr>
                        <a:t>06/02/22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Testing and  predicting (whether it is spam or not)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762289"/>
                  </a:ext>
                </a:extLst>
              </a:tr>
              <a:tr h="346229">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gn="l">
                        <a:lnSpc>
                          <a:spcPct val="107000"/>
                        </a:lnSpc>
                        <a:spcAft>
                          <a:spcPts val="800"/>
                        </a:spcAft>
                      </a:pPr>
                      <a:r>
                        <a:rPr lang="en-IN" sz="1600">
                          <a:effectLst/>
                          <a:latin typeface="Times New Roman" panose="02020603050405020304" pitchFamily="18" charset="0"/>
                          <a:ea typeface="Calibri" panose="020F0502020204030204" pitchFamily="34" charset="0"/>
                          <a:cs typeface="Times New Roman" panose="02020603050405020304" pitchFamily="18" charset="0"/>
                        </a:rPr>
                        <a:t>Planned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Calibri" panose="020F0502020204030204" pitchFamily="34" charset="0"/>
                          <a:ea typeface="Calibri" panose="020F0502020204030204" pitchFamily="34" charset="0"/>
                          <a:cs typeface="Times New Roman" panose="02020603050405020304" pitchFamily="18" charset="0"/>
                        </a:rPr>
                        <a:t>     12/02/22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Output generation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6563989"/>
                  </a:ext>
                </a:extLst>
              </a:tr>
            </a:tbl>
          </a:graphicData>
        </a:graphic>
      </p:graphicFrame>
    </p:spTree>
    <p:extLst>
      <p:ext uri="{BB962C8B-B14F-4D97-AF65-F5344CB8AC3E}">
        <p14:creationId xmlns:p14="http://schemas.microsoft.com/office/powerpoint/2010/main" val="19369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CF2-6C0B-48C1-BDB3-5F8287258A2F}"/>
              </a:ext>
            </a:extLst>
          </p:cNvPr>
          <p:cNvSpPr>
            <a:spLocks noGrp="1"/>
          </p:cNvSpPr>
          <p:nvPr>
            <p:ph type="title"/>
          </p:nvPr>
        </p:nvSpPr>
        <p:spPr>
          <a:xfrm>
            <a:off x="532034" y="281165"/>
            <a:ext cx="10364451" cy="1405591"/>
          </a:xfrm>
        </p:spPr>
        <p:txBody>
          <a:bodyPr>
            <a:normAutofit/>
          </a:bodyPr>
          <a:lstStyle/>
          <a:p>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User story</a:t>
            </a:r>
            <a:br>
              <a:rPr lang="en-IN" sz="18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54065FA-C1F0-44DB-A139-5DCB990A5153}"/>
              </a:ext>
            </a:extLst>
          </p:cNvPr>
          <p:cNvGraphicFramePr>
            <a:graphicFrameLocks noGrp="1"/>
          </p:cNvGraphicFramePr>
          <p:nvPr>
            <p:ph sz="quarter" idx="13"/>
            <p:extLst>
              <p:ext uri="{D42A27DB-BD31-4B8C-83A1-F6EECF244321}">
                <p14:modId xmlns:p14="http://schemas.microsoft.com/office/powerpoint/2010/main" val="2470851530"/>
              </p:ext>
            </p:extLst>
          </p:nvPr>
        </p:nvGraphicFramePr>
        <p:xfrm>
          <a:off x="737471" y="1686756"/>
          <a:ext cx="10363200" cy="4835450"/>
        </p:xfrm>
        <a:graphic>
          <a:graphicData uri="http://schemas.openxmlformats.org/drawingml/2006/table">
            <a:tbl>
              <a:tblPr firstRow="1" bandRow="1">
                <a:tableStyleId>{073A0DAA-6AF3-43AB-8588-CEC1D06C72B9}</a:tableStyleId>
              </a:tblPr>
              <a:tblGrid>
                <a:gridCol w="1828175">
                  <a:extLst>
                    <a:ext uri="{9D8B030D-6E8A-4147-A177-3AD203B41FA5}">
                      <a16:colId xmlns:a16="http://schemas.microsoft.com/office/drawing/2014/main" val="3858756412"/>
                    </a:ext>
                  </a:extLst>
                </a:gridCol>
                <a:gridCol w="2254928">
                  <a:extLst>
                    <a:ext uri="{9D8B030D-6E8A-4147-A177-3AD203B41FA5}">
                      <a16:colId xmlns:a16="http://schemas.microsoft.com/office/drawing/2014/main" val="4025963778"/>
                    </a:ext>
                  </a:extLst>
                </a:gridCol>
                <a:gridCol w="3169328">
                  <a:extLst>
                    <a:ext uri="{9D8B030D-6E8A-4147-A177-3AD203B41FA5}">
                      <a16:colId xmlns:a16="http://schemas.microsoft.com/office/drawing/2014/main" val="1686658003"/>
                    </a:ext>
                  </a:extLst>
                </a:gridCol>
                <a:gridCol w="3110769">
                  <a:extLst>
                    <a:ext uri="{9D8B030D-6E8A-4147-A177-3AD203B41FA5}">
                      <a16:colId xmlns:a16="http://schemas.microsoft.com/office/drawing/2014/main" val="2414394776"/>
                    </a:ext>
                  </a:extLst>
                </a:gridCol>
              </a:tblGrid>
              <a:tr h="783210">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As a type of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  want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&lt;perform  some task&gt;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So that I can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&lt; Achieve Some  Goal&gt;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432681"/>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User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Collection of datasets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spam harm dataset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258219"/>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User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Creating data frames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497167"/>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User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Create user interface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Data collection form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972996"/>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Result data collection form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Printing form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504686"/>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User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Training the data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View accuracy of the model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117961"/>
                  </a:ext>
                </a:extLst>
              </a:tr>
              <a:tr h="675349">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User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Modelling the data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Model created with</a:t>
                      </a:r>
                      <a:r>
                        <a:rPr lang="en-IN" sz="2000">
                          <a:effectLst/>
                          <a:latin typeface="Calibri" panose="020F0502020204030204" pitchFamily="34" charset="0"/>
                          <a:ea typeface="Calibri" panose="020F0502020204030204" pitchFamily="34" charset="0"/>
                          <a:cs typeface="Times New Roman" panose="02020603050405020304" pitchFamily="18" charset="0"/>
                        </a:rPr>
                        <a:t> </a:t>
                      </a:r>
                      <a:r>
                        <a:rPr lang="en-IN" sz="2000">
                          <a:effectLst/>
                          <a:latin typeface="Times New Roman" panose="02020603050405020304" pitchFamily="18" charset="0"/>
                          <a:ea typeface="Calibri" panose="020F0502020204030204" pitchFamily="34" charset="0"/>
                          <a:cs typeface="Times New Roman" panose="02020603050405020304" pitchFamily="18" charset="0"/>
                        </a:rPr>
                        <a:t>SVM Algorithm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301382"/>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7</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User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Testing the data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Collected user input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625161"/>
                  </a:ext>
                </a:extLst>
              </a:tr>
              <a:tr h="482413">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Output generation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Output generated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70880"/>
                  </a:ext>
                </a:extLst>
              </a:tr>
            </a:tbl>
          </a:graphicData>
        </a:graphic>
      </p:graphicFrame>
    </p:spTree>
    <p:extLst>
      <p:ext uri="{BB962C8B-B14F-4D97-AF65-F5344CB8AC3E}">
        <p14:creationId xmlns:p14="http://schemas.microsoft.com/office/powerpoint/2010/main" val="5037312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292</TotalTime>
  <Words>1335</Words>
  <Application>Microsoft Office PowerPoint</Application>
  <PresentationFormat>Widescreen</PresentationFormat>
  <Paragraphs>609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Tw Cen MT</vt:lpstr>
      <vt:lpstr>Wingdings</vt:lpstr>
      <vt:lpstr>Droplet</vt:lpstr>
      <vt:lpstr>SPAM SMS FILTERING USING MACHINE LEARNING</vt:lpstr>
      <vt:lpstr>TABLE OF CONTENTS</vt:lpstr>
      <vt:lpstr>Introduction</vt:lpstr>
      <vt:lpstr>PowerPoint Presentation</vt:lpstr>
      <vt:lpstr>Basic Architecture </vt:lpstr>
      <vt:lpstr>MODULES</vt:lpstr>
      <vt:lpstr>DEVELOPING  ENVIRONMENT</vt:lpstr>
      <vt:lpstr>Product backlog </vt:lpstr>
      <vt:lpstr>User story </vt:lpstr>
      <vt:lpstr>Project plan </vt:lpstr>
      <vt:lpstr>Sprint Backlog plan </vt:lpstr>
      <vt:lpstr>Sprint 1 Backlog Actual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SMS FILTERING USING MACHINE LEARNING</dc:title>
  <dc:creator>amm ammayath</dc:creator>
  <cp:lastModifiedBy>amm ammayath</cp:lastModifiedBy>
  <cp:revision>19</cp:revision>
  <dcterms:created xsi:type="dcterms:W3CDTF">2022-01-11T17:09:20Z</dcterms:created>
  <dcterms:modified xsi:type="dcterms:W3CDTF">2022-01-14T09:43:38Z</dcterms:modified>
</cp:coreProperties>
</file>