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79" r:id="rId6"/>
    <p:sldId id="292" r:id="rId7"/>
    <p:sldId id="303" r:id="rId8"/>
    <p:sldId id="283" r:id="rId9"/>
    <p:sldId id="299" r:id="rId10"/>
    <p:sldId id="295" r:id="rId11"/>
    <p:sldId id="296" r:id="rId12"/>
    <p:sldId id="297" r:id="rId13"/>
    <p:sldId id="301" r:id="rId14"/>
    <p:sldId id="302" r:id="rId15"/>
    <p:sldId id="287" r:id="rId16"/>
    <p:sldId id="290" r:id="rId17"/>
    <p:sldId id="289" r:id="rId18"/>
    <p:sldId id="291" r:id="rId19"/>
    <p:sldId id="293" r:id="rId20"/>
    <p:sldId id="300"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95186" autoAdjust="0"/>
  </p:normalViewPr>
  <p:slideViewPr>
    <p:cSldViewPr snapToGrid="0">
      <p:cViewPr varScale="1">
        <p:scale>
          <a:sx n="69" d="100"/>
          <a:sy n="69" d="100"/>
        </p:scale>
        <p:origin x="9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7" y="1673524"/>
            <a:ext cx="4100417" cy="3778374"/>
          </a:xfrm>
        </p:spPr>
        <p:txBody>
          <a:bodyPr>
            <a:normAutofit/>
          </a:bodyPr>
          <a:lstStyle/>
          <a:p>
            <a:pPr algn="l"/>
            <a:r>
              <a:rPr lang="en-US" sz="4000" dirty="0"/>
              <a:t>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7305" y="1406100"/>
            <a:ext cx="4100418" cy="4031415"/>
          </a:xfrm>
        </p:spPr>
        <p:txBody>
          <a:bodyPr>
            <a:normAutofit fontScale="92500"/>
          </a:bodyPr>
          <a:lstStyle/>
          <a:p>
            <a:pPr algn="l"/>
            <a:r>
              <a:rPr lang="en-US" sz="2800" b="1" dirty="0"/>
              <a:t>Detection of Impersonation In Online Examinations</a:t>
            </a:r>
          </a:p>
          <a:p>
            <a:pPr algn="l"/>
            <a:endParaRPr lang="en-US" sz="2800" b="1" dirty="0"/>
          </a:p>
          <a:p>
            <a:pPr algn="l"/>
            <a:r>
              <a:rPr lang="en-US" sz="2800" b="1" dirty="0"/>
              <a:t>                        Anjana M S</a:t>
            </a:r>
          </a:p>
          <a:p>
            <a:pPr algn="l"/>
            <a:r>
              <a:rPr lang="en-US" sz="2000" b="1" dirty="0"/>
              <a:t>                                 MES20MCA-2009</a:t>
            </a:r>
          </a:p>
          <a:p>
            <a:pPr algn="l"/>
            <a:r>
              <a:rPr lang="en-US" sz="2000" b="1" dirty="0"/>
              <a:t>       Product owner :Balachandran K P</a:t>
            </a:r>
          </a:p>
          <a:p>
            <a:pPr algn="l"/>
            <a:r>
              <a:rPr lang="en-US" sz="2800" b="1" dirty="0"/>
              <a:t>                        </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E7C3-0699-48F0-89C8-DE7A4070E68D}"/>
              </a:ext>
            </a:extLst>
          </p:cNvPr>
          <p:cNvSpPr>
            <a:spLocks noGrp="1"/>
          </p:cNvSpPr>
          <p:nvPr>
            <p:ph type="title"/>
          </p:nvPr>
        </p:nvSpPr>
        <p:spPr>
          <a:xfrm>
            <a:off x="3774830" y="82062"/>
            <a:ext cx="3962401" cy="773723"/>
          </a:xfrm>
        </p:spPr>
        <p:txBody>
          <a:bodyPr>
            <a:normAutofit fontScale="90000"/>
          </a:bodyPr>
          <a:lstStyle/>
          <a:p>
            <a:r>
              <a:rPr lang="en-US" dirty="0"/>
              <a:t>TABLE DESIGN</a:t>
            </a:r>
          </a:p>
        </p:txBody>
      </p:sp>
      <p:sp>
        <p:nvSpPr>
          <p:cNvPr id="3" name="Content Placeholder 2">
            <a:extLst>
              <a:ext uri="{FF2B5EF4-FFF2-40B4-BE49-F238E27FC236}">
                <a16:creationId xmlns:a16="http://schemas.microsoft.com/office/drawing/2014/main" id="{DAA7D9D3-492E-434D-9E54-B1653D4EBCBE}"/>
              </a:ext>
            </a:extLst>
          </p:cNvPr>
          <p:cNvSpPr>
            <a:spLocks noGrp="1"/>
          </p:cNvSpPr>
          <p:nvPr>
            <p:ph idx="1"/>
          </p:nvPr>
        </p:nvSpPr>
        <p:spPr>
          <a:xfrm>
            <a:off x="0" y="855786"/>
            <a:ext cx="12192000" cy="6002214"/>
          </a:xfrm>
        </p:spPr>
        <p:txBody>
          <a:bodyPr>
            <a:normAutofit/>
          </a:bodyPr>
          <a:lstStyle/>
          <a:p>
            <a:pPr marL="36900" indent="0">
              <a:buNone/>
            </a:pPr>
            <a:r>
              <a:rPr lang="en-US" sz="1800" b="1" u="sng" dirty="0"/>
              <a:t>Login</a:t>
            </a:r>
          </a:p>
        </p:txBody>
      </p:sp>
      <p:pic>
        <p:nvPicPr>
          <p:cNvPr id="9" name="Picture 8">
            <a:extLst>
              <a:ext uri="{FF2B5EF4-FFF2-40B4-BE49-F238E27FC236}">
                <a16:creationId xmlns:a16="http://schemas.microsoft.com/office/drawing/2014/main" id="{63421E1A-6AE8-4726-8A97-1A2A3B0BCFF7}"/>
              </a:ext>
            </a:extLst>
          </p:cNvPr>
          <p:cNvPicPr>
            <a:picLocks noChangeAspect="1"/>
          </p:cNvPicPr>
          <p:nvPr/>
        </p:nvPicPr>
        <p:blipFill>
          <a:blip r:embed="rId2"/>
          <a:stretch>
            <a:fillRect/>
          </a:stretch>
        </p:blipFill>
        <p:spPr>
          <a:xfrm>
            <a:off x="755896" y="1465385"/>
            <a:ext cx="10287242" cy="1821588"/>
          </a:xfrm>
          <a:prstGeom prst="rect">
            <a:avLst/>
          </a:prstGeom>
        </p:spPr>
      </p:pic>
      <p:sp>
        <p:nvSpPr>
          <p:cNvPr id="12" name="TextBox 11">
            <a:extLst>
              <a:ext uri="{FF2B5EF4-FFF2-40B4-BE49-F238E27FC236}">
                <a16:creationId xmlns:a16="http://schemas.microsoft.com/office/drawing/2014/main" id="{60E85EAF-A390-4737-B946-1955D674943A}"/>
              </a:ext>
            </a:extLst>
          </p:cNvPr>
          <p:cNvSpPr txBox="1"/>
          <p:nvPr/>
        </p:nvSpPr>
        <p:spPr>
          <a:xfrm>
            <a:off x="0" y="3571028"/>
            <a:ext cx="2274277" cy="369332"/>
          </a:xfrm>
          <a:prstGeom prst="rect">
            <a:avLst/>
          </a:prstGeom>
          <a:noFill/>
        </p:spPr>
        <p:txBody>
          <a:bodyPr wrap="square" rtlCol="0">
            <a:spAutoFit/>
          </a:bodyPr>
          <a:lstStyle/>
          <a:p>
            <a:r>
              <a:rPr lang="en-US" b="1" u="sng" dirty="0"/>
              <a:t>Student</a:t>
            </a:r>
            <a:r>
              <a:rPr lang="en-US" u="sng" dirty="0"/>
              <a:t> </a:t>
            </a:r>
            <a:r>
              <a:rPr lang="en-US" b="1" u="sng" dirty="0"/>
              <a:t>Registration</a:t>
            </a:r>
          </a:p>
        </p:txBody>
      </p:sp>
      <p:pic>
        <p:nvPicPr>
          <p:cNvPr id="14" name="Picture 13">
            <a:extLst>
              <a:ext uri="{FF2B5EF4-FFF2-40B4-BE49-F238E27FC236}">
                <a16:creationId xmlns:a16="http://schemas.microsoft.com/office/drawing/2014/main" id="{BBFEECED-8BAC-4AA3-912A-B455AA032349}"/>
              </a:ext>
            </a:extLst>
          </p:cNvPr>
          <p:cNvPicPr>
            <a:picLocks noChangeAspect="1"/>
          </p:cNvPicPr>
          <p:nvPr/>
        </p:nvPicPr>
        <p:blipFill>
          <a:blip r:embed="rId3"/>
          <a:stretch>
            <a:fillRect/>
          </a:stretch>
        </p:blipFill>
        <p:spPr>
          <a:xfrm>
            <a:off x="1354866" y="4224415"/>
            <a:ext cx="8802328" cy="2281893"/>
          </a:xfrm>
          <a:prstGeom prst="rect">
            <a:avLst/>
          </a:prstGeom>
        </p:spPr>
      </p:pic>
    </p:spTree>
    <p:extLst>
      <p:ext uri="{BB962C8B-B14F-4D97-AF65-F5344CB8AC3E}">
        <p14:creationId xmlns:p14="http://schemas.microsoft.com/office/powerpoint/2010/main" val="116838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EE1A0-C075-44B6-A6A3-E2CA12E8903C}"/>
              </a:ext>
            </a:extLst>
          </p:cNvPr>
          <p:cNvSpPr>
            <a:spLocks noGrp="1"/>
          </p:cNvSpPr>
          <p:nvPr>
            <p:ph idx="1"/>
          </p:nvPr>
        </p:nvSpPr>
        <p:spPr>
          <a:xfrm>
            <a:off x="656492" y="773724"/>
            <a:ext cx="10611065" cy="5017476"/>
          </a:xfrm>
        </p:spPr>
        <p:txBody>
          <a:bodyPr>
            <a:normAutofit/>
          </a:bodyPr>
          <a:lstStyle/>
          <a:p>
            <a:pPr marL="36900" indent="0">
              <a:buNone/>
            </a:pPr>
            <a:r>
              <a:rPr lang="en-US" sz="1800" b="1" u="sng" dirty="0"/>
              <a:t>Subject</a:t>
            </a:r>
          </a:p>
        </p:txBody>
      </p:sp>
      <p:pic>
        <p:nvPicPr>
          <p:cNvPr id="5" name="Picture 4">
            <a:extLst>
              <a:ext uri="{FF2B5EF4-FFF2-40B4-BE49-F238E27FC236}">
                <a16:creationId xmlns:a16="http://schemas.microsoft.com/office/drawing/2014/main" id="{7E1F7202-8D3B-4B2D-8BE6-93AB237FC604}"/>
              </a:ext>
            </a:extLst>
          </p:cNvPr>
          <p:cNvPicPr>
            <a:picLocks noChangeAspect="1"/>
          </p:cNvPicPr>
          <p:nvPr/>
        </p:nvPicPr>
        <p:blipFill>
          <a:blip r:embed="rId2"/>
          <a:stretch>
            <a:fillRect/>
          </a:stretch>
        </p:blipFill>
        <p:spPr>
          <a:xfrm>
            <a:off x="924443" y="1852246"/>
            <a:ext cx="10446944" cy="1981317"/>
          </a:xfrm>
          <a:prstGeom prst="rect">
            <a:avLst/>
          </a:prstGeom>
        </p:spPr>
      </p:pic>
    </p:spTree>
    <p:extLst>
      <p:ext uri="{BB962C8B-B14F-4D97-AF65-F5344CB8AC3E}">
        <p14:creationId xmlns:p14="http://schemas.microsoft.com/office/powerpoint/2010/main" val="287567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0E3D7-F56A-4383-86EE-47D37C5977BE}"/>
              </a:ext>
            </a:extLst>
          </p:cNvPr>
          <p:cNvSpPr>
            <a:spLocks noGrp="1"/>
          </p:cNvSpPr>
          <p:nvPr>
            <p:ph idx="1"/>
          </p:nvPr>
        </p:nvSpPr>
        <p:spPr>
          <a:xfrm>
            <a:off x="810764" y="492348"/>
            <a:ext cx="11381236" cy="6365652"/>
          </a:xfrm>
        </p:spPr>
        <p:txBody>
          <a:bodyPr>
            <a:normAutofit/>
          </a:bodyPr>
          <a:lstStyle/>
          <a:p>
            <a:pPr marL="36900" indent="0">
              <a:buNone/>
            </a:pPr>
            <a:r>
              <a:rPr lang="en-US" sz="2800" b="1" dirty="0"/>
              <a:t>                               DEVELOPING ENVIRONMENT</a:t>
            </a:r>
          </a:p>
          <a:p>
            <a:pPr marL="36900" indent="0">
              <a:buNone/>
            </a:pPr>
            <a:r>
              <a:rPr lang="en-US" dirty="0"/>
              <a:t>    </a:t>
            </a:r>
          </a:p>
          <a:p>
            <a:r>
              <a:rPr lang="en-US" dirty="0"/>
              <a:t>OPERATING SYSTEM: WINDOWS 10 AND ABOVE </a:t>
            </a:r>
          </a:p>
          <a:p>
            <a:r>
              <a:rPr lang="en-US" dirty="0"/>
              <a:t>  FRONT END: HTML, CSS, JAVASCRIPT</a:t>
            </a:r>
          </a:p>
          <a:p>
            <a:r>
              <a:rPr lang="en-US" dirty="0"/>
              <a:t>BACK END: </a:t>
            </a:r>
            <a:r>
              <a:rPr lang="en-US" dirty="0" err="1"/>
              <a:t>Mysql</a:t>
            </a:r>
            <a:r>
              <a:rPr lang="en-US" dirty="0"/>
              <a:t>  </a:t>
            </a:r>
          </a:p>
          <a:p>
            <a:r>
              <a:rPr lang="en-US" dirty="0"/>
              <a:t>SOFTWARES USED: </a:t>
            </a:r>
            <a:r>
              <a:rPr lang="en-US" dirty="0" err="1"/>
              <a:t>Jetbrains</a:t>
            </a:r>
            <a:r>
              <a:rPr lang="en-US" dirty="0"/>
              <a:t> </a:t>
            </a:r>
            <a:r>
              <a:rPr lang="en-US" dirty="0" err="1"/>
              <a:t>Pycharm</a:t>
            </a:r>
            <a:r>
              <a:rPr lang="en-US" dirty="0"/>
              <a:t>, Android Studio ,</a:t>
            </a:r>
            <a:r>
              <a:rPr lang="en-US" dirty="0" err="1"/>
              <a:t>SQLyog</a:t>
            </a:r>
            <a:endParaRPr lang="en-US" dirty="0"/>
          </a:p>
          <a:p>
            <a:r>
              <a:rPr lang="en-US" dirty="0"/>
              <a:t>TECHNOLOGY USED: PYTHON,JAVA </a:t>
            </a:r>
          </a:p>
          <a:p>
            <a:r>
              <a:rPr lang="en-US" dirty="0"/>
              <a:t>FRAME WORK </a:t>
            </a:r>
            <a:r>
              <a:rPr lang="en-US" dirty="0" err="1"/>
              <a:t>USED:Flask</a:t>
            </a:r>
            <a:endParaRPr lang="en-US" dirty="0"/>
          </a:p>
          <a:p>
            <a:pPr marL="36900" indent="0">
              <a:buNone/>
            </a:pPr>
            <a:endParaRPr lang="en-US" dirty="0"/>
          </a:p>
        </p:txBody>
      </p:sp>
    </p:spTree>
    <p:extLst>
      <p:ext uri="{BB962C8B-B14F-4D97-AF65-F5344CB8AC3E}">
        <p14:creationId xmlns:p14="http://schemas.microsoft.com/office/powerpoint/2010/main" val="223609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08982CC-CDC0-472F-9038-C8DEB095465E}"/>
              </a:ext>
            </a:extLst>
          </p:cNvPr>
          <p:cNvGraphicFramePr>
            <a:graphicFrameLocks noGrp="1"/>
          </p:cNvGraphicFramePr>
          <p:nvPr>
            <p:ph idx="1"/>
            <p:extLst>
              <p:ext uri="{D42A27DB-BD31-4B8C-83A1-F6EECF244321}">
                <p14:modId xmlns:p14="http://schemas.microsoft.com/office/powerpoint/2010/main" val="754166479"/>
              </p:ext>
            </p:extLst>
          </p:nvPr>
        </p:nvGraphicFramePr>
        <p:xfrm>
          <a:off x="0" y="643943"/>
          <a:ext cx="12192000" cy="6214056"/>
        </p:xfrm>
        <a:graphic>
          <a:graphicData uri="http://schemas.openxmlformats.org/drawingml/2006/table">
            <a:tbl>
              <a:tblPr firstRow="1" firstCol="1" bandRow="1">
                <a:tableStyleId>{5C22544A-7EE6-4342-B048-85BDC9FD1C3A}</a:tableStyleId>
              </a:tblPr>
              <a:tblGrid>
                <a:gridCol w="957032">
                  <a:extLst>
                    <a:ext uri="{9D8B030D-6E8A-4147-A177-3AD203B41FA5}">
                      <a16:colId xmlns:a16="http://schemas.microsoft.com/office/drawing/2014/main" val="1562039139"/>
                    </a:ext>
                  </a:extLst>
                </a:gridCol>
                <a:gridCol w="3621807">
                  <a:extLst>
                    <a:ext uri="{9D8B030D-6E8A-4147-A177-3AD203B41FA5}">
                      <a16:colId xmlns:a16="http://schemas.microsoft.com/office/drawing/2014/main" val="801194408"/>
                    </a:ext>
                  </a:extLst>
                </a:gridCol>
                <a:gridCol w="3810982">
                  <a:extLst>
                    <a:ext uri="{9D8B030D-6E8A-4147-A177-3AD203B41FA5}">
                      <a16:colId xmlns:a16="http://schemas.microsoft.com/office/drawing/2014/main" val="1154457187"/>
                    </a:ext>
                  </a:extLst>
                </a:gridCol>
                <a:gridCol w="3802179">
                  <a:extLst>
                    <a:ext uri="{9D8B030D-6E8A-4147-A177-3AD203B41FA5}">
                      <a16:colId xmlns:a16="http://schemas.microsoft.com/office/drawing/2014/main" val="2664972917"/>
                    </a:ext>
                  </a:extLst>
                </a:gridCol>
              </a:tblGrid>
              <a:tr h="671759">
                <a:tc>
                  <a:txBody>
                    <a:bodyPr/>
                    <a:lstStyle/>
                    <a:p>
                      <a:pPr marL="0" marR="0">
                        <a:lnSpc>
                          <a:spcPct val="115000"/>
                        </a:lnSpc>
                        <a:spcBef>
                          <a:spcPts val="0"/>
                        </a:spcBef>
                        <a:spcAft>
                          <a:spcPts val="0"/>
                        </a:spcAft>
                      </a:pPr>
                      <a:r>
                        <a:rPr lang="en-US" sz="1600" dirty="0">
                          <a:effectLst/>
                        </a:rPr>
                        <a:t>User Story ID</a:t>
                      </a:r>
                      <a:endParaRPr lang="en-US" sz="16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                    As a type of User</a:t>
                      </a:r>
                      <a:endParaRPr lang="en-US" sz="16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I  want to </a:t>
                      </a:r>
                    </a:p>
                    <a:p>
                      <a:pPr marL="0" marR="0">
                        <a:lnSpc>
                          <a:spcPct val="115000"/>
                        </a:lnSpc>
                        <a:spcBef>
                          <a:spcPts val="0"/>
                        </a:spcBef>
                        <a:spcAft>
                          <a:spcPts val="0"/>
                        </a:spcAft>
                      </a:pPr>
                      <a:r>
                        <a:rPr lang="en-US" sz="1600" dirty="0">
                          <a:effectLst/>
                        </a:rPr>
                        <a:t>&lt;perform  some task&gt;</a:t>
                      </a:r>
                      <a:endParaRPr lang="en-US" sz="16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So that I can</a:t>
                      </a:r>
                    </a:p>
                    <a:p>
                      <a:pPr marL="0" marR="0">
                        <a:lnSpc>
                          <a:spcPct val="115000"/>
                        </a:lnSpc>
                        <a:spcBef>
                          <a:spcPts val="0"/>
                        </a:spcBef>
                        <a:spcAft>
                          <a:spcPts val="0"/>
                        </a:spcAft>
                      </a:pPr>
                      <a:r>
                        <a:rPr lang="en-US" sz="1600" dirty="0">
                          <a:effectLst/>
                        </a:rPr>
                        <a:t>&lt; Achieve Some  Goal&gt;</a:t>
                      </a:r>
                      <a:endParaRPr lang="en-US" sz="16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623835749"/>
                  </a:ext>
                </a:extLst>
              </a:tr>
              <a:tr h="731471">
                <a:tc>
                  <a:txBody>
                    <a:bodyPr/>
                    <a:lstStyle/>
                    <a:p>
                      <a:pPr marL="0" marR="0">
                        <a:lnSpc>
                          <a:spcPct val="115000"/>
                        </a:lnSpc>
                        <a:spcBef>
                          <a:spcPts val="0"/>
                        </a:spcBef>
                        <a:spcAft>
                          <a:spcPts val="0"/>
                        </a:spcAft>
                      </a:pPr>
                      <a:r>
                        <a:rPr lang="en-US" sz="1800" b="0" dirty="0">
                          <a:effectLst/>
                        </a:rPr>
                        <a:t>      1</a:t>
                      </a:r>
                      <a:endParaRPr lang="en-US" sz="1800" b="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b="1" dirty="0">
                          <a:effectLst/>
                          <a:latin typeface="+mn-lt"/>
                          <a:ea typeface="Calibri" panose="020F0502020204030204" pitchFamily="34" charset="0"/>
                          <a:cs typeface="Kartika" panose="020B0502040204020203" pitchFamily="18" charset="0"/>
                        </a:rPr>
                        <a:t>                      </a:t>
                      </a:r>
                      <a:r>
                        <a:rPr lang="en-US" sz="1800" b="0" dirty="0">
                          <a:effectLst/>
                          <a:latin typeface="+mn-lt"/>
                          <a:ea typeface="Calibri" panose="020F0502020204030204" pitchFamily="34" charset="0"/>
                          <a:cs typeface="Kartika" panose="020B0502040204020203" pitchFamily="18" charset="0"/>
                        </a:rPr>
                        <a:t>Admin</a:t>
                      </a:r>
                    </a:p>
                  </a:txBody>
                  <a:tcPr marL="68580" marR="68580" marT="0" marB="0"/>
                </a:tc>
                <a:tc>
                  <a:txBody>
                    <a:bodyPr/>
                    <a:lstStyle/>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cs typeface="Kartika" panose="020B0502040204020203" pitchFamily="18" charset="0"/>
                        </a:rPr>
                        <a:t>      </a:t>
                      </a:r>
                      <a:r>
                        <a:rPr lang="en-US" sz="1800" b="0" dirty="0">
                          <a:effectLst/>
                          <a:latin typeface="+mn-lt"/>
                          <a:ea typeface="Calibri" panose="020F0502020204030204" pitchFamily="34" charset="0"/>
                          <a:cs typeface="Kartika" panose="020B0502040204020203" pitchFamily="18" charset="0"/>
                        </a:rPr>
                        <a:t>login</a:t>
                      </a:r>
                    </a:p>
                  </a:txBody>
                  <a:tcPr marL="68580" marR="68580" marT="0" marB="0"/>
                </a:tc>
                <a:tc>
                  <a:txBody>
                    <a:bodyPr/>
                    <a:lstStyle/>
                    <a:p>
                      <a:pPr marL="0" marR="0">
                        <a:lnSpc>
                          <a:spcPct val="115000"/>
                        </a:lnSpc>
                        <a:spcBef>
                          <a:spcPts val="0"/>
                        </a:spcBef>
                        <a:spcAft>
                          <a:spcPts val="0"/>
                        </a:spcAft>
                      </a:pPr>
                      <a:r>
                        <a:rPr lang="en-US" sz="1800" b="0" kern="1200" dirty="0">
                          <a:solidFill>
                            <a:schemeClr val="dk1"/>
                          </a:solidFill>
                          <a:effectLst/>
                          <a:latin typeface="+mn-lt"/>
                          <a:ea typeface="+mn-ea"/>
                          <a:cs typeface="+mn-cs"/>
                        </a:rPr>
                        <a:t>login successful with correct username and password</a:t>
                      </a:r>
                      <a:endParaRPr lang="en-US" sz="1100" b="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3651990117"/>
                  </a:ext>
                </a:extLst>
              </a:tr>
              <a:tr h="477695">
                <a:tc>
                  <a:txBody>
                    <a:bodyPr/>
                    <a:lstStyle/>
                    <a:p>
                      <a:pPr marL="0" marR="0">
                        <a:lnSpc>
                          <a:spcPct val="115000"/>
                        </a:lnSpc>
                        <a:spcBef>
                          <a:spcPts val="0"/>
                        </a:spcBef>
                        <a:spcAft>
                          <a:spcPts val="0"/>
                        </a:spcAft>
                      </a:pPr>
                      <a:r>
                        <a:rPr lang="en-US" sz="1800" dirty="0">
                          <a:effectLst/>
                        </a:rPr>
                        <a:t>      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b="1" dirty="0">
                          <a:effectLst/>
                          <a:latin typeface="+mn-lt"/>
                          <a:ea typeface="Calibri" panose="020F0502020204030204" pitchFamily="34" charset="0"/>
                          <a:cs typeface="Kartika" panose="020B0502040204020203" pitchFamily="18" charset="0"/>
                        </a:rPr>
                        <a:t>                      </a:t>
                      </a:r>
                      <a:r>
                        <a:rPr lang="en-US" sz="1800" b="0" dirty="0">
                          <a:effectLst/>
                          <a:latin typeface="+mn-lt"/>
                          <a:ea typeface="Calibri" panose="020F0502020204030204" pitchFamily="34" charset="0"/>
                          <a:cs typeface="Kartika" panose="020B0502040204020203" pitchFamily="18" charset="0"/>
                        </a:rPr>
                        <a:t>Admin</a:t>
                      </a:r>
                    </a:p>
                  </a:txBody>
                  <a:tcPr marL="68580" marR="68580" marT="0" marB="0"/>
                </a:tc>
                <a:tc>
                  <a:txBody>
                    <a:bodyPr/>
                    <a:lstStyle/>
                    <a:p>
                      <a:pPr marL="0" marR="0">
                        <a:lnSpc>
                          <a:spcPct val="115000"/>
                        </a:lnSpc>
                        <a:spcBef>
                          <a:spcPts val="0"/>
                        </a:spcBef>
                        <a:spcAft>
                          <a:spcPts val="0"/>
                        </a:spcAft>
                      </a:pPr>
                      <a:r>
                        <a:rPr lang="en-US" sz="1800" b="0" kern="1200" dirty="0">
                          <a:solidFill>
                            <a:schemeClr val="dk1"/>
                          </a:solidFill>
                          <a:effectLst/>
                          <a:latin typeface="+mn-lt"/>
                          <a:ea typeface="+mn-ea"/>
                          <a:cs typeface="+mn-cs"/>
                        </a:rPr>
                        <a:t>     student registration management</a:t>
                      </a:r>
                      <a:endParaRPr lang="en-US" sz="1100" b="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b="0" kern="1200" dirty="0">
                          <a:solidFill>
                            <a:schemeClr val="dk1"/>
                          </a:solidFill>
                          <a:effectLst/>
                          <a:latin typeface="+mn-lt"/>
                          <a:ea typeface="+mn-ea"/>
                          <a:cs typeface="+mn-cs"/>
                        </a:rPr>
                        <a:t>add student, manage student</a:t>
                      </a:r>
                      <a:endParaRPr lang="en-US" sz="1100" b="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1395178226"/>
                  </a:ext>
                </a:extLst>
              </a:tr>
              <a:tr h="432911">
                <a:tc>
                  <a:txBody>
                    <a:bodyPr/>
                    <a:lstStyle/>
                    <a:p>
                      <a:pPr marL="0" marR="0">
                        <a:lnSpc>
                          <a:spcPct val="115000"/>
                        </a:lnSpc>
                        <a:spcBef>
                          <a:spcPts val="0"/>
                        </a:spcBef>
                        <a:spcAft>
                          <a:spcPts val="0"/>
                        </a:spcAft>
                      </a:pPr>
                      <a:r>
                        <a:rPr lang="en-US" sz="1800" dirty="0">
                          <a:effectLst/>
                        </a:rPr>
                        <a:t>      3</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b="0" dirty="0">
                          <a:effectLst/>
                          <a:latin typeface="Calibri" panose="020F0502020204030204" pitchFamily="34" charset="0"/>
                          <a:ea typeface="Calibri" panose="020F0502020204030204" pitchFamily="34" charset="0"/>
                          <a:cs typeface="Kartika" panose="020B0502040204020203" pitchFamily="18" charset="0"/>
                        </a:rPr>
                        <a:t>                        </a:t>
                      </a:r>
                      <a:r>
                        <a:rPr lang="en-US" sz="1800" b="0" dirty="0">
                          <a:effectLst/>
                          <a:latin typeface="+mn-lt"/>
                          <a:ea typeface="Calibri" panose="020F0502020204030204" pitchFamily="34" charset="0"/>
                          <a:cs typeface="Kartika" panose="020B0502040204020203" pitchFamily="18" charset="0"/>
                        </a:rPr>
                        <a:t>Admin</a:t>
                      </a:r>
                    </a:p>
                  </a:txBody>
                  <a:tcPr marL="68580" marR="68580" marT="0" marB="0"/>
                </a:tc>
                <a:tc>
                  <a:txBody>
                    <a:bodyPr/>
                    <a:lstStyle/>
                    <a:p>
                      <a:pPr marL="0" marR="0">
                        <a:lnSpc>
                          <a:spcPct val="115000"/>
                        </a:lnSpc>
                        <a:spcBef>
                          <a:spcPts val="0"/>
                        </a:spcBef>
                        <a:spcAft>
                          <a:spcPts val="0"/>
                        </a:spcAft>
                      </a:pPr>
                      <a:r>
                        <a:rPr lang="en-US" sz="1800" b="1" kern="1200" dirty="0">
                          <a:solidFill>
                            <a:schemeClr val="dk1"/>
                          </a:solidFill>
                          <a:effectLst/>
                          <a:latin typeface="+mn-lt"/>
                          <a:ea typeface="+mn-ea"/>
                          <a:cs typeface="+mn-cs"/>
                        </a:rPr>
                        <a:t>     </a:t>
                      </a:r>
                      <a:r>
                        <a:rPr lang="en-US" sz="1800" b="0" kern="1200" dirty="0">
                          <a:solidFill>
                            <a:schemeClr val="dk1"/>
                          </a:solidFill>
                          <a:effectLst/>
                          <a:latin typeface="+mn-lt"/>
                          <a:ea typeface="+mn-ea"/>
                          <a:cs typeface="+mn-cs"/>
                        </a:rPr>
                        <a:t>add and manage subject</a:t>
                      </a:r>
                      <a:endParaRPr lang="en-US" sz="1100" b="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b="0" kern="1200" dirty="0">
                          <a:solidFill>
                            <a:schemeClr val="dk1"/>
                          </a:solidFill>
                          <a:effectLst/>
                          <a:latin typeface="+mn-lt"/>
                          <a:ea typeface="+mn-ea"/>
                          <a:cs typeface="+mn-cs"/>
                        </a:rPr>
                        <a:t>mange subjects</a:t>
                      </a:r>
                      <a:endParaRPr lang="en-US" sz="1100" b="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2286793229"/>
                  </a:ext>
                </a:extLst>
              </a:tr>
              <a:tr h="492623">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4</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                      Admin</a:t>
                      </a:r>
                    </a:p>
                  </a:txBody>
                  <a:tcPr marL="68580" marR="68580" marT="0" marB="0"/>
                </a:tc>
                <a:tc>
                  <a:txBody>
                    <a:bodyPr/>
                    <a:lstStyle/>
                    <a:p>
                      <a:pPr marL="0" marR="0">
                        <a:lnSpc>
                          <a:spcPct val="115000"/>
                        </a:lnSpc>
                        <a:spcBef>
                          <a:spcPts val="0"/>
                        </a:spcBef>
                        <a:spcAft>
                          <a:spcPts val="0"/>
                        </a:spcAft>
                      </a:pPr>
                      <a:r>
                        <a:rPr lang="en-US" sz="1100" b="0" dirty="0">
                          <a:effectLst/>
                          <a:latin typeface="Calibri" panose="020F0502020204030204" pitchFamily="34" charset="0"/>
                          <a:ea typeface="Calibri" panose="020F0502020204030204" pitchFamily="34" charset="0"/>
                          <a:cs typeface="Kartika" panose="020B0502040204020203" pitchFamily="18" charset="0"/>
                        </a:rPr>
                        <a:t>         </a:t>
                      </a:r>
                      <a:r>
                        <a:rPr lang="en-US" sz="1800" b="0" dirty="0">
                          <a:effectLst/>
                          <a:latin typeface="+mn-lt"/>
                          <a:ea typeface="Calibri" panose="020F0502020204030204" pitchFamily="34" charset="0"/>
                          <a:cs typeface="Kartika" panose="020B0502040204020203" pitchFamily="18" charset="0"/>
                        </a:rPr>
                        <a:t>add  questions and study materials</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manage questions and materials</a:t>
                      </a:r>
                    </a:p>
                  </a:txBody>
                  <a:tcPr marL="68580" marR="68580" marT="0" marB="0"/>
                </a:tc>
                <a:extLst>
                  <a:ext uri="{0D108BD9-81ED-4DB2-BD59-A6C34878D82A}">
                    <a16:rowId xmlns:a16="http://schemas.microsoft.com/office/drawing/2014/main" val="236770403"/>
                  </a:ext>
                </a:extLst>
              </a:tr>
              <a:tr h="507551">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Kartika" panose="020B0502040204020203" pitchFamily="18" charset="0"/>
                        </a:rPr>
                        <a:t>     </a:t>
                      </a:r>
                      <a:r>
                        <a:rPr lang="en-US" sz="1800" b="0" dirty="0">
                          <a:effectLst/>
                          <a:latin typeface="Calibri" panose="020F0502020204030204" pitchFamily="34" charset="0"/>
                          <a:ea typeface="Calibri" panose="020F0502020204030204" pitchFamily="34" charset="0"/>
                          <a:cs typeface="Kartika" panose="020B0502040204020203" pitchFamily="18" charset="0"/>
                        </a:rPr>
                        <a:t> 5</a:t>
                      </a:r>
                      <a:endParaRPr lang="en-US" sz="1800" b="0" dirty="0">
                        <a:effectLst/>
                        <a:latin typeface="+mn-lt"/>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                      Admin</a:t>
                      </a:r>
                    </a:p>
                  </a:txBody>
                  <a:tcPr marL="68580" marR="68580" marT="0" marB="0"/>
                </a:tc>
                <a:tc>
                  <a:txBody>
                    <a:bodyPr/>
                    <a:lstStyle/>
                    <a:p>
                      <a:pPr marL="0" marR="0">
                        <a:lnSpc>
                          <a:spcPct val="115000"/>
                        </a:lnSpc>
                        <a:spcBef>
                          <a:spcPts val="0"/>
                        </a:spcBef>
                        <a:spcAft>
                          <a:spcPts val="0"/>
                        </a:spcAft>
                      </a:pPr>
                      <a:r>
                        <a:rPr lang="en-US" sz="1100" b="0" dirty="0">
                          <a:effectLst/>
                          <a:latin typeface="Calibri" panose="020F0502020204030204" pitchFamily="34" charset="0"/>
                          <a:ea typeface="Calibri" panose="020F0502020204030204" pitchFamily="34" charset="0"/>
                          <a:cs typeface="Kartika" panose="020B0502040204020203" pitchFamily="18" charset="0"/>
                        </a:rPr>
                        <a:t>         </a:t>
                      </a:r>
                      <a:r>
                        <a:rPr lang="en-US" sz="1800" b="0" dirty="0">
                          <a:effectLst/>
                          <a:latin typeface="+mn-lt"/>
                          <a:ea typeface="Calibri" panose="020F0502020204030204" pitchFamily="34" charset="0"/>
                          <a:cs typeface="Kartika" panose="020B0502040204020203" pitchFamily="18" charset="0"/>
                        </a:rPr>
                        <a:t>schedule exam</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Create examination portal</a:t>
                      </a:r>
                    </a:p>
                  </a:txBody>
                  <a:tcPr marL="68580" marR="68580" marT="0" marB="0"/>
                </a:tc>
                <a:extLst>
                  <a:ext uri="{0D108BD9-81ED-4DB2-BD59-A6C34878D82A}">
                    <a16:rowId xmlns:a16="http://schemas.microsoft.com/office/drawing/2014/main" val="3474718906"/>
                  </a:ext>
                </a:extLst>
              </a:tr>
              <a:tr h="707695">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6</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                      User</a:t>
                      </a:r>
                    </a:p>
                  </a:txBody>
                  <a:tcPr marL="68580" marR="68580" marT="0" marB="0"/>
                </a:tc>
                <a:tc>
                  <a:txBody>
                    <a:bodyPr/>
                    <a:lstStyle/>
                    <a:p>
                      <a:pPr marL="0" marR="0">
                        <a:lnSpc>
                          <a:spcPct val="115000"/>
                        </a:lnSpc>
                        <a:spcBef>
                          <a:spcPts val="0"/>
                        </a:spcBef>
                        <a:spcAft>
                          <a:spcPts val="0"/>
                        </a:spcAft>
                      </a:pPr>
                      <a:r>
                        <a:rPr lang="en-US" sz="1100" b="0" dirty="0">
                          <a:effectLst/>
                          <a:latin typeface="Calibri" panose="020F0502020204030204" pitchFamily="34" charset="0"/>
                          <a:ea typeface="Calibri" panose="020F0502020204030204" pitchFamily="34" charset="0"/>
                          <a:cs typeface="Kartika" panose="020B0502040204020203" pitchFamily="18" charset="0"/>
                        </a:rPr>
                        <a:t>         </a:t>
                      </a:r>
                      <a:r>
                        <a:rPr lang="en-US" sz="1800" b="0" dirty="0">
                          <a:effectLst/>
                          <a:latin typeface="+mn-lt"/>
                          <a:ea typeface="Calibri" panose="020F0502020204030204" pitchFamily="34" charset="0"/>
                          <a:cs typeface="Kartika" panose="020B0502040204020203" pitchFamily="18" charset="0"/>
                        </a:rPr>
                        <a:t>login</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login successfully with correct username and password</a:t>
                      </a:r>
                    </a:p>
                  </a:txBody>
                  <a:tcPr marL="68580" marR="68580" marT="0" marB="0"/>
                </a:tc>
                <a:extLst>
                  <a:ext uri="{0D108BD9-81ED-4DB2-BD59-A6C34878D82A}">
                    <a16:rowId xmlns:a16="http://schemas.microsoft.com/office/drawing/2014/main" val="49263595"/>
                  </a:ext>
                </a:extLst>
              </a:tr>
              <a:tr h="576110">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7</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                      User </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     view study materials</a:t>
                      </a:r>
                    </a:p>
                  </a:txBody>
                  <a:tcPr marL="68580" marR="68580" marT="0" marB="0"/>
                </a:tc>
                <a:tc>
                  <a:txBody>
                    <a:bodyPr/>
                    <a:lstStyle/>
                    <a:p>
                      <a:pPr marL="0" marR="0">
                        <a:lnSpc>
                          <a:spcPct val="115000"/>
                        </a:lnSpc>
                        <a:spcBef>
                          <a:spcPts val="0"/>
                        </a:spcBef>
                        <a:spcAft>
                          <a:spcPts val="0"/>
                        </a:spcAft>
                      </a:pPr>
                      <a:r>
                        <a:rPr lang="en-US" sz="1100" b="0" dirty="0">
                          <a:effectLst/>
                          <a:latin typeface="Calibri" panose="020F0502020204030204" pitchFamily="34" charset="0"/>
                          <a:ea typeface="Calibri" panose="020F0502020204030204" pitchFamily="34" charset="0"/>
                          <a:cs typeface="Kartika" panose="020B0502040204020203" pitchFamily="18" charset="0"/>
                        </a:rPr>
                        <a:t>  </a:t>
                      </a:r>
                      <a:r>
                        <a:rPr lang="en-US" sz="1800" b="0" dirty="0">
                          <a:effectLst/>
                          <a:latin typeface="+mn-lt"/>
                          <a:ea typeface="Calibri" panose="020F0502020204030204" pitchFamily="34" charset="0"/>
                          <a:cs typeface="Kartika" panose="020B0502040204020203" pitchFamily="18" charset="0"/>
                        </a:rPr>
                        <a:t>view study materials in application</a:t>
                      </a:r>
                    </a:p>
                  </a:txBody>
                  <a:tcPr marL="68580" marR="68580" marT="0" marB="0"/>
                </a:tc>
                <a:extLst>
                  <a:ext uri="{0D108BD9-81ED-4DB2-BD59-A6C34878D82A}">
                    <a16:rowId xmlns:a16="http://schemas.microsoft.com/office/drawing/2014/main" val="97289826"/>
                  </a:ext>
                </a:extLst>
              </a:tr>
              <a:tr h="908546">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8</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                      User</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     view examination notifications</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view notifications</a:t>
                      </a:r>
                    </a:p>
                  </a:txBody>
                  <a:tcPr marL="68580" marR="68580" marT="0" marB="0"/>
                </a:tc>
                <a:extLst>
                  <a:ext uri="{0D108BD9-81ED-4DB2-BD59-A6C34878D82A}">
                    <a16:rowId xmlns:a16="http://schemas.microsoft.com/office/drawing/2014/main" val="1981089558"/>
                  </a:ext>
                </a:extLst>
              </a:tr>
              <a:tr h="707695">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9</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                      User</a:t>
                      </a:r>
                    </a:p>
                  </a:txBody>
                  <a:tcPr marL="68580" marR="68580" marT="0" marB="0"/>
                </a:tc>
                <a:tc>
                  <a:txBody>
                    <a:bodyPr/>
                    <a:lstStyle/>
                    <a:p>
                      <a:pPr marL="0" marR="0">
                        <a:lnSpc>
                          <a:spcPct val="115000"/>
                        </a:lnSpc>
                        <a:spcBef>
                          <a:spcPts val="0"/>
                        </a:spcBef>
                        <a:spcAft>
                          <a:spcPts val="0"/>
                        </a:spcAft>
                      </a:pPr>
                      <a:r>
                        <a:rPr lang="en-US" sz="1800" b="0" dirty="0">
                          <a:effectLst/>
                          <a:latin typeface="+mn-lt"/>
                          <a:ea typeface="Calibri" panose="020F0502020204030204" pitchFamily="34" charset="0"/>
                          <a:cs typeface="Kartika" panose="020B0502040204020203" pitchFamily="18" charset="0"/>
                        </a:rPr>
                        <a:t>     attend exams</a:t>
                      </a:r>
                    </a:p>
                  </a:txBody>
                  <a:tcPr marL="68580" marR="68580" marT="0" marB="0"/>
                </a:tc>
                <a:tc>
                  <a:txBody>
                    <a:bodyPr/>
                    <a:lstStyle/>
                    <a:p>
                      <a:pPr marL="0" marR="0">
                        <a:lnSpc>
                          <a:spcPct val="115000"/>
                        </a:lnSpc>
                        <a:spcBef>
                          <a:spcPts val="0"/>
                        </a:spcBef>
                        <a:spcAft>
                          <a:spcPts val="0"/>
                        </a:spcAft>
                      </a:pPr>
                      <a:r>
                        <a:rPr lang="en-US" sz="1100" b="0" dirty="0">
                          <a:effectLst/>
                          <a:latin typeface="Calibri" panose="020F0502020204030204" pitchFamily="34" charset="0"/>
                          <a:ea typeface="Calibri" panose="020F0502020204030204" pitchFamily="34" charset="0"/>
                          <a:cs typeface="Kartika" panose="020B0502040204020203" pitchFamily="18" charset="0"/>
                        </a:rPr>
                        <a:t> </a:t>
                      </a:r>
                      <a:r>
                        <a:rPr lang="en-US" sz="1800" b="0" dirty="0">
                          <a:effectLst/>
                          <a:latin typeface="+mn-lt"/>
                          <a:ea typeface="Calibri" panose="020F0502020204030204" pitchFamily="34" charset="0"/>
                          <a:cs typeface="Kartika" panose="020B0502040204020203" pitchFamily="18" charset="0"/>
                        </a:rPr>
                        <a:t>identity verification and face recognition</a:t>
                      </a:r>
                    </a:p>
                  </a:txBody>
                  <a:tcPr marL="68580" marR="68580" marT="0" marB="0"/>
                </a:tc>
                <a:extLst>
                  <a:ext uri="{0D108BD9-81ED-4DB2-BD59-A6C34878D82A}">
                    <a16:rowId xmlns:a16="http://schemas.microsoft.com/office/drawing/2014/main" val="3645839467"/>
                  </a:ext>
                </a:extLst>
              </a:tr>
            </a:tbl>
          </a:graphicData>
        </a:graphic>
      </p:graphicFrame>
      <p:sp>
        <p:nvSpPr>
          <p:cNvPr id="3" name="TextBox 2">
            <a:extLst>
              <a:ext uri="{FF2B5EF4-FFF2-40B4-BE49-F238E27FC236}">
                <a16:creationId xmlns:a16="http://schemas.microsoft.com/office/drawing/2014/main" id="{17ABC704-D35A-47C8-B467-1910C7E89C6C}"/>
              </a:ext>
            </a:extLst>
          </p:cNvPr>
          <p:cNvSpPr txBox="1"/>
          <p:nvPr/>
        </p:nvSpPr>
        <p:spPr>
          <a:xfrm>
            <a:off x="4881093" y="0"/>
            <a:ext cx="3915177" cy="584775"/>
          </a:xfrm>
          <a:prstGeom prst="rect">
            <a:avLst/>
          </a:prstGeom>
          <a:noFill/>
        </p:spPr>
        <p:txBody>
          <a:bodyPr wrap="square" rtlCol="0">
            <a:spAutoFit/>
          </a:bodyPr>
          <a:lstStyle/>
          <a:p>
            <a:r>
              <a:rPr lang="en-US" sz="3200" dirty="0">
                <a:solidFill>
                  <a:schemeClr val="tx2">
                    <a:lumMod val="90000"/>
                  </a:schemeClr>
                </a:solidFill>
              </a:rPr>
              <a:t>USER STORIES</a:t>
            </a:r>
          </a:p>
        </p:txBody>
      </p:sp>
    </p:spTree>
    <p:extLst>
      <p:ext uri="{BB962C8B-B14F-4D97-AF65-F5344CB8AC3E}">
        <p14:creationId xmlns:p14="http://schemas.microsoft.com/office/powerpoint/2010/main" val="293528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72D1999-1D06-4402-A1B6-FE74D1D14CD2}"/>
              </a:ext>
            </a:extLst>
          </p:cNvPr>
          <p:cNvGraphicFramePr>
            <a:graphicFrameLocks noGrp="1"/>
          </p:cNvGraphicFramePr>
          <p:nvPr>
            <p:ph idx="1"/>
            <p:extLst>
              <p:ext uri="{D42A27DB-BD31-4B8C-83A1-F6EECF244321}">
                <p14:modId xmlns:p14="http://schemas.microsoft.com/office/powerpoint/2010/main" val="1432301343"/>
              </p:ext>
            </p:extLst>
          </p:nvPr>
        </p:nvGraphicFramePr>
        <p:xfrm>
          <a:off x="-38637" y="948398"/>
          <a:ext cx="12230637" cy="5909600"/>
        </p:xfrm>
        <a:graphic>
          <a:graphicData uri="http://schemas.openxmlformats.org/drawingml/2006/table">
            <a:tbl>
              <a:tblPr firstRow="1" firstCol="1" bandRow="1">
                <a:tableStyleId>{5C22544A-7EE6-4342-B048-85BDC9FD1C3A}</a:tableStyleId>
              </a:tblPr>
              <a:tblGrid>
                <a:gridCol w="928489">
                  <a:extLst>
                    <a:ext uri="{9D8B030D-6E8A-4147-A177-3AD203B41FA5}">
                      <a16:colId xmlns:a16="http://schemas.microsoft.com/office/drawing/2014/main" val="1250587337"/>
                    </a:ext>
                  </a:extLst>
                </a:gridCol>
                <a:gridCol w="1982137">
                  <a:extLst>
                    <a:ext uri="{9D8B030D-6E8A-4147-A177-3AD203B41FA5}">
                      <a16:colId xmlns:a16="http://schemas.microsoft.com/office/drawing/2014/main" val="1908786572"/>
                    </a:ext>
                  </a:extLst>
                </a:gridCol>
                <a:gridCol w="1030310">
                  <a:extLst>
                    <a:ext uri="{9D8B030D-6E8A-4147-A177-3AD203B41FA5}">
                      <a16:colId xmlns:a16="http://schemas.microsoft.com/office/drawing/2014/main" val="109296456"/>
                    </a:ext>
                  </a:extLst>
                </a:gridCol>
                <a:gridCol w="1068946">
                  <a:extLst>
                    <a:ext uri="{9D8B030D-6E8A-4147-A177-3AD203B41FA5}">
                      <a16:colId xmlns:a16="http://schemas.microsoft.com/office/drawing/2014/main" val="2008148963"/>
                    </a:ext>
                  </a:extLst>
                </a:gridCol>
                <a:gridCol w="2434107">
                  <a:extLst>
                    <a:ext uri="{9D8B030D-6E8A-4147-A177-3AD203B41FA5}">
                      <a16:colId xmlns:a16="http://schemas.microsoft.com/office/drawing/2014/main" val="2866492683"/>
                    </a:ext>
                  </a:extLst>
                </a:gridCol>
                <a:gridCol w="1588118">
                  <a:extLst>
                    <a:ext uri="{9D8B030D-6E8A-4147-A177-3AD203B41FA5}">
                      <a16:colId xmlns:a16="http://schemas.microsoft.com/office/drawing/2014/main" val="2549642586"/>
                    </a:ext>
                  </a:extLst>
                </a:gridCol>
                <a:gridCol w="3198530">
                  <a:extLst>
                    <a:ext uri="{9D8B030D-6E8A-4147-A177-3AD203B41FA5}">
                      <a16:colId xmlns:a16="http://schemas.microsoft.com/office/drawing/2014/main" val="2045987031"/>
                    </a:ext>
                  </a:extLst>
                </a:gridCol>
              </a:tblGrid>
              <a:tr h="919827">
                <a:tc>
                  <a:txBody>
                    <a:bodyPr/>
                    <a:lstStyle/>
                    <a:p>
                      <a:pPr marL="0" marR="0">
                        <a:lnSpc>
                          <a:spcPct val="115000"/>
                        </a:lnSpc>
                        <a:spcBef>
                          <a:spcPts val="0"/>
                        </a:spcBef>
                        <a:spcAft>
                          <a:spcPts val="0"/>
                        </a:spcAft>
                      </a:pPr>
                      <a:r>
                        <a:rPr lang="en-US" sz="1600" b="1" dirty="0">
                          <a:effectLst/>
                        </a:rPr>
                        <a:t>User story ID</a:t>
                      </a:r>
                      <a:endParaRPr lang="en-US" sz="1600" b="1"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Priority</a:t>
                      </a:r>
                    </a:p>
                    <a:p>
                      <a:pPr marL="0" marR="0">
                        <a:lnSpc>
                          <a:spcPct val="115000"/>
                        </a:lnSpc>
                        <a:spcBef>
                          <a:spcPts val="0"/>
                        </a:spcBef>
                        <a:spcAft>
                          <a:spcPts val="0"/>
                        </a:spcAft>
                      </a:pPr>
                      <a:r>
                        <a:rPr lang="en-US" sz="1600" b="1" dirty="0">
                          <a:effectLst/>
                        </a:rPr>
                        <a:t>&lt;High/Medium/Low&gt;</a:t>
                      </a:r>
                      <a:endParaRPr lang="en-US" sz="1600" b="1"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Size</a:t>
                      </a:r>
                    </a:p>
                    <a:p>
                      <a:pPr marL="0" marR="0">
                        <a:lnSpc>
                          <a:spcPct val="115000"/>
                        </a:lnSpc>
                        <a:spcBef>
                          <a:spcPts val="0"/>
                        </a:spcBef>
                        <a:spcAft>
                          <a:spcPts val="0"/>
                        </a:spcAft>
                      </a:pPr>
                      <a:r>
                        <a:rPr lang="en-US" sz="1600" b="1" dirty="0">
                          <a:effectLst/>
                        </a:rPr>
                        <a:t>(Hours</a:t>
                      </a:r>
                      <a:r>
                        <a:rPr lang="en-US" sz="1200" dirty="0">
                          <a:effectLst/>
                        </a:rPr>
                        <a:t>)</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Calibri" panose="020F0502020204030204" pitchFamily="34" charset="0"/>
                          <a:ea typeface="Calibri" panose="020F0502020204030204" pitchFamily="34" charset="0"/>
                          <a:cs typeface="Kartika" panose="020B0502040204020203" pitchFamily="18" charset="0"/>
                        </a:rPr>
                        <a:t>Sprint</a:t>
                      </a:r>
                    </a:p>
                    <a:p>
                      <a:pPr marL="0" marR="0">
                        <a:lnSpc>
                          <a:spcPct val="115000"/>
                        </a:lnSpc>
                        <a:spcBef>
                          <a:spcPts val="0"/>
                        </a:spcBef>
                        <a:spcAft>
                          <a:spcPts val="0"/>
                        </a:spcAft>
                      </a:pPr>
                      <a:r>
                        <a:rPr lang="en-US" sz="1600" b="0" dirty="0">
                          <a:effectLst/>
                          <a:latin typeface="Calibri" panose="020F0502020204030204" pitchFamily="34" charset="0"/>
                          <a:ea typeface="Calibri" panose="020F0502020204030204" pitchFamily="34" charset="0"/>
                          <a:cs typeface="Kartika" panose="020B0502040204020203" pitchFamily="18" charset="0"/>
                        </a:rPr>
                        <a:t> &lt;#&gt;</a:t>
                      </a:r>
                    </a:p>
                  </a:txBody>
                  <a:tcPr marL="68580" marR="68580" marT="0" marB="0"/>
                </a:tc>
                <a:tc>
                  <a:txBody>
                    <a:bodyPr/>
                    <a:lstStyle/>
                    <a:p>
                      <a:pPr marL="0" marR="0">
                        <a:lnSpc>
                          <a:spcPct val="115000"/>
                        </a:lnSpc>
                        <a:spcBef>
                          <a:spcPts val="0"/>
                        </a:spcBef>
                        <a:spcAft>
                          <a:spcPts val="0"/>
                        </a:spcAft>
                      </a:pPr>
                      <a:r>
                        <a:rPr lang="en-US" sz="1600" dirty="0">
                          <a:effectLst/>
                        </a:rPr>
                        <a:t>Status</a:t>
                      </a:r>
                    </a:p>
                    <a:p>
                      <a:pPr marL="0" marR="0">
                        <a:lnSpc>
                          <a:spcPct val="115000"/>
                        </a:lnSpc>
                        <a:spcBef>
                          <a:spcPts val="0"/>
                        </a:spcBef>
                        <a:spcAft>
                          <a:spcPts val="0"/>
                        </a:spcAft>
                      </a:pPr>
                      <a:r>
                        <a:rPr lang="en-US" sz="1600" dirty="0">
                          <a:effectLst/>
                        </a:rPr>
                        <a:t>&lt;Planned/In progress/Completed&gt;</a:t>
                      </a:r>
                      <a:endParaRPr lang="en-US" sz="16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Release</a:t>
                      </a:r>
                    </a:p>
                    <a:p>
                      <a:pPr marL="0" marR="0">
                        <a:lnSpc>
                          <a:spcPct val="115000"/>
                        </a:lnSpc>
                        <a:spcBef>
                          <a:spcPts val="0"/>
                        </a:spcBef>
                        <a:spcAft>
                          <a:spcPts val="0"/>
                        </a:spcAft>
                      </a:pPr>
                      <a:r>
                        <a:rPr lang="en-US" sz="1600" dirty="0">
                          <a:effectLst/>
                        </a:rPr>
                        <a:t>Date</a:t>
                      </a:r>
                      <a:endParaRPr lang="en-US" sz="16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Release Goal</a:t>
                      </a:r>
                      <a:endParaRPr lang="en-US" sz="16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2676908573"/>
                  </a:ext>
                </a:extLst>
              </a:tr>
              <a:tr h="507534">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1</a:t>
                      </a:r>
                    </a:p>
                  </a:txBody>
                  <a:tcPr marL="68580" marR="68580" marT="0" marB="0"/>
                </a:tc>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Medium</a:t>
                      </a:r>
                    </a:p>
                  </a:txBody>
                  <a:tcPr marL="68580" marR="68580" marT="0" marB="0">
                    <a:solidFill>
                      <a:schemeClr val="accent6">
                        <a:lumMod val="20000"/>
                        <a:lumOff val="80000"/>
                      </a:schemeClr>
                    </a:solidFill>
                  </a:tcPr>
                </a:tc>
                <a:tc>
                  <a:txBody>
                    <a:bodyPr/>
                    <a:lstStyle/>
                    <a:p>
                      <a:pPr marL="0" marR="0">
                        <a:lnSpc>
                          <a:spcPct val="115000"/>
                        </a:lnSpc>
                        <a:spcBef>
                          <a:spcPts val="0"/>
                        </a:spcBef>
                        <a:spcAft>
                          <a:spcPts val="0"/>
                        </a:spcAft>
                      </a:pPr>
                      <a:r>
                        <a:rPr lang="en-US" sz="2400" dirty="0">
                          <a:effectLst/>
                          <a:latin typeface="+mn-lt"/>
                          <a:ea typeface="Calibri" panose="020F0502020204030204" pitchFamily="34" charset="0"/>
                          <a:cs typeface="Kartika" panose="020B0502040204020203" pitchFamily="18" charset="0"/>
                        </a:rPr>
                        <a:t>    2</a:t>
                      </a:r>
                    </a:p>
                  </a:txBody>
                  <a:tcPr marL="68580" marR="68580" marT="0" marB="0">
                    <a:lnR w="12700" cmpd="sng">
                      <a:noFill/>
                    </a:lnR>
                    <a:solidFill>
                      <a:schemeClr val="accent6">
                        <a:lumMod val="20000"/>
                        <a:lumOff val="80000"/>
                      </a:schemeClr>
                    </a:solidFill>
                  </a:tcPr>
                </a:tc>
                <a:tc rowSpan="4">
                  <a:txBody>
                    <a:bodyPr/>
                    <a:lstStyle/>
                    <a:p>
                      <a:pPr marL="0" marR="0">
                        <a:lnSpc>
                          <a:spcPct val="115000"/>
                        </a:lnSpc>
                        <a:spcBef>
                          <a:spcPts val="0"/>
                        </a:spcBef>
                        <a:spcAft>
                          <a:spcPts val="0"/>
                        </a:spcAft>
                      </a:pPr>
                      <a:r>
                        <a:rPr lang="en-US" sz="2400" dirty="0">
                          <a:effectLst/>
                          <a:latin typeface="Calibri" panose="020F0502020204030204" pitchFamily="34" charset="0"/>
                          <a:ea typeface="Calibri" panose="020F0502020204030204" pitchFamily="34" charset="0"/>
                          <a:cs typeface="Kartika" panose="020B0502040204020203" pitchFamily="18" charset="0"/>
                        </a:rPr>
                        <a:t>     </a:t>
                      </a:r>
                      <a:r>
                        <a:rPr lang="en-US" sz="2400" dirty="0">
                          <a:effectLst/>
                          <a:latin typeface="+mn-lt"/>
                          <a:ea typeface="Calibri" panose="020F0502020204030204" pitchFamily="34" charset="0"/>
                          <a:cs typeface="Kartika" panose="020B0502040204020203" pitchFamily="18" charset="0"/>
                        </a:rPr>
                        <a:t>1 </a:t>
                      </a:r>
                      <a:r>
                        <a:rPr lang="en-US" sz="2400" dirty="0">
                          <a:effectLst/>
                          <a:latin typeface="Calibri" panose="020F0502020204030204" pitchFamily="34" charset="0"/>
                          <a:ea typeface="Calibri" panose="020F0502020204030204" pitchFamily="34" charset="0"/>
                          <a:cs typeface="Kartika" panose="020B0502040204020203" pitchFamily="18" charset="0"/>
                        </a:rPr>
                        <a:t>                       </a:t>
                      </a:r>
                    </a:p>
                  </a:txBody>
                  <a:tcPr marL="68580" marR="68580" marT="0" marB="0">
                    <a:lnL w="12700" cmpd="sng">
                      <a:noFill/>
                    </a:lnL>
                    <a:lnR w="12700" cmpd="sng">
                      <a:noFill/>
                    </a:lnR>
                    <a:solidFill>
                      <a:schemeClr val="accent6">
                        <a:lumMod val="20000"/>
                        <a:lumOff val="80000"/>
                      </a:schemeClr>
                    </a:solidFill>
                  </a:tcPr>
                </a:tc>
                <a:tc rowSpan="2">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Completed</a:t>
                      </a:r>
                    </a:p>
                  </a:txBody>
                  <a:tcPr marL="68580" marR="68580" marT="0" marB="0">
                    <a:lnL w="12700" cmpd="sng">
                      <a:noFill/>
                    </a:lnL>
                    <a:solidFill>
                      <a:schemeClr val="accent6">
                        <a:lumMod val="20000"/>
                        <a:lumOff val="80000"/>
                      </a:schemeClr>
                    </a:solidFill>
                  </a:tcPr>
                </a:tc>
                <a:tc rowSpan="2">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8/01/2022</a:t>
                      </a:r>
                    </a:p>
                  </a:txBody>
                  <a:tcPr marL="68580" marR="68580" marT="0" marB="0">
                    <a:solidFill>
                      <a:schemeClr val="accent6">
                        <a:lumMod val="20000"/>
                        <a:lumOff val="80000"/>
                      </a:schemeClr>
                    </a:solidFill>
                  </a:tcPr>
                </a:tc>
                <a:tc rowSpan="2">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Kartika" panose="020B0502040204020203" pitchFamily="18" charset="0"/>
                        </a:rPr>
                        <a:t>             </a:t>
                      </a:r>
                      <a:r>
                        <a:rPr lang="en-US" sz="1800" dirty="0">
                          <a:effectLst/>
                          <a:latin typeface="+mn-lt"/>
                          <a:ea typeface="Calibri" panose="020F0502020204030204" pitchFamily="34" charset="0"/>
                          <a:cs typeface="Kartika" panose="020B0502040204020203" pitchFamily="18" charset="0"/>
                        </a:rPr>
                        <a:t>Table Design</a:t>
                      </a:r>
                    </a:p>
                  </a:txBody>
                  <a:tcPr marL="68580" marR="68580" marT="0" marB="0">
                    <a:solidFill>
                      <a:schemeClr val="accent6">
                        <a:lumMod val="20000"/>
                        <a:lumOff val="80000"/>
                      </a:schemeClr>
                    </a:solidFill>
                  </a:tcPr>
                </a:tc>
                <a:extLst>
                  <a:ext uri="{0D108BD9-81ED-4DB2-BD59-A6C34878D82A}">
                    <a16:rowId xmlns:a16="http://schemas.microsoft.com/office/drawing/2014/main" val="1024184271"/>
                  </a:ext>
                </a:extLst>
              </a:tr>
              <a:tr h="149600">
                <a:tc rowSpan="2">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2</a:t>
                      </a:r>
                    </a:p>
                  </a:txBody>
                  <a:tcPr marL="68580" marR="68580" marT="0" marB="0"/>
                </a:tc>
                <a:tc rowSpan="2">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High</a:t>
                      </a:r>
                    </a:p>
                  </a:txBody>
                  <a:tcPr marL="68580" marR="68580" marT="0" marB="0">
                    <a:solidFill>
                      <a:schemeClr val="accent6">
                        <a:lumMod val="20000"/>
                        <a:lumOff val="80000"/>
                      </a:schemeClr>
                    </a:solidFill>
                  </a:tcPr>
                </a:tc>
                <a:tc rowSpan="2">
                  <a:txBody>
                    <a:bodyPr/>
                    <a:lstStyle/>
                    <a:p>
                      <a:pPr marL="0" marR="0">
                        <a:lnSpc>
                          <a:spcPct val="115000"/>
                        </a:lnSpc>
                        <a:spcBef>
                          <a:spcPts val="0"/>
                        </a:spcBef>
                        <a:spcAft>
                          <a:spcPts val="0"/>
                        </a:spcAft>
                      </a:pPr>
                      <a:r>
                        <a:rPr lang="en-US" sz="2400" dirty="0">
                          <a:effectLst/>
                        </a:rPr>
                        <a:t>    3</a:t>
                      </a:r>
                      <a:endParaRPr lang="en-US" sz="2800" dirty="0">
                        <a:effectLst/>
                      </a:endParaRPr>
                    </a:p>
                    <a:p>
                      <a:pPr marL="0" marR="0">
                        <a:lnSpc>
                          <a:spcPct val="115000"/>
                        </a:lnSpc>
                        <a:spcBef>
                          <a:spcPts val="0"/>
                        </a:spcBef>
                        <a:spcAft>
                          <a:spcPts val="0"/>
                        </a:spcAft>
                      </a:pPr>
                      <a:r>
                        <a:rPr lang="en-US" sz="1100" dirty="0">
                          <a:effectLst/>
                        </a:rPr>
                        <a:t> </a:t>
                      </a:r>
                      <a:endParaRPr lang="en-US" sz="2400" dirty="0">
                        <a:effectLst/>
                        <a:latin typeface="+mn-lt"/>
                        <a:ea typeface="Calibri" panose="020F0502020204030204" pitchFamily="34" charset="0"/>
                        <a:cs typeface="Kartika" panose="020B0502040204020203" pitchFamily="18" charset="0"/>
                      </a:endParaRPr>
                    </a:p>
                  </a:txBody>
                  <a:tcPr marL="68580" marR="68580" marT="0" marB="0">
                    <a:lnR w="12700" cmpd="sng">
                      <a:noFill/>
                    </a:lnR>
                    <a:solidFill>
                      <a:schemeClr val="accent6">
                        <a:lumMod val="20000"/>
                        <a:lumOff val="80000"/>
                      </a:schemeClr>
                    </a:solidFill>
                  </a:tcPr>
                </a:tc>
                <a:tc vMerge="1">
                  <a:txBody>
                    <a:bodyPr/>
                    <a:lstStyle/>
                    <a:p>
                      <a:endParaRPr lang="en-US"/>
                    </a:p>
                  </a:txBody>
                  <a:tcPr/>
                </a:tc>
                <a:tc vMerge="1">
                  <a:txBody>
                    <a:bodyPr/>
                    <a:lstStyle/>
                    <a:p>
                      <a:pPr marL="0" marR="0">
                        <a:lnSpc>
                          <a:spcPct val="115000"/>
                        </a:lnSpc>
                        <a:spcBef>
                          <a:spcPts val="0"/>
                        </a:spcBef>
                        <a:spcAft>
                          <a:spcPts val="0"/>
                        </a:spcAft>
                      </a:pPr>
                      <a:endParaRPr lang="en-US" sz="1800" dirty="0">
                        <a:effectLst/>
                        <a:latin typeface="+mn-lt"/>
                        <a:ea typeface="Calibri" panose="020F0502020204030204" pitchFamily="34" charset="0"/>
                        <a:cs typeface="Kartika" panose="020B0502040204020203" pitchFamily="18" charset="0"/>
                      </a:endParaRPr>
                    </a:p>
                  </a:txBody>
                  <a:tcPr marL="68580" marR="68580" marT="0" marB="0">
                    <a:lnL w="12700" cmpd="sng">
                      <a:noFill/>
                    </a:lnL>
                    <a:solidFill>
                      <a:schemeClr val="accent6">
                        <a:lumMod val="20000"/>
                        <a:lumOff val="80000"/>
                      </a:schemeClr>
                    </a:solidFill>
                  </a:tcPr>
                </a:tc>
                <a:tc vMerge="1">
                  <a:txBody>
                    <a:bodyPr/>
                    <a:lstStyle/>
                    <a:p>
                      <a:pPr marL="0" marR="0">
                        <a:lnSpc>
                          <a:spcPct val="115000"/>
                        </a:lnSpc>
                        <a:spcBef>
                          <a:spcPts val="0"/>
                        </a:spcBef>
                        <a:spcAft>
                          <a:spcPts val="0"/>
                        </a:spcAft>
                      </a:pPr>
                      <a:endParaRPr lang="en-US" sz="1800" dirty="0">
                        <a:effectLst/>
                        <a:latin typeface="+mn-lt"/>
                        <a:ea typeface="Calibri" panose="020F0502020204030204" pitchFamily="34" charset="0"/>
                        <a:cs typeface="Kartika" panose="020B0502040204020203" pitchFamily="18" charset="0"/>
                      </a:endParaRPr>
                    </a:p>
                  </a:txBody>
                  <a:tcPr marL="68580" marR="68580" marT="0" marB="0">
                    <a:solidFill>
                      <a:schemeClr val="accent6">
                        <a:lumMod val="20000"/>
                        <a:lumOff val="80000"/>
                      </a:schemeClr>
                    </a:solidFill>
                  </a:tcPr>
                </a:tc>
                <a:tc vMerge="1">
                  <a:txBody>
                    <a:bodyPr/>
                    <a:lstStyle/>
                    <a:p>
                      <a:pPr marL="0" marR="0">
                        <a:lnSpc>
                          <a:spcPct val="115000"/>
                        </a:lnSpc>
                        <a:spcBef>
                          <a:spcPts val="0"/>
                        </a:spcBef>
                        <a:spcAft>
                          <a:spcPts val="0"/>
                        </a:spcAft>
                      </a:pPr>
                      <a:endParaRPr lang="en-US" sz="1800" dirty="0">
                        <a:effectLst/>
                        <a:latin typeface="+mn-lt"/>
                        <a:ea typeface="Calibri" panose="020F0502020204030204" pitchFamily="34" charset="0"/>
                        <a:cs typeface="Kartika" panose="020B0502040204020203"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1696386856"/>
                  </a:ext>
                </a:extLst>
              </a:tr>
              <a:tr h="503386">
                <a:tc vMerge="1">
                  <a:txBody>
                    <a:bodyPr/>
                    <a:lstStyle/>
                    <a:p>
                      <a:pPr marL="0" marR="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High</a:t>
                      </a:r>
                    </a:p>
                  </a:txBody>
                  <a:tcPr marL="68580" marR="68580" marT="0" marB="0">
                    <a:solidFill>
                      <a:schemeClr val="accent6">
                        <a:lumMod val="20000"/>
                        <a:lumOff val="80000"/>
                      </a:schemeClr>
                    </a:solidFill>
                  </a:tcPr>
                </a:tc>
                <a:tc vMerge="1">
                  <a:txBody>
                    <a:bodyPr/>
                    <a:lstStyle/>
                    <a:p>
                      <a:pPr marL="0" marR="0">
                        <a:lnSpc>
                          <a:spcPct val="115000"/>
                        </a:lnSpc>
                        <a:spcBef>
                          <a:spcPts val="0"/>
                        </a:spcBef>
                        <a:spcAft>
                          <a:spcPts val="0"/>
                        </a:spcAft>
                      </a:pPr>
                      <a:r>
                        <a:rPr lang="en-US" sz="2400" dirty="0">
                          <a:effectLst/>
                        </a:rPr>
                        <a:t>    5</a:t>
                      </a:r>
                      <a:endParaRPr lang="en-US" sz="2800" dirty="0">
                        <a:effectLst/>
                      </a:endParaRPr>
                    </a:p>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        Completed</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8/01/2022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Form Design</a:t>
                      </a:r>
                    </a:p>
                  </a:txBody>
                  <a:tcPr marL="68580" marR="68580" marT="0" marB="0"/>
                </a:tc>
                <a:extLst>
                  <a:ext uri="{0D108BD9-81ED-4DB2-BD59-A6C34878D82A}">
                    <a16:rowId xmlns:a16="http://schemas.microsoft.com/office/drawing/2014/main" val="3319662811"/>
                  </a:ext>
                </a:extLst>
              </a:tr>
              <a:tr h="539694">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3</a:t>
                      </a:r>
                    </a:p>
                  </a:txBody>
                  <a:tcPr marL="68580" marR="68580" marT="0" marB="0"/>
                </a:tc>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High</a:t>
                      </a:r>
                    </a:p>
                  </a:txBody>
                  <a:tcPr marL="68580" marR="68580" marT="0" marB="0">
                    <a:solidFill>
                      <a:schemeClr val="accent6">
                        <a:lumMod val="20000"/>
                        <a:lumOff val="80000"/>
                      </a:schemeClr>
                    </a:solidFill>
                  </a:tcPr>
                </a:tc>
                <a:tc>
                  <a:txBody>
                    <a:bodyPr/>
                    <a:lstStyle/>
                    <a:p>
                      <a:pPr marL="0" marR="0">
                        <a:lnSpc>
                          <a:spcPct val="115000"/>
                        </a:lnSpc>
                        <a:spcBef>
                          <a:spcPts val="0"/>
                        </a:spcBef>
                        <a:spcAft>
                          <a:spcPts val="0"/>
                        </a:spcAft>
                      </a:pPr>
                      <a:r>
                        <a:rPr lang="en-US" sz="2400" dirty="0">
                          <a:effectLst/>
                        </a:rPr>
                        <a:t>    </a:t>
                      </a:r>
                      <a:r>
                        <a:rPr lang="en-US" sz="2800" dirty="0">
                          <a:effectLst/>
                        </a:rPr>
                        <a:t>5</a:t>
                      </a:r>
                      <a:endParaRPr lang="en-US" sz="2400" dirty="0">
                        <a:effectLst/>
                        <a:latin typeface="+mn-lt"/>
                        <a:ea typeface="Calibri" panose="020F0502020204030204" pitchFamily="34" charset="0"/>
                        <a:cs typeface="Kartika" panose="020B0502040204020203" pitchFamily="18" charset="0"/>
                      </a:endParaRPr>
                    </a:p>
                  </a:txBody>
                  <a:tcPr marL="68580" marR="68580" marT="0" marB="0">
                    <a:lnR w="12700" cmpd="sng">
                      <a:noFill/>
                    </a:lnR>
                    <a:solidFill>
                      <a:schemeClr val="accent6">
                        <a:lumMod val="20000"/>
                        <a:lumOff val="80000"/>
                      </a:schemeClr>
                    </a:solidFill>
                  </a:tcPr>
                </a:tc>
                <a:tc vMerge="1">
                  <a:txBody>
                    <a:bodyPr/>
                    <a:lstStyle/>
                    <a:p>
                      <a:endParaRPr lang="en-US"/>
                    </a:p>
                  </a:txBody>
                  <a:tcPr/>
                </a:tc>
                <a:tc>
                  <a:txBody>
                    <a:bodyPr/>
                    <a:lstStyle/>
                    <a:p>
                      <a:pPr marL="0" marR="0">
                        <a:lnSpc>
                          <a:spcPct val="115000"/>
                        </a:lnSpc>
                        <a:spcBef>
                          <a:spcPts val="0"/>
                        </a:spcBef>
                        <a:spcAft>
                          <a:spcPts val="0"/>
                        </a:spcAft>
                      </a:pPr>
                      <a:r>
                        <a:rPr lang="en-US" sz="1800">
                          <a:effectLst/>
                        </a:rPr>
                        <a:t>        Completed</a:t>
                      </a:r>
                    </a:p>
                    <a:p>
                      <a:pPr marL="0" marR="0">
                        <a:lnSpc>
                          <a:spcPct val="115000"/>
                        </a:lnSpc>
                        <a:spcBef>
                          <a:spcPts val="0"/>
                        </a:spcBef>
                        <a:spcAft>
                          <a:spcPts val="0"/>
                        </a:spcAft>
                      </a:pPr>
                      <a:r>
                        <a:rPr lang="en-US" sz="1100">
                          <a:effectLst/>
                        </a:rPr>
                        <a:t> </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8/01/2022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Kartika" panose="020B0502040204020203" pitchFamily="18" charset="0"/>
                        </a:rPr>
                        <a:t>              </a:t>
                      </a:r>
                      <a:r>
                        <a:rPr lang="en-US" sz="1800" dirty="0">
                          <a:effectLst/>
                          <a:latin typeface="+mn-lt"/>
                          <a:ea typeface="Calibri" panose="020F0502020204030204" pitchFamily="34" charset="0"/>
                          <a:cs typeface="Kartika" panose="020B0502040204020203" pitchFamily="18" charset="0"/>
                        </a:rPr>
                        <a:t>Basic Coding</a:t>
                      </a:r>
                    </a:p>
                  </a:txBody>
                  <a:tcPr marL="68580" marR="68580" marT="0" marB="0"/>
                </a:tc>
                <a:extLst>
                  <a:ext uri="{0D108BD9-81ED-4DB2-BD59-A6C34878D82A}">
                    <a16:rowId xmlns:a16="http://schemas.microsoft.com/office/drawing/2014/main" val="638203948"/>
                  </a:ext>
                </a:extLst>
              </a:tr>
              <a:tr h="581220">
                <a:tc>
                  <a:txBody>
                    <a:bodyPr/>
                    <a:lstStyle/>
                    <a:p>
                      <a:pPr marL="0" marR="0">
                        <a:lnSpc>
                          <a:spcPct val="115000"/>
                        </a:lnSpc>
                        <a:spcBef>
                          <a:spcPts val="0"/>
                        </a:spcBef>
                        <a:spcAft>
                          <a:spcPts val="0"/>
                        </a:spcAft>
                      </a:pPr>
                      <a:r>
                        <a:rPr lang="en-US" sz="1800" dirty="0">
                          <a:effectLst/>
                        </a:rPr>
                        <a:t>    4</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          High</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   5</a:t>
                      </a:r>
                      <a:endParaRPr lang="en-US" sz="2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2">
                  <a:txBody>
                    <a:bodyPr/>
                    <a:lstStyle/>
                    <a:p>
                      <a:pPr marL="0" marR="0">
                        <a:lnSpc>
                          <a:spcPct val="115000"/>
                        </a:lnSpc>
                        <a:spcBef>
                          <a:spcPts val="0"/>
                        </a:spcBef>
                        <a:spcAft>
                          <a:spcPts val="0"/>
                        </a:spcAft>
                      </a:pPr>
                      <a:r>
                        <a:rPr lang="en-US" sz="2800" dirty="0">
                          <a:effectLst/>
                          <a:latin typeface="+mn-lt"/>
                          <a:ea typeface="Calibri" panose="020F0502020204030204" pitchFamily="34" charset="0"/>
                          <a:cs typeface="Kartika" panose="020B0502040204020203" pitchFamily="18" charset="0"/>
                        </a:rPr>
                        <a:t>    2</a:t>
                      </a:r>
                    </a:p>
                  </a:txBody>
                  <a:tcPr marL="68580" marR="68580" marT="0" marB="0"/>
                </a:tc>
                <a:tc>
                  <a:txBody>
                    <a:bodyPr/>
                    <a:lstStyle/>
                    <a:p>
                      <a:pPr marL="0" marR="0">
                        <a:lnSpc>
                          <a:spcPct val="115000"/>
                        </a:lnSpc>
                        <a:spcBef>
                          <a:spcPts val="0"/>
                        </a:spcBef>
                        <a:spcAft>
                          <a:spcPts val="0"/>
                        </a:spcAft>
                      </a:pPr>
                      <a:r>
                        <a:rPr lang="en-US" sz="1800" dirty="0">
                          <a:effectLst/>
                        </a:rPr>
                        <a:t>          Planned</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Kartika" panose="020B0502040204020203" pitchFamily="18" charset="0"/>
                        </a:rPr>
                        <a:t>              </a:t>
                      </a:r>
                      <a:r>
                        <a:rPr lang="en-US" sz="1800" dirty="0">
                          <a:effectLst/>
                          <a:latin typeface="+mn-lt"/>
                          <a:ea typeface="Calibri" panose="020F0502020204030204" pitchFamily="34" charset="0"/>
                          <a:cs typeface="Kartika" panose="020B0502040204020203" pitchFamily="18" charset="0"/>
                        </a:rPr>
                        <a:t>Face Recognition</a:t>
                      </a:r>
                    </a:p>
                  </a:txBody>
                  <a:tcPr marL="68580" marR="68580" marT="0" marB="0"/>
                </a:tc>
                <a:extLst>
                  <a:ext uri="{0D108BD9-81ED-4DB2-BD59-A6C34878D82A}">
                    <a16:rowId xmlns:a16="http://schemas.microsoft.com/office/drawing/2014/main" val="2697681037"/>
                  </a:ext>
                </a:extLst>
              </a:tr>
              <a:tr h="684628">
                <a:tc>
                  <a:txBody>
                    <a:bodyPr/>
                    <a:lstStyle/>
                    <a:p>
                      <a:pPr marL="0" marR="0">
                        <a:lnSpc>
                          <a:spcPct val="115000"/>
                        </a:lnSpc>
                        <a:spcBef>
                          <a:spcPts val="0"/>
                        </a:spcBef>
                        <a:spcAft>
                          <a:spcPts val="0"/>
                        </a:spcAft>
                      </a:pPr>
                      <a:r>
                        <a:rPr lang="en-US" sz="1800" dirty="0">
                          <a:effectLst/>
                        </a:rPr>
                        <a:t>    5</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      Medium</a:t>
                      </a:r>
                    </a:p>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   5</a:t>
                      </a:r>
                      <a:endParaRPr lang="en-US" sz="2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pPr marL="0" marR="0">
                        <a:lnSpc>
                          <a:spcPct val="115000"/>
                        </a:lnSpc>
                        <a:spcBef>
                          <a:spcPts val="0"/>
                        </a:spcBef>
                        <a:spcAft>
                          <a:spcPts val="0"/>
                        </a:spcAft>
                      </a:pPr>
                      <a:endParaRPr lang="en-US" sz="2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          Planned</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Kartika" panose="020B0502040204020203" pitchFamily="18" charset="0"/>
                        </a:rPr>
                        <a:t> </a:t>
                      </a:r>
                      <a:r>
                        <a:rPr lang="en-US" sz="1800" dirty="0">
                          <a:effectLst/>
                          <a:latin typeface="+mn-lt"/>
                          <a:ea typeface="Calibri" panose="020F0502020204030204" pitchFamily="34" charset="0"/>
                          <a:cs typeface="Kartika" panose="020B0502040204020203" pitchFamily="18" charset="0"/>
                        </a:rPr>
                        <a:t>SVM algorithm to Classify the              Faces in the Database</a:t>
                      </a:r>
                    </a:p>
                  </a:txBody>
                  <a:tcPr marL="68580" marR="68580" marT="0" marB="0"/>
                </a:tc>
                <a:extLst>
                  <a:ext uri="{0D108BD9-81ED-4DB2-BD59-A6C34878D82A}">
                    <a16:rowId xmlns:a16="http://schemas.microsoft.com/office/drawing/2014/main" val="247350599"/>
                  </a:ext>
                </a:extLst>
              </a:tr>
              <a:tr h="654455">
                <a:tc>
                  <a:txBody>
                    <a:bodyPr/>
                    <a:lstStyle/>
                    <a:p>
                      <a:pPr marL="0" marR="0">
                        <a:lnSpc>
                          <a:spcPct val="115000"/>
                        </a:lnSpc>
                        <a:spcBef>
                          <a:spcPts val="0"/>
                        </a:spcBef>
                        <a:spcAft>
                          <a:spcPts val="0"/>
                        </a:spcAft>
                      </a:pPr>
                      <a:r>
                        <a:rPr lang="en-US" sz="1800" dirty="0">
                          <a:effectLst/>
                        </a:rPr>
                        <a:t>    6</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         High</a:t>
                      </a:r>
                    </a:p>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   5</a:t>
                      </a:r>
                      <a:endParaRPr lang="en-US" sz="2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2800" dirty="0">
                          <a:effectLst/>
                          <a:latin typeface="+mn-lt"/>
                          <a:ea typeface="Calibri" panose="020F0502020204030204" pitchFamily="34" charset="0"/>
                          <a:cs typeface="Kartika" panose="020B0502040204020203" pitchFamily="18" charset="0"/>
                        </a:rPr>
                        <a:t>   3</a:t>
                      </a:r>
                    </a:p>
                  </a:txBody>
                  <a:tcPr marL="68580" marR="68580" marT="0" marB="0"/>
                </a:tc>
                <a:tc>
                  <a:txBody>
                    <a:bodyPr/>
                    <a:lstStyle/>
                    <a:p>
                      <a:pPr marL="0" marR="0">
                        <a:lnSpc>
                          <a:spcPct val="115000"/>
                        </a:lnSpc>
                        <a:spcBef>
                          <a:spcPts val="0"/>
                        </a:spcBef>
                        <a:spcAft>
                          <a:spcPts val="0"/>
                        </a:spcAft>
                      </a:pPr>
                      <a:r>
                        <a:rPr lang="en-US" sz="1800" dirty="0">
                          <a:effectLst/>
                        </a:rPr>
                        <a:t>          Planned</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Provide Online Examination Portal</a:t>
                      </a:r>
                    </a:p>
                  </a:txBody>
                  <a:tcPr marL="68580" marR="68580" marT="0" marB="0"/>
                </a:tc>
                <a:extLst>
                  <a:ext uri="{0D108BD9-81ED-4DB2-BD59-A6C34878D82A}">
                    <a16:rowId xmlns:a16="http://schemas.microsoft.com/office/drawing/2014/main" val="956425525"/>
                  </a:ext>
                </a:extLst>
              </a:tr>
              <a:tr h="684628">
                <a:tc>
                  <a:txBody>
                    <a:bodyPr/>
                    <a:lstStyle/>
                    <a:p>
                      <a:pPr marL="0" marR="0">
                        <a:lnSpc>
                          <a:spcPct val="115000"/>
                        </a:lnSpc>
                        <a:spcBef>
                          <a:spcPts val="0"/>
                        </a:spcBef>
                        <a:spcAft>
                          <a:spcPts val="0"/>
                        </a:spcAft>
                      </a:pPr>
                      <a:r>
                        <a:rPr lang="en-US" sz="1800" dirty="0">
                          <a:effectLst/>
                        </a:rPr>
                        <a:t>    8</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     Medium</a:t>
                      </a:r>
                    </a:p>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   5</a:t>
                      </a:r>
                      <a:endParaRPr lang="en-US" sz="2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2">
                  <a:txBody>
                    <a:bodyPr/>
                    <a:lstStyle/>
                    <a:p>
                      <a:pPr marL="0" marR="0">
                        <a:lnSpc>
                          <a:spcPct val="115000"/>
                        </a:lnSpc>
                        <a:spcBef>
                          <a:spcPts val="0"/>
                        </a:spcBef>
                        <a:spcAft>
                          <a:spcPts val="0"/>
                        </a:spcAft>
                      </a:pPr>
                      <a:r>
                        <a:rPr lang="en-US" sz="2800" dirty="0">
                          <a:effectLst/>
                          <a:latin typeface="+mn-lt"/>
                          <a:ea typeface="Calibri" panose="020F0502020204030204" pitchFamily="34" charset="0"/>
                          <a:cs typeface="Kartika" panose="020B0502040204020203" pitchFamily="18" charset="0"/>
                        </a:rPr>
                        <a:t>   4</a:t>
                      </a:r>
                    </a:p>
                  </a:txBody>
                  <a:tcPr marL="68580" marR="68580" marT="0" marB="0"/>
                </a:tc>
                <a:tc>
                  <a:txBody>
                    <a:bodyPr/>
                    <a:lstStyle/>
                    <a:p>
                      <a:pPr marL="0" marR="0">
                        <a:lnSpc>
                          <a:spcPct val="115000"/>
                        </a:lnSpc>
                        <a:spcBef>
                          <a:spcPts val="0"/>
                        </a:spcBef>
                        <a:spcAft>
                          <a:spcPts val="0"/>
                        </a:spcAft>
                      </a:pPr>
                      <a:r>
                        <a:rPr lang="en-US" sz="1800" dirty="0">
                          <a:effectLst/>
                        </a:rPr>
                        <a:t>          Planned</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Testing Data</a:t>
                      </a:r>
                    </a:p>
                  </a:txBody>
                  <a:tcPr marL="68580" marR="68580" marT="0" marB="0"/>
                </a:tc>
                <a:extLst>
                  <a:ext uri="{0D108BD9-81ED-4DB2-BD59-A6C34878D82A}">
                    <a16:rowId xmlns:a16="http://schemas.microsoft.com/office/drawing/2014/main" val="3910232364"/>
                  </a:ext>
                </a:extLst>
              </a:tr>
              <a:tr h="684628">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9</a:t>
                      </a:r>
                    </a:p>
                  </a:txBody>
                  <a:tcPr marL="68580" marR="68580" marT="0" marB="0"/>
                </a:tc>
                <a:tc>
                  <a:txBody>
                    <a:bodyPr/>
                    <a:lstStyle/>
                    <a:p>
                      <a:pPr marL="0" marR="0">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       High</a:t>
                      </a:r>
                    </a:p>
                  </a:txBody>
                  <a:tcPr marL="68580" marR="68580" marT="0" marB="0"/>
                </a:tc>
                <a:tc>
                  <a:txBody>
                    <a:bodyPr/>
                    <a:lstStyle/>
                    <a:p>
                      <a:pPr marL="0" marR="0">
                        <a:lnSpc>
                          <a:spcPct val="115000"/>
                        </a:lnSpc>
                        <a:spcBef>
                          <a:spcPts val="0"/>
                        </a:spcBef>
                        <a:spcAft>
                          <a:spcPts val="0"/>
                        </a:spcAft>
                      </a:pPr>
                      <a:r>
                        <a:rPr lang="en-US" sz="2800" dirty="0">
                          <a:effectLst/>
                          <a:latin typeface="+mn-lt"/>
                          <a:ea typeface="Calibri" panose="020F0502020204030204" pitchFamily="34" charset="0"/>
                          <a:cs typeface="Kartika" panose="020B0502040204020203" pitchFamily="18" charset="0"/>
                        </a:rPr>
                        <a:t>   5</a:t>
                      </a:r>
                    </a:p>
                  </a:txBody>
                  <a:tcPr marL="68580" marR="68580" marT="0" marB="0"/>
                </a:tc>
                <a:tc vMerge="1">
                  <a:txBody>
                    <a:bodyPr/>
                    <a:lstStyle/>
                    <a:p>
                      <a:pPr marL="0" marR="0">
                        <a:lnSpc>
                          <a:spcPct val="115000"/>
                        </a:lnSpc>
                        <a:spcBef>
                          <a:spcPts val="0"/>
                        </a:spcBef>
                        <a:spcAft>
                          <a:spcPts val="0"/>
                        </a:spcAft>
                      </a:pPr>
                      <a:endParaRPr lang="en-US" sz="2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Kartika" panose="020B0502040204020203" pitchFamily="18" charset="0"/>
                        </a:rPr>
                        <a:t>           </a:t>
                      </a:r>
                      <a:r>
                        <a:rPr lang="en-US" sz="1800" dirty="0">
                          <a:effectLst/>
                          <a:latin typeface="+mn-lt"/>
                          <a:ea typeface="Calibri" panose="020F0502020204030204" pitchFamily="34" charset="0"/>
                          <a:cs typeface="Kartika" panose="020B0502040204020203" pitchFamily="18" charset="0"/>
                        </a:rPr>
                        <a:t>Planned</a:t>
                      </a:r>
                    </a:p>
                  </a:txBody>
                  <a:tcPr marL="68580" marR="68580" marT="0" marB="0"/>
                </a:tc>
                <a:tc>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Kartika" panose="020B0502040204020203" pitchFamily="18" charset="0"/>
                        </a:rPr>
                        <a:t>                </a:t>
                      </a:r>
                      <a:r>
                        <a:rPr lang="en-US" sz="1800" dirty="0">
                          <a:effectLst/>
                          <a:latin typeface="+mn-lt"/>
                          <a:ea typeface="Calibri" panose="020F0502020204030204" pitchFamily="34" charset="0"/>
                          <a:cs typeface="Kartika" panose="020B0502040204020203" pitchFamily="18" charset="0"/>
                        </a:rPr>
                        <a:t>Output Generation</a:t>
                      </a:r>
                    </a:p>
                  </a:txBody>
                  <a:tcPr marL="68580" marR="68580" marT="0" marB="0"/>
                </a:tc>
                <a:extLst>
                  <a:ext uri="{0D108BD9-81ED-4DB2-BD59-A6C34878D82A}">
                    <a16:rowId xmlns:a16="http://schemas.microsoft.com/office/drawing/2014/main" val="4084746590"/>
                  </a:ext>
                </a:extLst>
              </a:tr>
            </a:tbl>
          </a:graphicData>
        </a:graphic>
      </p:graphicFrame>
      <p:sp>
        <p:nvSpPr>
          <p:cNvPr id="8" name="TextBox 7">
            <a:extLst>
              <a:ext uri="{FF2B5EF4-FFF2-40B4-BE49-F238E27FC236}">
                <a16:creationId xmlns:a16="http://schemas.microsoft.com/office/drawing/2014/main" id="{FBAE4F7A-F2AC-409A-8BA8-7B0DA46ED1D2}"/>
              </a:ext>
            </a:extLst>
          </p:cNvPr>
          <p:cNvSpPr txBox="1"/>
          <p:nvPr/>
        </p:nvSpPr>
        <p:spPr>
          <a:xfrm>
            <a:off x="2125014" y="180304"/>
            <a:ext cx="7044744" cy="768095"/>
          </a:xfrm>
          <a:prstGeom prst="rect">
            <a:avLst/>
          </a:prstGeom>
          <a:noFill/>
        </p:spPr>
        <p:txBody>
          <a:bodyPr wrap="square">
            <a:spAutoFit/>
          </a:bodyPr>
          <a:lstStyle/>
          <a:p>
            <a:pPr marL="0" marR="0" algn="ctr">
              <a:lnSpc>
                <a:spcPct val="115000"/>
              </a:lnSpc>
              <a:spcBef>
                <a:spcPts val="0"/>
              </a:spcBef>
              <a:spcAft>
                <a:spcPts val="1000"/>
              </a:spcAft>
            </a:pPr>
            <a:r>
              <a:rPr lang="en-US" sz="4000" dirty="0">
                <a:solidFill>
                  <a:schemeClr val="tx2">
                    <a:lumMod val="90000"/>
                  </a:schemeClr>
                </a:solidFill>
                <a:effectLst/>
                <a:latin typeface="Bodoni MT" panose="02070603080606020203" pitchFamily="18" charset="0"/>
                <a:ea typeface="Calibri" panose="020F0502020204030204" pitchFamily="34" charset="0"/>
                <a:cs typeface="Kartika" panose="020B0502040204020203" pitchFamily="18" charset="0"/>
              </a:rPr>
              <a:t>PRODUCT BACKLOG</a:t>
            </a:r>
          </a:p>
        </p:txBody>
      </p:sp>
    </p:spTree>
    <p:extLst>
      <p:ext uri="{BB962C8B-B14F-4D97-AF65-F5344CB8AC3E}">
        <p14:creationId xmlns:p14="http://schemas.microsoft.com/office/powerpoint/2010/main" val="1681425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9F2FDD6-0DB4-49A0-835A-F06E2631F3A4}"/>
              </a:ext>
            </a:extLst>
          </p:cNvPr>
          <p:cNvGraphicFramePr>
            <a:graphicFrameLocks noGrp="1"/>
          </p:cNvGraphicFramePr>
          <p:nvPr>
            <p:ph idx="1"/>
            <p:extLst>
              <p:ext uri="{D42A27DB-BD31-4B8C-83A1-F6EECF244321}">
                <p14:modId xmlns:p14="http://schemas.microsoft.com/office/powerpoint/2010/main" val="2947547560"/>
              </p:ext>
            </p:extLst>
          </p:nvPr>
        </p:nvGraphicFramePr>
        <p:xfrm>
          <a:off x="1" y="1159099"/>
          <a:ext cx="12192000" cy="5698902"/>
        </p:xfrm>
        <a:graphic>
          <a:graphicData uri="http://schemas.openxmlformats.org/drawingml/2006/table">
            <a:tbl>
              <a:tblPr firstRow="1" firstCol="1" bandRow="1">
                <a:tableStyleId>{5C22544A-7EE6-4342-B048-85BDC9FD1C3A}</a:tableStyleId>
              </a:tblPr>
              <a:tblGrid>
                <a:gridCol w="931303">
                  <a:extLst>
                    <a:ext uri="{9D8B030D-6E8A-4147-A177-3AD203B41FA5}">
                      <a16:colId xmlns:a16="http://schemas.microsoft.com/office/drawing/2014/main" val="326566506"/>
                    </a:ext>
                  </a:extLst>
                </a:gridCol>
                <a:gridCol w="2060956">
                  <a:extLst>
                    <a:ext uri="{9D8B030D-6E8A-4147-A177-3AD203B41FA5}">
                      <a16:colId xmlns:a16="http://schemas.microsoft.com/office/drawing/2014/main" val="2559636494"/>
                    </a:ext>
                  </a:extLst>
                </a:gridCol>
                <a:gridCol w="3097171">
                  <a:extLst>
                    <a:ext uri="{9D8B030D-6E8A-4147-A177-3AD203B41FA5}">
                      <a16:colId xmlns:a16="http://schemas.microsoft.com/office/drawing/2014/main" val="4135855673"/>
                    </a:ext>
                  </a:extLst>
                </a:gridCol>
                <a:gridCol w="2034190">
                  <a:extLst>
                    <a:ext uri="{9D8B030D-6E8A-4147-A177-3AD203B41FA5}">
                      <a16:colId xmlns:a16="http://schemas.microsoft.com/office/drawing/2014/main" val="36877990"/>
                    </a:ext>
                  </a:extLst>
                </a:gridCol>
                <a:gridCol w="2034190">
                  <a:extLst>
                    <a:ext uri="{9D8B030D-6E8A-4147-A177-3AD203B41FA5}">
                      <a16:colId xmlns:a16="http://schemas.microsoft.com/office/drawing/2014/main" val="3270230430"/>
                    </a:ext>
                  </a:extLst>
                </a:gridCol>
                <a:gridCol w="2034190">
                  <a:extLst>
                    <a:ext uri="{9D8B030D-6E8A-4147-A177-3AD203B41FA5}">
                      <a16:colId xmlns:a16="http://schemas.microsoft.com/office/drawing/2014/main" val="4191339752"/>
                    </a:ext>
                  </a:extLst>
                </a:gridCol>
              </a:tblGrid>
              <a:tr h="1041057">
                <a:tc>
                  <a:txBody>
                    <a:bodyPr/>
                    <a:lstStyle/>
                    <a:p>
                      <a:pPr marL="0" marR="0">
                        <a:lnSpc>
                          <a:spcPct val="115000"/>
                        </a:lnSpc>
                        <a:spcBef>
                          <a:spcPts val="0"/>
                        </a:spcBef>
                        <a:spcAft>
                          <a:spcPts val="0"/>
                        </a:spcAft>
                      </a:pPr>
                      <a:r>
                        <a:rPr lang="en-US" sz="1800" dirty="0">
                          <a:effectLst/>
                        </a:rPr>
                        <a:t>User Story ID6</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Task Name</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Start Date</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End Date</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Days</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Status</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379026210"/>
                  </a:ext>
                </a:extLst>
              </a:tr>
              <a:tr h="499830">
                <a:tc>
                  <a:txBody>
                    <a:bodyPr/>
                    <a:lstStyle/>
                    <a:p>
                      <a:pPr marL="0" marR="0">
                        <a:lnSpc>
                          <a:spcPct val="115000"/>
                        </a:lnSpc>
                        <a:spcBef>
                          <a:spcPts val="0"/>
                        </a:spcBef>
                        <a:spcAft>
                          <a:spcPts val="0"/>
                        </a:spcAft>
                      </a:pPr>
                      <a:r>
                        <a:rPr lang="en-US" sz="2000" dirty="0">
                          <a:effectLst/>
                        </a:rPr>
                        <a:t>   1</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3">
                  <a:txBody>
                    <a:bodyPr/>
                    <a:lstStyle/>
                    <a:p>
                      <a:pPr marL="0" marR="0" algn="ctr">
                        <a:lnSpc>
                          <a:spcPct val="115000"/>
                        </a:lnSpc>
                        <a:spcBef>
                          <a:spcPts val="0"/>
                        </a:spcBef>
                        <a:spcAft>
                          <a:spcPts val="0"/>
                        </a:spcAft>
                      </a:pPr>
                      <a:r>
                        <a:rPr lang="en-US" sz="2000" dirty="0">
                          <a:effectLst/>
                        </a:rPr>
                        <a:t>Sprint 1</a:t>
                      </a:r>
                    </a:p>
                    <a:p>
                      <a:pPr marL="0" marR="0">
                        <a:lnSpc>
                          <a:spcPct val="115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26/12/2021</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 28/12/2021</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3">
                  <a:txBody>
                    <a:bodyPr/>
                    <a:lstStyle/>
                    <a:p>
                      <a:pPr marL="0" marR="0" algn="ctr">
                        <a:lnSpc>
                          <a:spcPct val="115000"/>
                        </a:lnSpc>
                        <a:spcBef>
                          <a:spcPts val="0"/>
                        </a:spcBef>
                        <a:spcAft>
                          <a:spcPts val="0"/>
                        </a:spcAft>
                      </a:pPr>
                      <a:r>
                        <a:rPr lang="en-US" sz="1100" dirty="0">
                          <a:effectLst/>
                        </a:rPr>
                        <a:t> </a:t>
                      </a:r>
                    </a:p>
                    <a:p>
                      <a:pPr marL="0" marR="0" algn="ctr">
                        <a:lnSpc>
                          <a:spcPct val="115000"/>
                        </a:lnSpc>
                        <a:spcBef>
                          <a:spcPts val="0"/>
                        </a:spcBef>
                        <a:spcAft>
                          <a:spcPts val="0"/>
                        </a:spcAft>
                      </a:pPr>
                      <a:endParaRPr lang="en-US" sz="2000" dirty="0">
                        <a:effectLst/>
                      </a:endParaRPr>
                    </a:p>
                    <a:p>
                      <a:pPr marL="0" marR="0" algn="ctr">
                        <a:lnSpc>
                          <a:spcPct val="115000"/>
                        </a:lnSpc>
                        <a:spcBef>
                          <a:spcPts val="0"/>
                        </a:spcBef>
                        <a:spcAft>
                          <a:spcPts val="0"/>
                        </a:spcAft>
                      </a:pPr>
                      <a:r>
                        <a:rPr lang="en-US" sz="2000" dirty="0">
                          <a:effectLst/>
                          <a:latin typeface="+mn-lt"/>
                          <a:ea typeface="Calibri" panose="020F0502020204030204" pitchFamily="34" charset="0"/>
                          <a:cs typeface="Kartika" panose="020B0502040204020203" pitchFamily="18" charset="0"/>
                        </a:rPr>
                        <a:t>10</a:t>
                      </a:r>
                    </a:p>
                  </a:txBody>
                  <a:tcPr marL="68580" marR="68580" marT="0" marB="0"/>
                </a:tc>
                <a:tc>
                  <a:txBody>
                    <a:bodyPr/>
                    <a:lstStyle/>
                    <a:p>
                      <a:pPr marL="0" marR="0">
                        <a:lnSpc>
                          <a:spcPct val="115000"/>
                        </a:lnSpc>
                        <a:spcBef>
                          <a:spcPts val="0"/>
                        </a:spcBef>
                        <a:spcAft>
                          <a:spcPts val="0"/>
                        </a:spcAft>
                      </a:pPr>
                      <a:r>
                        <a:rPr lang="en-US" sz="1100" dirty="0">
                          <a:effectLst/>
                        </a:rPr>
                        <a:t> </a:t>
                      </a:r>
                      <a:r>
                        <a:rPr lang="en-US" sz="2000" dirty="0">
                          <a:effectLst/>
                        </a:rPr>
                        <a:t>Completed</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4070423812"/>
                  </a:ext>
                </a:extLst>
              </a:tr>
              <a:tr h="531705">
                <a:tc>
                  <a:txBody>
                    <a:bodyPr/>
                    <a:lstStyle/>
                    <a:p>
                      <a:pPr marL="0" marR="0">
                        <a:lnSpc>
                          <a:spcPct val="115000"/>
                        </a:lnSpc>
                        <a:spcBef>
                          <a:spcPts val="0"/>
                        </a:spcBef>
                        <a:spcAft>
                          <a:spcPts val="0"/>
                        </a:spcAft>
                      </a:pPr>
                      <a:r>
                        <a:rPr lang="en-US" sz="1800" dirty="0">
                          <a:effectLst/>
                        </a:rPr>
                        <a:t>    2 </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800" dirty="0">
                          <a:effectLst/>
                        </a:rPr>
                        <a:t>                 29/12/2021</a:t>
                      </a:r>
                      <a:endParaRPr lang="en-US" sz="1800" dirty="0">
                        <a:effectLst/>
                        <a:latin typeface="+mn-lt"/>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31/12/2021</a:t>
                      </a:r>
                      <a:endParaRPr lang="en-US" sz="2000" dirty="0">
                        <a:effectLst/>
                        <a:latin typeface="+mn-lt"/>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2000" dirty="0">
                          <a:effectLst/>
                        </a:rPr>
                        <a:t> Completed</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2151370205"/>
                  </a:ext>
                </a:extLst>
              </a:tr>
              <a:tr h="531705">
                <a:tc>
                  <a:txBody>
                    <a:bodyPr/>
                    <a:lstStyle/>
                    <a:p>
                      <a:pPr marL="0" marR="0">
                        <a:lnSpc>
                          <a:spcPct val="115000"/>
                        </a:lnSpc>
                        <a:spcBef>
                          <a:spcPts val="0"/>
                        </a:spcBef>
                        <a:spcAft>
                          <a:spcPts val="0"/>
                        </a:spcAft>
                      </a:pPr>
                      <a:r>
                        <a:rPr lang="en-US" sz="1800" dirty="0">
                          <a:effectLst/>
                        </a:rPr>
                        <a:t>    3</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2000" dirty="0">
                          <a:effectLst/>
                        </a:rPr>
                        <a:t>               </a:t>
                      </a:r>
                      <a:r>
                        <a:rPr lang="en-US" sz="1800" dirty="0">
                          <a:effectLst/>
                        </a:rPr>
                        <a:t>3/01/2022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   8/01/2022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2000" dirty="0">
                          <a:effectLst/>
                        </a:rPr>
                        <a:t>Completed</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701634519"/>
                  </a:ext>
                </a:extLst>
              </a:tr>
              <a:tr h="499830">
                <a:tc>
                  <a:txBody>
                    <a:bodyPr/>
                    <a:lstStyle/>
                    <a:p>
                      <a:pPr marL="0" marR="0">
                        <a:lnSpc>
                          <a:spcPct val="115000"/>
                        </a:lnSpc>
                        <a:spcBef>
                          <a:spcPts val="0"/>
                        </a:spcBef>
                        <a:spcAft>
                          <a:spcPts val="0"/>
                        </a:spcAft>
                      </a:pPr>
                      <a:r>
                        <a:rPr lang="en-US" sz="1800" dirty="0">
                          <a:effectLst/>
                        </a:rPr>
                        <a:t>   4</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2">
                  <a:txBody>
                    <a:bodyPr/>
                    <a:lstStyle/>
                    <a:p>
                      <a:pPr marL="0" marR="0" algn="ctr">
                        <a:lnSpc>
                          <a:spcPct val="115000"/>
                        </a:lnSpc>
                        <a:spcBef>
                          <a:spcPts val="0"/>
                        </a:spcBef>
                        <a:spcAft>
                          <a:spcPts val="0"/>
                        </a:spcAft>
                      </a:pPr>
                      <a:r>
                        <a:rPr lang="en-US" sz="1800" dirty="0">
                          <a:effectLst/>
                        </a:rPr>
                        <a:t>Sprint 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                 9/01/2022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16/01/2022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2">
                  <a:txBody>
                    <a:bodyPr/>
                    <a:lstStyle/>
                    <a:p>
                      <a:pPr marL="0" marR="0" algn="ctr">
                        <a:lnSpc>
                          <a:spcPct val="115000"/>
                        </a:lnSpc>
                        <a:spcBef>
                          <a:spcPts val="0"/>
                        </a:spcBef>
                        <a:spcAft>
                          <a:spcPts val="0"/>
                        </a:spcAft>
                      </a:pPr>
                      <a:r>
                        <a:rPr lang="en-US" sz="1100" dirty="0">
                          <a:effectLst/>
                        </a:rPr>
                        <a:t> </a:t>
                      </a:r>
                    </a:p>
                    <a:p>
                      <a:pPr marL="0" marR="0" algn="ctr">
                        <a:lnSpc>
                          <a:spcPct val="115000"/>
                        </a:lnSpc>
                        <a:spcBef>
                          <a:spcPts val="0"/>
                        </a:spcBef>
                        <a:spcAft>
                          <a:spcPts val="0"/>
                        </a:spcAft>
                      </a:pPr>
                      <a:r>
                        <a:rPr lang="en-US" sz="2000" dirty="0">
                          <a:effectLst/>
                        </a:rPr>
                        <a:t>13</a:t>
                      </a:r>
                      <a:endParaRPr lang="en-US" sz="2000" dirty="0">
                        <a:effectLst/>
                        <a:latin typeface="+mn-lt"/>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2000" dirty="0">
                          <a:effectLst/>
                        </a:rPr>
                        <a:t>In Progress</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2610342750"/>
                  </a:ext>
                </a:extLst>
              </a:tr>
              <a:tr h="531705">
                <a:tc>
                  <a:txBody>
                    <a:bodyPr/>
                    <a:lstStyle/>
                    <a:p>
                      <a:pPr marL="0" marR="0">
                        <a:lnSpc>
                          <a:spcPct val="115000"/>
                        </a:lnSpc>
                        <a:spcBef>
                          <a:spcPts val="0"/>
                        </a:spcBef>
                        <a:spcAft>
                          <a:spcPts val="0"/>
                        </a:spcAft>
                      </a:pPr>
                      <a:r>
                        <a:rPr lang="en-US" sz="1800" dirty="0">
                          <a:effectLst/>
                        </a:rPr>
                        <a:t>   5</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800" dirty="0">
                          <a:effectLst/>
                        </a:rPr>
                        <a:t>18/01/2022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22/01/2022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2000" dirty="0">
                          <a:effectLst/>
                        </a:rPr>
                        <a:t>In Progress</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4142875173"/>
                  </a:ext>
                </a:extLst>
              </a:tr>
              <a:tr h="499830">
                <a:tc>
                  <a:txBody>
                    <a:bodyPr/>
                    <a:lstStyle/>
                    <a:p>
                      <a:pPr marL="0" marR="0">
                        <a:lnSpc>
                          <a:spcPct val="115000"/>
                        </a:lnSpc>
                        <a:spcBef>
                          <a:spcPts val="0"/>
                        </a:spcBef>
                        <a:spcAft>
                          <a:spcPts val="0"/>
                        </a:spcAft>
                      </a:pPr>
                      <a:r>
                        <a:rPr lang="en-US" sz="1800" dirty="0">
                          <a:effectLst/>
                        </a:rPr>
                        <a:t>   6</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2">
                  <a:txBody>
                    <a:bodyPr/>
                    <a:lstStyle/>
                    <a:p>
                      <a:pPr marL="0" marR="0" algn="ctr">
                        <a:lnSpc>
                          <a:spcPct val="115000"/>
                        </a:lnSpc>
                        <a:spcBef>
                          <a:spcPts val="0"/>
                        </a:spcBef>
                        <a:spcAft>
                          <a:spcPts val="0"/>
                        </a:spcAft>
                      </a:pPr>
                      <a:r>
                        <a:rPr lang="en-US" sz="1800" dirty="0">
                          <a:effectLst/>
                        </a:rPr>
                        <a:t>Sprint 3</a:t>
                      </a:r>
                    </a:p>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solidFill>
                      <a:schemeClr val="accent6">
                        <a:lumMod val="20000"/>
                        <a:lumOff val="80000"/>
                      </a:schemeClr>
                    </a:solidFill>
                  </a:tcPr>
                </a:tc>
                <a:tc>
                  <a:txBody>
                    <a:bodyPr/>
                    <a:lstStyle/>
                    <a:p>
                      <a:pPr marL="0" marR="0">
                        <a:lnSpc>
                          <a:spcPct val="115000"/>
                        </a:lnSpc>
                        <a:spcBef>
                          <a:spcPts val="0"/>
                        </a:spcBef>
                        <a:spcAft>
                          <a:spcPts val="0"/>
                        </a:spcAft>
                      </a:pPr>
                      <a:r>
                        <a:rPr lang="en-US" sz="1100" dirty="0">
                          <a:effectLst/>
                        </a:rPr>
                        <a:t>                           </a:t>
                      </a:r>
                      <a:r>
                        <a:rPr lang="en-US" sz="1800" dirty="0">
                          <a:effectLst/>
                        </a:rPr>
                        <a:t>23/01/2022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27/01/2022  </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2">
                  <a:txBody>
                    <a:bodyPr/>
                    <a:lstStyle/>
                    <a:p>
                      <a:pPr marL="0" marR="0" algn="ctr">
                        <a:lnSpc>
                          <a:spcPct val="115000"/>
                        </a:lnSpc>
                        <a:spcBef>
                          <a:spcPts val="0"/>
                        </a:spcBef>
                        <a:spcAft>
                          <a:spcPts val="0"/>
                        </a:spcAft>
                      </a:pPr>
                      <a:r>
                        <a:rPr lang="en-US" sz="1100" dirty="0">
                          <a:effectLst/>
                        </a:rPr>
                        <a:t> </a:t>
                      </a:r>
                    </a:p>
                    <a:p>
                      <a:pPr marL="0" marR="0" algn="ctr">
                        <a:lnSpc>
                          <a:spcPct val="115000"/>
                        </a:lnSpc>
                        <a:spcBef>
                          <a:spcPts val="0"/>
                        </a:spcBef>
                        <a:spcAft>
                          <a:spcPts val="0"/>
                        </a:spcAft>
                      </a:pPr>
                      <a:r>
                        <a:rPr lang="en-US" sz="1800" dirty="0">
                          <a:effectLst/>
                        </a:rPr>
                        <a:t>12</a:t>
                      </a:r>
                      <a:endParaRPr lang="en-US" sz="1800" dirty="0">
                        <a:effectLst/>
                        <a:latin typeface="+mn-lt"/>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2000" dirty="0">
                          <a:effectLst/>
                        </a:rPr>
                        <a:t>In Progress</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621800697"/>
                  </a:ext>
                </a:extLst>
              </a:tr>
              <a:tr h="531705">
                <a:tc>
                  <a:txBody>
                    <a:bodyPr/>
                    <a:lstStyle/>
                    <a:p>
                      <a:pPr marL="0" marR="0">
                        <a:lnSpc>
                          <a:spcPct val="115000"/>
                        </a:lnSpc>
                        <a:spcBef>
                          <a:spcPts val="0"/>
                        </a:spcBef>
                        <a:spcAft>
                          <a:spcPts val="0"/>
                        </a:spcAft>
                      </a:pPr>
                      <a:r>
                        <a:rPr lang="en-US" sz="1800" dirty="0">
                          <a:effectLst/>
                        </a:rPr>
                        <a:t>   7</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1800" dirty="0">
                          <a:effectLst/>
                        </a:rPr>
                        <a:t>30/01/2022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5/02/2022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2000" dirty="0">
                          <a:effectLst/>
                        </a:rPr>
                        <a:t>In Progress</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1441814015"/>
                  </a:ext>
                </a:extLst>
              </a:tr>
              <a:tr h="499830">
                <a:tc>
                  <a:txBody>
                    <a:bodyPr/>
                    <a:lstStyle/>
                    <a:p>
                      <a:pPr marL="0" marR="0">
                        <a:lnSpc>
                          <a:spcPct val="115000"/>
                        </a:lnSpc>
                        <a:spcBef>
                          <a:spcPts val="0"/>
                        </a:spcBef>
                        <a:spcAft>
                          <a:spcPts val="0"/>
                        </a:spcAft>
                      </a:pPr>
                      <a:r>
                        <a:rPr lang="en-US" sz="1800" dirty="0">
                          <a:effectLst/>
                        </a:rPr>
                        <a:t>   8</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2">
                  <a:txBody>
                    <a:bodyPr/>
                    <a:lstStyle/>
                    <a:p>
                      <a:pPr marL="0" marR="0" algn="ctr">
                        <a:lnSpc>
                          <a:spcPct val="115000"/>
                        </a:lnSpc>
                        <a:spcBef>
                          <a:spcPts val="0"/>
                        </a:spcBef>
                        <a:spcAft>
                          <a:spcPts val="0"/>
                        </a:spcAft>
                      </a:pPr>
                      <a:r>
                        <a:rPr lang="en-US" sz="1800" dirty="0">
                          <a:effectLst/>
                        </a:rPr>
                        <a:t>Sprint 4</a:t>
                      </a:r>
                    </a:p>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  6/02/2022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10/02/2022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rowSpan="2">
                  <a:txBody>
                    <a:bodyPr/>
                    <a:lstStyle/>
                    <a:p>
                      <a:pPr marL="0" marR="0" algn="ctr">
                        <a:lnSpc>
                          <a:spcPct val="115000"/>
                        </a:lnSpc>
                        <a:spcBef>
                          <a:spcPts val="0"/>
                        </a:spcBef>
                        <a:spcAft>
                          <a:spcPts val="0"/>
                        </a:spcAft>
                      </a:pPr>
                      <a:r>
                        <a:rPr lang="en-US" sz="1100" dirty="0">
                          <a:effectLst/>
                        </a:rPr>
                        <a:t> </a:t>
                      </a:r>
                    </a:p>
                    <a:p>
                      <a:pPr marL="0" marR="0" algn="ctr">
                        <a:lnSpc>
                          <a:spcPct val="115000"/>
                        </a:lnSpc>
                        <a:spcBef>
                          <a:spcPts val="0"/>
                        </a:spcBef>
                        <a:spcAft>
                          <a:spcPts val="0"/>
                        </a:spcAft>
                      </a:pPr>
                      <a:r>
                        <a:rPr lang="en-US" sz="1800" dirty="0">
                          <a:effectLst/>
                          <a:latin typeface="+mn-lt"/>
                          <a:ea typeface="Calibri" panose="020F0502020204030204" pitchFamily="34" charset="0"/>
                          <a:cs typeface="Kartika" panose="020B0502040204020203" pitchFamily="18" charset="0"/>
                        </a:rPr>
                        <a:t>9</a:t>
                      </a:r>
                    </a:p>
                  </a:txBody>
                  <a:tcPr marL="68580" marR="68580" marT="0" marB="0"/>
                </a:tc>
                <a:tc>
                  <a:txBody>
                    <a:bodyPr/>
                    <a:lstStyle/>
                    <a:p>
                      <a:pPr marL="0" marR="0">
                        <a:lnSpc>
                          <a:spcPct val="115000"/>
                        </a:lnSpc>
                        <a:spcBef>
                          <a:spcPts val="0"/>
                        </a:spcBef>
                        <a:spcAft>
                          <a:spcPts val="0"/>
                        </a:spcAft>
                      </a:pPr>
                      <a:r>
                        <a:rPr lang="en-US" sz="1100" dirty="0">
                          <a:effectLst/>
                        </a:rPr>
                        <a:t> </a:t>
                      </a:r>
                      <a:r>
                        <a:rPr lang="en-US" sz="2000" dirty="0">
                          <a:effectLst/>
                        </a:rPr>
                        <a:t>In Progress</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972088584"/>
                  </a:ext>
                </a:extLst>
              </a:tr>
              <a:tr h="531705">
                <a:tc>
                  <a:txBody>
                    <a:bodyPr/>
                    <a:lstStyle/>
                    <a:p>
                      <a:pPr marL="0" marR="0">
                        <a:lnSpc>
                          <a:spcPct val="115000"/>
                        </a:lnSpc>
                        <a:spcBef>
                          <a:spcPts val="0"/>
                        </a:spcBef>
                        <a:spcAft>
                          <a:spcPts val="0"/>
                        </a:spcAft>
                      </a:pPr>
                      <a:r>
                        <a:rPr lang="en-US" sz="1800" dirty="0">
                          <a:effectLst/>
                        </a:rPr>
                        <a:t>   9</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800" dirty="0">
                          <a:effectLst/>
                        </a:rPr>
                        <a:t>                16/02/2022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r>
                        <a:rPr lang="en-US" sz="1800" dirty="0">
                          <a:effectLst/>
                        </a:rPr>
                        <a:t>19/02/2022</a:t>
                      </a:r>
                      <a:endParaRPr lang="en-US" sz="18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100" dirty="0">
                          <a:effectLst/>
                        </a:rPr>
                        <a:t> </a:t>
                      </a:r>
                      <a:r>
                        <a:rPr lang="en-US" sz="2000" dirty="0">
                          <a:effectLst/>
                        </a:rPr>
                        <a:t>In Progress</a:t>
                      </a:r>
                      <a:endParaRPr lang="en-US" sz="2000" dirty="0">
                        <a:effectLst/>
                        <a:latin typeface="Calibri" panose="020F0502020204030204" pitchFamily="34" charset="0"/>
                        <a:ea typeface="Calibri" panose="020F0502020204030204" pitchFamily="34" charset="0"/>
                        <a:cs typeface="Kartika" panose="020B0502040204020203" pitchFamily="18" charset="0"/>
                      </a:endParaRPr>
                    </a:p>
                  </a:txBody>
                  <a:tcPr marL="68580" marR="68580" marT="0" marB="0"/>
                </a:tc>
                <a:extLst>
                  <a:ext uri="{0D108BD9-81ED-4DB2-BD59-A6C34878D82A}">
                    <a16:rowId xmlns:a16="http://schemas.microsoft.com/office/drawing/2014/main" val="429150411"/>
                  </a:ext>
                </a:extLst>
              </a:tr>
            </a:tbl>
          </a:graphicData>
        </a:graphic>
      </p:graphicFrame>
      <p:sp>
        <p:nvSpPr>
          <p:cNvPr id="6" name="TextBox 5">
            <a:extLst>
              <a:ext uri="{FF2B5EF4-FFF2-40B4-BE49-F238E27FC236}">
                <a16:creationId xmlns:a16="http://schemas.microsoft.com/office/drawing/2014/main" id="{B7057540-BEF2-4141-8CDD-414BD0A01C28}"/>
              </a:ext>
            </a:extLst>
          </p:cNvPr>
          <p:cNvSpPr txBox="1"/>
          <p:nvPr/>
        </p:nvSpPr>
        <p:spPr>
          <a:xfrm>
            <a:off x="2485622" y="180848"/>
            <a:ext cx="6771067" cy="632930"/>
          </a:xfrm>
          <a:prstGeom prst="rect">
            <a:avLst/>
          </a:prstGeom>
          <a:noFill/>
        </p:spPr>
        <p:txBody>
          <a:bodyPr wrap="square">
            <a:spAutoFit/>
          </a:bodyPr>
          <a:lstStyle/>
          <a:p>
            <a:pPr marL="0" marR="0" algn="ctr">
              <a:lnSpc>
                <a:spcPct val="115000"/>
              </a:lnSpc>
              <a:spcBef>
                <a:spcPts val="0"/>
              </a:spcBef>
              <a:spcAft>
                <a:spcPts val="1000"/>
              </a:spcAft>
            </a:pPr>
            <a:r>
              <a:rPr lang="en-US" sz="3200" dirty="0">
                <a:solidFill>
                  <a:schemeClr val="accent1">
                    <a:lumMod val="40000"/>
                    <a:lumOff val="60000"/>
                  </a:schemeClr>
                </a:solidFill>
                <a:effectLst/>
                <a:latin typeface="Bodoni MT" panose="02070603080606020203" pitchFamily="18" charset="0"/>
                <a:ea typeface="Calibri" panose="020F0502020204030204" pitchFamily="34" charset="0"/>
                <a:cs typeface="Kartika" panose="020B0502040204020203" pitchFamily="18" charset="0"/>
              </a:rPr>
              <a:t>PROJECT PLAN</a:t>
            </a:r>
          </a:p>
        </p:txBody>
      </p:sp>
    </p:spTree>
    <p:extLst>
      <p:ext uri="{BB962C8B-B14F-4D97-AF65-F5344CB8AC3E}">
        <p14:creationId xmlns:p14="http://schemas.microsoft.com/office/powerpoint/2010/main" val="72235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5313649C-836B-42E0-AF82-1274A7E883F7}"/>
              </a:ext>
            </a:extLst>
          </p:cNvPr>
          <p:cNvGraphicFramePr>
            <a:graphicFrameLocks noGrp="1"/>
          </p:cNvGraphicFramePr>
          <p:nvPr>
            <p:ph idx="1"/>
            <p:extLst>
              <p:ext uri="{D42A27DB-BD31-4B8C-83A1-F6EECF244321}">
                <p14:modId xmlns:p14="http://schemas.microsoft.com/office/powerpoint/2010/main" val="3556055006"/>
              </p:ext>
            </p:extLst>
          </p:nvPr>
        </p:nvGraphicFramePr>
        <p:xfrm>
          <a:off x="0" y="584774"/>
          <a:ext cx="12192001" cy="6273227"/>
        </p:xfrm>
        <a:graphic>
          <a:graphicData uri="http://schemas.openxmlformats.org/drawingml/2006/table">
            <a:tbl>
              <a:tblPr firstRow="1" firstCol="1" bandRow="1">
                <a:tableStyleId>{5C22544A-7EE6-4342-B048-85BDC9FD1C3A}</a:tableStyleId>
              </a:tblPr>
              <a:tblGrid>
                <a:gridCol w="1667324">
                  <a:extLst>
                    <a:ext uri="{9D8B030D-6E8A-4147-A177-3AD203B41FA5}">
                      <a16:colId xmlns:a16="http://schemas.microsoft.com/office/drawing/2014/main" val="3734064160"/>
                    </a:ext>
                  </a:extLst>
                </a:gridCol>
                <a:gridCol w="893209">
                  <a:extLst>
                    <a:ext uri="{9D8B030D-6E8A-4147-A177-3AD203B41FA5}">
                      <a16:colId xmlns:a16="http://schemas.microsoft.com/office/drawing/2014/main" val="2385550256"/>
                    </a:ext>
                  </a:extLst>
                </a:gridCol>
                <a:gridCol w="809843">
                  <a:extLst>
                    <a:ext uri="{9D8B030D-6E8A-4147-A177-3AD203B41FA5}">
                      <a16:colId xmlns:a16="http://schemas.microsoft.com/office/drawing/2014/main" val="1241098200"/>
                    </a:ext>
                  </a:extLst>
                </a:gridCol>
                <a:gridCol w="619292">
                  <a:extLst>
                    <a:ext uri="{9D8B030D-6E8A-4147-A177-3AD203B41FA5}">
                      <a16:colId xmlns:a16="http://schemas.microsoft.com/office/drawing/2014/main" val="3345345914"/>
                    </a:ext>
                  </a:extLst>
                </a:gridCol>
                <a:gridCol w="643110">
                  <a:extLst>
                    <a:ext uri="{9D8B030D-6E8A-4147-A177-3AD203B41FA5}">
                      <a16:colId xmlns:a16="http://schemas.microsoft.com/office/drawing/2014/main" val="4216865022"/>
                    </a:ext>
                  </a:extLst>
                </a:gridCol>
                <a:gridCol w="594090">
                  <a:extLst>
                    <a:ext uri="{9D8B030D-6E8A-4147-A177-3AD203B41FA5}">
                      <a16:colId xmlns:a16="http://schemas.microsoft.com/office/drawing/2014/main" val="2843728262"/>
                    </a:ext>
                  </a:extLst>
                </a:gridCol>
                <a:gridCol w="688064">
                  <a:extLst>
                    <a:ext uri="{9D8B030D-6E8A-4147-A177-3AD203B41FA5}">
                      <a16:colId xmlns:a16="http://schemas.microsoft.com/office/drawing/2014/main" val="3031889642"/>
                    </a:ext>
                  </a:extLst>
                </a:gridCol>
                <a:gridCol w="615635">
                  <a:extLst>
                    <a:ext uri="{9D8B030D-6E8A-4147-A177-3AD203B41FA5}">
                      <a16:colId xmlns:a16="http://schemas.microsoft.com/office/drawing/2014/main" val="3633194211"/>
                    </a:ext>
                  </a:extLst>
                </a:gridCol>
                <a:gridCol w="724277">
                  <a:extLst>
                    <a:ext uri="{9D8B030D-6E8A-4147-A177-3AD203B41FA5}">
                      <a16:colId xmlns:a16="http://schemas.microsoft.com/office/drawing/2014/main" val="1813584437"/>
                    </a:ext>
                  </a:extLst>
                </a:gridCol>
                <a:gridCol w="700135">
                  <a:extLst>
                    <a:ext uri="{9D8B030D-6E8A-4147-A177-3AD203B41FA5}">
                      <a16:colId xmlns:a16="http://schemas.microsoft.com/office/drawing/2014/main" val="4214456054"/>
                    </a:ext>
                  </a:extLst>
                </a:gridCol>
                <a:gridCol w="603565">
                  <a:extLst>
                    <a:ext uri="{9D8B030D-6E8A-4147-A177-3AD203B41FA5}">
                      <a16:colId xmlns:a16="http://schemas.microsoft.com/office/drawing/2014/main" val="2891011842"/>
                    </a:ext>
                  </a:extLst>
                </a:gridCol>
                <a:gridCol w="675992">
                  <a:extLst>
                    <a:ext uri="{9D8B030D-6E8A-4147-A177-3AD203B41FA5}">
                      <a16:colId xmlns:a16="http://schemas.microsoft.com/office/drawing/2014/main" val="1062145073"/>
                    </a:ext>
                  </a:extLst>
                </a:gridCol>
                <a:gridCol w="675993">
                  <a:extLst>
                    <a:ext uri="{9D8B030D-6E8A-4147-A177-3AD203B41FA5}">
                      <a16:colId xmlns:a16="http://schemas.microsoft.com/office/drawing/2014/main" val="2983555063"/>
                    </a:ext>
                  </a:extLst>
                </a:gridCol>
                <a:gridCol w="519065">
                  <a:extLst>
                    <a:ext uri="{9D8B030D-6E8A-4147-A177-3AD203B41FA5}">
                      <a16:colId xmlns:a16="http://schemas.microsoft.com/office/drawing/2014/main" val="3543377476"/>
                    </a:ext>
                  </a:extLst>
                </a:gridCol>
                <a:gridCol w="555279">
                  <a:extLst>
                    <a:ext uri="{9D8B030D-6E8A-4147-A177-3AD203B41FA5}">
                      <a16:colId xmlns:a16="http://schemas.microsoft.com/office/drawing/2014/main" val="1076631878"/>
                    </a:ext>
                  </a:extLst>
                </a:gridCol>
                <a:gridCol w="555279">
                  <a:extLst>
                    <a:ext uri="{9D8B030D-6E8A-4147-A177-3AD203B41FA5}">
                      <a16:colId xmlns:a16="http://schemas.microsoft.com/office/drawing/2014/main" val="3539816296"/>
                    </a:ext>
                  </a:extLst>
                </a:gridCol>
                <a:gridCol w="651849">
                  <a:extLst>
                    <a:ext uri="{9D8B030D-6E8A-4147-A177-3AD203B41FA5}">
                      <a16:colId xmlns:a16="http://schemas.microsoft.com/office/drawing/2014/main" val="2115109238"/>
                    </a:ext>
                  </a:extLst>
                </a:gridCol>
              </a:tblGrid>
              <a:tr h="932649">
                <a:tc>
                  <a:txBody>
                    <a:bodyPr/>
                    <a:lstStyle/>
                    <a:p>
                      <a:pPr marL="0" marR="0" algn="ctr">
                        <a:lnSpc>
                          <a:spcPct val="107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b="1" dirty="0">
                          <a:effectLst/>
                          <a:latin typeface="+mn-lt"/>
                          <a:ea typeface="Calibri" panose="020F0502020204030204" pitchFamily="34" charset="0"/>
                          <a:cs typeface="Times New Roman" panose="02020603050405020304" pitchFamily="18" charset="0"/>
                        </a:rPr>
                        <a:t>Backlog Item</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Status And Completion  Date</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Original Estimation in Hours</a:t>
                      </a:r>
                    </a:p>
                  </a:txBody>
                  <a:tcPr marL="68580" marR="68580" marT="0" marB="0"/>
                </a:tc>
                <a:tc>
                  <a:txBody>
                    <a:bodyPr/>
                    <a:lstStyle/>
                    <a:p>
                      <a:pPr marL="0" marR="0" algn="ctr">
                        <a:lnSpc>
                          <a:spcPct val="107000"/>
                        </a:lnSpc>
                        <a:spcBef>
                          <a:spcPts val="0"/>
                        </a:spcBef>
                        <a:spcAft>
                          <a:spcPts val="0"/>
                        </a:spcAft>
                      </a:pPr>
                      <a:r>
                        <a:rPr lang="en-US" sz="1400" dirty="0">
                          <a:effectLst/>
                        </a:rPr>
                        <a:t>Day 1</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2</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3</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4</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5</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6</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7</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8</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9</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10</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11</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12</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13</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14</a:t>
                      </a:r>
                    </a:p>
                  </a:txBody>
                  <a:tcPr marL="68580" marR="68580" marT="0" marB="0"/>
                </a:tc>
                <a:extLst>
                  <a:ext uri="{0D108BD9-81ED-4DB2-BD59-A6C34878D82A}">
                    <a16:rowId xmlns:a16="http://schemas.microsoft.com/office/drawing/2014/main" val="852757442"/>
                  </a:ext>
                </a:extLst>
              </a:tr>
              <a:tr h="429707">
                <a:tc>
                  <a:txBody>
                    <a:bodyPr/>
                    <a:lstStyle/>
                    <a:p>
                      <a:pPr marL="0" marR="0">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UserStory</a:t>
                      </a:r>
                      <a:r>
                        <a:rPr lang="en-US" sz="1400" b="1" dirty="0">
                          <a:effectLst/>
                          <a:latin typeface="+mn-lt"/>
                          <a:ea typeface="Calibri" panose="020F0502020204030204" pitchFamily="34" charset="0"/>
                          <a:cs typeface="Times New Roman" panose="02020603050405020304" pitchFamily="18" charset="0"/>
                        </a:rPr>
                        <a:t>#1</a:t>
                      </a:r>
                      <a:r>
                        <a:rPr lang="en-US" sz="1600" b="1" dirty="0">
                          <a:effectLst/>
                          <a:latin typeface="+mn-lt"/>
                          <a:ea typeface="Calibri" panose="020F0502020204030204" pitchFamily="34" charset="0"/>
                          <a:cs typeface="Times New Roman" panose="02020603050405020304" pitchFamily="18" charset="0"/>
                        </a:rPr>
                        <a:t>,</a:t>
                      </a:r>
                      <a:r>
                        <a:rPr lang="en-US" sz="1400" b="1" dirty="0">
                          <a:effectLst/>
                          <a:latin typeface="+mn-lt"/>
                          <a:ea typeface="Calibri" panose="020F0502020204030204" pitchFamily="34" charset="0"/>
                          <a:cs typeface="Times New Roman" panose="02020603050405020304" pitchFamily="18" charset="0"/>
                        </a:rPr>
                        <a:t>#2,#3</a:t>
                      </a: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dirty="0" err="1"/>
                        <a:t>hrs</a:t>
                      </a:r>
                      <a:endParaRPr lang="en-US" sz="1600" dirty="0"/>
                    </a:p>
                  </a:txBody>
                  <a:tcPr/>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r>
                        <a:rPr lang="en-US" sz="1600" dirty="0" err="1">
                          <a:effectLst/>
                        </a:rPr>
                        <a:t>hrs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9933940"/>
                  </a:ext>
                </a:extLst>
              </a:tr>
              <a:tr h="37855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Table Designing</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28/12/2021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txBody>
                  <a:tcPr marL="68580" marR="68580" marT="0" marB="0"/>
                </a:tc>
                <a:tc>
                  <a:txBody>
                    <a:bodyPr/>
                    <a:lstStyle/>
                    <a:p>
                      <a:r>
                        <a:rPr lang="en-US" dirty="0">
                          <a:latin typeface="Calibri" panose="020F0502020204030204" pitchFamily="34" charset="0"/>
                          <a:cs typeface="Calibri" panose="020F0502020204030204" pitchFamily="34" charset="0"/>
                        </a:rPr>
                        <a:t> 1</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3299876422"/>
                  </a:ext>
                </a:extLst>
              </a:tr>
              <a:tr h="37855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Form Designing</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31/12/2021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3</a:t>
                      </a:r>
                    </a:p>
                  </a:txBody>
                  <a:tcPr marL="68580" marR="68580" marT="0" marB="0"/>
                </a:tc>
                <a:tc>
                  <a:txBody>
                    <a:bodyPr/>
                    <a:lstStyle/>
                    <a:p>
                      <a:r>
                        <a:rPr lang="en-US" dirty="0"/>
                        <a:t> 0 </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2931991122"/>
                  </a:ext>
                </a:extLst>
              </a:tr>
              <a:tr h="378554">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 </a:t>
                      </a:r>
                      <a:r>
                        <a:rPr lang="en-US" sz="1200" dirty="0">
                          <a:effectLst/>
                          <a:latin typeface="+mn-lt"/>
                          <a:ea typeface="Calibri" panose="020F0502020204030204" pitchFamily="34" charset="0"/>
                          <a:cs typeface="Times New Roman" panose="02020603050405020304" pitchFamily="18" charset="0"/>
                        </a:rPr>
                        <a:t>Coding</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8/01/2022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5</a:t>
                      </a:r>
                    </a:p>
                  </a:txBody>
                  <a:tcPr marL="68580" marR="68580" marT="0" marB="0"/>
                </a:tc>
                <a:tc>
                  <a:txBody>
                    <a:bodyPr/>
                    <a:lstStyle/>
                    <a:p>
                      <a:r>
                        <a:rPr lang="en-US" dirty="0"/>
                        <a:t> 0</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3379267791"/>
                  </a:ext>
                </a:extLst>
              </a:tr>
              <a:tr h="378554">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UserStory</a:t>
                      </a:r>
                      <a:r>
                        <a:rPr lang="en-US" sz="1400" dirty="0">
                          <a:effectLst/>
                          <a:latin typeface="+mn-lt"/>
                          <a:ea typeface="Calibri" panose="020F0502020204030204" pitchFamily="34" charset="0"/>
                          <a:cs typeface="Times New Roman" panose="02020603050405020304" pitchFamily="18" charset="0"/>
                        </a:rPr>
                        <a:t>#4, #5</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030976"/>
                  </a:ext>
                </a:extLst>
              </a:tr>
              <a:tr h="37855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Face Recognition</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16/01/2022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5</a:t>
                      </a:r>
                    </a:p>
                  </a:txBody>
                  <a:tcPr marL="68580" marR="68580" marT="0" marB="0"/>
                </a:tc>
                <a:tc>
                  <a:txBody>
                    <a:bodyPr/>
                    <a:lstStyle/>
                    <a:p>
                      <a:r>
                        <a:rPr lang="en-US" dirty="0"/>
                        <a:t>  1</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269004232"/>
                  </a:ext>
                </a:extLst>
              </a:tr>
              <a:tr h="37855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Identity Verification</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22/01/2022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5</a:t>
                      </a:r>
                    </a:p>
                  </a:txBody>
                  <a:tcPr marL="68580" marR="68580" marT="0" marB="0"/>
                </a:tc>
                <a:tc>
                  <a:txBody>
                    <a:bodyPr/>
                    <a:lstStyle/>
                    <a:p>
                      <a:r>
                        <a:rPr lang="en-US" dirty="0"/>
                        <a:t>  0</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2932482950"/>
                  </a:ext>
                </a:extLst>
              </a:tr>
              <a:tr h="378554">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UserStory</a:t>
                      </a:r>
                      <a:r>
                        <a:rPr lang="en-US" sz="1400" dirty="0">
                          <a:effectLst/>
                          <a:latin typeface="+mn-lt"/>
                          <a:ea typeface="Calibri" panose="020F0502020204030204" pitchFamily="34" charset="0"/>
                          <a:cs typeface="Times New Roman" panose="02020603050405020304" pitchFamily="18" charset="0"/>
                        </a:rPr>
                        <a:t>#6,#7                           </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endParaRPr lang="en-US" dirty="0"/>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5774088"/>
                  </a:ext>
                </a:extLst>
              </a:tr>
              <a:tr h="394458">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Online Examination Portal</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27/01/2022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5</a:t>
                      </a:r>
                    </a:p>
                  </a:txBody>
                  <a:tcPr marL="68580" marR="68580" marT="0" marB="0"/>
                </a:tc>
                <a:tc>
                  <a:txBody>
                    <a:bodyPr/>
                    <a:lstStyle/>
                    <a:p>
                      <a:r>
                        <a:rPr lang="en-US" dirty="0"/>
                        <a:t>  1</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2432090614"/>
                  </a:ext>
                </a:extLst>
              </a:tr>
              <a:tr h="490325">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UserStory</a:t>
                      </a:r>
                      <a:r>
                        <a:rPr lang="en-US" sz="1400" dirty="0">
                          <a:effectLst/>
                          <a:latin typeface="+mn-lt"/>
                          <a:ea typeface="Calibri" panose="020F0502020204030204" pitchFamily="34" charset="0"/>
                          <a:cs typeface="Times New Roman" panose="02020603050405020304" pitchFamily="18" charset="0"/>
                        </a:rPr>
                        <a:t>#8,#9</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9977485"/>
                  </a:ext>
                </a:extLst>
              </a:tr>
              <a:tr h="378554">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Testing Data</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10/02/2022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5</a:t>
                      </a:r>
                    </a:p>
                  </a:txBody>
                  <a:tcPr marL="68580" marR="68580" marT="0" marB="0"/>
                </a:tc>
                <a:tc>
                  <a:txBody>
                    <a:bodyPr/>
                    <a:lstStyle/>
                    <a:p>
                      <a:r>
                        <a:rPr lang="en-US" dirty="0"/>
                        <a:t>   1</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1491662386"/>
                  </a:ext>
                </a:extLst>
              </a:tr>
              <a:tr h="378554">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Output Generation</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20/02/2022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5</a:t>
                      </a:r>
                    </a:p>
                  </a:txBody>
                  <a:tcPr marL="68580" marR="68580" marT="0" marB="0"/>
                </a:tc>
                <a:tc>
                  <a:txBody>
                    <a:bodyPr/>
                    <a:lstStyle/>
                    <a:p>
                      <a:r>
                        <a:rPr lang="en-US" dirty="0"/>
                        <a:t>   0</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4064059570"/>
                  </a:ext>
                </a:extLst>
              </a:tr>
              <a:tr h="619102">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        Total </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    40</a:t>
                      </a:r>
                    </a:p>
                  </a:txBody>
                  <a:tcPr marL="68580" marR="68580" marT="0" marB="0"/>
                </a:tc>
                <a:tc>
                  <a:txBody>
                    <a:bodyPr/>
                    <a:lstStyle/>
                    <a:p>
                      <a:r>
                        <a:rPr lang="en-US" dirty="0"/>
                        <a:t>    4</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4</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3</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3</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4</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3</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3</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5</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4</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1039542899"/>
                  </a:ext>
                </a:extLst>
              </a:tr>
            </a:tbl>
          </a:graphicData>
        </a:graphic>
      </p:graphicFrame>
      <p:sp>
        <p:nvSpPr>
          <p:cNvPr id="11" name="TextBox 10">
            <a:extLst>
              <a:ext uri="{FF2B5EF4-FFF2-40B4-BE49-F238E27FC236}">
                <a16:creationId xmlns:a16="http://schemas.microsoft.com/office/drawing/2014/main" id="{4761B7FF-84AB-433B-A77A-171BFBDE560E}"/>
              </a:ext>
            </a:extLst>
          </p:cNvPr>
          <p:cNvSpPr txBox="1"/>
          <p:nvPr/>
        </p:nvSpPr>
        <p:spPr>
          <a:xfrm>
            <a:off x="901522" y="0"/>
            <a:ext cx="6619740" cy="584775"/>
          </a:xfrm>
          <a:prstGeom prst="rect">
            <a:avLst/>
          </a:prstGeom>
          <a:noFill/>
        </p:spPr>
        <p:txBody>
          <a:bodyPr wrap="square" rtlCol="0">
            <a:spAutoFit/>
          </a:bodyPr>
          <a:lstStyle/>
          <a:p>
            <a:r>
              <a:rPr lang="en-US" sz="3200" dirty="0">
                <a:solidFill>
                  <a:schemeClr val="accent1">
                    <a:lumMod val="40000"/>
                    <a:lumOff val="60000"/>
                  </a:schemeClr>
                </a:solidFill>
              </a:rPr>
              <a:t>SPRINT BACKLOG PLAN</a:t>
            </a:r>
          </a:p>
        </p:txBody>
      </p:sp>
    </p:spTree>
    <p:extLst>
      <p:ext uri="{BB962C8B-B14F-4D97-AF65-F5344CB8AC3E}">
        <p14:creationId xmlns:p14="http://schemas.microsoft.com/office/powerpoint/2010/main" val="251934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C45F4-4DF0-4A5B-90F1-FF6C15EE748A}"/>
              </a:ext>
            </a:extLst>
          </p:cNvPr>
          <p:cNvSpPr>
            <a:spLocks noGrp="1"/>
          </p:cNvSpPr>
          <p:nvPr>
            <p:ph idx="1"/>
          </p:nvPr>
        </p:nvSpPr>
        <p:spPr>
          <a:xfrm>
            <a:off x="879231" y="1101970"/>
            <a:ext cx="10388326" cy="4689230"/>
          </a:xfrm>
        </p:spPr>
        <p:txBody>
          <a:bodyPr/>
          <a:lstStyle/>
          <a:p>
            <a:pPr marL="36900" indent="0">
              <a:buNone/>
            </a:pPr>
            <a:endParaRPr lang="en-US" dirty="0"/>
          </a:p>
        </p:txBody>
      </p:sp>
      <p:graphicFrame>
        <p:nvGraphicFramePr>
          <p:cNvPr id="4" name="Content Placeholder 9">
            <a:extLst>
              <a:ext uri="{FF2B5EF4-FFF2-40B4-BE49-F238E27FC236}">
                <a16:creationId xmlns:a16="http://schemas.microsoft.com/office/drawing/2014/main" id="{9BB686D8-B355-4DC2-8C0F-C793680FFB6A}"/>
              </a:ext>
            </a:extLst>
          </p:cNvPr>
          <p:cNvGraphicFramePr>
            <a:graphicFrameLocks/>
          </p:cNvGraphicFramePr>
          <p:nvPr>
            <p:extLst>
              <p:ext uri="{D42A27DB-BD31-4B8C-83A1-F6EECF244321}">
                <p14:modId xmlns:p14="http://schemas.microsoft.com/office/powerpoint/2010/main" val="250802748"/>
              </p:ext>
            </p:extLst>
          </p:nvPr>
        </p:nvGraphicFramePr>
        <p:xfrm>
          <a:off x="0" y="539261"/>
          <a:ext cx="12192000" cy="6318737"/>
        </p:xfrm>
        <a:graphic>
          <a:graphicData uri="http://schemas.openxmlformats.org/drawingml/2006/table">
            <a:tbl>
              <a:tblPr firstRow="1" firstCol="1" bandRow="1">
                <a:tableStyleId>{5C22544A-7EE6-4342-B048-85BDC9FD1C3A}</a:tableStyleId>
              </a:tblPr>
              <a:tblGrid>
                <a:gridCol w="1667322">
                  <a:extLst>
                    <a:ext uri="{9D8B030D-6E8A-4147-A177-3AD203B41FA5}">
                      <a16:colId xmlns:a16="http://schemas.microsoft.com/office/drawing/2014/main" val="3734064160"/>
                    </a:ext>
                  </a:extLst>
                </a:gridCol>
                <a:gridCol w="893208">
                  <a:extLst>
                    <a:ext uri="{9D8B030D-6E8A-4147-A177-3AD203B41FA5}">
                      <a16:colId xmlns:a16="http://schemas.microsoft.com/office/drawing/2014/main" val="2385550256"/>
                    </a:ext>
                  </a:extLst>
                </a:gridCol>
                <a:gridCol w="809844">
                  <a:extLst>
                    <a:ext uri="{9D8B030D-6E8A-4147-A177-3AD203B41FA5}">
                      <a16:colId xmlns:a16="http://schemas.microsoft.com/office/drawing/2014/main" val="1241098200"/>
                    </a:ext>
                  </a:extLst>
                </a:gridCol>
                <a:gridCol w="619292">
                  <a:extLst>
                    <a:ext uri="{9D8B030D-6E8A-4147-A177-3AD203B41FA5}">
                      <a16:colId xmlns:a16="http://schemas.microsoft.com/office/drawing/2014/main" val="3345345914"/>
                    </a:ext>
                  </a:extLst>
                </a:gridCol>
                <a:gridCol w="643109">
                  <a:extLst>
                    <a:ext uri="{9D8B030D-6E8A-4147-A177-3AD203B41FA5}">
                      <a16:colId xmlns:a16="http://schemas.microsoft.com/office/drawing/2014/main" val="4216865022"/>
                    </a:ext>
                  </a:extLst>
                </a:gridCol>
                <a:gridCol w="594090">
                  <a:extLst>
                    <a:ext uri="{9D8B030D-6E8A-4147-A177-3AD203B41FA5}">
                      <a16:colId xmlns:a16="http://schemas.microsoft.com/office/drawing/2014/main" val="2843728262"/>
                    </a:ext>
                  </a:extLst>
                </a:gridCol>
                <a:gridCol w="688065">
                  <a:extLst>
                    <a:ext uri="{9D8B030D-6E8A-4147-A177-3AD203B41FA5}">
                      <a16:colId xmlns:a16="http://schemas.microsoft.com/office/drawing/2014/main" val="3031889642"/>
                    </a:ext>
                  </a:extLst>
                </a:gridCol>
                <a:gridCol w="615635">
                  <a:extLst>
                    <a:ext uri="{9D8B030D-6E8A-4147-A177-3AD203B41FA5}">
                      <a16:colId xmlns:a16="http://schemas.microsoft.com/office/drawing/2014/main" val="3633194211"/>
                    </a:ext>
                  </a:extLst>
                </a:gridCol>
                <a:gridCol w="724278">
                  <a:extLst>
                    <a:ext uri="{9D8B030D-6E8A-4147-A177-3AD203B41FA5}">
                      <a16:colId xmlns:a16="http://schemas.microsoft.com/office/drawing/2014/main" val="1813584437"/>
                    </a:ext>
                  </a:extLst>
                </a:gridCol>
                <a:gridCol w="700136">
                  <a:extLst>
                    <a:ext uri="{9D8B030D-6E8A-4147-A177-3AD203B41FA5}">
                      <a16:colId xmlns:a16="http://schemas.microsoft.com/office/drawing/2014/main" val="4214456054"/>
                    </a:ext>
                  </a:extLst>
                </a:gridCol>
                <a:gridCol w="603564">
                  <a:extLst>
                    <a:ext uri="{9D8B030D-6E8A-4147-A177-3AD203B41FA5}">
                      <a16:colId xmlns:a16="http://schemas.microsoft.com/office/drawing/2014/main" val="2891011842"/>
                    </a:ext>
                  </a:extLst>
                </a:gridCol>
                <a:gridCol w="675992">
                  <a:extLst>
                    <a:ext uri="{9D8B030D-6E8A-4147-A177-3AD203B41FA5}">
                      <a16:colId xmlns:a16="http://schemas.microsoft.com/office/drawing/2014/main" val="1062145073"/>
                    </a:ext>
                  </a:extLst>
                </a:gridCol>
                <a:gridCol w="675993">
                  <a:extLst>
                    <a:ext uri="{9D8B030D-6E8A-4147-A177-3AD203B41FA5}">
                      <a16:colId xmlns:a16="http://schemas.microsoft.com/office/drawing/2014/main" val="2983555063"/>
                    </a:ext>
                  </a:extLst>
                </a:gridCol>
                <a:gridCol w="519065">
                  <a:extLst>
                    <a:ext uri="{9D8B030D-6E8A-4147-A177-3AD203B41FA5}">
                      <a16:colId xmlns:a16="http://schemas.microsoft.com/office/drawing/2014/main" val="3543377476"/>
                    </a:ext>
                  </a:extLst>
                </a:gridCol>
                <a:gridCol w="555279">
                  <a:extLst>
                    <a:ext uri="{9D8B030D-6E8A-4147-A177-3AD203B41FA5}">
                      <a16:colId xmlns:a16="http://schemas.microsoft.com/office/drawing/2014/main" val="1076631878"/>
                    </a:ext>
                  </a:extLst>
                </a:gridCol>
                <a:gridCol w="555279">
                  <a:extLst>
                    <a:ext uri="{9D8B030D-6E8A-4147-A177-3AD203B41FA5}">
                      <a16:colId xmlns:a16="http://schemas.microsoft.com/office/drawing/2014/main" val="3539816296"/>
                    </a:ext>
                  </a:extLst>
                </a:gridCol>
                <a:gridCol w="651849">
                  <a:extLst>
                    <a:ext uri="{9D8B030D-6E8A-4147-A177-3AD203B41FA5}">
                      <a16:colId xmlns:a16="http://schemas.microsoft.com/office/drawing/2014/main" val="2115109238"/>
                    </a:ext>
                  </a:extLst>
                </a:gridCol>
              </a:tblGrid>
              <a:tr h="931369">
                <a:tc>
                  <a:txBody>
                    <a:bodyPr/>
                    <a:lstStyle/>
                    <a:p>
                      <a:pPr marL="0" marR="0" algn="ctr">
                        <a:lnSpc>
                          <a:spcPct val="107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b="1" dirty="0">
                          <a:effectLst/>
                          <a:latin typeface="+mn-lt"/>
                          <a:ea typeface="Calibri" panose="020F0502020204030204" pitchFamily="34" charset="0"/>
                          <a:cs typeface="Times New Roman" panose="02020603050405020304" pitchFamily="18" charset="0"/>
                        </a:rPr>
                        <a:t>Backlog Item</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Status And Completion  Date</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Original Estimation in Hours</a:t>
                      </a:r>
                    </a:p>
                  </a:txBody>
                  <a:tcPr marL="68580" marR="68580" marT="0" marB="0"/>
                </a:tc>
                <a:tc>
                  <a:txBody>
                    <a:bodyPr/>
                    <a:lstStyle/>
                    <a:p>
                      <a:pPr marL="0" marR="0" algn="ctr">
                        <a:lnSpc>
                          <a:spcPct val="107000"/>
                        </a:lnSpc>
                        <a:spcBef>
                          <a:spcPts val="0"/>
                        </a:spcBef>
                        <a:spcAft>
                          <a:spcPts val="0"/>
                        </a:spcAft>
                      </a:pPr>
                      <a:r>
                        <a:rPr lang="en-US" sz="1400" dirty="0">
                          <a:effectLst/>
                        </a:rPr>
                        <a:t>Day 1</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2</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3</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4</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5</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6</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7</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8</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9</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10</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11</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12</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13</a:t>
                      </a:r>
                    </a:p>
                  </a:txBody>
                  <a:tcPr marL="68580" marR="68580" marT="0" marB="0"/>
                </a:tc>
                <a:tc>
                  <a:txBody>
                    <a:bodyPr/>
                    <a:lstStyle/>
                    <a:p>
                      <a:pPr marL="0" marR="0" algn="ctr">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Day 14</a:t>
                      </a:r>
                    </a:p>
                  </a:txBody>
                  <a:tcPr marL="68580" marR="68580" marT="0" marB="0"/>
                </a:tc>
                <a:extLst>
                  <a:ext uri="{0D108BD9-81ED-4DB2-BD59-A6C34878D82A}">
                    <a16:rowId xmlns:a16="http://schemas.microsoft.com/office/drawing/2014/main" val="852757442"/>
                  </a:ext>
                </a:extLst>
              </a:tr>
              <a:tr h="480965">
                <a:tc>
                  <a:txBody>
                    <a:bodyPr/>
                    <a:lstStyle/>
                    <a:p>
                      <a:pPr marL="0" marR="0">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UserStory</a:t>
                      </a:r>
                      <a:r>
                        <a:rPr lang="en-US" sz="1400" b="1" dirty="0">
                          <a:effectLst/>
                          <a:latin typeface="+mn-lt"/>
                          <a:ea typeface="Calibri" panose="020F0502020204030204" pitchFamily="34" charset="0"/>
                          <a:cs typeface="Times New Roman" panose="02020603050405020304" pitchFamily="18" charset="0"/>
                        </a:rPr>
                        <a:t>#1</a:t>
                      </a:r>
                      <a:r>
                        <a:rPr lang="en-US" sz="1600" b="1" dirty="0">
                          <a:effectLst/>
                          <a:latin typeface="+mn-lt"/>
                          <a:ea typeface="Calibri" panose="020F0502020204030204" pitchFamily="34" charset="0"/>
                          <a:cs typeface="Times New Roman" panose="02020603050405020304" pitchFamily="18" charset="0"/>
                        </a:rPr>
                        <a:t>,</a:t>
                      </a:r>
                      <a:r>
                        <a:rPr lang="en-US" sz="1400" b="1" dirty="0">
                          <a:effectLst/>
                          <a:latin typeface="+mn-lt"/>
                          <a:ea typeface="Calibri" panose="020F0502020204030204" pitchFamily="34" charset="0"/>
                          <a:cs typeface="Times New Roman" panose="02020603050405020304" pitchFamily="18" charset="0"/>
                        </a:rPr>
                        <a:t>#2,#3</a:t>
                      </a: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dirty="0" err="1"/>
                        <a:t>hrs</a:t>
                      </a:r>
                      <a:endParaRPr lang="en-US" sz="1600" dirty="0"/>
                    </a:p>
                  </a:txBody>
                  <a:tcPr/>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r>
                        <a:rPr lang="en-US" sz="1600" dirty="0" err="1">
                          <a:effectLst/>
                        </a:rPr>
                        <a:t>hrs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mn-lt"/>
                          <a:ea typeface="Calibri" panose="020F0502020204030204" pitchFamily="34" charset="0"/>
                          <a:cs typeface="Times New Roman" panose="02020603050405020304" pitchFamily="18" charset="0"/>
                        </a:rPr>
                        <a:t>hrs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9933940"/>
                  </a:ext>
                </a:extLst>
              </a:tr>
              <a:tr h="37803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Table Designing</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28/12/2021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txBody>
                  <a:tcPr marL="68580" marR="68580" marT="0" marB="0"/>
                </a:tc>
                <a:tc>
                  <a:txBody>
                    <a:bodyPr/>
                    <a:lstStyle/>
                    <a:p>
                      <a:r>
                        <a:rPr lang="en-US" dirty="0">
                          <a:latin typeface="Calibri" panose="020F0502020204030204" pitchFamily="34" charset="0"/>
                          <a:cs typeface="Calibri" panose="020F0502020204030204" pitchFamily="34" charset="0"/>
                        </a:rPr>
                        <a:t> 1</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3299876422"/>
                  </a:ext>
                </a:extLst>
              </a:tr>
              <a:tr h="37803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Form Designing</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31/12/2021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4</a:t>
                      </a:r>
                    </a:p>
                  </a:txBody>
                  <a:tcPr marL="68580" marR="68580" marT="0" marB="0"/>
                </a:tc>
                <a:tc>
                  <a:txBody>
                    <a:bodyPr/>
                    <a:lstStyle/>
                    <a:p>
                      <a:r>
                        <a:rPr lang="en-US" dirty="0"/>
                        <a:t> 0 </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2931991122"/>
                  </a:ext>
                </a:extLst>
              </a:tr>
              <a:tr h="378034">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 </a:t>
                      </a:r>
                      <a:r>
                        <a:rPr lang="en-US" sz="1200" dirty="0">
                          <a:effectLst/>
                          <a:latin typeface="+mn-lt"/>
                          <a:ea typeface="Calibri" panose="020F0502020204030204" pitchFamily="34" charset="0"/>
                          <a:cs typeface="Times New Roman" panose="02020603050405020304" pitchFamily="18" charset="0"/>
                        </a:rPr>
                        <a:t>Coding</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8/01/2022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4</a:t>
                      </a:r>
                    </a:p>
                  </a:txBody>
                  <a:tcPr marL="68580" marR="68580" marT="0" marB="0"/>
                </a:tc>
                <a:tc>
                  <a:txBody>
                    <a:bodyPr/>
                    <a:lstStyle/>
                    <a:p>
                      <a:r>
                        <a:rPr lang="en-US" dirty="0"/>
                        <a:t> 0</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0</a:t>
                      </a:r>
                    </a:p>
                  </a:txBody>
                  <a:tcPr marL="68580" marR="68580" marT="0" marB="0"/>
                </a:tc>
                <a:extLst>
                  <a:ext uri="{0D108BD9-81ED-4DB2-BD59-A6C34878D82A}">
                    <a16:rowId xmlns:a16="http://schemas.microsoft.com/office/drawing/2014/main" val="3379267791"/>
                  </a:ext>
                </a:extLst>
              </a:tr>
              <a:tr h="378034">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UserStory</a:t>
                      </a:r>
                      <a:r>
                        <a:rPr lang="en-US" sz="1400" dirty="0">
                          <a:effectLst/>
                          <a:latin typeface="+mn-lt"/>
                          <a:ea typeface="Calibri" panose="020F0502020204030204" pitchFamily="34" charset="0"/>
                          <a:cs typeface="Times New Roman" panose="02020603050405020304" pitchFamily="18" charset="0"/>
                        </a:rPr>
                        <a:t>#4, #5</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030976"/>
                  </a:ext>
                </a:extLst>
              </a:tr>
              <a:tr h="37803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Face Recognition</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r>
                        <a:rPr lang="en-US" dirty="0"/>
                        <a:t>  </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004232"/>
                  </a:ext>
                </a:extLst>
              </a:tr>
              <a:tr h="37803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Identity Verification</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r>
                        <a:rPr lang="en-US" dirty="0"/>
                        <a:t>  </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2482950"/>
                  </a:ext>
                </a:extLst>
              </a:tr>
              <a:tr h="378034">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UserStory</a:t>
                      </a:r>
                      <a:r>
                        <a:rPr lang="en-US" sz="1400" dirty="0">
                          <a:effectLst/>
                          <a:latin typeface="+mn-lt"/>
                          <a:ea typeface="Calibri" panose="020F0502020204030204" pitchFamily="34" charset="0"/>
                          <a:cs typeface="Times New Roman" panose="02020603050405020304" pitchFamily="18" charset="0"/>
                        </a:rPr>
                        <a:t>#6,#7                           </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endParaRPr lang="en-US" dirty="0"/>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5774088"/>
                  </a:ext>
                </a:extLst>
              </a:tr>
              <a:tr h="393917">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Online Examination Portal</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090614"/>
                  </a:ext>
                </a:extLst>
              </a:tr>
              <a:tr h="593824">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UserStory</a:t>
                      </a:r>
                      <a:r>
                        <a:rPr lang="en-US" sz="1400" dirty="0">
                          <a:effectLst/>
                          <a:latin typeface="+mn-lt"/>
                          <a:ea typeface="Calibri" panose="020F0502020204030204" pitchFamily="34" charset="0"/>
                          <a:cs typeface="Times New Roman" panose="02020603050405020304" pitchFamily="18" charset="0"/>
                        </a:rPr>
                        <a:t>#8,#9</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9977485"/>
                  </a:ext>
                </a:extLst>
              </a:tr>
              <a:tr h="378034">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Testing Data</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1662386"/>
                  </a:ext>
                </a:extLst>
              </a:tr>
              <a:tr h="378034">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Output Generation</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4059570"/>
                  </a:ext>
                </a:extLst>
              </a:tr>
              <a:tr h="516356">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        Total </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    10</a:t>
                      </a:r>
                    </a:p>
                  </a:txBody>
                  <a:tcPr marL="68580" marR="68580" marT="0" marB="0"/>
                </a:tc>
                <a:tc>
                  <a:txBody>
                    <a:bodyPr/>
                    <a:lstStyle/>
                    <a:p>
                      <a:r>
                        <a:rPr lang="en-US" dirty="0"/>
                        <a:t>  1</a:t>
                      </a:r>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1039542899"/>
                  </a:ext>
                </a:extLst>
              </a:tr>
            </a:tbl>
          </a:graphicData>
        </a:graphic>
      </p:graphicFrame>
      <p:sp>
        <p:nvSpPr>
          <p:cNvPr id="5" name="TextBox 4">
            <a:extLst>
              <a:ext uri="{FF2B5EF4-FFF2-40B4-BE49-F238E27FC236}">
                <a16:creationId xmlns:a16="http://schemas.microsoft.com/office/drawing/2014/main" id="{89570D4F-10FB-4B7E-AF62-0FE8180458BE}"/>
              </a:ext>
            </a:extLst>
          </p:cNvPr>
          <p:cNvSpPr txBox="1"/>
          <p:nvPr/>
        </p:nvSpPr>
        <p:spPr>
          <a:xfrm>
            <a:off x="1594339" y="-56547"/>
            <a:ext cx="4138245" cy="584775"/>
          </a:xfrm>
          <a:prstGeom prst="rect">
            <a:avLst/>
          </a:prstGeom>
          <a:noFill/>
        </p:spPr>
        <p:txBody>
          <a:bodyPr wrap="square" rtlCol="0">
            <a:spAutoFit/>
          </a:bodyPr>
          <a:lstStyle/>
          <a:p>
            <a:r>
              <a:rPr lang="en-US" sz="3200" dirty="0">
                <a:solidFill>
                  <a:schemeClr val="tx2">
                    <a:lumMod val="90000"/>
                  </a:schemeClr>
                </a:solidFill>
              </a:rPr>
              <a:t>SPRINT ACTUAL</a:t>
            </a:r>
          </a:p>
        </p:txBody>
      </p:sp>
    </p:spTree>
    <p:extLst>
      <p:ext uri="{BB962C8B-B14F-4D97-AF65-F5344CB8AC3E}">
        <p14:creationId xmlns:p14="http://schemas.microsoft.com/office/powerpoint/2010/main" val="423811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10BB-EF3D-4637-8148-93B30440A192}"/>
              </a:ext>
            </a:extLst>
          </p:cNvPr>
          <p:cNvSpPr>
            <a:spLocks noGrp="1"/>
          </p:cNvSpPr>
          <p:nvPr>
            <p:ph type="title"/>
          </p:nvPr>
        </p:nvSpPr>
        <p:spPr>
          <a:xfrm>
            <a:off x="913795" y="2601532"/>
            <a:ext cx="10353762" cy="1648496"/>
          </a:xfrm>
        </p:spPr>
        <p:txBody>
          <a:bodyPr/>
          <a:lstStyle/>
          <a:p>
            <a:r>
              <a:rPr lang="en-US" dirty="0"/>
              <a:t>THANK YOU</a:t>
            </a:r>
          </a:p>
        </p:txBody>
      </p:sp>
    </p:spTree>
    <p:extLst>
      <p:ext uri="{BB962C8B-B14F-4D97-AF65-F5344CB8AC3E}">
        <p14:creationId xmlns:p14="http://schemas.microsoft.com/office/powerpoint/2010/main" val="289565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3988194"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4340180" y="1275009"/>
            <a:ext cx="7860442" cy="5582990"/>
          </a:xfrm>
        </p:spPr>
        <p:txBody>
          <a:bodyPr anchor="t">
            <a:normAutofit/>
          </a:bodyPr>
          <a:lstStyle/>
          <a:p>
            <a:pPr marL="494100" lvl="0" indent="-457200">
              <a:buAutoNum type="arabicPeriod"/>
            </a:pPr>
            <a:r>
              <a:rPr lang="en-US" sz="2400" dirty="0"/>
              <a:t>Introduction</a:t>
            </a:r>
          </a:p>
          <a:p>
            <a:pPr marL="494100" lvl="0" indent="-457200">
              <a:buAutoNum type="arabicPeriod"/>
            </a:pPr>
            <a:r>
              <a:rPr lang="en-US" sz="2400" dirty="0"/>
              <a:t>Modules</a:t>
            </a:r>
          </a:p>
          <a:p>
            <a:pPr marL="494100" lvl="0" indent="-457200">
              <a:buAutoNum type="arabicPeriod"/>
            </a:pPr>
            <a:r>
              <a:rPr lang="en-US" sz="2400" dirty="0"/>
              <a:t>Data Flow Diagram</a:t>
            </a:r>
          </a:p>
          <a:p>
            <a:pPr marL="494100" lvl="0" indent="-457200">
              <a:buAutoNum type="arabicPeriod"/>
            </a:pPr>
            <a:r>
              <a:rPr lang="en-US" sz="2400" dirty="0"/>
              <a:t>Table Design</a:t>
            </a:r>
          </a:p>
          <a:p>
            <a:pPr marL="494100" lvl="0" indent="-457200">
              <a:buAutoNum type="arabicPeriod"/>
            </a:pPr>
            <a:r>
              <a:rPr lang="en-US" sz="2400" dirty="0"/>
              <a:t>Developing Environment</a:t>
            </a:r>
          </a:p>
          <a:p>
            <a:pPr marL="494100" lvl="0" indent="-457200">
              <a:buAutoNum type="arabicPeriod"/>
            </a:pPr>
            <a:r>
              <a:rPr lang="en-US" sz="2400" dirty="0"/>
              <a:t>Product Backlog</a:t>
            </a:r>
          </a:p>
          <a:p>
            <a:pPr marL="494100" lvl="0" indent="-457200">
              <a:buAutoNum type="arabicPeriod"/>
            </a:pPr>
            <a:r>
              <a:rPr lang="en-US" sz="2400" dirty="0"/>
              <a:t>User Stories</a:t>
            </a:r>
          </a:p>
          <a:p>
            <a:pPr marL="494100" lvl="0" indent="-457200">
              <a:buAutoNum type="arabicPeriod"/>
            </a:pPr>
            <a:r>
              <a:rPr lang="en-US" sz="2400" dirty="0"/>
              <a:t>Project Plan</a:t>
            </a:r>
          </a:p>
          <a:p>
            <a:pPr marL="494100" lvl="0" indent="-457200">
              <a:buAutoNum type="arabicPeriod"/>
            </a:pPr>
            <a:r>
              <a:rPr lang="en-US" sz="2400" dirty="0"/>
              <a:t>Sprint Plans</a:t>
            </a:r>
          </a:p>
          <a:p>
            <a:pPr marL="494100" lvl="0" indent="-457200">
              <a:buAutoNum type="arabicPeriod"/>
            </a:pPr>
            <a:r>
              <a:rPr lang="en-US" sz="2400" dirty="0"/>
              <a:t>Sprint Actual</a:t>
            </a:r>
          </a:p>
        </p:txBody>
      </p:sp>
      <p:sp>
        <p:nvSpPr>
          <p:cNvPr id="6" name="Title 5">
            <a:extLst>
              <a:ext uri="{FF2B5EF4-FFF2-40B4-BE49-F238E27FC236}">
                <a16:creationId xmlns:a16="http://schemas.microsoft.com/office/drawing/2014/main" id="{6F693E49-C595-4220-BAEA-A84B9B59A1C8}"/>
              </a:ext>
            </a:extLst>
          </p:cNvPr>
          <p:cNvSpPr>
            <a:spLocks noGrp="1"/>
          </p:cNvSpPr>
          <p:nvPr>
            <p:ph type="title"/>
          </p:nvPr>
        </p:nvSpPr>
        <p:spPr>
          <a:xfrm>
            <a:off x="5138669" y="347730"/>
            <a:ext cx="6128887" cy="927278"/>
          </a:xfrm>
        </p:spPr>
        <p:txBody>
          <a:bodyPr>
            <a:normAutofit fontScale="90000"/>
          </a:bodyPr>
          <a:lstStyle/>
          <a:p>
            <a:r>
              <a:rPr lang="en-US" dirty="0"/>
              <a:t>TABLE  OF   CONTENTS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A6FD-A44F-43E6-BC54-9544F47C3D8A}"/>
              </a:ext>
            </a:extLst>
          </p:cNvPr>
          <p:cNvSpPr>
            <a:spLocks noGrp="1"/>
          </p:cNvSpPr>
          <p:nvPr>
            <p:ph type="title"/>
          </p:nvPr>
        </p:nvSpPr>
        <p:spPr>
          <a:xfrm>
            <a:off x="321972" y="141668"/>
            <a:ext cx="10945585" cy="824247"/>
          </a:xfrm>
        </p:spPr>
        <p:txBody>
          <a:bodyPr>
            <a:normAutofit fontScale="90000"/>
          </a:bodyPr>
          <a:lstStyle/>
          <a:p>
            <a:r>
              <a:rPr lang="en-US" sz="4800" b="1"/>
              <a:t>Detection of Impersonation In Online Examinations Using Blockchain</a:t>
            </a:r>
            <a:endParaRPr lang="en-US" sz="4800" b="1" dirty="0"/>
          </a:p>
        </p:txBody>
      </p:sp>
      <p:sp>
        <p:nvSpPr>
          <p:cNvPr id="3" name="Content Placeholder 2">
            <a:extLst>
              <a:ext uri="{FF2B5EF4-FFF2-40B4-BE49-F238E27FC236}">
                <a16:creationId xmlns:a16="http://schemas.microsoft.com/office/drawing/2014/main" id="{B211F5E4-C3DF-4B56-BDE4-B4DE6B6820C1}"/>
              </a:ext>
            </a:extLst>
          </p:cNvPr>
          <p:cNvSpPr>
            <a:spLocks noGrp="1"/>
          </p:cNvSpPr>
          <p:nvPr>
            <p:ph idx="1"/>
          </p:nvPr>
        </p:nvSpPr>
        <p:spPr>
          <a:xfrm>
            <a:off x="0" y="1249251"/>
            <a:ext cx="12192000" cy="5591577"/>
          </a:xfrm>
        </p:spPr>
        <p:txBody>
          <a:bodyPr>
            <a:normAutofit/>
          </a:bodyPr>
          <a:lstStyle/>
          <a:p>
            <a:r>
              <a:rPr lang="en-US" dirty="0"/>
              <a:t>We are living in the era where office work is becoming work from home and examinations are becoming online examinations. In online examinations there is a lot of chance of impersonation. This paper proposes a method to overcome the downside of online examinations which is impersonation.</a:t>
            </a:r>
          </a:p>
          <a:p>
            <a:r>
              <a:rPr lang="en-US" dirty="0"/>
              <a:t>This approach aims in increasing the credibility of online exams and eliminate the need for an examiner so that the exams can be taken from any convenient location. In recent days, the candidate appearing for an online examination is authenticated by carrying out manual verification of the candidate’s credentials by the examiner. Conducting an automated face authentication at the beginning of the examination will check the identity of the user.</a:t>
            </a:r>
          </a:p>
          <a:p>
            <a:r>
              <a:rPr lang="en-US" dirty="0"/>
              <a:t>For this type of authentication, we use facial recognition system which uses the Viola-Jones algorithm, and SVM (SUPPORT VECTOR MACHINE) for detection and recognition respectively.</a:t>
            </a:r>
          </a:p>
          <a:p>
            <a:pPr marL="36900" indent="0">
              <a:buNone/>
            </a:pPr>
            <a:endParaRPr lang="en-US" dirty="0"/>
          </a:p>
        </p:txBody>
      </p:sp>
    </p:spTree>
    <p:extLst>
      <p:ext uri="{BB962C8B-B14F-4D97-AF65-F5344CB8AC3E}">
        <p14:creationId xmlns:p14="http://schemas.microsoft.com/office/powerpoint/2010/main" val="385916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3B821EF-7FAE-4698-B6C6-DCA960C365CC}"/>
              </a:ext>
            </a:extLst>
          </p:cNvPr>
          <p:cNvSpPr>
            <a:spLocks noGrp="1"/>
          </p:cNvSpPr>
          <p:nvPr>
            <p:ph idx="1"/>
          </p:nvPr>
        </p:nvSpPr>
        <p:spPr>
          <a:xfrm>
            <a:off x="0" y="0"/>
            <a:ext cx="12192000" cy="6858000"/>
          </a:xfrm>
        </p:spPr>
        <p:txBody>
          <a:bodyPr/>
          <a:lstStyle/>
          <a:p>
            <a:pPr marL="494100" indent="-457200">
              <a:buAutoNum type="alphaUcPeriod"/>
            </a:pPr>
            <a:r>
              <a:rPr lang="en-US"/>
              <a:t>Face Authentication </a:t>
            </a:r>
          </a:p>
          <a:p>
            <a:pPr marL="36900" indent="0" algn="just">
              <a:buNone/>
            </a:pPr>
            <a:r>
              <a:rPr lang="en-US"/>
              <a:t>We use image processing toolbox to perform the face authentication. Just like any other form of biometric identification, face recognition requires samples to be collected, identified, extracted with necessary (features) information, and stored for recognition. The algorithm that is used for face recognition is Viola-Jones algorithm and SVM (Support Vector Machine).</a:t>
            </a:r>
          </a:p>
          <a:p>
            <a:pPr marL="36900" indent="0" algn="just">
              <a:buNone/>
            </a:pPr>
            <a:r>
              <a:rPr lang="en-US"/>
              <a:t>             Dlib and openCV packages in python is used for the face recognition algorithm and for image processing. After identifying the face next step is feature extraction. HOG features are extracted from the image and then start comparing with the image in the database to identify whether he/she is a valid user or not. If it matches up to 60% to70% he/she is a registered user. If it is not satisfying the threshold value he/she is an invalid user. </a:t>
            </a:r>
          </a:p>
          <a:p>
            <a:pPr marL="36900" indent="0">
              <a:buNone/>
            </a:pPr>
            <a:r>
              <a:rPr lang="en-US"/>
              <a:t>B. Online Examination Portal </a:t>
            </a:r>
          </a:p>
          <a:p>
            <a:pPr marL="36900" indent="0">
              <a:buNone/>
            </a:pPr>
            <a:r>
              <a:rPr lang="en-US"/>
              <a:t>After face authentication, the candidate is provided with the examination on portal which is built using Python where they can download the question paper and write their exam ,after that they can upload the answer scripts</a:t>
            </a:r>
            <a:endParaRPr lang="en-US" dirty="0"/>
          </a:p>
        </p:txBody>
      </p:sp>
    </p:spTree>
    <p:extLst>
      <p:ext uri="{BB962C8B-B14F-4D97-AF65-F5344CB8AC3E}">
        <p14:creationId xmlns:p14="http://schemas.microsoft.com/office/powerpoint/2010/main" val="40498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E22E-64B2-4FAF-9E33-38DB4A7E91CE}"/>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67FD7FCB-F8C9-4EB6-963F-86C91DDDCC26}"/>
              </a:ext>
            </a:extLst>
          </p:cNvPr>
          <p:cNvSpPr>
            <a:spLocks noGrp="1"/>
          </p:cNvSpPr>
          <p:nvPr>
            <p:ph idx="1"/>
          </p:nvPr>
        </p:nvSpPr>
        <p:spPr>
          <a:xfrm>
            <a:off x="1712889" y="2228045"/>
            <a:ext cx="9554667" cy="3563154"/>
          </a:xfrm>
        </p:spPr>
        <p:txBody>
          <a:bodyPr>
            <a:normAutofit lnSpcReduction="10000"/>
          </a:bodyPr>
          <a:lstStyle/>
          <a:p>
            <a:pPr marL="36900" indent="0">
              <a:buNone/>
            </a:pPr>
            <a:r>
              <a:rPr lang="en-US" dirty="0"/>
              <a:t>  ADMIN</a:t>
            </a:r>
          </a:p>
          <a:p>
            <a:pPr>
              <a:buFont typeface="Wingdings" panose="05000000000000000000" pitchFamily="2" charset="2"/>
              <a:buChar char="v"/>
            </a:pPr>
            <a:r>
              <a:rPr lang="en-US" dirty="0"/>
              <a:t>Login</a:t>
            </a:r>
          </a:p>
          <a:p>
            <a:pPr>
              <a:buFont typeface="Wingdings" panose="05000000000000000000" pitchFamily="2" charset="2"/>
              <a:buChar char="v"/>
            </a:pPr>
            <a:r>
              <a:rPr lang="en-US" dirty="0"/>
              <a:t>Student Registration</a:t>
            </a:r>
          </a:p>
          <a:p>
            <a:pPr>
              <a:buFont typeface="Wingdings" panose="05000000000000000000" pitchFamily="2" charset="2"/>
              <a:buChar char="v"/>
            </a:pPr>
            <a:r>
              <a:rPr lang="en-US" dirty="0"/>
              <a:t>Add Subjects</a:t>
            </a:r>
          </a:p>
          <a:p>
            <a:pPr>
              <a:buFont typeface="Wingdings" panose="05000000000000000000" pitchFamily="2" charset="2"/>
              <a:buChar char="v"/>
            </a:pPr>
            <a:r>
              <a:rPr lang="en-US" dirty="0"/>
              <a:t>Add Questions &amp; Answers</a:t>
            </a:r>
          </a:p>
          <a:p>
            <a:pPr>
              <a:buFont typeface="Wingdings" panose="05000000000000000000" pitchFamily="2" charset="2"/>
              <a:buChar char="v"/>
            </a:pPr>
            <a:r>
              <a:rPr lang="en-US" dirty="0"/>
              <a:t>Upload Study Materials</a:t>
            </a:r>
          </a:p>
          <a:p>
            <a:pPr>
              <a:buFont typeface="Wingdings" panose="05000000000000000000" pitchFamily="2" charset="2"/>
              <a:buChar char="v"/>
            </a:pPr>
            <a:r>
              <a:rPr lang="en-US" dirty="0"/>
              <a:t>Exam scheduling</a:t>
            </a:r>
          </a:p>
          <a:p>
            <a:pPr marL="36900" indent="0">
              <a:buNone/>
            </a:pPr>
            <a:endParaRPr lang="en-US" dirty="0"/>
          </a:p>
        </p:txBody>
      </p:sp>
      <p:sp>
        <p:nvSpPr>
          <p:cNvPr id="4" name="Arrow: Chevron 3">
            <a:extLst>
              <a:ext uri="{FF2B5EF4-FFF2-40B4-BE49-F238E27FC236}">
                <a16:creationId xmlns:a16="http://schemas.microsoft.com/office/drawing/2014/main" id="{27109A6D-C7A2-470E-BD63-A605DC2FAB32}"/>
              </a:ext>
            </a:extLst>
          </p:cNvPr>
          <p:cNvSpPr/>
          <p:nvPr/>
        </p:nvSpPr>
        <p:spPr>
          <a:xfrm>
            <a:off x="1402585" y="2356834"/>
            <a:ext cx="232425" cy="244699"/>
          </a:xfrm>
          <a:prstGeom prst="chevron">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Tree>
    <p:extLst>
      <p:ext uri="{BB962C8B-B14F-4D97-AF65-F5344CB8AC3E}">
        <p14:creationId xmlns:p14="http://schemas.microsoft.com/office/powerpoint/2010/main" val="388974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5CFCB-3DD9-4009-8B8B-8E95A179E6F0}"/>
              </a:ext>
            </a:extLst>
          </p:cNvPr>
          <p:cNvSpPr>
            <a:spLocks noGrp="1"/>
          </p:cNvSpPr>
          <p:nvPr>
            <p:ph idx="1"/>
          </p:nvPr>
        </p:nvSpPr>
        <p:spPr>
          <a:xfrm>
            <a:off x="1674253" y="2137894"/>
            <a:ext cx="9593303" cy="3653306"/>
          </a:xfrm>
        </p:spPr>
        <p:txBody>
          <a:bodyPr/>
          <a:lstStyle/>
          <a:p>
            <a:pPr marL="36900" indent="0">
              <a:buNone/>
            </a:pPr>
            <a:r>
              <a:rPr lang="en-US" dirty="0"/>
              <a:t>STUDENT</a:t>
            </a:r>
          </a:p>
          <a:p>
            <a:pPr>
              <a:buFont typeface="Wingdings" panose="05000000000000000000" pitchFamily="2" charset="2"/>
              <a:buChar char="v"/>
            </a:pPr>
            <a:r>
              <a:rPr lang="en-US" dirty="0"/>
              <a:t>Login</a:t>
            </a:r>
          </a:p>
          <a:p>
            <a:pPr>
              <a:buFont typeface="Wingdings" panose="05000000000000000000" pitchFamily="2" charset="2"/>
              <a:buChar char="v"/>
            </a:pPr>
            <a:r>
              <a:rPr lang="en-US" dirty="0"/>
              <a:t>View Subjects</a:t>
            </a:r>
          </a:p>
          <a:p>
            <a:pPr>
              <a:buFont typeface="Wingdings" panose="05000000000000000000" pitchFamily="2" charset="2"/>
              <a:buChar char="v"/>
            </a:pPr>
            <a:r>
              <a:rPr lang="en-US" dirty="0"/>
              <a:t>View Study Materials</a:t>
            </a:r>
          </a:p>
          <a:p>
            <a:pPr>
              <a:buFont typeface="Wingdings" panose="05000000000000000000" pitchFamily="2" charset="2"/>
              <a:buChar char="v"/>
            </a:pPr>
            <a:r>
              <a:rPr lang="en-US" dirty="0"/>
              <a:t>Attend Exam</a:t>
            </a:r>
          </a:p>
        </p:txBody>
      </p:sp>
      <p:sp>
        <p:nvSpPr>
          <p:cNvPr id="4" name="Arrow: Chevron 3">
            <a:extLst>
              <a:ext uri="{FF2B5EF4-FFF2-40B4-BE49-F238E27FC236}">
                <a16:creationId xmlns:a16="http://schemas.microsoft.com/office/drawing/2014/main" id="{8A87443E-0BCC-4678-95ED-67DE4DDE1416}"/>
              </a:ext>
            </a:extLst>
          </p:cNvPr>
          <p:cNvSpPr/>
          <p:nvPr/>
        </p:nvSpPr>
        <p:spPr>
          <a:xfrm>
            <a:off x="1365160" y="2253803"/>
            <a:ext cx="193183" cy="257577"/>
          </a:xfrm>
          <a:prstGeom prst="chevron">
            <a:avLst/>
          </a:prstGeom>
          <a:solidFill>
            <a:schemeClr val="tx1"/>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684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A300A0-3E6A-4007-8512-0904F9531104}"/>
              </a:ext>
            </a:extLst>
          </p:cNvPr>
          <p:cNvPicPr>
            <a:picLocks noGrp="1" noChangeAspect="1"/>
          </p:cNvPicPr>
          <p:nvPr>
            <p:ph idx="1"/>
          </p:nvPr>
        </p:nvPicPr>
        <p:blipFill>
          <a:blip r:embed="rId2"/>
          <a:stretch>
            <a:fillRect/>
          </a:stretch>
        </p:blipFill>
        <p:spPr>
          <a:xfrm>
            <a:off x="380898" y="2060620"/>
            <a:ext cx="11390392" cy="3953814"/>
          </a:xfrm>
        </p:spPr>
      </p:pic>
      <p:sp>
        <p:nvSpPr>
          <p:cNvPr id="6" name="TextBox 5">
            <a:extLst>
              <a:ext uri="{FF2B5EF4-FFF2-40B4-BE49-F238E27FC236}">
                <a16:creationId xmlns:a16="http://schemas.microsoft.com/office/drawing/2014/main" id="{F12EAB1F-D773-496F-A1D3-31D2A0420BEB}"/>
              </a:ext>
            </a:extLst>
          </p:cNvPr>
          <p:cNvSpPr txBox="1"/>
          <p:nvPr/>
        </p:nvSpPr>
        <p:spPr>
          <a:xfrm>
            <a:off x="933718" y="1410236"/>
            <a:ext cx="1796603" cy="523220"/>
          </a:xfrm>
          <a:prstGeom prst="rect">
            <a:avLst/>
          </a:prstGeom>
          <a:noFill/>
        </p:spPr>
        <p:txBody>
          <a:bodyPr wrap="square" rtlCol="0">
            <a:spAutoFit/>
          </a:bodyPr>
          <a:lstStyle/>
          <a:p>
            <a:r>
              <a:rPr lang="en-US" sz="2800" dirty="0"/>
              <a:t>LEVEL   0</a:t>
            </a:r>
          </a:p>
        </p:txBody>
      </p:sp>
      <p:sp>
        <p:nvSpPr>
          <p:cNvPr id="7" name="TextBox 6">
            <a:extLst>
              <a:ext uri="{FF2B5EF4-FFF2-40B4-BE49-F238E27FC236}">
                <a16:creationId xmlns:a16="http://schemas.microsoft.com/office/drawing/2014/main" id="{5FF2EAD9-6011-45ED-A2B4-B0CF2EC288B7}"/>
              </a:ext>
            </a:extLst>
          </p:cNvPr>
          <p:cNvSpPr txBox="1"/>
          <p:nvPr/>
        </p:nvSpPr>
        <p:spPr>
          <a:xfrm>
            <a:off x="3296992" y="149731"/>
            <a:ext cx="6645498" cy="646331"/>
          </a:xfrm>
          <a:prstGeom prst="rect">
            <a:avLst/>
          </a:prstGeom>
          <a:noFill/>
        </p:spPr>
        <p:txBody>
          <a:bodyPr wrap="square" rtlCol="0">
            <a:spAutoFit/>
          </a:bodyPr>
          <a:lstStyle/>
          <a:p>
            <a:r>
              <a:rPr lang="en-US" sz="3600" dirty="0"/>
              <a:t>DATA FLOW DIAGRAM</a:t>
            </a:r>
          </a:p>
        </p:txBody>
      </p:sp>
    </p:spTree>
    <p:extLst>
      <p:ext uri="{BB962C8B-B14F-4D97-AF65-F5344CB8AC3E}">
        <p14:creationId xmlns:p14="http://schemas.microsoft.com/office/powerpoint/2010/main" val="52492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4DBA09-1166-49CE-84FE-9EEDCEA23E80}"/>
              </a:ext>
            </a:extLst>
          </p:cNvPr>
          <p:cNvPicPr>
            <a:picLocks noGrp="1" noChangeAspect="1"/>
          </p:cNvPicPr>
          <p:nvPr>
            <p:ph idx="1"/>
          </p:nvPr>
        </p:nvPicPr>
        <p:blipFill>
          <a:blip r:embed="rId2"/>
          <a:stretch>
            <a:fillRect/>
          </a:stretch>
        </p:blipFill>
        <p:spPr>
          <a:xfrm>
            <a:off x="708338" y="1740757"/>
            <a:ext cx="10612192" cy="4209685"/>
          </a:xfrm>
        </p:spPr>
      </p:pic>
      <p:sp>
        <p:nvSpPr>
          <p:cNvPr id="6" name="TextBox 5">
            <a:extLst>
              <a:ext uri="{FF2B5EF4-FFF2-40B4-BE49-F238E27FC236}">
                <a16:creationId xmlns:a16="http://schemas.microsoft.com/office/drawing/2014/main" id="{1A82447F-4B99-490D-A015-CB6AE18BB79C}"/>
              </a:ext>
            </a:extLst>
          </p:cNvPr>
          <p:cNvSpPr txBox="1"/>
          <p:nvPr/>
        </p:nvSpPr>
        <p:spPr>
          <a:xfrm>
            <a:off x="1287887" y="850006"/>
            <a:ext cx="1983347" cy="523220"/>
          </a:xfrm>
          <a:prstGeom prst="rect">
            <a:avLst/>
          </a:prstGeom>
          <a:noFill/>
        </p:spPr>
        <p:txBody>
          <a:bodyPr wrap="square" rtlCol="0">
            <a:spAutoFit/>
          </a:bodyPr>
          <a:lstStyle/>
          <a:p>
            <a:r>
              <a:rPr lang="en-US" sz="2800" dirty="0"/>
              <a:t>LEVEL 1.1</a:t>
            </a:r>
          </a:p>
        </p:txBody>
      </p:sp>
    </p:spTree>
    <p:extLst>
      <p:ext uri="{BB962C8B-B14F-4D97-AF65-F5344CB8AC3E}">
        <p14:creationId xmlns:p14="http://schemas.microsoft.com/office/powerpoint/2010/main" val="101266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8BD977-05ED-4C8A-BE10-321614181157}"/>
              </a:ext>
            </a:extLst>
          </p:cNvPr>
          <p:cNvPicPr>
            <a:picLocks noGrp="1" noChangeAspect="1"/>
          </p:cNvPicPr>
          <p:nvPr>
            <p:ph idx="1"/>
          </p:nvPr>
        </p:nvPicPr>
        <p:blipFill>
          <a:blip r:embed="rId2"/>
          <a:stretch>
            <a:fillRect/>
          </a:stretch>
        </p:blipFill>
        <p:spPr>
          <a:xfrm>
            <a:off x="785611" y="1437604"/>
            <a:ext cx="10753859" cy="4641224"/>
          </a:xfrm>
        </p:spPr>
      </p:pic>
      <p:sp>
        <p:nvSpPr>
          <p:cNvPr id="6" name="TextBox 5">
            <a:extLst>
              <a:ext uri="{FF2B5EF4-FFF2-40B4-BE49-F238E27FC236}">
                <a16:creationId xmlns:a16="http://schemas.microsoft.com/office/drawing/2014/main" id="{0109F55A-7A67-47BE-88B9-8D251BC5F4CB}"/>
              </a:ext>
            </a:extLst>
          </p:cNvPr>
          <p:cNvSpPr txBox="1"/>
          <p:nvPr/>
        </p:nvSpPr>
        <p:spPr>
          <a:xfrm>
            <a:off x="1365161" y="862885"/>
            <a:ext cx="4893971" cy="523220"/>
          </a:xfrm>
          <a:prstGeom prst="rect">
            <a:avLst/>
          </a:prstGeom>
          <a:noFill/>
        </p:spPr>
        <p:txBody>
          <a:bodyPr wrap="square" rtlCol="0">
            <a:spAutoFit/>
          </a:bodyPr>
          <a:lstStyle/>
          <a:p>
            <a:r>
              <a:rPr lang="en-US" sz="2800" dirty="0"/>
              <a:t>LEVEL  1.2</a:t>
            </a:r>
          </a:p>
        </p:txBody>
      </p:sp>
    </p:spTree>
    <p:extLst>
      <p:ext uri="{BB962C8B-B14F-4D97-AF65-F5344CB8AC3E}">
        <p14:creationId xmlns:p14="http://schemas.microsoft.com/office/powerpoint/2010/main" val="4049943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{4BC8FBBB-C173-456D-9869-C6309AD76D80}tf55705232_win32</Template>
  <TotalTime>1371</TotalTime>
  <Words>1714</Words>
  <Application>Microsoft Office PowerPoint</Application>
  <PresentationFormat>Widescreen</PresentationFormat>
  <Paragraphs>558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Bodoni MT</vt:lpstr>
      <vt:lpstr>Calibri</vt:lpstr>
      <vt:lpstr>Goudy Old Style</vt:lpstr>
      <vt:lpstr>Wingdings</vt:lpstr>
      <vt:lpstr>Wingdings 2</vt:lpstr>
      <vt:lpstr>SlateVTI</vt:lpstr>
      <vt:lpstr>   </vt:lpstr>
      <vt:lpstr>TABLE  OF   CONTENTS</vt:lpstr>
      <vt:lpstr>Detection of Impersonation In Online Examinations Using Blockchain</vt:lpstr>
      <vt:lpstr>PowerPoint Presentation</vt:lpstr>
      <vt:lpstr>MODULES</vt:lpstr>
      <vt:lpstr>PowerPoint Presentation</vt:lpstr>
      <vt:lpstr>PowerPoint Presentation</vt:lpstr>
      <vt:lpstr>PowerPoint Presentation</vt:lpstr>
      <vt:lpstr>PowerPoint Presentation</vt:lpstr>
      <vt:lpstr>TABLE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Anjana M S</dc:creator>
  <cp:lastModifiedBy>Anjana M S</cp:lastModifiedBy>
  <cp:revision>94</cp:revision>
  <dcterms:created xsi:type="dcterms:W3CDTF">2021-12-21T14:31:50Z</dcterms:created>
  <dcterms:modified xsi:type="dcterms:W3CDTF">2022-02-20T15:00:40Z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