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63" r:id="rId2"/>
    <p:sldId id="284" r:id="rId3"/>
    <p:sldId id="265" r:id="rId4"/>
    <p:sldId id="266" r:id="rId5"/>
    <p:sldId id="282" r:id="rId6"/>
    <p:sldId id="281" r:id="rId7"/>
    <p:sldId id="267" r:id="rId8"/>
    <p:sldId id="269" r:id="rId9"/>
    <p:sldId id="268" r:id="rId10"/>
    <p:sldId id="272" r:id="rId11"/>
    <p:sldId id="283" r:id="rId12"/>
    <p:sldId id="273" r:id="rId13"/>
    <p:sldId id="285" r:id="rId14"/>
    <p:sldId id="277" r:id="rId15"/>
    <p:sldId id="275" r:id="rId16"/>
    <p:sldId id="274" r:id="rId17"/>
    <p:sldId id="286" r:id="rId18"/>
    <p:sldId id="287" r:id="rId19"/>
    <p:sldId id="290" r:id="rId20"/>
    <p:sldId id="289" r:id="rId21"/>
    <p:sldId id="292" r:id="rId22"/>
    <p:sldId id="288"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F5B4137-567B-402D-BF68-5764BC5AA135}">
          <p14:sldIdLst>
            <p14:sldId id="263"/>
            <p14:sldId id="284"/>
            <p14:sldId id="265"/>
            <p14:sldId id="266"/>
            <p14:sldId id="282"/>
            <p14:sldId id="281"/>
            <p14:sldId id="267"/>
            <p14:sldId id="269"/>
            <p14:sldId id="268"/>
            <p14:sldId id="272"/>
            <p14:sldId id="283"/>
            <p14:sldId id="273"/>
            <p14:sldId id="285"/>
            <p14:sldId id="277"/>
            <p14:sldId id="275"/>
            <p14:sldId id="274"/>
            <p14:sldId id="286"/>
            <p14:sldId id="287"/>
            <p14:sldId id="290"/>
            <p14:sldId id="289"/>
            <p14:sldId id="292"/>
            <p14:sldId id="288"/>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5314" autoAdjust="0"/>
  </p:normalViewPr>
  <p:slideViewPr>
    <p:cSldViewPr showGuides="1">
      <p:cViewPr>
        <p:scale>
          <a:sx n="75" d="100"/>
          <a:sy n="75" d="100"/>
        </p:scale>
        <p:origin x="974" y="326"/>
      </p:cViewPr>
      <p:guideLst>
        <p:guide orient="horz" pos="2160"/>
        <p:guide pos="3839"/>
        <p:guide pos="1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2/23/2022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2/23/2022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2/23/2022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2/23/2022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2/23/2022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2/23/2022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2/23/2022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2/23/2022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2/23/2022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2/23/2022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2/23/2022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2/23/2022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2/23/2022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2/23/2022</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7.xml" /><Relationship Id="rId4" Type="http://schemas.openxmlformats.org/officeDocument/2006/relationships/image" Target="../media/image6.png"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7.xml" /><Relationship Id="rId4" Type="http://schemas.openxmlformats.org/officeDocument/2006/relationships/image" Target="../media/image9.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7.xml" /><Relationship Id="rId4" Type="http://schemas.openxmlformats.org/officeDocument/2006/relationships/image" Target="../media/image12.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7.xml" /><Relationship Id="rId4" Type="http://schemas.openxmlformats.org/officeDocument/2006/relationships/image" Target="../media/image15.jpeg" /></Relationships>
</file>

<file path=ppt/slides/_rels/slide2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7.xml" /><Relationship Id="rId5" Type="http://schemas.openxmlformats.org/officeDocument/2006/relationships/image" Target="../media/image19.jpeg" /><Relationship Id="rId4" Type="http://schemas.openxmlformats.org/officeDocument/2006/relationships/image" Target="../media/image18.jpe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CBF48C-EC27-47FE-A355-2A4492E30CED}"/>
              </a:ext>
            </a:extLst>
          </p:cNvPr>
          <p:cNvSpPr/>
          <p:nvPr/>
        </p:nvSpPr>
        <p:spPr>
          <a:xfrm>
            <a:off x="1773932" y="448140"/>
            <a:ext cx="8496944" cy="38164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en-US" sz="4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 STORY TELLER</a:t>
            </a:r>
            <a:endParaRPr lang="en-IN" sz="40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C3624FD-0F37-4711-A5C9-E5AA140EFC50}"/>
              </a:ext>
            </a:extLst>
          </p:cNvPr>
          <p:cNvSpPr txBox="1"/>
          <p:nvPr/>
        </p:nvSpPr>
        <p:spPr>
          <a:xfrm>
            <a:off x="2205980" y="4581128"/>
            <a:ext cx="8064896" cy="1077218"/>
          </a:xfrm>
          <a:prstGeom prst="rect">
            <a:avLst/>
          </a:prstGeom>
          <a:noFill/>
        </p:spPr>
        <p:txBody>
          <a:bodyPr wrap="square">
            <a:spAutoFit/>
          </a:bodyPr>
          <a:lstStyle/>
          <a:p>
            <a:pPr algn="r"/>
            <a:r>
              <a:rPr lang="en-US" sz="2400" b="1" dirty="0">
                <a:solidFill>
                  <a:schemeClr val="accent1">
                    <a:lumMod val="50000"/>
                  </a:schemeClr>
                </a:solidFill>
                <a:latin typeface="Times New Roman" pitchFamily="18" charset="0"/>
                <a:cs typeface="Times New Roman" pitchFamily="18" charset="0"/>
              </a:rPr>
              <a:t>MUHAMED SADHIQ PV</a:t>
            </a:r>
            <a:endParaRPr lang="en-US" sz="2000" b="1" dirty="0">
              <a:solidFill>
                <a:schemeClr val="accent1">
                  <a:lumMod val="50000"/>
                </a:schemeClr>
              </a:solidFill>
              <a:latin typeface="Times New Roman" pitchFamily="18" charset="0"/>
              <a:cs typeface="Times New Roman" pitchFamily="18" charset="0"/>
            </a:endParaRPr>
          </a:p>
          <a:p>
            <a:pPr algn="r"/>
            <a:r>
              <a:rPr lang="en-IN" sz="2000" b="1" i="1" dirty="0">
                <a:solidFill>
                  <a:schemeClr val="accent1">
                    <a:lumMod val="50000"/>
                  </a:schemeClr>
                </a:solidFill>
                <a:latin typeface="Times New Roman" pitchFamily="18" charset="0"/>
                <a:cs typeface="Times New Roman" pitchFamily="18" charset="0"/>
              </a:rPr>
              <a:t>MES20MCA032</a:t>
            </a:r>
          </a:p>
          <a:p>
            <a:pPr algn="r"/>
            <a:r>
              <a:rPr lang="en-US" sz="2000" b="1" i="1" dirty="0">
                <a:solidFill>
                  <a:schemeClr val="accent1">
                    <a:lumMod val="50000"/>
                  </a:schemeClr>
                </a:solidFill>
                <a:latin typeface="Times New Roman" pitchFamily="18" charset="0"/>
                <a:cs typeface="Times New Roman" pitchFamily="18" charset="0"/>
              </a:rPr>
              <a:t>PRODUCT OWNER: MR MUHAMMAD JABIR C</a:t>
            </a:r>
            <a:endParaRPr lang="en-IN" sz="2000" b="1" i="1"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7004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9CB667-0C71-4F2C-86D7-C1E943D4CA02}"/>
              </a:ext>
            </a:extLst>
          </p:cNvPr>
          <p:cNvSpPr txBox="1"/>
          <p:nvPr/>
        </p:nvSpPr>
        <p:spPr>
          <a:xfrm>
            <a:off x="4582243" y="116632"/>
            <a:ext cx="2880321" cy="523220"/>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TABLE DESIGN</a:t>
            </a:r>
          </a:p>
        </p:txBody>
      </p:sp>
      <p:pic>
        <p:nvPicPr>
          <p:cNvPr id="5" name="Picture 4">
            <a:extLst>
              <a:ext uri="{FF2B5EF4-FFF2-40B4-BE49-F238E27FC236}">
                <a16:creationId xmlns:a16="http://schemas.microsoft.com/office/drawing/2014/main" id="{C268700A-296A-4604-99F7-2A45E44C1823}"/>
              </a:ext>
            </a:extLst>
          </p:cNvPr>
          <p:cNvPicPr>
            <a:picLocks noChangeAspect="1"/>
          </p:cNvPicPr>
          <p:nvPr/>
        </p:nvPicPr>
        <p:blipFill>
          <a:blip r:embed="rId2"/>
          <a:srcRect/>
          <a:stretch/>
        </p:blipFill>
        <p:spPr>
          <a:xfrm>
            <a:off x="3002064" y="2953736"/>
            <a:ext cx="6840166" cy="1363839"/>
          </a:xfrm>
          <a:prstGeom prst="rect">
            <a:avLst/>
          </a:prstGeom>
        </p:spPr>
      </p:pic>
      <p:pic>
        <p:nvPicPr>
          <p:cNvPr id="7" name="Picture 6">
            <a:extLst>
              <a:ext uri="{FF2B5EF4-FFF2-40B4-BE49-F238E27FC236}">
                <a16:creationId xmlns:a16="http://schemas.microsoft.com/office/drawing/2014/main" id="{E1AC2D00-0653-40D7-885C-7D4E2CC9181D}"/>
              </a:ext>
            </a:extLst>
          </p:cNvPr>
          <p:cNvPicPr>
            <a:picLocks noChangeAspect="1"/>
          </p:cNvPicPr>
          <p:nvPr/>
        </p:nvPicPr>
        <p:blipFill>
          <a:blip r:embed="rId3"/>
          <a:srcRect/>
          <a:stretch/>
        </p:blipFill>
        <p:spPr>
          <a:xfrm>
            <a:off x="2977240" y="1026462"/>
            <a:ext cx="6984776" cy="1250558"/>
          </a:xfrm>
          <a:prstGeom prst="rect">
            <a:avLst/>
          </a:prstGeom>
        </p:spPr>
      </p:pic>
      <p:pic>
        <p:nvPicPr>
          <p:cNvPr id="9" name="Picture 8">
            <a:extLst>
              <a:ext uri="{FF2B5EF4-FFF2-40B4-BE49-F238E27FC236}">
                <a16:creationId xmlns:a16="http://schemas.microsoft.com/office/drawing/2014/main" id="{E29E054E-D612-447E-8309-8D57FC83BEE1}"/>
              </a:ext>
            </a:extLst>
          </p:cNvPr>
          <p:cNvPicPr>
            <a:picLocks noChangeAspect="1"/>
          </p:cNvPicPr>
          <p:nvPr/>
        </p:nvPicPr>
        <p:blipFill>
          <a:blip r:embed="rId4"/>
          <a:srcRect/>
          <a:stretch/>
        </p:blipFill>
        <p:spPr>
          <a:xfrm>
            <a:off x="2926061" y="4765648"/>
            <a:ext cx="6891344" cy="1537369"/>
          </a:xfrm>
          <a:prstGeom prst="rect">
            <a:avLst/>
          </a:prstGeom>
        </p:spPr>
      </p:pic>
      <p:sp>
        <p:nvSpPr>
          <p:cNvPr id="11" name="TextBox 10">
            <a:extLst>
              <a:ext uri="{FF2B5EF4-FFF2-40B4-BE49-F238E27FC236}">
                <a16:creationId xmlns:a16="http://schemas.microsoft.com/office/drawing/2014/main" id="{155EBD06-5BDD-459A-B4CC-D21C762E9080}"/>
              </a:ext>
            </a:extLst>
          </p:cNvPr>
          <p:cNvSpPr txBox="1"/>
          <p:nvPr/>
        </p:nvSpPr>
        <p:spPr>
          <a:xfrm>
            <a:off x="1583146" y="3106361"/>
            <a:ext cx="1092057" cy="338554"/>
          </a:xfrm>
          <a:prstGeom prst="rect">
            <a:avLst/>
          </a:prstGeom>
          <a:noFill/>
        </p:spPr>
        <p:txBody>
          <a:bodyPr wrap="square">
            <a:spAutoFit/>
          </a:bodyPr>
          <a:lstStyle/>
          <a:p>
            <a:r>
              <a:rPr lang="en-US" sz="1600" u="sng" dirty="0">
                <a:solidFill>
                  <a:schemeClr val="accent1">
                    <a:lumMod val="75000"/>
                  </a:schemeClr>
                </a:solidFill>
              </a:rPr>
              <a:t>d</a:t>
            </a:r>
            <a:r>
              <a:rPr lang="en-IN" sz="1600" u="sng" dirty="0" err="1">
                <a:solidFill>
                  <a:schemeClr val="accent1">
                    <a:lumMod val="75000"/>
                  </a:schemeClr>
                </a:solidFill>
              </a:rPr>
              <a:t>ataset</a:t>
            </a:r>
            <a:endParaRPr lang="en-IN" sz="1600" u="sng" dirty="0">
              <a:solidFill>
                <a:schemeClr val="accent1">
                  <a:lumMod val="75000"/>
                </a:schemeClr>
              </a:solidFill>
            </a:endParaRPr>
          </a:p>
        </p:txBody>
      </p:sp>
      <p:sp>
        <p:nvSpPr>
          <p:cNvPr id="12" name="TextBox 11">
            <a:extLst>
              <a:ext uri="{FF2B5EF4-FFF2-40B4-BE49-F238E27FC236}">
                <a16:creationId xmlns:a16="http://schemas.microsoft.com/office/drawing/2014/main" id="{804C63DD-BC27-4CFE-83B8-1070A5546755}"/>
              </a:ext>
            </a:extLst>
          </p:cNvPr>
          <p:cNvSpPr txBox="1"/>
          <p:nvPr/>
        </p:nvSpPr>
        <p:spPr>
          <a:xfrm>
            <a:off x="1583146" y="4825014"/>
            <a:ext cx="1554419" cy="338554"/>
          </a:xfrm>
          <a:prstGeom prst="rect">
            <a:avLst/>
          </a:prstGeom>
          <a:noFill/>
        </p:spPr>
        <p:txBody>
          <a:bodyPr wrap="square">
            <a:spAutoFit/>
          </a:bodyPr>
          <a:lstStyle/>
          <a:p>
            <a:r>
              <a:rPr lang="en-US" sz="1600" u="sng" dirty="0">
                <a:solidFill>
                  <a:schemeClr val="accent1">
                    <a:lumMod val="75000"/>
                  </a:schemeClr>
                </a:solidFill>
              </a:rPr>
              <a:t>f</a:t>
            </a:r>
            <a:r>
              <a:rPr lang="en-IN" sz="1600" u="sng" dirty="0" err="1">
                <a:solidFill>
                  <a:schemeClr val="accent1">
                    <a:lumMod val="75000"/>
                  </a:schemeClr>
                </a:solidFill>
              </a:rPr>
              <a:t>eedback</a:t>
            </a:r>
            <a:endParaRPr lang="en-IN" sz="1600" u="sng" dirty="0">
              <a:solidFill>
                <a:schemeClr val="accent1">
                  <a:lumMod val="75000"/>
                </a:schemeClr>
              </a:solidFill>
            </a:endParaRPr>
          </a:p>
        </p:txBody>
      </p:sp>
      <p:sp>
        <p:nvSpPr>
          <p:cNvPr id="13" name="TextBox 12">
            <a:extLst>
              <a:ext uri="{FF2B5EF4-FFF2-40B4-BE49-F238E27FC236}">
                <a16:creationId xmlns:a16="http://schemas.microsoft.com/office/drawing/2014/main" id="{07B43909-DBF4-4238-8ED2-B3FC36763AC6}"/>
              </a:ext>
            </a:extLst>
          </p:cNvPr>
          <p:cNvSpPr txBox="1"/>
          <p:nvPr/>
        </p:nvSpPr>
        <p:spPr>
          <a:xfrm>
            <a:off x="1564672" y="1124744"/>
            <a:ext cx="842558" cy="338554"/>
          </a:xfrm>
          <a:prstGeom prst="rect">
            <a:avLst/>
          </a:prstGeom>
          <a:noFill/>
        </p:spPr>
        <p:txBody>
          <a:bodyPr wrap="square">
            <a:spAutoFit/>
          </a:bodyPr>
          <a:lstStyle/>
          <a:p>
            <a:r>
              <a:rPr lang="en-US" sz="1600" u="sng" dirty="0">
                <a:solidFill>
                  <a:schemeClr val="accent1">
                    <a:lumMod val="75000"/>
                  </a:schemeClr>
                </a:solidFill>
              </a:rPr>
              <a:t>login</a:t>
            </a:r>
            <a:endParaRPr lang="en-IN" sz="1600" u="sng" dirty="0">
              <a:solidFill>
                <a:schemeClr val="accent1">
                  <a:lumMod val="75000"/>
                </a:schemeClr>
              </a:solidFill>
            </a:endParaRPr>
          </a:p>
        </p:txBody>
      </p:sp>
    </p:spTree>
    <p:extLst>
      <p:ext uri="{BB962C8B-B14F-4D97-AF65-F5344CB8AC3E}">
        <p14:creationId xmlns:p14="http://schemas.microsoft.com/office/powerpoint/2010/main" val="218984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CB186741-19D8-4CB5-BDD1-104CF60759B2}"/>
              </a:ext>
            </a:extLst>
          </p:cNvPr>
          <p:cNvPicPr>
            <a:picLocks noChangeAspect="1"/>
          </p:cNvPicPr>
          <p:nvPr/>
        </p:nvPicPr>
        <p:blipFill>
          <a:blip r:embed="rId2"/>
          <a:stretch>
            <a:fillRect/>
          </a:stretch>
        </p:blipFill>
        <p:spPr>
          <a:xfrm>
            <a:off x="2638028" y="692696"/>
            <a:ext cx="6984776" cy="1447925"/>
          </a:xfrm>
          <a:prstGeom prst="rect">
            <a:avLst/>
          </a:prstGeom>
        </p:spPr>
      </p:pic>
      <p:sp>
        <p:nvSpPr>
          <p:cNvPr id="5" name="TextBox 4">
            <a:extLst>
              <a:ext uri="{FF2B5EF4-FFF2-40B4-BE49-F238E27FC236}">
                <a16:creationId xmlns:a16="http://schemas.microsoft.com/office/drawing/2014/main" id="{D2B27E32-3CC4-4E00-9E90-59FF6F3A1190}"/>
              </a:ext>
            </a:extLst>
          </p:cNvPr>
          <p:cNvSpPr txBox="1"/>
          <p:nvPr/>
        </p:nvSpPr>
        <p:spPr>
          <a:xfrm>
            <a:off x="1286813" y="727474"/>
            <a:ext cx="1209257" cy="338554"/>
          </a:xfrm>
          <a:prstGeom prst="rect">
            <a:avLst/>
          </a:prstGeom>
          <a:noFill/>
        </p:spPr>
        <p:txBody>
          <a:bodyPr wrap="square">
            <a:spAutoFit/>
          </a:bodyPr>
          <a:lstStyle/>
          <a:p>
            <a:r>
              <a:rPr lang="en-US" sz="1600" u="sng" dirty="0">
                <a:solidFill>
                  <a:schemeClr val="accent1">
                    <a:lumMod val="75000"/>
                  </a:schemeClr>
                </a:solidFill>
              </a:rPr>
              <a:t>user</a:t>
            </a:r>
            <a:endParaRPr lang="en-IN" sz="1600" u="sng" dirty="0">
              <a:solidFill>
                <a:schemeClr val="accent1">
                  <a:lumMod val="75000"/>
                </a:schemeClr>
              </a:solidFill>
            </a:endParaRPr>
          </a:p>
        </p:txBody>
      </p:sp>
      <p:pic>
        <p:nvPicPr>
          <p:cNvPr id="6" name="Picture 5">
            <a:extLst>
              <a:ext uri="{FF2B5EF4-FFF2-40B4-BE49-F238E27FC236}">
                <a16:creationId xmlns:a16="http://schemas.microsoft.com/office/drawing/2014/main" id="{71321FA2-66A1-4A01-A470-F5AFCA24D4C9}"/>
              </a:ext>
            </a:extLst>
          </p:cNvPr>
          <p:cNvPicPr>
            <a:picLocks noChangeAspect="1"/>
          </p:cNvPicPr>
          <p:nvPr/>
        </p:nvPicPr>
        <p:blipFill>
          <a:blip r:embed="rId3"/>
          <a:srcRect/>
          <a:stretch/>
        </p:blipFill>
        <p:spPr>
          <a:xfrm>
            <a:off x="2710036" y="2705037"/>
            <a:ext cx="6912767" cy="1447925"/>
          </a:xfrm>
          <a:prstGeom prst="rect">
            <a:avLst/>
          </a:prstGeom>
        </p:spPr>
      </p:pic>
      <p:sp>
        <p:nvSpPr>
          <p:cNvPr id="7" name="TextBox 6">
            <a:extLst>
              <a:ext uri="{FF2B5EF4-FFF2-40B4-BE49-F238E27FC236}">
                <a16:creationId xmlns:a16="http://schemas.microsoft.com/office/drawing/2014/main" id="{2BA4EE1D-24B7-42E0-BBC6-8AAA93400DA3}"/>
              </a:ext>
            </a:extLst>
          </p:cNvPr>
          <p:cNvSpPr txBox="1"/>
          <p:nvPr/>
        </p:nvSpPr>
        <p:spPr>
          <a:xfrm>
            <a:off x="1286813" y="2739815"/>
            <a:ext cx="1423223" cy="338554"/>
          </a:xfrm>
          <a:prstGeom prst="rect">
            <a:avLst/>
          </a:prstGeom>
          <a:noFill/>
        </p:spPr>
        <p:txBody>
          <a:bodyPr wrap="square">
            <a:spAutoFit/>
          </a:bodyPr>
          <a:lstStyle/>
          <a:p>
            <a:r>
              <a:rPr lang="en-US" sz="1600" u="sng" dirty="0" err="1">
                <a:solidFill>
                  <a:schemeClr val="accent1">
                    <a:lumMod val="75000"/>
                  </a:schemeClr>
                </a:solidFill>
              </a:rPr>
              <a:t>Image_story</a:t>
            </a:r>
            <a:endParaRPr lang="en-IN" sz="1600" u="sng" dirty="0">
              <a:solidFill>
                <a:schemeClr val="accent1">
                  <a:lumMod val="75000"/>
                </a:schemeClr>
              </a:solidFill>
            </a:endParaRPr>
          </a:p>
        </p:txBody>
      </p:sp>
      <p:pic>
        <p:nvPicPr>
          <p:cNvPr id="8" name="Picture 7">
            <a:extLst>
              <a:ext uri="{FF2B5EF4-FFF2-40B4-BE49-F238E27FC236}">
                <a16:creationId xmlns:a16="http://schemas.microsoft.com/office/drawing/2014/main" id="{0544AB0B-BAF6-4EEF-85FF-A6732F34D306}"/>
              </a:ext>
            </a:extLst>
          </p:cNvPr>
          <p:cNvPicPr>
            <a:picLocks noChangeAspect="1"/>
          </p:cNvPicPr>
          <p:nvPr/>
        </p:nvPicPr>
        <p:blipFill>
          <a:blip r:embed="rId4"/>
          <a:srcRect/>
          <a:stretch/>
        </p:blipFill>
        <p:spPr>
          <a:xfrm>
            <a:off x="2710036" y="4812427"/>
            <a:ext cx="6912767" cy="1327382"/>
          </a:xfrm>
          <a:prstGeom prst="rect">
            <a:avLst/>
          </a:prstGeom>
        </p:spPr>
      </p:pic>
      <p:sp>
        <p:nvSpPr>
          <p:cNvPr id="9" name="TextBox 8">
            <a:extLst>
              <a:ext uri="{FF2B5EF4-FFF2-40B4-BE49-F238E27FC236}">
                <a16:creationId xmlns:a16="http://schemas.microsoft.com/office/drawing/2014/main" id="{1A1F24A9-A211-4193-82EF-75F42660B815}"/>
              </a:ext>
            </a:extLst>
          </p:cNvPr>
          <p:cNvSpPr txBox="1"/>
          <p:nvPr/>
        </p:nvSpPr>
        <p:spPr>
          <a:xfrm>
            <a:off x="1428771" y="4869160"/>
            <a:ext cx="1209257" cy="338554"/>
          </a:xfrm>
          <a:prstGeom prst="rect">
            <a:avLst/>
          </a:prstGeom>
          <a:noFill/>
        </p:spPr>
        <p:txBody>
          <a:bodyPr wrap="square">
            <a:spAutoFit/>
          </a:bodyPr>
          <a:lstStyle/>
          <a:p>
            <a:r>
              <a:rPr lang="en-US" sz="1600" u="sng" dirty="0">
                <a:solidFill>
                  <a:schemeClr val="accent1">
                    <a:lumMod val="75000"/>
                  </a:schemeClr>
                </a:solidFill>
              </a:rPr>
              <a:t>story</a:t>
            </a:r>
            <a:endParaRPr lang="en-IN" sz="1600" u="sng" dirty="0">
              <a:solidFill>
                <a:schemeClr val="accent1">
                  <a:lumMod val="75000"/>
                </a:schemeClr>
              </a:solidFill>
            </a:endParaRPr>
          </a:p>
        </p:txBody>
      </p:sp>
    </p:spTree>
    <p:extLst>
      <p:ext uri="{BB962C8B-B14F-4D97-AF65-F5344CB8AC3E}">
        <p14:creationId xmlns:p14="http://schemas.microsoft.com/office/powerpoint/2010/main" val="42044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A2885-8875-4554-80EA-48DAB1B4B59B}"/>
              </a:ext>
            </a:extLst>
          </p:cNvPr>
          <p:cNvSpPr txBox="1"/>
          <p:nvPr/>
        </p:nvSpPr>
        <p:spPr>
          <a:xfrm>
            <a:off x="3044841" y="260648"/>
            <a:ext cx="6099142" cy="954107"/>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DEVELOPING ENVIRONMENT</a:t>
            </a:r>
          </a:p>
          <a:p>
            <a:pPr algn="ct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20FDA9-1AF0-47E8-90BE-57A455E01B84}"/>
              </a:ext>
            </a:extLst>
          </p:cNvPr>
          <p:cNvSpPr txBox="1"/>
          <p:nvPr/>
        </p:nvSpPr>
        <p:spPr>
          <a:xfrm>
            <a:off x="1917948" y="1268760"/>
            <a:ext cx="8784976" cy="4154984"/>
          </a:xfrm>
          <a:prstGeom prst="rect">
            <a:avLst/>
          </a:prstGeom>
          <a:noFill/>
        </p:spPr>
        <p:txBody>
          <a:bodyPr wrap="square">
            <a:spAutoFit/>
          </a:bodyPr>
          <a:lstStyle/>
          <a:p>
            <a:pPr marL="457200" lvl="0" indent="-457200">
              <a:buFont typeface="+mj-lt"/>
              <a:buAutoNum type="arabicPeriod"/>
            </a:pPr>
            <a:r>
              <a:rPr lang="en-US" sz="2000" dirty="0">
                <a:latin typeface="Times New Roman" pitchFamily="18" charset="0"/>
                <a:cs typeface="Times New Roman" pitchFamily="18" charset="0"/>
              </a:rPr>
              <a:t>Processor               : Intel Pentium IV</a:t>
            </a:r>
          </a:p>
          <a:p>
            <a:pPr marL="457200" lvl="0" indent="-457200">
              <a:buFont typeface="+mj-lt"/>
              <a:buAutoNum type="arabicPeriod"/>
            </a:pPr>
            <a:r>
              <a:rPr lang="en-US" sz="2000" dirty="0">
                <a:latin typeface="Times New Roman" pitchFamily="18" charset="0"/>
                <a:cs typeface="Times New Roman" pitchFamily="18" charset="0"/>
              </a:rPr>
              <a:t>Monitor                 : Min. 14</a:t>
            </a:r>
          </a:p>
          <a:p>
            <a:pPr marL="457200" lvl="0" indent="-457200">
              <a:buFont typeface="+mj-lt"/>
              <a:buAutoNum type="arabicPeriod"/>
            </a:pPr>
            <a:r>
              <a:rPr lang="en-US" sz="2000" dirty="0">
                <a:latin typeface="Times New Roman" pitchFamily="18" charset="0"/>
                <a:cs typeface="Times New Roman" pitchFamily="18" charset="0"/>
              </a:rPr>
              <a:t>RAM                     : 256 MB</a:t>
            </a:r>
          </a:p>
          <a:p>
            <a:pPr marL="457200" lvl="0" indent="-457200">
              <a:buFont typeface="+mj-lt"/>
              <a:buAutoNum type="arabicPeriod"/>
            </a:pPr>
            <a:r>
              <a:rPr lang="en-US" sz="2000" dirty="0">
                <a:latin typeface="Times New Roman" pitchFamily="18" charset="0"/>
                <a:cs typeface="Times New Roman" pitchFamily="18" charset="0"/>
              </a:rPr>
              <a:t>Hard Disk              : 80 GB</a:t>
            </a:r>
          </a:p>
          <a:p>
            <a:pPr marL="457200" lvl="0" indent="-457200">
              <a:buFont typeface="+mj-lt"/>
              <a:buAutoNum type="arabicPeriod"/>
            </a:pPr>
            <a:r>
              <a:rPr lang="en-US" sz="2000" dirty="0">
                <a:latin typeface="Times New Roman" pitchFamily="18" charset="0"/>
                <a:cs typeface="Times New Roman" pitchFamily="18" charset="0"/>
              </a:rPr>
              <a:t>Keyboard               : Standard 104 Keys</a:t>
            </a:r>
          </a:p>
          <a:p>
            <a:pPr marL="457200" lvl="0" indent="-457200">
              <a:buFont typeface="+mj-lt"/>
              <a:buAutoNum type="arabicPeriod"/>
            </a:pPr>
            <a:r>
              <a:rPr lang="en-US" sz="2000" dirty="0">
                <a:latin typeface="Times New Roman" pitchFamily="18" charset="0"/>
                <a:cs typeface="Times New Roman" pitchFamily="18" charset="0"/>
              </a:rPr>
              <a:t>Modem                  : 56 Kbps</a:t>
            </a:r>
          </a:p>
          <a:p>
            <a:pPr marL="457200" lvl="0" indent="-457200">
              <a:buFont typeface="+mj-lt"/>
              <a:buAutoNum type="arabicPeriod"/>
            </a:pPr>
            <a:r>
              <a:rPr lang="en-US" sz="2000" dirty="0">
                <a:latin typeface="Times New Roman" pitchFamily="18" charset="0"/>
                <a:cs typeface="Times New Roman" pitchFamily="18" charset="0"/>
              </a:rPr>
              <a:t>Mouse                    : Serial mouse</a:t>
            </a:r>
          </a:p>
          <a:p>
            <a:pPr marL="457200" indent="-457200">
              <a:buFont typeface="+mj-lt"/>
              <a:buAutoNum type="arabicPeriod"/>
            </a:pPr>
            <a:r>
              <a:rPr lang="en-IN" sz="2000" dirty="0">
                <a:latin typeface="Times New Roman" pitchFamily="18" charset="0"/>
                <a:cs typeface="Times New Roman" pitchFamily="18" charset="0"/>
              </a:rPr>
              <a:t>Operating System  : Windows 8 or higher</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Front End Tool       :  HTML, CSS, python </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Back End Tool       : MY SQL </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IDE                        : </a:t>
            </a:r>
            <a:r>
              <a:rPr lang="en-IN" sz="2000" dirty="0" err="1">
                <a:latin typeface="Times New Roman" pitchFamily="18" charset="0"/>
                <a:cs typeface="Times New Roman" pitchFamily="18" charset="0"/>
              </a:rPr>
              <a:t>Pycharm</a:t>
            </a:r>
            <a:r>
              <a:rPr lang="en-IN" sz="2000" dirty="0">
                <a:latin typeface="Times New Roman" pitchFamily="18" charset="0"/>
                <a:cs typeface="Times New Roman" pitchFamily="18" charset="0"/>
              </a:rPr>
              <a:t> community, Android studio/eclipse</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Web Browser         : All new browsers</a:t>
            </a:r>
            <a:endParaRPr lang="en-US" sz="2000" dirty="0">
              <a:latin typeface="Times New Roman" pitchFamily="18" charset="0"/>
              <a:cs typeface="Times New Roman" pitchFamily="18" charset="0"/>
            </a:endParaRPr>
          </a:p>
          <a:p>
            <a:pPr lvl="0"/>
            <a:endParaRPr lang="en-US" sz="2400" dirty="0"/>
          </a:p>
        </p:txBody>
      </p:sp>
    </p:spTree>
    <p:extLst>
      <p:ext uri="{BB962C8B-B14F-4D97-AF65-F5344CB8AC3E}">
        <p14:creationId xmlns:p14="http://schemas.microsoft.com/office/powerpoint/2010/main" val="351199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93436" y="908721"/>
            <a:ext cx="9782801" cy="5263479"/>
          </a:xfrm>
        </p:spPr>
        <p:txBody>
          <a:bodyPr>
            <a:normAutofit/>
          </a:bodyPr>
          <a:lstStyle/>
          <a:p>
            <a:pPr marL="0" indent="0">
              <a:lnSpc>
                <a:spcPct val="115000"/>
              </a:lnSpc>
              <a:spcAft>
                <a:spcPts val="800"/>
              </a:spcAft>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50000"/>
              </a:lnSpc>
              <a:spcAft>
                <a:spcPts val="800"/>
              </a:spcAft>
            </a:pPr>
            <a:r>
              <a:rPr lang="en-IN" sz="24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Now the project can only convert text to image . The user obtains an image story line as an output for the text story line given as input.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24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Now I have to add some functions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24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Convert image to text.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24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Produce audio output.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24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Preschool management.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2000" dirty="0">
              <a:solidFill>
                <a:schemeClr val="tx2"/>
              </a:solidFill>
              <a:latin typeface="Times New Roman" pitchFamily="18" charset="0"/>
              <a:cs typeface="Times New Roman" pitchFamily="18" charset="0"/>
            </a:endParaRPr>
          </a:p>
        </p:txBody>
      </p:sp>
      <p:sp>
        <p:nvSpPr>
          <p:cNvPr id="6" name="Title 5">
            <a:extLst>
              <a:ext uri="{FF2B5EF4-FFF2-40B4-BE49-F238E27FC236}">
                <a16:creationId xmlns:a16="http://schemas.microsoft.com/office/drawing/2014/main" id="{066CC723-1EAE-41E2-A4CF-6ED9FBC0DE4E}"/>
              </a:ext>
            </a:extLst>
          </p:cNvPr>
          <p:cNvSpPr>
            <a:spLocks noGrp="1"/>
          </p:cNvSpPr>
          <p:nvPr>
            <p:ph type="title"/>
          </p:nvPr>
        </p:nvSpPr>
        <p:spPr>
          <a:xfrm>
            <a:off x="1579308" y="454361"/>
            <a:ext cx="9782801" cy="908720"/>
          </a:xfrm>
        </p:spPr>
        <p:txBody>
          <a:bodyPr>
            <a:normAutofit/>
          </a:bodyPr>
          <a:lstStyle/>
          <a:p>
            <a:pPr algn="ctr"/>
            <a:r>
              <a:rPr lang="en-IN" sz="2800" b="1" u="sng" dirty="0">
                <a:solidFill>
                  <a:schemeClr val="tx2"/>
                </a:solidFill>
                <a:latin typeface="Times New Roman" pitchFamily="18" charset="0"/>
                <a:cs typeface="Times New Roman" pitchFamily="18" charset="0"/>
              </a:rPr>
              <a:t>FUTURE ENHANCEMENTS</a:t>
            </a:r>
            <a:br>
              <a:rPr lang="en-IN" sz="2800" b="1" dirty="0">
                <a:solidFill>
                  <a:schemeClr val="tx2"/>
                </a:solidFill>
                <a:latin typeface="Times New Roman" pitchFamily="18" charset="0"/>
                <a:cs typeface="Times New Roman" pitchFamily="18" charset="0"/>
              </a:rPr>
            </a:br>
            <a:endParaRPr lang="en-US" sz="28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2328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01F18-EEFC-4B5B-97D9-BD5F7F3DA66E}"/>
              </a:ext>
            </a:extLst>
          </p:cNvPr>
          <p:cNvSpPr txBox="1"/>
          <p:nvPr/>
        </p:nvSpPr>
        <p:spPr>
          <a:xfrm>
            <a:off x="4582244" y="116632"/>
            <a:ext cx="302433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PROJECT PLAN</a:t>
            </a:r>
          </a:p>
        </p:txBody>
      </p:sp>
      <p:graphicFrame>
        <p:nvGraphicFramePr>
          <p:cNvPr id="2" name="Table 6">
            <a:extLst>
              <a:ext uri="{FF2B5EF4-FFF2-40B4-BE49-F238E27FC236}">
                <a16:creationId xmlns:a16="http://schemas.microsoft.com/office/drawing/2014/main" id="{2E517A5E-A50E-4C43-B4D5-3D0349E81DF4}"/>
              </a:ext>
            </a:extLst>
          </p:cNvPr>
          <p:cNvGraphicFramePr>
            <a:graphicFrameLocks noGrp="1"/>
          </p:cNvGraphicFramePr>
          <p:nvPr/>
        </p:nvGraphicFramePr>
        <p:xfrm>
          <a:off x="981844" y="639852"/>
          <a:ext cx="9937104" cy="6101520"/>
        </p:xfrm>
        <a:graphic>
          <a:graphicData uri="http://schemas.openxmlformats.org/drawingml/2006/table">
            <a:tbl>
              <a:tblPr firstRow="1" bandRow="1">
                <a:tableStyleId>{073A0DAA-6AF3-43AB-8588-CEC1D06C72B9}</a:tableStyleId>
              </a:tblPr>
              <a:tblGrid>
                <a:gridCol w="1656184">
                  <a:extLst>
                    <a:ext uri="{9D8B030D-6E8A-4147-A177-3AD203B41FA5}">
                      <a16:colId xmlns:a16="http://schemas.microsoft.com/office/drawing/2014/main" val="2209509003"/>
                    </a:ext>
                  </a:extLst>
                </a:gridCol>
                <a:gridCol w="1656184">
                  <a:extLst>
                    <a:ext uri="{9D8B030D-6E8A-4147-A177-3AD203B41FA5}">
                      <a16:colId xmlns:a16="http://schemas.microsoft.com/office/drawing/2014/main" val="3557679970"/>
                    </a:ext>
                  </a:extLst>
                </a:gridCol>
                <a:gridCol w="1656184">
                  <a:extLst>
                    <a:ext uri="{9D8B030D-6E8A-4147-A177-3AD203B41FA5}">
                      <a16:colId xmlns:a16="http://schemas.microsoft.com/office/drawing/2014/main" val="230099931"/>
                    </a:ext>
                  </a:extLst>
                </a:gridCol>
                <a:gridCol w="1656184">
                  <a:extLst>
                    <a:ext uri="{9D8B030D-6E8A-4147-A177-3AD203B41FA5}">
                      <a16:colId xmlns:a16="http://schemas.microsoft.com/office/drawing/2014/main" val="2555418953"/>
                    </a:ext>
                  </a:extLst>
                </a:gridCol>
                <a:gridCol w="1656184">
                  <a:extLst>
                    <a:ext uri="{9D8B030D-6E8A-4147-A177-3AD203B41FA5}">
                      <a16:colId xmlns:a16="http://schemas.microsoft.com/office/drawing/2014/main" val="159800858"/>
                    </a:ext>
                  </a:extLst>
                </a:gridCol>
                <a:gridCol w="1656184">
                  <a:extLst>
                    <a:ext uri="{9D8B030D-6E8A-4147-A177-3AD203B41FA5}">
                      <a16:colId xmlns:a16="http://schemas.microsoft.com/office/drawing/2014/main" val="3178252839"/>
                    </a:ext>
                  </a:extLst>
                </a:gridCol>
              </a:tblGrid>
              <a:tr h="610152">
                <a:tc>
                  <a:txBody>
                    <a:bodyPr/>
                    <a:lstStyle/>
                    <a:p>
                      <a:pPr marL="0" marR="0">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Task Name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Start Date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End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Days</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endParaRPr lang="en-US" sz="16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849645490"/>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1</a:t>
                      </a:r>
                    </a:p>
                  </a:txBody>
                  <a:tcPr marL="68580" marR="68580" marT="0" marB="0"/>
                </a:tc>
                <a:tc rowSpan="3">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1</a:t>
                      </a: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26/12/2021</a:t>
                      </a:r>
                    </a:p>
                  </a:txBody>
                  <a:tcPr marL="99060" marR="99060"/>
                </a:tc>
                <a:tc>
                  <a:txBody>
                    <a:bodyPr/>
                    <a:lstStyle/>
                    <a:p>
                      <a:r>
                        <a:rPr lang="en-IN" sz="1400" dirty="0">
                          <a:latin typeface="Times New Roman" panose="02020603050405020304" pitchFamily="18" charset="0"/>
                          <a:cs typeface="Times New Roman" panose="02020603050405020304" pitchFamily="18" charset="0"/>
                        </a:rPr>
                        <a:t>27/12/2021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2</a:t>
                      </a:r>
                    </a:p>
                  </a:txBody>
                  <a:tcPr marL="99060" marR="99060"/>
                </a:tc>
                <a:tc>
                  <a:txBody>
                    <a:bodyPr/>
                    <a:lstStyle/>
                    <a:p>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a16="http://schemas.microsoft.com/office/drawing/2014/main" val="460951138"/>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68580" marR="68580" marT="0" marB="0"/>
                </a:tc>
                <a:tc vMerge="1">
                  <a:txBody>
                    <a:bodyPr/>
                    <a:lstStyle/>
                    <a:p>
                      <a:endParaRPr lang="en-US"/>
                    </a:p>
                  </a:txBody>
                  <a:tcPr/>
                </a:tc>
                <a:tc>
                  <a:txBody>
                    <a:bodyPr/>
                    <a:lstStyle/>
                    <a:p>
                      <a:r>
                        <a:rPr lang="en-IN" sz="1400" dirty="0">
                          <a:latin typeface="Times New Roman" panose="02020603050405020304" pitchFamily="18" charset="0"/>
                          <a:cs typeface="Times New Roman" panose="02020603050405020304" pitchFamily="18" charset="0"/>
                        </a:rPr>
                        <a:t>29/12/2021</a:t>
                      </a:r>
                    </a:p>
                  </a:txBody>
                  <a:tcPr marL="99060" marR="99060"/>
                </a:tc>
                <a:tc>
                  <a:txBody>
                    <a:bodyPr/>
                    <a:lstStyle/>
                    <a:p>
                      <a:r>
                        <a:rPr lang="en-IN" sz="1400" dirty="0">
                          <a:latin typeface="Times New Roman" panose="02020603050405020304" pitchFamily="18" charset="0"/>
                          <a:cs typeface="Times New Roman" panose="02020603050405020304" pitchFamily="18" charset="0"/>
                        </a:rPr>
                        <a:t>31/12/2021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3</a:t>
                      </a:r>
                    </a:p>
                  </a:txBody>
                  <a:tcPr marL="99060" marR="99060"/>
                </a:tc>
                <a:tc>
                  <a:txBody>
                    <a:bodyPr/>
                    <a:lstStyle/>
                    <a:p>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a16="http://schemas.microsoft.com/office/drawing/2014/main" val="4058663216"/>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3</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03/12/2021</a:t>
                      </a:r>
                    </a:p>
                  </a:txBody>
                  <a:tcPr marL="99060" marR="99060"/>
                </a:tc>
                <a:tc>
                  <a:txBody>
                    <a:bodyPr/>
                    <a:lstStyle/>
                    <a:p>
                      <a:r>
                        <a:rPr lang="en-IN" sz="1400" dirty="0">
                          <a:latin typeface="Times New Roman" panose="02020603050405020304" pitchFamily="18" charset="0"/>
                          <a:cs typeface="Times New Roman" panose="02020603050405020304" pitchFamily="18" charset="0"/>
                        </a:rPr>
                        <a:t>08/01/2022</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5</a:t>
                      </a:r>
                    </a:p>
                  </a:txBody>
                  <a:tcPr marL="99060" marR="99060"/>
                </a:tc>
                <a:tc>
                  <a:txBody>
                    <a:bodyPr/>
                    <a:lstStyle/>
                    <a:p>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a16="http://schemas.microsoft.com/office/drawing/2014/main" val="4276404159"/>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4</a:t>
                      </a:r>
                    </a:p>
                  </a:txBody>
                  <a:tcPr marL="68580" marR="68580" marT="0" marB="0"/>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Sprint 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09/01/2022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16/01/2022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endPar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527789447"/>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5</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18/01/2022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endPar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909527700"/>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6</a:t>
                      </a:r>
                    </a:p>
                  </a:txBody>
                  <a:tcPr marL="68580" marR="68580" marT="0" marB="0"/>
                </a:tc>
                <a:tc rowSpan="2">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Sprint 3</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23/01/2022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27/01/2022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endPar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216695294"/>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7</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30/01/2022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05/02/2022</a:t>
                      </a:r>
                    </a:p>
                  </a:txBody>
                  <a:tcPr marL="68580" marR="68580" marT="0" marB="0"/>
                </a:tc>
                <a:tc>
                  <a:txBody>
                    <a:bodyPr/>
                    <a:lstStyle/>
                    <a:p>
                      <a:pPr algn="ctr"/>
                      <a:r>
                        <a:rPr lang="en-US" sz="1400" dirty="0">
                          <a:latin typeface="Times New Roman" pitchFamily="18" charset="0"/>
                          <a:cs typeface="Times New Roman" pitchFamily="18" charset="0"/>
                        </a:rPr>
                        <a:t>7</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endPar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436701812"/>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8</a:t>
                      </a:r>
                    </a:p>
                  </a:txBody>
                  <a:tcPr marL="68580" marR="68580" marT="0" marB="0"/>
                </a:tc>
                <a:tc rowSpan="2">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4</a:t>
                      </a:r>
                    </a:p>
                  </a:txBody>
                  <a:tcPr marL="68580" marR="68580" marT="0" marB="0" anchor="ctr"/>
                </a:tc>
                <a:tc>
                  <a:txBody>
                    <a:bodyPr/>
                    <a:lstStyle/>
                    <a:p>
                      <a:pPr marL="0" marR="0">
                        <a:lnSpc>
                          <a:spcPct val="115000"/>
                        </a:lnSpc>
                        <a:spcBef>
                          <a:spcPts val="0"/>
                        </a:spcBef>
                        <a:spcAft>
                          <a:spcPts val="0"/>
                        </a:spcAft>
                      </a:pPr>
                      <a:r>
                        <a:rPr lang="en-US" sz="1400" dirty="0">
                          <a:latin typeface="Times New Roman" pitchFamily="18" charset="0"/>
                          <a:cs typeface="Times New Roman" pitchFamily="18" charset="0"/>
                        </a:rPr>
                        <a:t>07/02/2022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dirty="0">
                          <a:latin typeface="Times New Roman" pitchFamily="18" charset="0"/>
                          <a:cs typeface="Times New Roman" pitchFamily="18" charset="0"/>
                        </a:rPr>
                        <a:t>10/01/2022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itchFamily="18" charset="0"/>
                          <a:cs typeface="Times New Roman" pitchFamily="18" charset="0"/>
                        </a:rPr>
                        <a:t>4</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endPar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661548813"/>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9</a:t>
                      </a:r>
                    </a:p>
                  </a:txBody>
                  <a:tcPr marL="68580" marR="68580"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17/02/2022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20/02/2022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p>
                  </a:txBody>
                  <a:tcPr marL="68580" marR="68580" marT="0" marB="0"/>
                </a:tc>
                <a:extLst>
                  <a:ext uri="{0D108BD9-81ED-4DB2-BD59-A6C34878D82A}">
                    <a16:rowId xmlns:a16="http://schemas.microsoft.com/office/drawing/2014/main" val="2323862898"/>
                  </a:ext>
                </a:extLst>
              </a:tr>
            </a:tbl>
          </a:graphicData>
        </a:graphic>
      </p:graphicFrame>
    </p:spTree>
    <p:extLst>
      <p:ext uri="{BB962C8B-B14F-4D97-AF65-F5344CB8AC3E}">
        <p14:creationId xmlns:p14="http://schemas.microsoft.com/office/powerpoint/2010/main" val="197860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C1731C-6047-4E57-9B79-A9DEBF846B40}"/>
              </a:ext>
            </a:extLst>
          </p:cNvPr>
          <p:cNvSpPr txBox="1"/>
          <p:nvPr/>
        </p:nvSpPr>
        <p:spPr>
          <a:xfrm>
            <a:off x="4690256" y="260648"/>
            <a:ext cx="2808312" cy="523220"/>
          </a:xfrm>
          <a:prstGeom prst="rect">
            <a:avLst/>
          </a:prstGeom>
          <a:noFill/>
        </p:spPr>
        <p:txBody>
          <a:bodyPr wrap="square">
            <a:spAutoFit/>
          </a:bodyPr>
          <a:lstStyle/>
          <a:p>
            <a:r>
              <a:rPr lang="en-IN" sz="2800" b="1" dirty="0">
                <a:solidFill>
                  <a:schemeClr val="tx2"/>
                </a:solidFill>
                <a:latin typeface="Times New Roman" pitchFamily="18" charset="0"/>
                <a:cs typeface="Times New Roman" pitchFamily="18" charset="0"/>
              </a:rPr>
              <a:t>USER STORIES</a:t>
            </a:r>
            <a:endParaRPr lang="en-IN" sz="2800" dirty="0">
              <a:solidFill>
                <a:schemeClr val="tx2"/>
              </a:solidFill>
            </a:endParaRPr>
          </a:p>
        </p:txBody>
      </p:sp>
      <p:graphicFrame>
        <p:nvGraphicFramePr>
          <p:cNvPr id="5" name="Content Placeholder 5">
            <a:extLst>
              <a:ext uri="{FF2B5EF4-FFF2-40B4-BE49-F238E27FC236}">
                <a16:creationId xmlns:a16="http://schemas.microsoft.com/office/drawing/2014/main" id="{D2550A16-43CB-44A5-9602-9AA46F9130C8}"/>
              </a:ext>
            </a:extLst>
          </p:cNvPr>
          <p:cNvGraphicFramePr>
            <a:graphicFrameLocks/>
          </p:cNvGraphicFramePr>
          <p:nvPr>
            <p:extLst>
              <p:ext uri="{D42A27DB-BD31-4B8C-83A1-F6EECF244321}">
                <p14:modId xmlns:p14="http://schemas.microsoft.com/office/powerpoint/2010/main" val="1904535785"/>
              </p:ext>
            </p:extLst>
          </p:nvPr>
        </p:nvGraphicFramePr>
        <p:xfrm>
          <a:off x="981844" y="783868"/>
          <a:ext cx="9937104" cy="5481061"/>
        </p:xfrm>
        <a:graphic>
          <a:graphicData uri="http://schemas.openxmlformats.org/drawingml/2006/table">
            <a:tbl>
              <a:tblPr>
                <a:tableStyleId>{3C2FFA5D-87B4-456A-9821-1D502468CF0F}</a:tableStyleId>
              </a:tblPr>
              <a:tblGrid>
                <a:gridCol w="1872208">
                  <a:extLst>
                    <a:ext uri="{9D8B030D-6E8A-4147-A177-3AD203B41FA5}">
                      <a16:colId xmlns:a16="http://schemas.microsoft.com/office/drawing/2014/main" val="3448281643"/>
                    </a:ext>
                  </a:extLst>
                </a:gridCol>
                <a:gridCol w="2774639">
                  <a:extLst>
                    <a:ext uri="{9D8B030D-6E8A-4147-A177-3AD203B41FA5}">
                      <a16:colId xmlns:a16="http://schemas.microsoft.com/office/drawing/2014/main" val="3932192990"/>
                    </a:ext>
                  </a:extLst>
                </a:gridCol>
                <a:gridCol w="2406366">
                  <a:extLst>
                    <a:ext uri="{9D8B030D-6E8A-4147-A177-3AD203B41FA5}">
                      <a16:colId xmlns:a16="http://schemas.microsoft.com/office/drawing/2014/main" val="2120655326"/>
                    </a:ext>
                  </a:extLst>
                </a:gridCol>
                <a:gridCol w="2883891">
                  <a:extLst>
                    <a:ext uri="{9D8B030D-6E8A-4147-A177-3AD203B41FA5}">
                      <a16:colId xmlns:a16="http://schemas.microsoft.com/office/drawing/2014/main" val="1293573176"/>
                    </a:ext>
                  </a:extLst>
                </a:gridCol>
              </a:tblGrid>
              <a:tr h="1061462">
                <a:tc>
                  <a:txBody>
                    <a:bodyPr/>
                    <a:lstStyle/>
                    <a:p>
                      <a:pPr algn="just">
                        <a:lnSpc>
                          <a:spcPct val="107000"/>
                        </a:lnSpc>
                        <a:spcAft>
                          <a:spcPts val="800"/>
                        </a:spcAft>
                      </a:pPr>
                      <a:r>
                        <a:rPr lang="en-IN" sz="2000" dirty="0">
                          <a:effectLst/>
                        </a:rPr>
                        <a:t>UserStoryID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IN" sz="2000" dirty="0">
                          <a:effectLst/>
                        </a:rPr>
                        <a:t>As a &lt;type of user&gt;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IN" sz="2000" dirty="0">
                          <a:effectLst/>
                        </a:rPr>
                        <a:t>I want to</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IN" sz="2000" dirty="0">
                          <a:effectLst/>
                        </a:rPr>
                        <a:t>So that I can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897062838"/>
                  </a:ext>
                </a:extLst>
              </a:tr>
              <a:tr h="650562">
                <a:tc>
                  <a:txBody>
                    <a:bodyPr/>
                    <a:lstStyle/>
                    <a:p>
                      <a:pPr algn="just">
                        <a:lnSpc>
                          <a:spcPct val="107000"/>
                        </a:lnSpc>
                        <a:spcAft>
                          <a:spcPts val="80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Admin</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Login</a:t>
                      </a:r>
                    </a:p>
                  </a:txBody>
                  <a:tcPr marL="68580" marR="68580" marT="0"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600" dirty="0">
                          <a:effectLst/>
                          <a:latin typeface="Calibri" panose="020F0502020204030204" pitchFamily="34" charset="0"/>
                          <a:ea typeface="SimSun" panose="02010600030101010101" pitchFamily="2" charset="-122"/>
                          <a:cs typeface="Times New Roman" panose="02020603050405020304" pitchFamily="18" charset="0"/>
                        </a:rPr>
                        <a:t>Login successful with correct username and password</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66846429"/>
                  </a:ext>
                </a:extLst>
              </a:tr>
              <a:tr h="639562">
                <a:tc>
                  <a:txBody>
                    <a:bodyPr/>
                    <a:lstStyle/>
                    <a:p>
                      <a:pPr algn="just">
                        <a:lnSpc>
                          <a:spcPct val="107000"/>
                        </a:lnSpc>
                        <a:spcAft>
                          <a:spcPts val="800"/>
                        </a:spcAft>
                      </a:pPr>
                      <a:r>
                        <a:rPr lang="en-IN" sz="1600" dirty="0">
                          <a:effectLst/>
                        </a:rPr>
                        <a:t>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Admin</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View</a:t>
                      </a:r>
                      <a:r>
                        <a:rPr lang="en-IN" sz="1600" baseline="0" dirty="0">
                          <a:effectLst/>
                          <a:latin typeface="Calibri" panose="020F0502020204030204" pitchFamily="34" charset="0"/>
                          <a:ea typeface="Times New Roman" panose="02020603050405020304" pitchFamily="18" charset="0"/>
                          <a:cs typeface="Times New Roman" panose="02020603050405020304" pitchFamily="18" charset="0"/>
                        </a:rPr>
                        <a:t> users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View registered users</a:t>
                      </a:r>
                    </a:p>
                  </a:txBody>
                  <a:tcPr marL="68580" marR="68580" marT="0" marB="0"/>
                </a:tc>
                <a:extLst>
                  <a:ext uri="{0D108BD9-81ED-4DB2-BD59-A6C34878D82A}">
                    <a16:rowId xmlns:a16="http://schemas.microsoft.com/office/drawing/2014/main" val="4239967920"/>
                  </a:ext>
                </a:extLst>
              </a:tr>
              <a:tr h="535860">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3</a:t>
                      </a:r>
                    </a:p>
                  </a:txBody>
                  <a:tcPr marL="68580" marR="68580" marT="0" marB="0">
                    <a:solidFill>
                      <a:schemeClr val="bg1">
                        <a:lumMod val="75000"/>
                      </a:schemeClr>
                    </a:solidFill>
                  </a:tcPr>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Admin</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View feedback</a:t>
                      </a:r>
                    </a:p>
                  </a:txBody>
                  <a:tcPr marL="68580" marR="68580" marT="0"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600" dirty="0">
                          <a:effectLst/>
                          <a:latin typeface="Calibri" panose="020F0502020204030204" pitchFamily="34" charset="0"/>
                          <a:ea typeface="SimSun" panose="02010600030101010101" pitchFamily="2" charset="-122"/>
                          <a:cs typeface="Times New Roman" panose="02020603050405020304" pitchFamily="18" charset="0"/>
                        </a:rPr>
                        <a:t>View feedbacks send</a:t>
                      </a:r>
                      <a:r>
                        <a:rPr lang="en-US" sz="1600" baseline="0" dirty="0">
                          <a:effectLst/>
                          <a:latin typeface="Calibri" panose="020F0502020204030204" pitchFamily="34" charset="0"/>
                          <a:ea typeface="SimSun" panose="02010600030101010101" pitchFamily="2" charset="-122"/>
                          <a:cs typeface="Times New Roman" panose="02020603050405020304" pitchFamily="18" charset="0"/>
                        </a:rPr>
                        <a:t> by </a:t>
                      </a:r>
                      <a:r>
                        <a:rPr lang="en-US" sz="1600" dirty="0">
                          <a:effectLst/>
                          <a:latin typeface="Calibri" panose="020F0502020204030204" pitchFamily="34" charset="0"/>
                          <a:ea typeface="SimSun" panose="02010600030101010101" pitchFamily="2" charset="-122"/>
                          <a:cs typeface="Times New Roman" panose="02020603050405020304" pitchFamily="18" charset="0"/>
                        </a:rPr>
                        <a:t>users</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8956951"/>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4</a:t>
                      </a:r>
                    </a:p>
                  </a:txBody>
                  <a:tcPr marL="68580" marR="68580" marT="0" marB="0">
                    <a:solidFill>
                      <a:schemeClr val="bg1">
                        <a:lumMod val="75000"/>
                      </a:schemeClr>
                    </a:solidFill>
                  </a:tcPr>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Admin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Add data set (images)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Retrieve images as output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7278309"/>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5</a:t>
                      </a:r>
                    </a:p>
                  </a:txBody>
                  <a:tcPr marL="68580" marR="68580" marT="0" marB="0">
                    <a:solidFill>
                      <a:schemeClr val="bg1">
                        <a:lumMod val="75000"/>
                      </a:schemeClr>
                    </a:solidFill>
                  </a:tcPr>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Registration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600" dirty="0">
                          <a:effectLst/>
                          <a:latin typeface="Calibri" panose="020F0502020204030204" pitchFamily="34" charset="0"/>
                          <a:ea typeface="SimSun" panose="02010600030101010101" pitchFamily="2" charset="-122"/>
                          <a:cs typeface="Times New Roman" panose="02020603050405020304" pitchFamily="18" charset="0"/>
                        </a:rPr>
                        <a:t>User’s can register with this app</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2029009"/>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6</a:t>
                      </a:r>
                    </a:p>
                  </a:txBody>
                  <a:tcPr marL="68580" marR="68580" marT="0" marB="0">
                    <a:solidFill>
                      <a:schemeClr val="bg1">
                        <a:lumMod val="75000"/>
                      </a:schemeClr>
                    </a:solidFill>
                  </a:tcPr>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rPr>
                        <a:t>login</a:t>
                      </a:r>
                      <a:endParaRPr lang="en-IN" sz="1600" dirty="0">
                        <a:effectLst/>
                      </a:endParaRPr>
                    </a:p>
                  </a:txBody>
                  <a:tcPr marL="68580" marR="68580" marT="0" marB="0"/>
                </a:tc>
                <a:tc>
                  <a:txBody>
                    <a:bodyPr/>
                    <a:lstStyle/>
                    <a:p>
                      <a:pPr algn="l"/>
                      <a:r>
                        <a:rPr lang="en-US" sz="1600" dirty="0">
                          <a:effectLst/>
                          <a:latin typeface="Calibri" panose="020F0502020204030204" pitchFamily="34" charset="0"/>
                          <a:ea typeface="SimSun" panose="02010600030101010101" pitchFamily="2" charset="-122"/>
                          <a:cs typeface="Times New Roman" panose="02020603050405020304" pitchFamily="18" charset="0"/>
                        </a:rPr>
                        <a:t>Login successful with correct</a:t>
                      </a:r>
                    </a:p>
                    <a:p>
                      <a:pPr algn="l"/>
                      <a:r>
                        <a:rPr lang="en-US" sz="1600" dirty="0">
                          <a:effectLst/>
                          <a:latin typeface="Calibri" panose="020F0502020204030204" pitchFamily="34" charset="0"/>
                          <a:ea typeface="SimSun" panose="02010600030101010101" pitchFamily="2" charset="-122"/>
                          <a:cs typeface="Times New Roman" panose="02020603050405020304" pitchFamily="18" charset="0"/>
                        </a:rPr>
                        <a:t>Username and password</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8966309"/>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7</a:t>
                      </a:r>
                    </a:p>
                  </a:txBody>
                  <a:tcPr marL="68580" marR="68580" marT="0" marB="0">
                    <a:solidFill>
                      <a:schemeClr val="bg1">
                        <a:lumMod val="75000"/>
                      </a:schemeClr>
                    </a:solidFill>
                  </a:tcPr>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Story teller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Input stories as sentence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9709070"/>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8</a:t>
                      </a:r>
                    </a:p>
                  </a:txBody>
                  <a:tcPr marL="68580" marR="68580" marT="0" marB="0">
                    <a:solidFill>
                      <a:schemeClr val="bg1">
                        <a:lumMod val="7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Feedback</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600" dirty="0">
                          <a:effectLst/>
                          <a:latin typeface="Calibri" panose="020F0502020204030204" pitchFamily="34" charset="0"/>
                          <a:ea typeface="SimSun" panose="02010600030101010101" pitchFamily="2" charset="-122"/>
                          <a:cs typeface="Times New Roman" panose="02020603050405020304" pitchFamily="18" charset="0"/>
                        </a:rPr>
                        <a:t>Send feedback</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2472192"/>
                  </a:ext>
                </a:extLst>
              </a:tr>
            </a:tbl>
          </a:graphicData>
        </a:graphic>
      </p:graphicFrame>
    </p:spTree>
    <p:extLst>
      <p:ext uri="{BB962C8B-B14F-4D97-AF65-F5344CB8AC3E}">
        <p14:creationId xmlns:p14="http://schemas.microsoft.com/office/powerpoint/2010/main" val="120055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0DAC1-0160-4444-99D6-7DE38860CB07}"/>
              </a:ext>
            </a:extLst>
          </p:cNvPr>
          <p:cNvSpPr txBox="1"/>
          <p:nvPr/>
        </p:nvSpPr>
        <p:spPr>
          <a:xfrm>
            <a:off x="3481294" y="207023"/>
            <a:ext cx="5226235" cy="523220"/>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PRODUCT BACKLOG</a:t>
            </a:r>
          </a:p>
        </p:txBody>
      </p:sp>
      <p:graphicFrame>
        <p:nvGraphicFramePr>
          <p:cNvPr id="5" name="Content Placeholder 5">
            <a:extLst>
              <a:ext uri="{FF2B5EF4-FFF2-40B4-BE49-F238E27FC236}">
                <a16:creationId xmlns:a16="http://schemas.microsoft.com/office/drawing/2014/main" id="{44E505F0-58CF-4227-B207-FBF76CD87614}"/>
              </a:ext>
            </a:extLst>
          </p:cNvPr>
          <p:cNvGraphicFramePr>
            <a:graphicFrameLocks/>
          </p:cNvGraphicFramePr>
          <p:nvPr>
            <p:extLst>
              <p:ext uri="{D42A27DB-BD31-4B8C-83A1-F6EECF244321}">
                <p14:modId xmlns:p14="http://schemas.microsoft.com/office/powerpoint/2010/main" val="2171279598"/>
              </p:ext>
            </p:extLst>
          </p:nvPr>
        </p:nvGraphicFramePr>
        <p:xfrm>
          <a:off x="981844" y="939124"/>
          <a:ext cx="9937103" cy="5677438"/>
        </p:xfrm>
        <a:graphic>
          <a:graphicData uri="http://schemas.openxmlformats.org/drawingml/2006/table">
            <a:tbl>
              <a:tblPr firstRow="1" firstCol="1" bandRow="1">
                <a:tableStyleId>{5C22544A-7EE6-4342-B048-85BDC9FD1C3A}</a:tableStyleId>
              </a:tblPr>
              <a:tblGrid>
                <a:gridCol w="891138">
                  <a:extLst>
                    <a:ext uri="{9D8B030D-6E8A-4147-A177-3AD203B41FA5}">
                      <a16:colId xmlns:a16="http://schemas.microsoft.com/office/drawing/2014/main" val="181873635"/>
                    </a:ext>
                  </a:extLst>
                </a:gridCol>
                <a:gridCol w="1959572">
                  <a:extLst>
                    <a:ext uri="{9D8B030D-6E8A-4147-A177-3AD203B41FA5}">
                      <a16:colId xmlns:a16="http://schemas.microsoft.com/office/drawing/2014/main" val="490045812"/>
                    </a:ext>
                  </a:extLst>
                </a:gridCol>
                <a:gridCol w="1012740">
                  <a:extLst>
                    <a:ext uri="{9D8B030D-6E8A-4147-A177-3AD203B41FA5}">
                      <a16:colId xmlns:a16="http://schemas.microsoft.com/office/drawing/2014/main" val="3258513505"/>
                    </a:ext>
                  </a:extLst>
                </a:gridCol>
                <a:gridCol w="930124">
                  <a:extLst>
                    <a:ext uri="{9D8B030D-6E8A-4147-A177-3AD203B41FA5}">
                      <a16:colId xmlns:a16="http://schemas.microsoft.com/office/drawing/2014/main" val="952074047"/>
                    </a:ext>
                  </a:extLst>
                </a:gridCol>
                <a:gridCol w="1986491">
                  <a:extLst>
                    <a:ext uri="{9D8B030D-6E8A-4147-A177-3AD203B41FA5}">
                      <a16:colId xmlns:a16="http://schemas.microsoft.com/office/drawing/2014/main" val="411824167"/>
                    </a:ext>
                  </a:extLst>
                </a:gridCol>
                <a:gridCol w="1025736">
                  <a:extLst>
                    <a:ext uri="{9D8B030D-6E8A-4147-A177-3AD203B41FA5}">
                      <a16:colId xmlns:a16="http://schemas.microsoft.com/office/drawing/2014/main" val="617842993"/>
                    </a:ext>
                  </a:extLst>
                </a:gridCol>
                <a:gridCol w="2131302">
                  <a:extLst>
                    <a:ext uri="{9D8B030D-6E8A-4147-A177-3AD203B41FA5}">
                      <a16:colId xmlns:a16="http://schemas.microsoft.com/office/drawing/2014/main" val="3399595432"/>
                    </a:ext>
                  </a:extLst>
                </a:gridCol>
              </a:tblGrid>
              <a:tr h="1058333">
                <a:tc>
                  <a:txBody>
                    <a:bodyPr/>
                    <a:lstStyle/>
                    <a:p>
                      <a:pPr algn="ctr">
                        <a:lnSpc>
                          <a:spcPct val="107000"/>
                        </a:lnSpc>
                        <a:spcAft>
                          <a:spcPts val="800"/>
                        </a:spcAft>
                      </a:pPr>
                      <a:r>
                        <a:rPr lang="en-US" sz="1500" dirty="0">
                          <a:effectLst/>
                        </a:rPr>
                        <a:t>User Story ID</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Priority</a:t>
                      </a:r>
                      <a:endParaRPr lang="en-IN" sz="1500">
                        <a:effectLst/>
                      </a:endParaRPr>
                    </a:p>
                    <a:p>
                      <a:pPr algn="ctr">
                        <a:lnSpc>
                          <a:spcPct val="107000"/>
                        </a:lnSpc>
                        <a:spcAft>
                          <a:spcPts val="800"/>
                        </a:spcAft>
                      </a:pPr>
                      <a:r>
                        <a:rPr lang="en-US" sz="1500">
                          <a:effectLst/>
                        </a:rPr>
                        <a:t>&lt;High/Medium/Low&gt;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dirty="0">
                          <a:effectLst/>
                        </a:rPr>
                        <a:t>Size</a:t>
                      </a:r>
                      <a:endParaRPr lang="en-IN" sz="1500" dirty="0">
                        <a:effectLst/>
                      </a:endParaRPr>
                    </a:p>
                    <a:p>
                      <a:pPr algn="ctr">
                        <a:lnSpc>
                          <a:spcPct val="107000"/>
                        </a:lnSpc>
                        <a:spcAft>
                          <a:spcPts val="800"/>
                        </a:spcAft>
                      </a:pPr>
                      <a:r>
                        <a:rPr lang="en-US" sz="1500" dirty="0">
                          <a:effectLst/>
                        </a:rPr>
                        <a:t>(Hours)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Sprint</a:t>
                      </a:r>
                      <a:endParaRPr lang="en-IN" sz="1500">
                        <a:effectLst/>
                      </a:endParaRPr>
                    </a:p>
                    <a:p>
                      <a:pPr algn="ctr">
                        <a:lnSpc>
                          <a:spcPct val="107000"/>
                        </a:lnSpc>
                        <a:spcAft>
                          <a:spcPts val="800"/>
                        </a:spcAft>
                      </a:pPr>
                      <a:r>
                        <a:rPr lang="en-US" sz="1500">
                          <a:effectLst/>
                        </a:rPr>
                        <a:t>&lt;#&gt;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Status</a:t>
                      </a:r>
                      <a:endParaRPr lang="en-IN" sz="1500">
                        <a:effectLst/>
                      </a:endParaRPr>
                    </a:p>
                    <a:p>
                      <a:pPr algn="ctr">
                        <a:lnSpc>
                          <a:spcPct val="107000"/>
                        </a:lnSpc>
                        <a:spcAft>
                          <a:spcPts val="800"/>
                        </a:spcAft>
                      </a:pPr>
                      <a:r>
                        <a:rPr lang="en-US" sz="1500">
                          <a:effectLst/>
                        </a:rPr>
                        <a:t>&lt;Planned/In progress/Completed&gt;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Release</a:t>
                      </a:r>
                      <a:endParaRPr lang="en-IN" sz="1500">
                        <a:effectLst/>
                      </a:endParaRPr>
                    </a:p>
                    <a:p>
                      <a:pPr algn="ctr">
                        <a:lnSpc>
                          <a:spcPct val="107000"/>
                        </a:lnSpc>
                        <a:spcAft>
                          <a:spcPts val="800"/>
                        </a:spcAft>
                      </a:pPr>
                      <a:r>
                        <a:rPr lang="en-US" sz="1500">
                          <a:effectLst/>
                        </a:rPr>
                        <a:t>Date</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Release Goal</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2375118"/>
                  </a:ext>
                </a:extLst>
              </a:tr>
              <a:tr h="414304">
                <a:tc>
                  <a:txBody>
                    <a:bodyPr/>
                    <a:lstStyle/>
                    <a:p>
                      <a:pPr>
                        <a:lnSpc>
                          <a:spcPct val="107000"/>
                        </a:lnSpc>
                        <a:spcAft>
                          <a:spcPts val="800"/>
                        </a:spcAft>
                      </a:pPr>
                      <a:r>
                        <a:rPr lang="en-US" sz="1500">
                          <a:effectLst/>
                        </a:rPr>
                        <a:t>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Medium</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nSpc>
                          <a:spcPct val="107000"/>
                        </a:lnSpc>
                        <a:spcAft>
                          <a:spcPts val="800"/>
                        </a:spcAft>
                      </a:pPr>
                      <a:r>
                        <a:rPr lang="en-US" sz="1500">
                          <a:effectLst/>
                        </a:rPr>
                        <a:t>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Completed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27/12/2021</a:t>
                      </a:r>
                    </a:p>
                  </a:txBody>
                  <a:tcPr marL="99060" marR="99060"/>
                </a:tc>
                <a:tc>
                  <a:txBody>
                    <a:bodyPr/>
                    <a:lstStyle/>
                    <a:p>
                      <a:pPr>
                        <a:lnSpc>
                          <a:spcPct val="107000"/>
                        </a:lnSpc>
                        <a:spcAft>
                          <a:spcPts val="800"/>
                        </a:spcAft>
                      </a:pPr>
                      <a:r>
                        <a:rPr lang="en-US" sz="1500" dirty="0">
                          <a:effectLst/>
                        </a:rPr>
                        <a:t>Table design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253609"/>
                  </a:ext>
                </a:extLst>
              </a:tr>
              <a:tr h="414304">
                <a:tc>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Completed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31/12/2021</a:t>
                      </a:r>
                    </a:p>
                  </a:txBody>
                  <a:tcPr marL="99060" marR="99060"/>
                </a:tc>
                <a:tc>
                  <a:txBody>
                    <a:bodyPr/>
                    <a:lstStyle/>
                    <a:p>
                      <a:pPr>
                        <a:lnSpc>
                          <a:spcPct val="107000"/>
                        </a:lnSpc>
                        <a:spcAft>
                          <a:spcPts val="800"/>
                        </a:spcAft>
                      </a:pPr>
                      <a:r>
                        <a:rPr lang="en-US" sz="1500" dirty="0">
                          <a:effectLst/>
                        </a:rPr>
                        <a:t>Form design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9563003"/>
                  </a:ext>
                </a:extLst>
              </a:tr>
              <a:tr h="414304">
                <a:tc>
                  <a:txBody>
                    <a:bodyPr/>
                    <a:lstStyle/>
                    <a:p>
                      <a:pPr>
                        <a:lnSpc>
                          <a:spcPct val="107000"/>
                        </a:lnSpc>
                        <a:spcAft>
                          <a:spcPts val="800"/>
                        </a:spcAft>
                      </a:pPr>
                      <a:r>
                        <a:rPr lang="en-US" sz="1500" dirty="0">
                          <a:effectLst/>
                        </a:rPr>
                        <a:t>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dirty="0">
                          <a:effectLst/>
                        </a:rPr>
                        <a:t>Completed</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08/01/2021</a:t>
                      </a:r>
                    </a:p>
                  </a:txBody>
                  <a:tcPr marL="99060" marR="99060"/>
                </a:tc>
                <a:tc>
                  <a:txBody>
                    <a:bodyPr/>
                    <a:lstStyle/>
                    <a:p>
                      <a:pPr>
                        <a:lnSpc>
                          <a:spcPct val="107000"/>
                        </a:lnSpc>
                        <a:spcAft>
                          <a:spcPts val="800"/>
                        </a:spcAft>
                      </a:pPr>
                      <a:r>
                        <a:rPr lang="en-US" sz="1500" dirty="0">
                          <a:effectLst/>
                        </a:rPr>
                        <a:t>Basic coding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48143"/>
                  </a:ext>
                </a:extLst>
              </a:tr>
              <a:tr h="39825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16/01/2022</a:t>
                      </a: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Manage dataset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7437128"/>
                  </a:ext>
                </a:extLst>
              </a:tr>
              <a:tr h="468853">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Medium</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Text</a:t>
                      </a:r>
                      <a:r>
                        <a:rPr lang="en-US" sz="1500" kern="1200" baseline="0" dirty="0">
                          <a:solidFill>
                            <a:schemeClr val="dk1"/>
                          </a:solidFill>
                          <a:effectLst/>
                          <a:latin typeface="+mn-lt"/>
                          <a:ea typeface="+mn-ea"/>
                          <a:cs typeface="+mn-cs"/>
                        </a:rPr>
                        <a:t> pre-processing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370158"/>
                  </a:ext>
                </a:extLst>
              </a:tr>
              <a:tr h="41430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27/01/2022</a:t>
                      </a: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Text</a:t>
                      </a:r>
                      <a:r>
                        <a:rPr lang="en-US" sz="1500" kern="1200" baseline="0" dirty="0">
                          <a:solidFill>
                            <a:schemeClr val="dk1"/>
                          </a:solidFill>
                          <a:effectLst/>
                          <a:latin typeface="+mn-lt"/>
                          <a:ea typeface="+mn-ea"/>
                          <a:cs typeface="+mn-cs"/>
                        </a:rPr>
                        <a:t> similarity matching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6821309"/>
                  </a:ext>
                </a:extLst>
              </a:tr>
              <a:tr h="41430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Medium</a:t>
                      </a:r>
                      <a:endParaRPr lang="en-IN" sz="1500" dirty="0">
                        <a:effectLst/>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05/02/2022</a:t>
                      </a: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Image</a:t>
                      </a:r>
                      <a:r>
                        <a:rPr lang="en-US" sz="1500" kern="1200" baseline="0" dirty="0">
                          <a:solidFill>
                            <a:schemeClr val="dk1"/>
                          </a:solidFill>
                          <a:effectLst/>
                          <a:latin typeface="+mn-lt"/>
                          <a:ea typeface="+mn-ea"/>
                          <a:cs typeface="+mn-cs"/>
                        </a:rPr>
                        <a:t> retrieval</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4510658"/>
                  </a:ext>
                </a:extLst>
              </a:tr>
              <a:tr h="714752">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Medium</a:t>
                      </a:r>
                      <a:endParaRPr lang="en-IN" sz="1500" dirty="0">
                        <a:effectLst/>
                      </a:endParaRPr>
                    </a:p>
                    <a:p>
                      <a:pPr>
                        <a:lnSpc>
                          <a:spcPct val="107000"/>
                        </a:lnSpc>
                        <a:spcAft>
                          <a:spcPts val="80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10/01/2022</a:t>
                      </a:r>
                      <a:endParaRPr lang="en-US" sz="1400" dirty="0">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800"/>
                        </a:spcAft>
                      </a:pPr>
                      <a:r>
                        <a:rPr lang="en-US" sz="1500" dirty="0">
                          <a:effectLst/>
                        </a:rPr>
                        <a:t>Testing data</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4036489"/>
                  </a:ext>
                </a:extLst>
              </a:tr>
              <a:tr h="895821">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High</a:t>
                      </a:r>
                      <a:endParaRPr lang="en-IN" sz="1500" dirty="0">
                        <a:effectLst/>
                      </a:endParaRPr>
                    </a:p>
                    <a:p>
                      <a:pPr>
                        <a:lnSpc>
                          <a:spcPct val="107000"/>
                        </a:lnSpc>
                        <a:spcAft>
                          <a:spcPts val="80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dirty="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400" dirty="0">
                          <a:latin typeface="Times New Roman" pitchFamily="18" charset="0"/>
                          <a:cs typeface="Times New Roman" pitchFamily="18" charset="0"/>
                        </a:rPr>
                        <a:t>20/02/2022</a:t>
                      </a:r>
                      <a:endParaRPr lang="en-US" sz="1400" dirty="0">
                        <a:latin typeface="Times New Roman" pitchFamily="18" charset="0"/>
                        <a:ea typeface="Calibri"/>
                        <a:cs typeface="Times New Roman" pitchFamily="18" charset="0"/>
                      </a:endParaRPr>
                    </a:p>
                    <a:p>
                      <a:pPr>
                        <a:lnSpc>
                          <a:spcPct val="107000"/>
                        </a:lnSpc>
                        <a:spcAft>
                          <a:spcPts val="80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Output generation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13316"/>
                  </a:ext>
                </a:extLst>
              </a:tr>
            </a:tbl>
          </a:graphicData>
        </a:graphic>
      </p:graphicFrame>
    </p:spTree>
    <p:extLst>
      <p:ext uri="{BB962C8B-B14F-4D97-AF65-F5344CB8AC3E}">
        <p14:creationId xmlns:p14="http://schemas.microsoft.com/office/powerpoint/2010/main" val="189675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E68251-71D4-4882-A7A1-C65D15A3F860}"/>
              </a:ext>
            </a:extLst>
          </p:cNvPr>
          <p:cNvSpPr txBox="1"/>
          <p:nvPr/>
        </p:nvSpPr>
        <p:spPr>
          <a:xfrm>
            <a:off x="2926060" y="116632"/>
            <a:ext cx="590465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SPRINT BACKLOG PLAN</a:t>
            </a:r>
          </a:p>
        </p:txBody>
      </p:sp>
      <p:graphicFrame>
        <p:nvGraphicFramePr>
          <p:cNvPr id="5" name="Content Placeholder 7">
            <a:extLst>
              <a:ext uri="{FF2B5EF4-FFF2-40B4-BE49-F238E27FC236}">
                <a16:creationId xmlns:a16="http://schemas.microsoft.com/office/drawing/2014/main" id="{FC5A1C6B-775D-47F4-9738-392A199669C5}"/>
              </a:ext>
            </a:extLst>
          </p:cNvPr>
          <p:cNvGraphicFramePr>
            <a:graphicFrameLocks/>
          </p:cNvGraphicFramePr>
          <p:nvPr>
            <p:extLst>
              <p:ext uri="{D42A27DB-BD31-4B8C-83A1-F6EECF244321}">
                <p14:modId xmlns:p14="http://schemas.microsoft.com/office/powerpoint/2010/main" val="2574959072"/>
              </p:ext>
            </p:extLst>
          </p:nvPr>
        </p:nvGraphicFramePr>
        <p:xfrm>
          <a:off x="189756" y="639852"/>
          <a:ext cx="11881319" cy="6045917"/>
        </p:xfrm>
        <a:graphic>
          <a:graphicData uri="http://schemas.openxmlformats.org/drawingml/2006/table">
            <a:tbl>
              <a:tblPr firstRow="1" firstCol="1" bandRow="1">
                <a:tableStyleId>{5C22544A-7EE6-4342-B048-85BDC9FD1C3A}</a:tableStyleId>
              </a:tblPr>
              <a:tblGrid>
                <a:gridCol w="1145054">
                  <a:extLst>
                    <a:ext uri="{9D8B030D-6E8A-4147-A177-3AD203B41FA5}">
                      <a16:colId xmlns:a16="http://schemas.microsoft.com/office/drawing/2014/main" val="20000"/>
                    </a:ext>
                  </a:extLst>
                </a:gridCol>
                <a:gridCol w="1062116">
                  <a:extLst>
                    <a:ext uri="{9D8B030D-6E8A-4147-A177-3AD203B41FA5}">
                      <a16:colId xmlns:a16="http://schemas.microsoft.com/office/drawing/2014/main" val="20001"/>
                    </a:ext>
                  </a:extLst>
                </a:gridCol>
                <a:gridCol w="855616">
                  <a:extLst>
                    <a:ext uri="{9D8B030D-6E8A-4147-A177-3AD203B41FA5}">
                      <a16:colId xmlns:a16="http://schemas.microsoft.com/office/drawing/2014/main" val="20002"/>
                    </a:ext>
                  </a:extLst>
                </a:gridCol>
                <a:gridCol w="596647">
                  <a:extLst>
                    <a:ext uri="{9D8B030D-6E8A-4147-A177-3AD203B41FA5}">
                      <a16:colId xmlns:a16="http://schemas.microsoft.com/office/drawing/2014/main" val="20003"/>
                    </a:ext>
                  </a:extLst>
                </a:gridCol>
                <a:gridCol w="596647">
                  <a:extLst>
                    <a:ext uri="{9D8B030D-6E8A-4147-A177-3AD203B41FA5}">
                      <a16:colId xmlns:a16="http://schemas.microsoft.com/office/drawing/2014/main" val="20004"/>
                    </a:ext>
                  </a:extLst>
                </a:gridCol>
                <a:gridCol w="596647">
                  <a:extLst>
                    <a:ext uri="{9D8B030D-6E8A-4147-A177-3AD203B41FA5}">
                      <a16:colId xmlns:a16="http://schemas.microsoft.com/office/drawing/2014/main" val="20005"/>
                    </a:ext>
                  </a:extLst>
                </a:gridCol>
                <a:gridCol w="596647">
                  <a:extLst>
                    <a:ext uri="{9D8B030D-6E8A-4147-A177-3AD203B41FA5}">
                      <a16:colId xmlns:a16="http://schemas.microsoft.com/office/drawing/2014/main" val="20006"/>
                    </a:ext>
                  </a:extLst>
                </a:gridCol>
                <a:gridCol w="596647">
                  <a:extLst>
                    <a:ext uri="{9D8B030D-6E8A-4147-A177-3AD203B41FA5}">
                      <a16:colId xmlns:a16="http://schemas.microsoft.com/office/drawing/2014/main" val="20007"/>
                    </a:ext>
                  </a:extLst>
                </a:gridCol>
                <a:gridCol w="596647">
                  <a:extLst>
                    <a:ext uri="{9D8B030D-6E8A-4147-A177-3AD203B41FA5}">
                      <a16:colId xmlns:a16="http://schemas.microsoft.com/office/drawing/2014/main" val="20008"/>
                    </a:ext>
                  </a:extLst>
                </a:gridCol>
                <a:gridCol w="596647">
                  <a:extLst>
                    <a:ext uri="{9D8B030D-6E8A-4147-A177-3AD203B41FA5}">
                      <a16:colId xmlns:a16="http://schemas.microsoft.com/office/drawing/2014/main" val="20009"/>
                    </a:ext>
                  </a:extLst>
                </a:gridCol>
                <a:gridCol w="596647">
                  <a:extLst>
                    <a:ext uri="{9D8B030D-6E8A-4147-A177-3AD203B41FA5}">
                      <a16:colId xmlns:a16="http://schemas.microsoft.com/office/drawing/2014/main" val="20010"/>
                    </a:ext>
                  </a:extLst>
                </a:gridCol>
                <a:gridCol w="596647">
                  <a:extLst>
                    <a:ext uri="{9D8B030D-6E8A-4147-A177-3AD203B41FA5}">
                      <a16:colId xmlns:a16="http://schemas.microsoft.com/office/drawing/2014/main" val="20011"/>
                    </a:ext>
                  </a:extLst>
                </a:gridCol>
                <a:gridCol w="689742">
                  <a:extLst>
                    <a:ext uri="{9D8B030D-6E8A-4147-A177-3AD203B41FA5}">
                      <a16:colId xmlns:a16="http://schemas.microsoft.com/office/drawing/2014/main" val="20012"/>
                    </a:ext>
                  </a:extLst>
                </a:gridCol>
                <a:gridCol w="689742">
                  <a:extLst>
                    <a:ext uri="{9D8B030D-6E8A-4147-A177-3AD203B41FA5}">
                      <a16:colId xmlns:a16="http://schemas.microsoft.com/office/drawing/2014/main" val="20013"/>
                    </a:ext>
                  </a:extLst>
                </a:gridCol>
                <a:gridCol w="689742">
                  <a:extLst>
                    <a:ext uri="{9D8B030D-6E8A-4147-A177-3AD203B41FA5}">
                      <a16:colId xmlns:a16="http://schemas.microsoft.com/office/drawing/2014/main" val="20014"/>
                    </a:ext>
                  </a:extLst>
                </a:gridCol>
                <a:gridCol w="689742">
                  <a:extLst>
                    <a:ext uri="{9D8B030D-6E8A-4147-A177-3AD203B41FA5}">
                      <a16:colId xmlns:a16="http://schemas.microsoft.com/office/drawing/2014/main" val="20015"/>
                    </a:ext>
                  </a:extLst>
                </a:gridCol>
                <a:gridCol w="689742">
                  <a:extLst>
                    <a:ext uri="{9D8B030D-6E8A-4147-A177-3AD203B41FA5}">
                      <a16:colId xmlns:a16="http://schemas.microsoft.com/office/drawing/2014/main" val="20016"/>
                    </a:ext>
                  </a:extLst>
                </a:gridCol>
              </a:tblGrid>
              <a:tr h="69030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0000"/>
                  </a:ext>
                </a:extLst>
              </a:tr>
              <a:tr h="529454">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0001"/>
                  </a:ext>
                </a:extLst>
              </a:tr>
              <a:tr h="457885">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27/12/2021</a:t>
                      </a:r>
                    </a:p>
                  </a:txBody>
                  <a:tcPr marL="99060" marR="9906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2"/>
                  </a:ext>
                </a:extLst>
              </a:tr>
              <a:tr h="529693">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31/12/2021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3"/>
                  </a:ext>
                </a:extLst>
              </a:tr>
              <a:tr h="296944">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08/01/2021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0004"/>
                  </a:ext>
                </a:extLst>
              </a:tr>
              <a:tr h="45788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0006"/>
                  </a:ext>
                </a:extLst>
              </a:tr>
              <a:tr h="463201">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Manage dataset</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16/01/2022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7"/>
                  </a:ext>
                </a:extLst>
              </a:tr>
              <a:tr h="372018">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Text</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pre-processing</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22/01/2022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0008"/>
                  </a:ext>
                </a:extLst>
              </a:tr>
              <a:tr h="367985">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Text</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similarity matching</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27/01/2022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9"/>
                  </a:ext>
                </a:extLst>
              </a:tr>
              <a:tr h="305254">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Image</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retrieval</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05/02/2022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0010"/>
                  </a:ext>
                </a:extLst>
              </a:tr>
              <a:tr h="296944">
                <a:tc>
                  <a:txBody>
                    <a:bodyPr/>
                    <a:lstStyle/>
                    <a:p>
                      <a:pPr>
                        <a:lnSpc>
                          <a:spcPct val="107000"/>
                        </a:lnSpc>
                        <a:spcAft>
                          <a:spcPts val="800"/>
                        </a:spcAft>
                      </a:pPr>
                      <a:r>
                        <a:rPr lang="en-US" sz="1200" b="0" dirty="0">
                          <a:solidFill>
                            <a:schemeClr val="bg1"/>
                          </a:solidFill>
                          <a:effectLst/>
                          <a:latin typeface="Times New Roman" panose="02020603050405020304" pitchFamily="18" charset="0"/>
                          <a:cs typeface="Times New Roman" panose="02020603050405020304" pitchFamily="18" charset="0"/>
                        </a:rPr>
                        <a:t>Testing data</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000" dirty="0">
                          <a:latin typeface="Times New Roman" pitchFamily="18" charset="0"/>
                          <a:cs typeface="Times New Roman" pitchFamily="18" charset="0"/>
                        </a:rPr>
                        <a:t>10/01/2022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52129146"/>
                  </a:ext>
                </a:extLst>
              </a:tr>
              <a:tr h="43160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66441438"/>
                  </a:ext>
                </a:extLst>
              </a:tr>
              <a:tr h="582606">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20/02/2022</a:t>
                      </a: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6</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4202803930"/>
                  </a:ext>
                </a:extLst>
              </a:tr>
              <a:tr h="247723">
                <a:tc>
                  <a:txBody>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46</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7</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6</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extLst>
                  <a:ext uri="{0D108BD9-81ED-4DB2-BD59-A6C34878D82A}">
                    <a16:rowId xmlns:a16="http://schemas.microsoft.com/office/drawing/2014/main" val="1276280508"/>
                  </a:ext>
                </a:extLst>
              </a:tr>
            </a:tbl>
          </a:graphicData>
        </a:graphic>
      </p:graphicFrame>
    </p:spTree>
    <p:extLst>
      <p:ext uri="{BB962C8B-B14F-4D97-AF65-F5344CB8AC3E}">
        <p14:creationId xmlns:p14="http://schemas.microsoft.com/office/powerpoint/2010/main" val="11779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5E74C-443C-4EEF-9C74-268BD6739534}"/>
              </a:ext>
            </a:extLst>
          </p:cNvPr>
          <p:cNvSpPr txBox="1"/>
          <p:nvPr/>
        </p:nvSpPr>
        <p:spPr>
          <a:xfrm>
            <a:off x="2854052" y="81463"/>
            <a:ext cx="6097464"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SPRINT ACTUAL</a:t>
            </a:r>
          </a:p>
        </p:txBody>
      </p:sp>
      <p:graphicFrame>
        <p:nvGraphicFramePr>
          <p:cNvPr id="2" name="Table 1">
            <a:extLst>
              <a:ext uri="{FF2B5EF4-FFF2-40B4-BE49-F238E27FC236}">
                <a16:creationId xmlns:a16="http://schemas.microsoft.com/office/drawing/2014/main" id="{F2137088-553D-40F1-85E9-1C9459C820ED}"/>
              </a:ext>
            </a:extLst>
          </p:cNvPr>
          <p:cNvGraphicFramePr>
            <a:graphicFrameLocks noGrp="1"/>
          </p:cNvGraphicFramePr>
          <p:nvPr/>
        </p:nvGraphicFramePr>
        <p:xfrm>
          <a:off x="909836" y="675302"/>
          <a:ext cx="10009109" cy="6117940"/>
        </p:xfrm>
        <a:graphic>
          <a:graphicData uri="http://schemas.openxmlformats.org/drawingml/2006/table">
            <a:tbl>
              <a:tblPr firstRow="1" firstCol="1" bandRow="1">
                <a:tableStyleId>{5C22544A-7EE6-4342-B048-85BDC9FD1C3A}</a:tableStyleId>
              </a:tblPr>
              <a:tblGrid>
                <a:gridCol w="1051737">
                  <a:extLst>
                    <a:ext uri="{9D8B030D-6E8A-4147-A177-3AD203B41FA5}">
                      <a16:colId xmlns:a16="http://schemas.microsoft.com/office/drawing/2014/main" val="1232333795"/>
                    </a:ext>
                  </a:extLst>
                </a:gridCol>
                <a:gridCol w="886136">
                  <a:extLst>
                    <a:ext uri="{9D8B030D-6E8A-4147-A177-3AD203B41FA5}">
                      <a16:colId xmlns:a16="http://schemas.microsoft.com/office/drawing/2014/main" val="2385701782"/>
                    </a:ext>
                  </a:extLst>
                </a:gridCol>
                <a:gridCol w="713850">
                  <a:extLst>
                    <a:ext uri="{9D8B030D-6E8A-4147-A177-3AD203B41FA5}">
                      <a16:colId xmlns:a16="http://schemas.microsoft.com/office/drawing/2014/main" val="3100397160"/>
                    </a:ext>
                  </a:extLst>
                </a:gridCol>
                <a:gridCol w="497789">
                  <a:extLst>
                    <a:ext uri="{9D8B030D-6E8A-4147-A177-3AD203B41FA5}">
                      <a16:colId xmlns:a16="http://schemas.microsoft.com/office/drawing/2014/main" val="3956776436"/>
                    </a:ext>
                  </a:extLst>
                </a:gridCol>
                <a:gridCol w="497789">
                  <a:extLst>
                    <a:ext uri="{9D8B030D-6E8A-4147-A177-3AD203B41FA5}">
                      <a16:colId xmlns:a16="http://schemas.microsoft.com/office/drawing/2014/main" val="4071907784"/>
                    </a:ext>
                  </a:extLst>
                </a:gridCol>
                <a:gridCol w="497789">
                  <a:extLst>
                    <a:ext uri="{9D8B030D-6E8A-4147-A177-3AD203B41FA5}">
                      <a16:colId xmlns:a16="http://schemas.microsoft.com/office/drawing/2014/main" val="477061133"/>
                    </a:ext>
                  </a:extLst>
                </a:gridCol>
                <a:gridCol w="497789">
                  <a:extLst>
                    <a:ext uri="{9D8B030D-6E8A-4147-A177-3AD203B41FA5}">
                      <a16:colId xmlns:a16="http://schemas.microsoft.com/office/drawing/2014/main" val="3224816234"/>
                    </a:ext>
                  </a:extLst>
                </a:gridCol>
                <a:gridCol w="497789">
                  <a:extLst>
                    <a:ext uri="{9D8B030D-6E8A-4147-A177-3AD203B41FA5}">
                      <a16:colId xmlns:a16="http://schemas.microsoft.com/office/drawing/2014/main" val="2100352434"/>
                    </a:ext>
                  </a:extLst>
                </a:gridCol>
                <a:gridCol w="497789">
                  <a:extLst>
                    <a:ext uri="{9D8B030D-6E8A-4147-A177-3AD203B41FA5}">
                      <a16:colId xmlns:a16="http://schemas.microsoft.com/office/drawing/2014/main" val="181282650"/>
                    </a:ext>
                  </a:extLst>
                </a:gridCol>
                <a:gridCol w="497789">
                  <a:extLst>
                    <a:ext uri="{9D8B030D-6E8A-4147-A177-3AD203B41FA5}">
                      <a16:colId xmlns:a16="http://schemas.microsoft.com/office/drawing/2014/main" val="981015015"/>
                    </a:ext>
                  </a:extLst>
                </a:gridCol>
                <a:gridCol w="497789">
                  <a:extLst>
                    <a:ext uri="{9D8B030D-6E8A-4147-A177-3AD203B41FA5}">
                      <a16:colId xmlns:a16="http://schemas.microsoft.com/office/drawing/2014/main" val="2806095565"/>
                    </a:ext>
                  </a:extLst>
                </a:gridCol>
                <a:gridCol w="497789">
                  <a:extLst>
                    <a:ext uri="{9D8B030D-6E8A-4147-A177-3AD203B41FA5}">
                      <a16:colId xmlns:a16="http://schemas.microsoft.com/office/drawing/2014/main" val="3944199915"/>
                    </a:ext>
                  </a:extLst>
                </a:gridCol>
                <a:gridCol w="575457">
                  <a:extLst>
                    <a:ext uri="{9D8B030D-6E8A-4147-A177-3AD203B41FA5}">
                      <a16:colId xmlns:a16="http://schemas.microsoft.com/office/drawing/2014/main" val="3789547423"/>
                    </a:ext>
                  </a:extLst>
                </a:gridCol>
                <a:gridCol w="575457">
                  <a:extLst>
                    <a:ext uri="{9D8B030D-6E8A-4147-A177-3AD203B41FA5}">
                      <a16:colId xmlns:a16="http://schemas.microsoft.com/office/drawing/2014/main" val="3598662594"/>
                    </a:ext>
                  </a:extLst>
                </a:gridCol>
                <a:gridCol w="575457">
                  <a:extLst>
                    <a:ext uri="{9D8B030D-6E8A-4147-A177-3AD203B41FA5}">
                      <a16:colId xmlns:a16="http://schemas.microsoft.com/office/drawing/2014/main" val="1503102426"/>
                    </a:ext>
                  </a:extLst>
                </a:gridCol>
                <a:gridCol w="575457">
                  <a:extLst>
                    <a:ext uri="{9D8B030D-6E8A-4147-A177-3AD203B41FA5}">
                      <a16:colId xmlns:a16="http://schemas.microsoft.com/office/drawing/2014/main" val="3045205453"/>
                    </a:ext>
                  </a:extLst>
                </a:gridCol>
                <a:gridCol w="575457">
                  <a:extLst>
                    <a:ext uri="{9D8B030D-6E8A-4147-A177-3AD203B41FA5}">
                      <a16:colId xmlns:a16="http://schemas.microsoft.com/office/drawing/2014/main" val="2082517326"/>
                    </a:ext>
                  </a:extLst>
                </a:gridCol>
              </a:tblGrid>
              <a:tr h="81776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459516128"/>
                  </a:ext>
                </a:extLst>
              </a:tr>
              <a:tr h="52071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4208592165"/>
                  </a:ext>
                </a:extLst>
              </a:tr>
              <a:tr h="597554">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28/12/2021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3766488244"/>
                  </a:ext>
                </a:extLst>
              </a:tr>
              <a:tr h="411887">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31/12/2021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335837083"/>
                  </a:ext>
                </a:extLst>
              </a:tr>
              <a:tr h="32953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08/01/2021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641979675"/>
                  </a:ext>
                </a:extLst>
              </a:tr>
              <a:tr h="50507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4183939808"/>
                  </a:ext>
                </a:extLst>
              </a:tr>
              <a:tr h="465447">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Manage products details</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4108370850"/>
                  </a:ext>
                </a:extLst>
              </a:tr>
              <a:tr h="511894">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Rating management</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4237058794"/>
                  </a:ext>
                </a:extLst>
              </a:tr>
              <a:tr h="306734">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User history mapping</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2468039943"/>
                  </a:ext>
                </a:extLst>
              </a:tr>
              <a:tr h="306734">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Recommendation</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654853758"/>
                  </a:ext>
                </a:extLst>
              </a:tr>
              <a:tr h="33197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Testing data</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31033832"/>
                  </a:ext>
                </a:extLst>
              </a:tr>
              <a:tr h="33197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624174701"/>
                  </a:ext>
                </a:extLst>
              </a:tr>
              <a:tr h="33197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4283104738"/>
                  </a:ext>
                </a:extLst>
              </a:tr>
              <a:tr h="33197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1000"/>
                        </a:spcAft>
                      </a:pPr>
                      <a:r>
                        <a:rPr lang="en-IN" sz="1000" dirty="0">
                          <a:effectLst/>
                          <a:latin typeface="Times New Roman" panose="02020603050405020304" pitchFamily="18" charset="0"/>
                          <a:ea typeface="Calibri"/>
                          <a:cs typeface="Times New Roman" panose="02020603050405020304" pitchFamily="18" charset="0"/>
                        </a:rPr>
                        <a:t>1</a:t>
                      </a:r>
                    </a:p>
                  </a:txBody>
                  <a:tcPr marL="0" marR="0" marT="0" marB="0" anchor="ctr"/>
                </a:tc>
                <a:extLst>
                  <a:ext uri="{0D108BD9-81ED-4DB2-BD59-A6C34878D82A}">
                    <a16:rowId xmlns:a16="http://schemas.microsoft.com/office/drawing/2014/main" val="4086142261"/>
                  </a:ext>
                </a:extLst>
              </a:tr>
            </a:tbl>
          </a:graphicData>
        </a:graphic>
      </p:graphicFrame>
      <p:graphicFrame>
        <p:nvGraphicFramePr>
          <p:cNvPr id="4" name="Table 3">
            <a:extLst>
              <a:ext uri="{FF2B5EF4-FFF2-40B4-BE49-F238E27FC236}">
                <a16:creationId xmlns:a16="http://schemas.microsoft.com/office/drawing/2014/main" id="{C5C18746-AE87-42A5-BD0B-5AC29A180EBE}"/>
              </a:ext>
            </a:extLst>
          </p:cNvPr>
          <p:cNvGraphicFramePr>
            <a:graphicFrameLocks noGrp="1"/>
          </p:cNvGraphicFramePr>
          <p:nvPr>
            <p:extLst>
              <p:ext uri="{D42A27DB-BD31-4B8C-83A1-F6EECF244321}">
                <p14:modId xmlns:p14="http://schemas.microsoft.com/office/powerpoint/2010/main" val="2484417454"/>
              </p:ext>
            </p:extLst>
          </p:nvPr>
        </p:nvGraphicFramePr>
        <p:xfrm>
          <a:off x="117748" y="604683"/>
          <a:ext cx="11953333" cy="6195739"/>
        </p:xfrm>
        <a:graphic>
          <a:graphicData uri="http://schemas.openxmlformats.org/drawingml/2006/table">
            <a:tbl>
              <a:tblPr firstRow="1" firstCol="1" bandRow="1">
                <a:tableStyleId>{5C22544A-7EE6-4342-B048-85BDC9FD1C3A}</a:tableStyleId>
              </a:tblPr>
              <a:tblGrid>
                <a:gridCol w="1151993">
                  <a:extLst>
                    <a:ext uri="{9D8B030D-6E8A-4147-A177-3AD203B41FA5}">
                      <a16:colId xmlns:a16="http://schemas.microsoft.com/office/drawing/2014/main" val="16780399"/>
                    </a:ext>
                  </a:extLst>
                </a:gridCol>
                <a:gridCol w="1068553">
                  <a:extLst>
                    <a:ext uri="{9D8B030D-6E8A-4147-A177-3AD203B41FA5}">
                      <a16:colId xmlns:a16="http://schemas.microsoft.com/office/drawing/2014/main" val="2685798259"/>
                    </a:ext>
                  </a:extLst>
                </a:gridCol>
                <a:gridCol w="860801">
                  <a:extLst>
                    <a:ext uri="{9D8B030D-6E8A-4147-A177-3AD203B41FA5}">
                      <a16:colId xmlns:a16="http://schemas.microsoft.com/office/drawing/2014/main" val="2132329208"/>
                    </a:ext>
                  </a:extLst>
                </a:gridCol>
                <a:gridCol w="600264">
                  <a:extLst>
                    <a:ext uri="{9D8B030D-6E8A-4147-A177-3AD203B41FA5}">
                      <a16:colId xmlns:a16="http://schemas.microsoft.com/office/drawing/2014/main" val="902854641"/>
                    </a:ext>
                  </a:extLst>
                </a:gridCol>
                <a:gridCol w="600264">
                  <a:extLst>
                    <a:ext uri="{9D8B030D-6E8A-4147-A177-3AD203B41FA5}">
                      <a16:colId xmlns:a16="http://schemas.microsoft.com/office/drawing/2014/main" val="3140628642"/>
                    </a:ext>
                  </a:extLst>
                </a:gridCol>
                <a:gridCol w="600264">
                  <a:extLst>
                    <a:ext uri="{9D8B030D-6E8A-4147-A177-3AD203B41FA5}">
                      <a16:colId xmlns:a16="http://schemas.microsoft.com/office/drawing/2014/main" val="2761441539"/>
                    </a:ext>
                  </a:extLst>
                </a:gridCol>
                <a:gridCol w="590469">
                  <a:extLst>
                    <a:ext uri="{9D8B030D-6E8A-4147-A177-3AD203B41FA5}">
                      <a16:colId xmlns:a16="http://schemas.microsoft.com/office/drawing/2014/main" val="2391952788"/>
                    </a:ext>
                  </a:extLst>
                </a:gridCol>
                <a:gridCol w="610059">
                  <a:extLst>
                    <a:ext uri="{9D8B030D-6E8A-4147-A177-3AD203B41FA5}">
                      <a16:colId xmlns:a16="http://schemas.microsoft.com/office/drawing/2014/main" val="13264022"/>
                    </a:ext>
                  </a:extLst>
                </a:gridCol>
                <a:gridCol w="600264">
                  <a:extLst>
                    <a:ext uri="{9D8B030D-6E8A-4147-A177-3AD203B41FA5}">
                      <a16:colId xmlns:a16="http://schemas.microsoft.com/office/drawing/2014/main" val="1665918516"/>
                    </a:ext>
                  </a:extLst>
                </a:gridCol>
                <a:gridCol w="600264">
                  <a:extLst>
                    <a:ext uri="{9D8B030D-6E8A-4147-A177-3AD203B41FA5}">
                      <a16:colId xmlns:a16="http://schemas.microsoft.com/office/drawing/2014/main" val="2015431225"/>
                    </a:ext>
                  </a:extLst>
                </a:gridCol>
                <a:gridCol w="600264">
                  <a:extLst>
                    <a:ext uri="{9D8B030D-6E8A-4147-A177-3AD203B41FA5}">
                      <a16:colId xmlns:a16="http://schemas.microsoft.com/office/drawing/2014/main" val="1727559883"/>
                    </a:ext>
                  </a:extLst>
                </a:gridCol>
                <a:gridCol w="600264">
                  <a:extLst>
                    <a:ext uri="{9D8B030D-6E8A-4147-A177-3AD203B41FA5}">
                      <a16:colId xmlns:a16="http://schemas.microsoft.com/office/drawing/2014/main" val="2843760478"/>
                    </a:ext>
                  </a:extLst>
                </a:gridCol>
                <a:gridCol w="693922">
                  <a:extLst>
                    <a:ext uri="{9D8B030D-6E8A-4147-A177-3AD203B41FA5}">
                      <a16:colId xmlns:a16="http://schemas.microsoft.com/office/drawing/2014/main" val="3449675621"/>
                    </a:ext>
                  </a:extLst>
                </a:gridCol>
                <a:gridCol w="693922">
                  <a:extLst>
                    <a:ext uri="{9D8B030D-6E8A-4147-A177-3AD203B41FA5}">
                      <a16:colId xmlns:a16="http://schemas.microsoft.com/office/drawing/2014/main" val="172229039"/>
                    </a:ext>
                  </a:extLst>
                </a:gridCol>
                <a:gridCol w="693922">
                  <a:extLst>
                    <a:ext uri="{9D8B030D-6E8A-4147-A177-3AD203B41FA5}">
                      <a16:colId xmlns:a16="http://schemas.microsoft.com/office/drawing/2014/main" val="3964506187"/>
                    </a:ext>
                  </a:extLst>
                </a:gridCol>
                <a:gridCol w="693922">
                  <a:extLst>
                    <a:ext uri="{9D8B030D-6E8A-4147-A177-3AD203B41FA5}">
                      <a16:colId xmlns:a16="http://schemas.microsoft.com/office/drawing/2014/main" val="3746080546"/>
                    </a:ext>
                  </a:extLst>
                </a:gridCol>
                <a:gridCol w="693922">
                  <a:extLst>
                    <a:ext uri="{9D8B030D-6E8A-4147-A177-3AD203B41FA5}">
                      <a16:colId xmlns:a16="http://schemas.microsoft.com/office/drawing/2014/main" val="3285160391"/>
                    </a:ext>
                  </a:extLst>
                </a:gridCol>
              </a:tblGrid>
              <a:tr h="718570">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622921511"/>
                  </a:ext>
                </a:extLst>
              </a:tr>
              <a:tr h="551130">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340193455"/>
                  </a:ext>
                </a:extLst>
              </a:tr>
              <a:tr h="476631">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27/12/2021</a:t>
                      </a:r>
                    </a:p>
                  </a:txBody>
                  <a:tcPr marL="99060" marR="9906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2558533373"/>
                  </a:ext>
                </a:extLst>
              </a:tr>
              <a:tr h="475603">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31/12/2021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4127646677"/>
                  </a:ext>
                </a:extLst>
              </a:tr>
              <a:tr h="30910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08/01/2021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4222253150"/>
                  </a:ext>
                </a:extLst>
              </a:tr>
              <a:tr h="47663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716051366"/>
                  </a:ext>
                </a:extLst>
              </a:tr>
              <a:tr h="482165">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Manage dataset</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16/01/2022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2096118745"/>
                  </a:ext>
                </a:extLst>
              </a:tr>
              <a:tr h="387248">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Text</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pre-processing</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22/01/2022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2944707085"/>
                  </a:ext>
                </a:extLst>
              </a:tr>
              <a:tr h="371154">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Text</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similarity matching</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27/01/2022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2673811428"/>
                  </a:ext>
                </a:extLst>
              </a:tr>
              <a:tr h="317752">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Image</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retrieval</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05/02/2022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2104088768"/>
                  </a:ext>
                </a:extLst>
              </a:tr>
              <a:tr h="309101">
                <a:tc>
                  <a:txBody>
                    <a:bodyPr/>
                    <a:lstStyle/>
                    <a:p>
                      <a:pPr>
                        <a:lnSpc>
                          <a:spcPct val="107000"/>
                        </a:lnSpc>
                        <a:spcAft>
                          <a:spcPts val="800"/>
                        </a:spcAft>
                      </a:pPr>
                      <a:r>
                        <a:rPr lang="en-US" sz="1200" b="0" dirty="0">
                          <a:solidFill>
                            <a:schemeClr val="bg1"/>
                          </a:solidFill>
                          <a:effectLst/>
                          <a:latin typeface="Times New Roman" panose="02020603050405020304" pitchFamily="18" charset="0"/>
                          <a:cs typeface="Times New Roman" panose="02020603050405020304" pitchFamily="18" charset="0"/>
                        </a:rPr>
                        <a:t>Testing data</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000" dirty="0">
                          <a:latin typeface="Times New Roman" pitchFamily="18" charset="0"/>
                          <a:cs typeface="Times New Roman" pitchFamily="18" charset="0"/>
                        </a:rPr>
                        <a:t>10/01/2022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921194022"/>
                  </a:ext>
                </a:extLst>
              </a:tr>
              <a:tr h="44927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235963417"/>
                  </a:ext>
                </a:extLst>
              </a:tr>
              <a:tr h="606458">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20/02/2022</a:t>
                      </a: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6</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2000278532"/>
                  </a:ext>
                </a:extLst>
              </a:tr>
              <a:tr h="257866">
                <a:tc>
                  <a:txBody>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46</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7</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6</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extLst>
                  <a:ext uri="{0D108BD9-81ED-4DB2-BD59-A6C34878D82A}">
                    <a16:rowId xmlns:a16="http://schemas.microsoft.com/office/drawing/2014/main" val="167064198"/>
                  </a:ext>
                </a:extLst>
              </a:tr>
            </a:tbl>
          </a:graphicData>
        </a:graphic>
      </p:graphicFrame>
    </p:spTree>
    <p:extLst>
      <p:ext uri="{BB962C8B-B14F-4D97-AF65-F5344CB8AC3E}">
        <p14:creationId xmlns:p14="http://schemas.microsoft.com/office/powerpoint/2010/main" val="38383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C25E1A-605F-41DF-BAB1-80DACD703EBC}"/>
              </a:ext>
            </a:extLst>
          </p:cNvPr>
          <p:cNvPicPr>
            <a:picLocks noChangeAspect="1"/>
          </p:cNvPicPr>
          <p:nvPr/>
        </p:nvPicPr>
        <p:blipFill>
          <a:blip r:embed="rId2"/>
          <a:stretch>
            <a:fillRect/>
          </a:stretch>
        </p:blipFill>
        <p:spPr>
          <a:xfrm>
            <a:off x="7678588" y="620687"/>
            <a:ext cx="3086100" cy="6136120"/>
          </a:xfrm>
          <a:prstGeom prst="rect">
            <a:avLst/>
          </a:prstGeom>
        </p:spPr>
      </p:pic>
      <p:pic>
        <p:nvPicPr>
          <p:cNvPr id="3" name="Picture 2">
            <a:extLst>
              <a:ext uri="{FF2B5EF4-FFF2-40B4-BE49-F238E27FC236}">
                <a16:creationId xmlns:a16="http://schemas.microsoft.com/office/drawing/2014/main" id="{8863515D-92D5-4523-A018-496E89B1FF0F}"/>
              </a:ext>
            </a:extLst>
          </p:cNvPr>
          <p:cNvPicPr>
            <a:picLocks noChangeAspect="1"/>
          </p:cNvPicPr>
          <p:nvPr/>
        </p:nvPicPr>
        <p:blipFill>
          <a:blip r:embed="rId3"/>
          <a:stretch>
            <a:fillRect/>
          </a:stretch>
        </p:blipFill>
        <p:spPr>
          <a:xfrm>
            <a:off x="4438228" y="620687"/>
            <a:ext cx="3086100" cy="6136119"/>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80292A35-FA73-4030-9ED4-E4A093BE9D61}"/>
              </a:ext>
            </a:extLst>
          </p:cNvPr>
          <p:cNvPicPr>
            <a:picLocks noChangeAspect="1"/>
          </p:cNvPicPr>
          <p:nvPr/>
        </p:nvPicPr>
        <p:blipFill>
          <a:blip r:embed="rId4"/>
          <a:stretch>
            <a:fillRect/>
          </a:stretch>
        </p:blipFill>
        <p:spPr>
          <a:xfrm>
            <a:off x="1053852" y="620688"/>
            <a:ext cx="3086100" cy="6136119"/>
          </a:xfrm>
          <a:prstGeom prst="rect">
            <a:avLst/>
          </a:prstGeom>
        </p:spPr>
      </p:pic>
      <p:sp>
        <p:nvSpPr>
          <p:cNvPr id="5" name="TextBox 4">
            <a:extLst>
              <a:ext uri="{FF2B5EF4-FFF2-40B4-BE49-F238E27FC236}">
                <a16:creationId xmlns:a16="http://schemas.microsoft.com/office/drawing/2014/main" id="{6D83207D-AD6D-4127-A699-88D6D420A530}"/>
              </a:ext>
            </a:extLst>
          </p:cNvPr>
          <p:cNvSpPr txBox="1"/>
          <p:nvPr/>
        </p:nvSpPr>
        <p:spPr>
          <a:xfrm>
            <a:off x="2854052" y="11125"/>
            <a:ext cx="6097464" cy="523220"/>
          </a:xfrm>
          <a:prstGeom prst="rect">
            <a:avLst/>
          </a:prstGeom>
          <a:noFill/>
        </p:spPr>
        <p:txBody>
          <a:bodyPr wrap="square">
            <a:spAutoFit/>
          </a:bodyPr>
          <a:lstStyle/>
          <a:p>
            <a:pPr algn="ctr"/>
            <a:r>
              <a:rPr lang="en-US" sz="2800" b="1" dirty="0">
                <a:solidFill>
                  <a:schemeClr val="tx2"/>
                </a:solidFill>
                <a:latin typeface="Times New Roman" panose="02020603050405020304" pitchFamily="18" charset="0"/>
                <a:cs typeface="Times New Roman" panose="02020603050405020304" pitchFamily="18" charset="0"/>
              </a:rPr>
              <a:t>SCREENSHOTS</a:t>
            </a:r>
            <a:endParaRPr lang="en-IN" sz="28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47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933B-85B6-41F9-86EB-3EA810789BF3}"/>
              </a:ext>
            </a:extLst>
          </p:cNvPr>
          <p:cNvSpPr>
            <a:spLocks noGrp="1"/>
          </p:cNvSpPr>
          <p:nvPr/>
        </p:nvSpPr>
        <p:spPr>
          <a:xfrm>
            <a:off x="1979612" y="6039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chemeClr val="tx2"/>
                </a:solidFill>
                <a:latin typeface="Times New Roman" pitchFamily="18" charset="0"/>
                <a:cs typeface="Times New Roman" pitchFamily="18" charset="0"/>
              </a:rPr>
              <a:t>TABLE OF CONTENTS</a:t>
            </a:r>
          </a:p>
        </p:txBody>
      </p:sp>
      <p:sp>
        <p:nvSpPr>
          <p:cNvPr id="4" name="Content Placeholder 4">
            <a:extLst>
              <a:ext uri="{FF2B5EF4-FFF2-40B4-BE49-F238E27FC236}">
                <a16:creationId xmlns:a16="http://schemas.microsoft.com/office/drawing/2014/main" id="{EA210517-F608-4D29-B5EB-8987E71CAEBF}"/>
              </a:ext>
            </a:extLst>
          </p:cNvPr>
          <p:cNvSpPr>
            <a:spLocks noGrp="1"/>
          </p:cNvSpPr>
          <p:nvPr/>
        </p:nvSpPr>
        <p:spPr>
          <a:xfrm>
            <a:off x="1701924" y="1340768"/>
            <a:ext cx="8229599" cy="5040560"/>
          </a:xfrm>
          <a:prstGeom prst="rect">
            <a:avLst/>
          </a:prstGeom>
        </p:spPr>
        <p:txBody>
          <a:bodyPr vert="horz" lIns="91397" tIns="45698" rIns="91397" bIns="45698" rtlCol="0">
            <a:normAutofit/>
          </a:bodyPr>
          <a:lstStyle>
            <a:lvl1pPr marL="342740" indent="-342740" algn="l" defTabSz="91397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01" indent="-285615" algn="l" defTabSz="91397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65" indent="-228493" algn="l" defTabSz="91397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5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205643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513422"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407"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39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38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56984" indent="-456984">
              <a:buFont typeface="+mj-lt"/>
              <a:buAutoNum type="arabicPeriod"/>
            </a:pPr>
            <a:r>
              <a:rPr lang="en-IN" sz="2000" b="1" dirty="0">
                <a:solidFill>
                  <a:schemeClr val="tx2"/>
                </a:solidFill>
                <a:latin typeface="Times New Roman" pitchFamily="18" charset="0"/>
                <a:cs typeface="Times New Roman" pitchFamily="18" charset="0"/>
              </a:rPr>
              <a:t>Introduction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Modules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Methodology</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Data Flow Diagram</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Table Design</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Developing Environment</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Future Enhancements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Project Plan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User Stories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Product Backlog</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Sprint Plans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Sprint Actual</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Screenshots</a:t>
            </a:r>
          </a:p>
          <a:p>
            <a:pPr marL="456984" indent="-456984">
              <a:buFont typeface="+mj-lt"/>
              <a:buAutoNum type="arabicPeriod"/>
            </a:pPr>
            <a:endParaRPr lang="en-IN" sz="2000" b="1" dirty="0">
              <a:solidFill>
                <a:schemeClr val="tx2"/>
              </a:solidFill>
              <a:latin typeface="Times New Roman" pitchFamily="18" charset="0"/>
              <a:cs typeface="Times New Roman" pitchFamily="18" charset="0"/>
            </a:endParaRPr>
          </a:p>
          <a:p>
            <a:pPr marL="456984" indent="-456984">
              <a:buFont typeface="+mj-lt"/>
              <a:buAutoNum type="arabicPeriod"/>
            </a:pPr>
            <a:endParaRPr lang="en-IN" sz="2000" b="1" dirty="0">
              <a:solidFill>
                <a:schemeClr val="tx2"/>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01755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64CA68-7DEC-4A81-A80A-B0EA92BA5B07}"/>
              </a:ext>
            </a:extLst>
          </p:cNvPr>
          <p:cNvPicPr>
            <a:picLocks noChangeAspect="1"/>
          </p:cNvPicPr>
          <p:nvPr/>
        </p:nvPicPr>
        <p:blipFill>
          <a:blip r:embed="rId2"/>
          <a:stretch>
            <a:fillRect/>
          </a:stretch>
        </p:blipFill>
        <p:spPr>
          <a:xfrm>
            <a:off x="4510236" y="49523"/>
            <a:ext cx="3086100" cy="6705982"/>
          </a:xfrm>
          <a:prstGeom prst="rect">
            <a:avLst/>
          </a:prstGeom>
        </p:spPr>
      </p:pic>
      <p:pic>
        <p:nvPicPr>
          <p:cNvPr id="11" name="Picture 10">
            <a:extLst>
              <a:ext uri="{FF2B5EF4-FFF2-40B4-BE49-F238E27FC236}">
                <a16:creationId xmlns:a16="http://schemas.microsoft.com/office/drawing/2014/main" id="{4854E800-0F1D-4F23-AB7E-8EE11D423F3B}"/>
              </a:ext>
            </a:extLst>
          </p:cNvPr>
          <p:cNvPicPr>
            <a:picLocks noChangeAspect="1"/>
          </p:cNvPicPr>
          <p:nvPr/>
        </p:nvPicPr>
        <p:blipFill>
          <a:blip r:embed="rId3"/>
          <a:stretch>
            <a:fillRect/>
          </a:stretch>
        </p:blipFill>
        <p:spPr>
          <a:xfrm>
            <a:off x="1125860" y="35386"/>
            <a:ext cx="3086100" cy="6705982"/>
          </a:xfrm>
          <a:prstGeom prst="rect">
            <a:avLst/>
          </a:prstGeom>
        </p:spPr>
      </p:pic>
      <p:pic>
        <p:nvPicPr>
          <p:cNvPr id="13" name="Picture 12" descr="Timeline&#10;&#10;Description automatically generated">
            <a:extLst>
              <a:ext uri="{FF2B5EF4-FFF2-40B4-BE49-F238E27FC236}">
                <a16:creationId xmlns:a16="http://schemas.microsoft.com/office/drawing/2014/main" id="{85B6DA57-DD24-49ED-ABDB-3FCA29DBA924}"/>
              </a:ext>
            </a:extLst>
          </p:cNvPr>
          <p:cNvPicPr>
            <a:picLocks noChangeAspect="1"/>
          </p:cNvPicPr>
          <p:nvPr/>
        </p:nvPicPr>
        <p:blipFill>
          <a:blip r:embed="rId4"/>
          <a:stretch>
            <a:fillRect/>
          </a:stretch>
        </p:blipFill>
        <p:spPr>
          <a:xfrm>
            <a:off x="7750596" y="79130"/>
            <a:ext cx="3086100" cy="6662238"/>
          </a:xfrm>
          <a:prstGeom prst="rect">
            <a:avLst/>
          </a:prstGeom>
        </p:spPr>
      </p:pic>
    </p:spTree>
    <p:extLst>
      <p:ext uri="{BB962C8B-B14F-4D97-AF65-F5344CB8AC3E}">
        <p14:creationId xmlns:p14="http://schemas.microsoft.com/office/powerpoint/2010/main" val="426669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AE55C2-F580-49B8-B671-28040E81CB51}"/>
              </a:ext>
            </a:extLst>
          </p:cNvPr>
          <p:cNvPicPr>
            <a:picLocks noChangeAspect="1"/>
          </p:cNvPicPr>
          <p:nvPr/>
        </p:nvPicPr>
        <p:blipFill>
          <a:blip r:embed="rId2"/>
          <a:stretch>
            <a:fillRect/>
          </a:stretch>
        </p:blipFill>
        <p:spPr>
          <a:xfrm>
            <a:off x="6094412" y="254023"/>
            <a:ext cx="4406802" cy="3061175"/>
          </a:xfrm>
          <a:prstGeom prst="rect">
            <a:avLst/>
          </a:prstGeom>
        </p:spPr>
      </p:pic>
      <p:pic>
        <p:nvPicPr>
          <p:cNvPr id="3" name="Picture 2">
            <a:extLst>
              <a:ext uri="{FF2B5EF4-FFF2-40B4-BE49-F238E27FC236}">
                <a16:creationId xmlns:a16="http://schemas.microsoft.com/office/drawing/2014/main" id="{437BCAEC-044C-48BE-9FE6-E36F47B794E5}"/>
              </a:ext>
            </a:extLst>
          </p:cNvPr>
          <p:cNvPicPr>
            <a:picLocks noChangeAspect="1"/>
          </p:cNvPicPr>
          <p:nvPr/>
        </p:nvPicPr>
        <p:blipFill>
          <a:blip r:embed="rId3"/>
          <a:stretch>
            <a:fillRect/>
          </a:stretch>
        </p:blipFill>
        <p:spPr>
          <a:xfrm>
            <a:off x="1269876" y="254024"/>
            <a:ext cx="4406802" cy="3096344"/>
          </a:xfrm>
          <a:prstGeom prst="rect">
            <a:avLst/>
          </a:prstGeom>
        </p:spPr>
      </p:pic>
      <p:pic>
        <p:nvPicPr>
          <p:cNvPr id="4" name="Picture 3">
            <a:extLst>
              <a:ext uri="{FF2B5EF4-FFF2-40B4-BE49-F238E27FC236}">
                <a16:creationId xmlns:a16="http://schemas.microsoft.com/office/drawing/2014/main" id="{A0E936B0-F1B8-4B0E-A209-E96A9344B921}"/>
              </a:ext>
            </a:extLst>
          </p:cNvPr>
          <p:cNvPicPr>
            <a:picLocks noChangeAspect="1"/>
          </p:cNvPicPr>
          <p:nvPr/>
        </p:nvPicPr>
        <p:blipFill>
          <a:blip r:embed="rId4"/>
          <a:stretch>
            <a:fillRect/>
          </a:stretch>
        </p:blipFill>
        <p:spPr>
          <a:xfrm>
            <a:off x="6100654" y="3681028"/>
            <a:ext cx="4400560" cy="3096344"/>
          </a:xfrm>
          <a:prstGeom prst="rect">
            <a:avLst/>
          </a:prstGeom>
        </p:spPr>
      </p:pic>
      <p:pic>
        <p:nvPicPr>
          <p:cNvPr id="5" name="Picture 4">
            <a:extLst>
              <a:ext uri="{FF2B5EF4-FFF2-40B4-BE49-F238E27FC236}">
                <a16:creationId xmlns:a16="http://schemas.microsoft.com/office/drawing/2014/main" id="{6675E86B-20B1-4243-8F2B-C99C19561913}"/>
              </a:ext>
            </a:extLst>
          </p:cNvPr>
          <p:cNvPicPr>
            <a:picLocks noChangeAspect="1"/>
          </p:cNvPicPr>
          <p:nvPr/>
        </p:nvPicPr>
        <p:blipFill>
          <a:blip r:embed="rId5"/>
          <a:stretch>
            <a:fillRect/>
          </a:stretch>
        </p:blipFill>
        <p:spPr>
          <a:xfrm>
            <a:off x="1287461" y="3681028"/>
            <a:ext cx="4406802" cy="3096344"/>
          </a:xfrm>
          <a:prstGeom prst="rect">
            <a:avLst/>
          </a:prstGeom>
        </p:spPr>
      </p:pic>
    </p:spTree>
    <p:extLst>
      <p:ext uri="{BB962C8B-B14F-4D97-AF65-F5344CB8AC3E}">
        <p14:creationId xmlns:p14="http://schemas.microsoft.com/office/powerpoint/2010/main" val="312825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01659C-0610-478E-A558-8B2B0473E694}"/>
              </a:ext>
            </a:extLst>
          </p:cNvPr>
          <p:cNvSpPr txBox="1"/>
          <p:nvPr/>
        </p:nvSpPr>
        <p:spPr>
          <a:xfrm>
            <a:off x="2339324" y="2921168"/>
            <a:ext cx="7510175" cy="1015663"/>
          </a:xfrm>
          <a:prstGeom prst="rect">
            <a:avLst/>
          </a:prstGeom>
          <a:noFill/>
        </p:spPr>
        <p:txBody>
          <a:bodyPr wrap="square">
            <a:spAutoFit/>
          </a:bodyPr>
          <a:lstStyle/>
          <a:p>
            <a:pPr algn="ctr"/>
            <a:r>
              <a:rPr lang="en-US" sz="6000" b="1" dirty="0">
                <a:latin typeface="Bauhaus 93" panose="04030905020B02020C02" pitchFamily="82" charset="0"/>
                <a:cs typeface="Times New Roman" panose="02020603050405020304" pitchFamily="18" charset="0"/>
              </a:rPr>
              <a:t>THANK YOU</a:t>
            </a:r>
            <a:endParaRPr lang="en-IN" sz="6000" b="1" dirty="0">
              <a:latin typeface="Bauhaus 93" panose="04030905020B02020C02" pitchFamily="82" charset="0"/>
              <a:cs typeface="Times New Roman" panose="02020603050405020304" pitchFamily="18" charset="0"/>
            </a:endParaRPr>
          </a:p>
        </p:txBody>
      </p:sp>
    </p:spTree>
    <p:extLst>
      <p:ext uri="{BB962C8B-B14F-4D97-AF65-F5344CB8AC3E}">
        <p14:creationId xmlns:p14="http://schemas.microsoft.com/office/powerpoint/2010/main" val="105766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93436" y="177801"/>
            <a:ext cx="9782801" cy="658912"/>
          </a:xfrm>
        </p:spPr>
        <p:txBody>
          <a:bodyPr>
            <a:normAutofit/>
          </a:bodyPr>
          <a:lstStyle/>
          <a:p>
            <a:pPr algn="ctr"/>
            <a:r>
              <a:rPr lang="en-US" sz="2800" b="1" u="sng" dirty="0">
                <a:latin typeface="Times New Roman" pitchFamily="18" charset="0"/>
                <a:cs typeface="Times New Roman" pitchFamily="18" charset="0"/>
              </a:rPr>
              <a:t>INTRODUCTION</a:t>
            </a:r>
          </a:p>
        </p:txBody>
      </p:sp>
      <p:sp>
        <p:nvSpPr>
          <p:cNvPr id="8" name="Content Placeholder 7"/>
          <p:cNvSpPr>
            <a:spLocks noGrp="1"/>
          </p:cNvSpPr>
          <p:nvPr>
            <p:ph idx="1"/>
          </p:nvPr>
        </p:nvSpPr>
        <p:spPr>
          <a:xfrm>
            <a:off x="1593436" y="908719"/>
            <a:ext cx="9782801" cy="5771479"/>
          </a:xfrm>
        </p:spPr>
        <p:txBody>
          <a:bodyPr>
            <a:normAutofit/>
          </a:bodyPr>
          <a:lstStyle/>
          <a:p>
            <a:pPr marL="0" indent="0" algn="just">
              <a:buNone/>
            </a:pPr>
            <a:r>
              <a:rPr lang="en-US" sz="2000" dirty="0">
                <a:solidFill>
                  <a:schemeClr val="tx2"/>
                </a:solidFill>
                <a:latin typeface="Times New Roman" pitchFamily="18" charset="0"/>
                <a:cs typeface="Times New Roman" pitchFamily="18" charset="0"/>
              </a:rPr>
              <a:t>The aim of the project is to develop a software which will convert a text story into its corresponding image story. This software can represent a simple or even a big story with images corresponding to each sentence in the story. Each sentence of the given story is analyzed for its meaning and matching images are extracted from our dataset. The sentences are replaced by images which can convey the meaning of the text data, so that, the user obtains an image story line as an output for the text story line given as input. For finding which all words in each sentence make it meaningful, we make use of the NLTK module available in Python. At first, each word in the given story is tokenized using the </a:t>
            </a:r>
            <a:r>
              <a:rPr lang="en-US" sz="2000" dirty="0" err="1">
                <a:solidFill>
                  <a:schemeClr val="tx2"/>
                </a:solidFill>
                <a:latin typeface="Times New Roman" pitchFamily="18" charset="0"/>
                <a:cs typeface="Times New Roman" pitchFamily="18" charset="0"/>
              </a:rPr>
              <a:t>tokenizer</a:t>
            </a:r>
            <a:r>
              <a:rPr lang="en-US" sz="2000" dirty="0">
                <a:solidFill>
                  <a:schemeClr val="tx2"/>
                </a:solidFill>
                <a:latin typeface="Times New Roman" pitchFamily="18" charset="0"/>
                <a:cs typeface="Times New Roman" pitchFamily="18" charset="0"/>
              </a:rPr>
              <a:t> available in Python. The image story is designed in such a way that the images are represented in a gallery format. There is button which can be clicked to get the double corresponding to each sentence in the story. The sentence for each image, is also displayed below it, so that it can be understood in a better way</a:t>
            </a:r>
          </a:p>
          <a:p>
            <a:pPr marL="0" indent="0" algn="just">
              <a:buNone/>
            </a:pPr>
            <a:r>
              <a:rPr lang="en-US" sz="2000" dirty="0">
                <a:solidFill>
                  <a:schemeClr val="tx2"/>
                </a:solidFill>
                <a:latin typeface="Times New Roman" pitchFamily="18" charset="0"/>
                <a:cs typeface="Times New Roman" pitchFamily="18" charset="0"/>
              </a:rPr>
              <a:t>Currently to understand the inner meaning of an image people must either search or go to some experts for help. It is time consuming and sometimes images are not interpreted correctly. The project develop a software which will convert a text story into its corresponding image story. Each sentence of the given story is analyzed for its meaning and matching images are extracted from our dataset. The sentences are replaced by images which can convey the meaning of the text data, so that, the user obtains IMAGE STORY TELLER as an output for the text story line given as input. Thus users can understand the meaning of the image in a better way.</a:t>
            </a:r>
            <a:r>
              <a:rPr lang="en-IN" sz="2000" b="1" dirty="0">
                <a:solidFill>
                  <a:schemeClr val="tx2"/>
                </a:solidFill>
                <a:latin typeface="Times New Roman" pitchFamily="18" charset="0"/>
                <a:cs typeface="Times New Roman" pitchFamily="18" charset="0"/>
              </a:rPr>
              <a:t> </a:t>
            </a:r>
            <a:endParaRPr lang="en-US" sz="2000" dirty="0">
              <a:solidFill>
                <a:schemeClr val="tx2"/>
              </a:solidFill>
              <a:latin typeface="Times New Roman" pitchFamily="18" charset="0"/>
              <a:cs typeface="Times New Roman" pitchFamily="18" charset="0"/>
            </a:endParaRPr>
          </a:p>
          <a:p>
            <a:pPr marL="0" indent="0" algn="just">
              <a:buNone/>
            </a:pPr>
            <a:endParaRPr lang="en-US" sz="2000" dirty="0">
              <a:solidFill>
                <a:schemeClr val="tx2"/>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0234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AE23B-B90C-4557-94AE-DE8D184794F9}"/>
              </a:ext>
            </a:extLst>
          </p:cNvPr>
          <p:cNvSpPr>
            <a:spLocks noGrp="1"/>
          </p:cNvSpPr>
          <p:nvPr/>
        </p:nvSpPr>
        <p:spPr>
          <a:xfrm>
            <a:off x="1636711" y="332656"/>
            <a:ext cx="8915401" cy="764704"/>
          </a:xfrm>
          <a:prstGeom prst="rect">
            <a:avLst/>
          </a:prstGeom>
        </p:spPr>
        <p:txBody>
          <a:bodyPr vert="horz" lIns="91397" tIns="45698" rIns="91397" bIns="45698" rtlCol="0" anchor="ctr">
            <a:normAutofit/>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u="sng" dirty="0">
                <a:solidFill>
                  <a:schemeClr val="tx2"/>
                </a:solidFill>
                <a:latin typeface="Times New Roman" pitchFamily="18" charset="0"/>
                <a:cs typeface="Times New Roman" pitchFamily="18" charset="0"/>
              </a:rPr>
              <a:t>MODULES</a:t>
            </a:r>
          </a:p>
        </p:txBody>
      </p:sp>
      <p:sp>
        <p:nvSpPr>
          <p:cNvPr id="6" name="TextBox 5">
            <a:extLst>
              <a:ext uri="{FF2B5EF4-FFF2-40B4-BE49-F238E27FC236}">
                <a16:creationId xmlns:a16="http://schemas.microsoft.com/office/drawing/2014/main" id="{67EB8D3C-48CC-458C-AA6B-95411CA10AB9}"/>
              </a:ext>
            </a:extLst>
          </p:cNvPr>
          <p:cNvSpPr txBox="1"/>
          <p:nvPr/>
        </p:nvSpPr>
        <p:spPr>
          <a:xfrm>
            <a:off x="1926352" y="2564904"/>
            <a:ext cx="7920880" cy="1819985"/>
          </a:xfrm>
          <a:prstGeom prst="rect">
            <a:avLst/>
          </a:prstGeom>
          <a:noFill/>
        </p:spPr>
        <p:txBody>
          <a:bodyPr wrap="square">
            <a:spAutoFit/>
          </a:bodyPr>
          <a:lstStyle/>
          <a:p>
            <a:pPr marL="285750" indent="-285750">
              <a:spcAft>
                <a:spcPts val="800"/>
              </a:spcAft>
              <a:buFont typeface="Wingdings" panose="05000000000000000000" pitchFamily="2" charset="2"/>
              <a:buChar char="q"/>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Login</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 Data Set(images)</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View Users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View Feedbacks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46D1F2C-E39C-4EC5-B5DA-0708BA669E06}"/>
              </a:ext>
            </a:extLst>
          </p:cNvPr>
          <p:cNvSpPr txBox="1"/>
          <p:nvPr/>
        </p:nvSpPr>
        <p:spPr>
          <a:xfrm>
            <a:off x="1917948" y="4559122"/>
            <a:ext cx="6097464" cy="1841530"/>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q"/>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Story Teller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eedback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1645945" y="1556793"/>
            <a:ext cx="9782801" cy="504056"/>
          </a:xfrm>
        </p:spPr>
        <p:txBody>
          <a:bodyPr>
            <a:normAutofit/>
          </a:bodyPr>
          <a:lstStyle/>
          <a:p>
            <a:r>
              <a:rPr lang="en-US" sz="2400" b="1" u="sng" dirty="0">
                <a:latin typeface="Times New Roman" pitchFamily="18" charset="0"/>
                <a:cs typeface="Times New Roman" pitchFamily="18" charset="0"/>
              </a:rPr>
              <a:t>USER MODULES</a:t>
            </a:r>
          </a:p>
        </p:txBody>
      </p:sp>
    </p:spTree>
    <p:extLst>
      <p:ext uri="{BB962C8B-B14F-4D97-AF65-F5344CB8AC3E}">
        <p14:creationId xmlns:p14="http://schemas.microsoft.com/office/powerpoint/2010/main" val="45468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latin typeface="Times New Roman" pitchFamily="18" charset="0"/>
                <a:cs typeface="Times New Roman" pitchFamily="18" charset="0"/>
              </a:rPr>
              <a:t>FUNCTIONAL MODULES</a:t>
            </a:r>
            <a:endParaRPr lang="en-US" dirty="0"/>
          </a:p>
        </p:txBody>
      </p:sp>
      <p:sp>
        <p:nvSpPr>
          <p:cNvPr id="3" name="Content Placeholder 2"/>
          <p:cNvSpPr>
            <a:spLocks noGrp="1"/>
          </p:cNvSpPr>
          <p:nvPr>
            <p:ph idx="1"/>
          </p:nvPr>
        </p:nvSpPr>
        <p:spPr/>
        <p:txBody>
          <a:bodyPr>
            <a:normAutofit/>
          </a:bodyPr>
          <a:lstStyle/>
          <a:p>
            <a:r>
              <a:rPr lang="en-US" sz="2000" b="1" u="sng" dirty="0">
                <a:latin typeface="Times New Roman" pitchFamily="18" charset="0"/>
                <a:cs typeface="Times New Roman" pitchFamily="18" charset="0"/>
              </a:rPr>
              <a:t>Text to Image Conversion</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Text to Image Conversion is the next module. </a:t>
            </a:r>
          </a:p>
          <a:p>
            <a:r>
              <a:rPr lang="en-US" sz="2000" dirty="0">
                <a:latin typeface="Times New Roman" pitchFamily="18" charset="0"/>
                <a:cs typeface="Times New Roman" pitchFamily="18" charset="0"/>
              </a:rPr>
              <a:t>This module involves: </a:t>
            </a:r>
          </a:p>
          <a:p>
            <a:pPr lvl="0"/>
            <a:r>
              <a:rPr lang="en-US" sz="2000" dirty="0">
                <a:latin typeface="Times New Roman" pitchFamily="18" charset="0"/>
                <a:cs typeface="Times New Roman" pitchFamily="18" charset="0"/>
              </a:rPr>
              <a:t>Story to sentences</a:t>
            </a:r>
          </a:p>
          <a:p>
            <a:pPr lvl="0"/>
            <a:r>
              <a:rPr lang="en-US" sz="2000" dirty="0">
                <a:latin typeface="Times New Roman" pitchFamily="18" charset="0"/>
                <a:cs typeface="Times New Roman" pitchFamily="18" charset="0"/>
              </a:rPr>
              <a:t>sentence comparison</a:t>
            </a:r>
          </a:p>
          <a:p>
            <a:pPr lvl="1"/>
            <a:r>
              <a:rPr lang="en-US" sz="2000" dirty="0">
                <a:latin typeface="Times New Roman" pitchFamily="18" charset="0"/>
                <a:cs typeface="Times New Roman" pitchFamily="18" charset="0"/>
              </a:rPr>
              <a:t>tokenization </a:t>
            </a:r>
          </a:p>
          <a:p>
            <a:pPr lvl="1"/>
            <a:r>
              <a:rPr lang="en-US" sz="2000" dirty="0">
                <a:latin typeface="Times New Roman" pitchFamily="18" charset="0"/>
                <a:cs typeface="Times New Roman" pitchFamily="18" charset="0"/>
              </a:rPr>
              <a:t>remove stop words from the string</a:t>
            </a:r>
          </a:p>
          <a:p>
            <a:pPr lvl="1"/>
            <a:r>
              <a:rPr lang="en-US" sz="2000" dirty="0">
                <a:latin typeface="Times New Roman" pitchFamily="18" charset="0"/>
                <a:cs typeface="Times New Roman" pitchFamily="18" charset="0"/>
              </a:rPr>
              <a:t>stemming</a:t>
            </a:r>
          </a:p>
          <a:p>
            <a:pPr lvl="1"/>
            <a:r>
              <a:rPr lang="en-US" sz="2000" dirty="0">
                <a:latin typeface="Times New Roman" pitchFamily="18" charset="0"/>
                <a:cs typeface="Times New Roman" pitchFamily="18" charset="0"/>
              </a:rPr>
              <a:t>create a vector containing keywords of both strings</a:t>
            </a:r>
          </a:p>
          <a:p>
            <a:pPr lvl="1"/>
            <a:r>
              <a:rPr lang="en-US" sz="2000" dirty="0" err="1">
                <a:latin typeface="Times New Roman" pitchFamily="18" charset="0"/>
                <a:cs typeface="Times New Roman" pitchFamily="18" charset="0"/>
              </a:rPr>
              <a:t>pairewise</a:t>
            </a:r>
            <a:r>
              <a:rPr lang="en-US" sz="2000" dirty="0">
                <a:latin typeface="Times New Roman" pitchFamily="18" charset="0"/>
                <a:cs typeface="Times New Roman" pitchFamily="18" charset="0"/>
              </a:rPr>
              <a:t> similarity</a:t>
            </a:r>
          </a:p>
          <a:p>
            <a:r>
              <a:rPr lang="en-US" sz="2000" dirty="0">
                <a:latin typeface="Times New Roman" pitchFamily="18" charset="0"/>
                <a:cs typeface="Times New Roman" pitchFamily="18" charset="0"/>
              </a:rPr>
              <a:t>Extract image from dataset with maximum similarity</a:t>
            </a:r>
          </a:p>
        </p:txBody>
      </p:sp>
    </p:spTree>
    <p:extLst>
      <p:ext uri="{BB962C8B-B14F-4D97-AF65-F5344CB8AC3E}">
        <p14:creationId xmlns:p14="http://schemas.microsoft.com/office/powerpoint/2010/main" val="88654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93436" y="908721"/>
            <a:ext cx="9782801" cy="5263479"/>
          </a:xfrm>
        </p:spPr>
        <p:txBody>
          <a:bodyPr>
            <a:normAutofit fontScale="62500" lnSpcReduction="20000"/>
          </a:bodyPr>
          <a:lstStyle/>
          <a:p>
            <a:pPr marL="0" indent="0" algn="just">
              <a:lnSpc>
                <a:spcPct val="115000"/>
              </a:lnSpc>
              <a:spcAft>
                <a:spcPts val="800"/>
              </a:spcAft>
              <a:buNone/>
            </a:pP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800"/>
              </a:spcAft>
              <a:buNone/>
            </a:pP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The aim of the project is to develop a software which will convert a text story into its corresponding image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story.Each</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sentence of the given story is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analyzed</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for its meaning and matching images are extracted from our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datasets.The</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sentences are replaced by images which can convey the meaning of the text data, so that, the user obtains an image story line as an output for the text story line given as input. For finding which all words in each sentence make it meaningful, we make use of the NLTK module available in Python. The Natural Language Toolkit (NLTK) is a platform used for building Python programs that work with human language data for applying in statistical natural language processing (NLP). It contains text processing libraries for tokenization, parsing, classification, stemming, tagging and semantic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reasoning.At</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first, we convert the story in to sentences. Stop words are available in abundance in any human language. By removing these words, we remove the low-level information from our text in order to give more focus to the important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information.To</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remove stop words from a sentence, you can divide your text into words and then remove the word if it exits in the list of stop words provided by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NLTK.Each</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word in the given story is tokenized using the tokenizer available in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Python.Tokenization</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is essentially splitting a phrase, sentence, paragraph, or an entire text document into smaller units, such as individual words or terms. Each of these smaller units are called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tokens.Stemming</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is a natural language processing technique that lowers inflection in words to their root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forms.Stemming</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is a technique used to extract the base form of the words by removing affixes from them. ... For example, the stem of the words eating, eats, eaten is eat. Create a vector containing keywords of both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strings.Pairwise</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cosine similarity is a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metrix</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used to determine how similar two entities are irrespective of their size. The cosine similarity measures the similarity between vector lists by calculating the cosine angle between the two vector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lists.Extract</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image from dataset with maximum similarity.</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2000" dirty="0">
              <a:solidFill>
                <a:schemeClr val="tx2"/>
              </a:solidFill>
              <a:latin typeface="Times New Roman" pitchFamily="18" charset="0"/>
              <a:cs typeface="Times New Roman" pitchFamily="18" charset="0"/>
            </a:endParaRPr>
          </a:p>
        </p:txBody>
      </p:sp>
      <p:sp>
        <p:nvSpPr>
          <p:cNvPr id="6" name="Title 5">
            <a:extLst>
              <a:ext uri="{FF2B5EF4-FFF2-40B4-BE49-F238E27FC236}">
                <a16:creationId xmlns:a16="http://schemas.microsoft.com/office/drawing/2014/main" id="{066CC723-1EAE-41E2-A4CF-6ED9FBC0DE4E}"/>
              </a:ext>
            </a:extLst>
          </p:cNvPr>
          <p:cNvSpPr>
            <a:spLocks noGrp="1"/>
          </p:cNvSpPr>
          <p:nvPr>
            <p:ph type="title"/>
          </p:nvPr>
        </p:nvSpPr>
        <p:spPr>
          <a:xfrm>
            <a:off x="1593435" y="454361"/>
            <a:ext cx="9782801" cy="908720"/>
          </a:xfrm>
        </p:spPr>
        <p:txBody>
          <a:bodyPr>
            <a:normAutofit/>
          </a:bodyPr>
          <a:lstStyle/>
          <a:p>
            <a:pPr algn="ctr"/>
            <a:r>
              <a:rPr lang="en-IN" sz="2800" b="1" u="sng" dirty="0">
                <a:solidFill>
                  <a:schemeClr val="tx2"/>
                </a:solidFill>
                <a:latin typeface="Times New Roman" pitchFamily="18" charset="0"/>
                <a:cs typeface="Times New Roman" pitchFamily="18" charset="0"/>
              </a:rPr>
              <a:t>METHODOLOGY</a:t>
            </a:r>
            <a:br>
              <a:rPr lang="en-IN" sz="2800" b="1" dirty="0">
                <a:solidFill>
                  <a:schemeClr val="tx2"/>
                </a:solidFill>
                <a:latin typeface="Times New Roman" pitchFamily="18" charset="0"/>
                <a:cs typeface="Times New Roman" pitchFamily="18" charset="0"/>
              </a:rPr>
            </a:br>
            <a:endParaRPr lang="en-US" sz="28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72915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51CE7C-1485-44A4-8830-9C2CF56E7B4E}"/>
              </a:ext>
            </a:extLst>
          </p:cNvPr>
          <p:cNvSpPr txBox="1"/>
          <p:nvPr/>
        </p:nvSpPr>
        <p:spPr>
          <a:xfrm>
            <a:off x="2566020" y="450250"/>
            <a:ext cx="6097464" cy="523220"/>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DATA FLOW DIAGRAM</a:t>
            </a:r>
          </a:p>
        </p:txBody>
      </p:sp>
      <p:sp>
        <p:nvSpPr>
          <p:cNvPr id="5" name="TextBox 4">
            <a:extLst>
              <a:ext uri="{FF2B5EF4-FFF2-40B4-BE49-F238E27FC236}">
                <a16:creationId xmlns:a16="http://schemas.microsoft.com/office/drawing/2014/main" id="{F35BCCDC-721C-45D1-B755-DE737DA35D8A}"/>
              </a:ext>
            </a:extLst>
          </p:cNvPr>
          <p:cNvSpPr txBox="1"/>
          <p:nvPr/>
        </p:nvSpPr>
        <p:spPr>
          <a:xfrm>
            <a:off x="1197868" y="1417186"/>
            <a:ext cx="609746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0</a:t>
            </a:r>
          </a:p>
        </p:txBody>
      </p:sp>
      <p:pic>
        <p:nvPicPr>
          <p:cNvPr id="7" name="Picture 6">
            <a:extLst>
              <a:ext uri="{FF2B5EF4-FFF2-40B4-BE49-F238E27FC236}">
                <a16:creationId xmlns:a16="http://schemas.microsoft.com/office/drawing/2014/main" id="{BD1C1EB0-7A12-4602-94E1-EA0BAC184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948" y="2921349"/>
            <a:ext cx="7590796" cy="1974425"/>
          </a:xfrm>
          <a:prstGeom prst="rect">
            <a:avLst/>
          </a:prstGeom>
        </p:spPr>
      </p:pic>
    </p:spTree>
    <p:extLst>
      <p:ext uri="{BB962C8B-B14F-4D97-AF65-F5344CB8AC3E}">
        <p14:creationId xmlns:p14="http://schemas.microsoft.com/office/powerpoint/2010/main" val="243424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8BF21-1996-48DE-9565-D8407A4CA223}"/>
              </a:ext>
            </a:extLst>
          </p:cNvPr>
          <p:cNvSpPr txBox="1"/>
          <p:nvPr/>
        </p:nvSpPr>
        <p:spPr>
          <a:xfrm>
            <a:off x="1341884" y="658724"/>
            <a:ext cx="609746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1.1</a:t>
            </a:r>
          </a:p>
        </p:txBody>
      </p:sp>
      <p:pic>
        <p:nvPicPr>
          <p:cNvPr id="5" name="Picture 4">
            <a:extLst>
              <a:ext uri="{FF2B5EF4-FFF2-40B4-BE49-F238E27FC236}">
                <a16:creationId xmlns:a16="http://schemas.microsoft.com/office/drawing/2014/main" id="{85EAA00D-8423-4862-A746-6B970CC27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2121930"/>
            <a:ext cx="9086679" cy="3377519"/>
          </a:xfrm>
          <a:prstGeom prst="rect">
            <a:avLst/>
          </a:prstGeom>
        </p:spPr>
      </p:pic>
    </p:spTree>
    <p:extLst>
      <p:ext uri="{BB962C8B-B14F-4D97-AF65-F5344CB8AC3E}">
        <p14:creationId xmlns:p14="http://schemas.microsoft.com/office/powerpoint/2010/main" val="74909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8A443-472E-4C3E-9EB0-9E27D4D9C9BD}"/>
              </a:ext>
            </a:extLst>
          </p:cNvPr>
          <p:cNvSpPr txBox="1"/>
          <p:nvPr/>
        </p:nvSpPr>
        <p:spPr>
          <a:xfrm>
            <a:off x="1197868" y="633926"/>
            <a:ext cx="609746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1.2</a:t>
            </a:r>
          </a:p>
        </p:txBody>
      </p:sp>
      <p:pic>
        <p:nvPicPr>
          <p:cNvPr id="5" name="Picture 4">
            <a:extLst>
              <a:ext uri="{FF2B5EF4-FFF2-40B4-BE49-F238E27FC236}">
                <a16:creationId xmlns:a16="http://schemas.microsoft.com/office/drawing/2014/main" id="{7C574DDB-3B9C-4D09-A06E-10DC67D6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1844824"/>
            <a:ext cx="9549934" cy="3549711"/>
          </a:xfrm>
          <a:prstGeom prst="rect">
            <a:avLst/>
          </a:prstGeom>
        </p:spPr>
      </p:pic>
    </p:spTree>
    <p:extLst>
      <p:ext uri="{BB962C8B-B14F-4D97-AF65-F5344CB8AC3E}">
        <p14:creationId xmlns:p14="http://schemas.microsoft.com/office/powerpoint/2010/main" val="341699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344</TotalTime>
  <Words>1920</Words>
  <Application>Microsoft Office PowerPoint</Application>
  <PresentationFormat>Custom</PresentationFormat>
  <Paragraphs>830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Math 16x9</vt:lpstr>
      <vt:lpstr>PowerPoint Presentation</vt:lpstr>
      <vt:lpstr>PowerPoint Presentation</vt:lpstr>
      <vt:lpstr>INTRODUCTION</vt:lpstr>
      <vt:lpstr>USER MODULES</vt:lpstr>
      <vt:lpstr>FUNCTIONAL MODULES</vt:lpstr>
      <vt:lpstr>METHODOLOGY </vt:lpstr>
      <vt:lpstr>PowerPoint Presentation</vt:lpstr>
      <vt:lpstr>PowerPoint Presentation</vt:lpstr>
      <vt:lpstr>PowerPoint Presentation</vt:lpstr>
      <vt:lpstr>PowerPoint Presentation</vt:lpstr>
      <vt:lpstr>PowerPoint Presentation</vt:lpstr>
      <vt:lpstr>PowerPoint Presentation</vt:lpstr>
      <vt:lpstr>FUTURE ENHANCEMENTS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Ijas</dc:creator>
  <cp:lastModifiedBy>sadhiq sadhi</cp:lastModifiedBy>
  <cp:revision>26</cp:revision>
  <dcterms:created xsi:type="dcterms:W3CDTF">2022-01-10T17:37:53Z</dcterms:created>
  <dcterms:modified xsi:type="dcterms:W3CDTF">2022-02-23T05:56:05Z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