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172" r:id="rId1"/>
  </p:sldMasterIdLst>
  <p:notesMasterIdLst>
    <p:notesMasterId r:id="rId28"/>
  </p:notesMasterIdLst>
  <p:sldIdLst>
    <p:sldId id="256" r:id="rId2"/>
    <p:sldId id="257" r:id="rId3"/>
    <p:sldId id="275" r:id="rId4"/>
    <p:sldId id="258" r:id="rId5"/>
    <p:sldId id="259" r:id="rId6"/>
    <p:sldId id="260" r:id="rId7"/>
    <p:sldId id="261" r:id="rId8"/>
    <p:sldId id="276" r:id="rId9"/>
    <p:sldId id="263" r:id="rId10"/>
    <p:sldId id="277" r:id="rId11"/>
    <p:sldId id="278" r:id="rId12"/>
    <p:sldId id="279" r:id="rId13"/>
    <p:sldId id="281" r:id="rId14"/>
    <p:sldId id="282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9"/>
      <p:bold r:id="rId30"/>
      <p:italic r:id="rId31"/>
      <p:boldItalic r:id="rId32"/>
    </p:embeddedFont>
    <p:embeddedFont>
      <p:font typeface="EB Garamond SemiBold" panose="00000700000000000000" pitchFamily="2" charset="0"/>
      <p:bold r:id="rId33"/>
      <p:boldItalic r:id="rId34"/>
    </p:embeddedFont>
    <p:embeddedFont>
      <p:font typeface="Lato" panose="020F0502020204030203" pitchFamily="34" charset="0"/>
      <p:regular r:id="rId35"/>
      <p:bold r:id="rId36"/>
      <p:italic r:id="rId37"/>
      <p:boldItalic r:id="rId3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j2K7GRTGSLokPeSouj1QQaVrZz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BA6DB7-445E-4645-B172-E4DAFE267047}">
  <a:tblStyle styleId="{AFBA6DB7-445E-4645-B172-E4DAFE267047}" styleName="Table_0">
    <a:wholeTbl>
      <a:tcTxStyle b="off" i="off">
        <a:font>
          <a:latin typeface="Arial"/>
          <a:ea typeface="Arial"/>
          <a:cs typeface="Arial"/>
        </a:font>
        <a:schemeClr val="lt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5"/>
          </a:solidFill>
        </a:fill>
      </a:tcStyle>
    </a:wholeTbl>
    <a:band1H>
      <a:tcTxStyle/>
      <a:tcStyle>
        <a:tcBdr/>
        <a:fill>
          <a:solidFill>
            <a:srgbClr val="C66E0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66E00"/>
          </a:solidFill>
        </a:fill>
      </a:tcStyle>
    </a:band1V>
    <a:band2V>
      <a:tcTxStyle/>
      <a:tcStyle>
        <a:tcBdr/>
      </a:tcStyle>
    </a:band2V>
    <a:lastCol>
      <a:tcTxStyle b="on" i="off"/>
      <a:tcStyle>
        <a:tcBdr>
          <a:left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</a:tcBdr>
        <a:fill>
          <a:solidFill>
            <a:srgbClr val="C66E00"/>
          </a:solidFill>
        </a:fill>
      </a:tcStyle>
    </a:lastCol>
    <a:firstCol>
      <a:tcTxStyle b="on" i="off"/>
      <a:tcStyle>
        <a:tcBdr>
          <a:right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</a:tcBdr>
        <a:fill>
          <a:solidFill>
            <a:srgbClr val="C66E00"/>
          </a:solidFill>
        </a:fill>
      </a:tcStyle>
    </a:firstCol>
    <a:lastRow>
      <a:tcTxStyle b="on" i="off"/>
      <a:tcStyle>
        <a:tcBdr>
          <a:top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A55C00"/>
          </a:solidFill>
        </a:fill>
      </a:tcStyle>
    </a:lastRow>
    <a:seCell>
      <a:tcTxStyle/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</a:tcBdr>
      </a:tcStyle>
    </a:seCell>
    <a:swCell>
      <a:tcTxStyle/>
      <a:tcStyle>
        <a:tcBdr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swCell>
    <a:firstRow>
      <a:tcTxStyle b="on" i="off"/>
      <a:tcStyle>
        <a:tcBdr>
          <a:bottom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</a:tcBdr>
      </a:tcStyle>
    </a:neCell>
    <a:nwCell>
      <a:tcTxStyle/>
      <a:tcStyle>
        <a:tcBdr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nwCell>
  </a:tblStyle>
  <a:tblStyle styleId="{B4FA8346-E495-4461-8B23-C446E737D88E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lastCol>
    <a:firstCol>
      <a:tcTxStyle b="on" i="off"/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firstCol>
    <a:lastRow>
      <a:tcTxStyle b="on" i="off"/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9143A6D-87B7-4625-AB0B-3E860E313F85}" styleName="Table_2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AE7"/>
          </a:solidFill>
        </a:fill>
      </a:tcStyle>
    </a:wholeTbl>
    <a:band1H>
      <a:tcTxStyle/>
      <a:tcStyle>
        <a:tcBdr/>
        <a:fill>
          <a:solidFill>
            <a:srgbClr val="FBD2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BD2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30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customschemas.google.com/relationships/presentationmetadata" Target="meta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1517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965474a9_3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965474a9_3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644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96798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0652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7538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965474a9_3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965474a9_3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352554"/>
            <a:ext cx="7086600" cy="1368822"/>
          </a:xfrm>
        </p:spPr>
        <p:txBody>
          <a:bodyPr anchor="b">
            <a:normAutofit/>
          </a:bodyPr>
          <a:lstStyle>
            <a:lvl1pPr algn="l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724151"/>
            <a:ext cx="7086600" cy="514350"/>
          </a:xfrm>
        </p:spPr>
        <p:txBody>
          <a:bodyPr>
            <a:normAutofit/>
          </a:bodyPr>
          <a:lstStyle>
            <a:lvl1pPr marL="0" indent="0" algn="l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1" y="3235746"/>
            <a:ext cx="2183130" cy="280982"/>
          </a:xfrm>
        </p:spPr>
        <p:txBody>
          <a:bodyPr/>
          <a:lstStyle/>
          <a:p>
            <a:fld id="{83284890-85D2-4D7B-8EF5-15A9C1DB8F42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8700" y="3242884"/>
            <a:ext cx="4800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073150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808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33" y="3523021"/>
            <a:ext cx="8116526" cy="61451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1295" y="706080"/>
            <a:ext cx="8116380" cy="260862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4137537"/>
            <a:ext cx="8115300" cy="526477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1735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65150"/>
            <a:ext cx="8115300" cy="2101850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850"/>
            <a:ext cx="7597887" cy="749300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8664C608-40B1-4030-A28D-5B74BC98ADCE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1523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565150"/>
            <a:ext cx="7613650" cy="1953371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2524168"/>
            <a:ext cx="7194552" cy="33333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2969897"/>
            <a:ext cx="7613650" cy="509903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8664C608-40B1-4030-A28D-5B74BC98ADCE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7188" y="70008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38173" y="202596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211334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71" y="843526"/>
            <a:ext cx="7609640" cy="188387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237"/>
            <a:ext cx="7608491" cy="74991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4163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8664C608-40B1-4030-A28D-5B74BC98ADCE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163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2605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7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51560"/>
            <a:ext cx="2592324" cy="462990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49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76600" y="165099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75144" y="2178050"/>
            <a:ext cx="2592324" cy="24859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8850" y="164464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038851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5902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15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6463" y="3143250"/>
            <a:ext cx="2588687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6463" y="1771650"/>
            <a:ext cx="2588687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6463" y="3655323"/>
            <a:ext cx="2588687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698" y="3143250"/>
            <a:ext cx="2586701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80697" y="1771650"/>
            <a:ext cx="2586702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80699" y="3655323"/>
            <a:ext cx="2586701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7299" y="3143250"/>
            <a:ext cx="2592352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37391" y="1771650"/>
            <a:ext cx="258590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037299" y="3655321"/>
            <a:ext cx="2589334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5868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45920"/>
            <a:ext cx="8115300" cy="30180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301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558800"/>
            <a:ext cx="1543050" cy="2927350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558800"/>
            <a:ext cx="6153151" cy="29273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4956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8664C608-40B1-4030-A28D-5B74BC98ADCE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0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0671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rgbClr val="353535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6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2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777559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8673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3004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565150"/>
            <a:ext cx="8115299" cy="2101451"/>
          </a:xfrm>
        </p:spPr>
        <p:txBody>
          <a:bodyPr anchor="b">
            <a:normAutofit/>
          </a:bodyPr>
          <a:lstStyle>
            <a:lvl1pPr algn="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50" y="2731294"/>
            <a:ext cx="7867650" cy="716756"/>
          </a:xfrm>
        </p:spPr>
        <p:txBody>
          <a:bodyPr>
            <a:normAutofit/>
          </a:bodyPr>
          <a:lstStyle>
            <a:lvl1pPr marL="0" indent="0" algn="r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C6F822A4-8DA6-4447-9B1F-C5DB58435268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1"/>
            <a:ext cx="5243619" cy="27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7514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45920"/>
            <a:ext cx="4000500" cy="3018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45920"/>
            <a:ext cx="4000500" cy="3018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4756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571500"/>
            <a:ext cx="6457950" cy="9715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7" y="1637852"/>
            <a:ext cx="3809993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349500"/>
            <a:ext cx="3983831" cy="23145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37852"/>
            <a:ext cx="3829050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49500"/>
            <a:ext cx="4000500" cy="23145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1681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7060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74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308610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686" y="560070"/>
            <a:ext cx="4882964" cy="410394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308610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947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515493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95928" y="563431"/>
            <a:ext cx="2733722" cy="410058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515493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5568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573280"/>
            <a:ext cx="6457950" cy="969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45920"/>
            <a:ext cx="8115300" cy="301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6520" y="4767263"/>
            <a:ext cx="218313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4766884"/>
            <a:ext cx="58293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285750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0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3" r:id="rId1"/>
    <p:sldLayoutId id="2147484174" r:id="rId2"/>
    <p:sldLayoutId id="2147484175" r:id="rId3"/>
    <p:sldLayoutId id="2147484176" r:id="rId4"/>
    <p:sldLayoutId id="2147484177" r:id="rId5"/>
    <p:sldLayoutId id="2147484178" r:id="rId6"/>
    <p:sldLayoutId id="2147484179" r:id="rId7"/>
    <p:sldLayoutId id="2147484180" r:id="rId8"/>
    <p:sldLayoutId id="2147484181" r:id="rId9"/>
    <p:sldLayoutId id="2147484182" r:id="rId10"/>
    <p:sldLayoutId id="2147484183" r:id="rId11"/>
    <p:sldLayoutId id="2147484184" r:id="rId12"/>
    <p:sldLayoutId id="2147484185" r:id="rId13"/>
    <p:sldLayoutId id="2147484186" r:id="rId14"/>
    <p:sldLayoutId id="2147484187" r:id="rId15"/>
    <p:sldLayoutId id="2147484188" r:id="rId16"/>
    <p:sldLayoutId id="2147484189" r:id="rId17"/>
    <p:sldLayoutId id="2147484190" r:id="rId18"/>
    <p:sldLayoutId id="2147484191" r:id="rId19"/>
  </p:sldLayoutIdLst>
  <p:hf sldNum="0" hdr="0" ftr="0" dt="0"/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"/>
          <p:cNvSpPr txBox="1">
            <a:spLocks noGrp="1"/>
          </p:cNvSpPr>
          <p:nvPr>
            <p:ph type="ctrTitle"/>
          </p:nvPr>
        </p:nvSpPr>
        <p:spPr>
          <a:xfrm>
            <a:off x="2057400" y="810947"/>
            <a:ext cx="7086600" cy="1368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3600" dirty="0"/>
              <a:t>Video game development using unity (FPS)</a:t>
            </a:r>
            <a:endParaRPr sz="3600" dirty="0"/>
          </a:p>
        </p:txBody>
      </p:sp>
      <p:sp>
        <p:nvSpPr>
          <p:cNvPr id="76" name="Google Shape;76;p1"/>
          <p:cNvSpPr txBox="1">
            <a:spLocks noGrp="1"/>
          </p:cNvSpPr>
          <p:nvPr>
            <p:ph type="subTitle" idx="1"/>
          </p:nvPr>
        </p:nvSpPr>
        <p:spPr>
          <a:xfrm>
            <a:off x="751609" y="2571750"/>
            <a:ext cx="7086600" cy="89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dirty="0"/>
              <a:t>A mini project by Aman Abdul Malik K P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dirty="0"/>
              <a:t>MES20MCA-2004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dirty="0"/>
              <a:t>Product Owner : Mr. Hyder Ali K</a:t>
            </a:r>
            <a:endParaRPr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9AFBD2-D6CC-4DBC-AA9B-B24BABF9E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211" y="798368"/>
            <a:ext cx="5543550" cy="36957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204E7E0-5D2D-4682-A7E7-3718631D7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84" y="1840946"/>
            <a:ext cx="3474027" cy="1461607"/>
          </a:xfrm>
        </p:spPr>
        <p:txBody>
          <a:bodyPr>
            <a:normAutofit/>
          </a:bodyPr>
          <a:lstStyle/>
          <a:p>
            <a:pPr algn="l"/>
            <a:r>
              <a:rPr lang="en" sz="3600" dirty="0"/>
              <a:t>Developing Environment</a:t>
            </a:r>
            <a:endParaRPr lang="en-US" sz="3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E8850-9A1C-4E83-99D6-26F2731C7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10" y="1046018"/>
            <a:ext cx="3740727" cy="35744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Hardware Requirements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lvl="1"/>
            <a:r>
              <a:rPr lang="en-US" sz="1600" dirty="0"/>
              <a:t>Processor - Intel Core i5 (min)</a:t>
            </a:r>
          </a:p>
          <a:p>
            <a:pPr lvl="1"/>
            <a:r>
              <a:rPr lang="en-US" sz="1600" dirty="0"/>
              <a:t>Speed - 1.5 GHz (min)</a:t>
            </a:r>
          </a:p>
          <a:p>
            <a:pPr lvl="1"/>
            <a:r>
              <a:rPr lang="en-US" sz="1600" dirty="0"/>
              <a:t>RAM - 4 GB (min)</a:t>
            </a:r>
          </a:p>
          <a:p>
            <a:pPr lvl="1"/>
            <a:r>
              <a:rPr lang="en-US" sz="1600" dirty="0"/>
              <a:t>Hard Disk - 50 GB or (min)</a:t>
            </a:r>
          </a:p>
          <a:p>
            <a:pPr lvl="1"/>
            <a:r>
              <a:rPr lang="en-US" sz="1600" dirty="0"/>
              <a:t>GPU - 1 GB (min)</a:t>
            </a:r>
          </a:p>
          <a:p>
            <a:pPr lvl="1"/>
            <a:endParaRPr lang="en-US" sz="1600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AE5D28-74D9-49AE-8C27-4246AFFBC811}"/>
              </a:ext>
            </a:extLst>
          </p:cNvPr>
          <p:cNvSpPr txBox="1">
            <a:spLocks/>
          </p:cNvSpPr>
          <p:nvPr/>
        </p:nvSpPr>
        <p:spPr>
          <a:xfrm>
            <a:off x="4572001" y="1046018"/>
            <a:ext cx="3934690" cy="3927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Software Requirements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sz="1600" dirty="0"/>
              <a:t>Operating System - Windows 10</a:t>
            </a:r>
          </a:p>
          <a:p>
            <a:r>
              <a:rPr lang="en-US" sz="1600" dirty="0"/>
              <a:t>Game Engine - Unity</a:t>
            </a:r>
          </a:p>
          <a:p>
            <a:r>
              <a:rPr lang="en-US" sz="1600" dirty="0"/>
              <a:t>Programming Language - C#</a:t>
            </a:r>
          </a:p>
          <a:p>
            <a:r>
              <a:rPr lang="en-US" sz="1600" dirty="0"/>
              <a:t>SFX - Audacity</a:t>
            </a:r>
          </a:p>
          <a:p>
            <a:r>
              <a:rPr lang="en-US" sz="1600" dirty="0"/>
              <a:t>Modeling - Blender (if necessary)</a:t>
            </a:r>
          </a:p>
          <a:p>
            <a:r>
              <a:rPr lang="en-US" sz="1600" dirty="0"/>
              <a:t>Texturing - Photoshop (if necessary)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298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 txBox="1">
            <a:spLocks noGrp="1"/>
          </p:cNvSpPr>
          <p:nvPr>
            <p:ph type="title"/>
          </p:nvPr>
        </p:nvSpPr>
        <p:spPr>
          <a:xfrm>
            <a:off x="225962" y="1971675"/>
            <a:ext cx="370595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3600" dirty="0">
                <a:solidFill>
                  <a:schemeClr val="tx1"/>
                </a:solidFill>
              </a:rPr>
              <a:t>Product backlog </a:t>
            </a:r>
            <a:endParaRPr sz="36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B3B772-0D70-4453-A47A-D812A36DA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538" y="19050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91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46595D3-ADF4-4848-8DBC-F1C47C723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355955"/>
              </p:ext>
            </p:extLst>
          </p:nvPr>
        </p:nvGraphicFramePr>
        <p:xfrm>
          <a:off x="278661" y="393028"/>
          <a:ext cx="8586677" cy="4357444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608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0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5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9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46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219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814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entury Gothic (Body)"/>
                        </a:rPr>
                        <a:t>User story ID</a:t>
                      </a: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entury Gothic (Body)"/>
                        </a:rPr>
                        <a:t>Priority</a:t>
                      </a:r>
                      <a:endParaRPr lang="en-US" sz="1400" dirty="0">
                        <a:latin typeface="Century Gothic (Body)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entury Gothic (Body)"/>
                        </a:rPr>
                        <a:t>&lt;High / Medium / Low&gt;</a:t>
                      </a: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entury Gothic (Body)"/>
                        </a:rPr>
                        <a:t>Size</a:t>
                      </a:r>
                      <a:endParaRPr lang="en-US" sz="1400" dirty="0">
                        <a:latin typeface="Century Gothic (Body)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entury Gothic (Body)"/>
                        </a:rPr>
                        <a:t>(Hours)</a:t>
                      </a: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entury Gothic (Body)"/>
                        </a:rPr>
                        <a:t>Sprint</a:t>
                      </a:r>
                      <a:endParaRPr lang="en-US" sz="1400" dirty="0">
                        <a:latin typeface="Century Gothic (Body)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entury Gothic (Body)"/>
                        </a:rPr>
                        <a:t>&lt;#&gt;</a:t>
                      </a: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entury Gothic (Body)"/>
                        </a:rPr>
                        <a:t>Status</a:t>
                      </a:r>
                      <a:endParaRPr lang="en-US" sz="1400" dirty="0">
                        <a:latin typeface="Century Gothic (Body)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entury Gothic (Body)"/>
                        </a:rPr>
                        <a:t>&lt;Planned / In progress / Completed&gt;</a:t>
                      </a: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entury Gothic (Body)"/>
                        </a:rPr>
                        <a:t>Release</a:t>
                      </a:r>
                      <a:endParaRPr lang="en-US" sz="1400" dirty="0">
                        <a:latin typeface="Century Gothic (Body)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entury Gothic (Body)"/>
                        </a:rPr>
                        <a:t>Date</a:t>
                      </a: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entury Gothic (Body)"/>
                        </a:rPr>
                        <a:t>Release Goal</a:t>
                      </a: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</a:rPr>
                        <a:t>1</a:t>
                      </a: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</a:rPr>
                        <a:t>High</a:t>
                      </a: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  <a:ea typeface="Calibri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58832" marR="58832" marT="0" marB="0"/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entury Gothic (Body)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entury Gothic (Body)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</a:rPr>
                        <a:t>1</a:t>
                      </a: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</a:rPr>
                        <a:t>Completed</a:t>
                      </a: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entury Gothic (Body)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</a:rPr>
                        <a:t>Creation of player in first person perspective</a:t>
                      </a: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  <a:ea typeface="Calibri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  <a:ea typeface="Calibri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  <a:ea typeface="Calibri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58832" marR="58832" marT="0" marB="0"/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  <a:ea typeface="Calibri"/>
                          <a:cs typeface="Times New Roman" pitchFamily="18" charset="0"/>
                        </a:rPr>
                        <a:t>In progress</a:t>
                      </a: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entury Gothic (Body)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  <a:ea typeface="Calibri"/>
                          <a:cs typeface="Times New Roman" pitchFamily="18" charset="0"/>
                        </a:rPr>
                        <a:t>Creation of enemy characters</a:t>
                      </a:r>
                    </a:p>
                  </a:txBody>
                  <a:tcPr marL="58832" marR="58832" marT="0" marB="0"/>
                </a:tc>
                <a:extLst>
                  <a:ext uri="{0D108BD9-81ED-4DB2-BD59-A6C34878D82A}">
                    <a16:rowId xmlns:a16="http://schemas.microsoft.com/office/drawing/2014/main" val="4129911872"/>
                  </a:ext>
                </a:extLst>
              </a:tr>
              <a:tr h="1856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  <a:ea typeface="Calibri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  <a:ea typeface="Calibri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entury Gothic (Body)"/>
                        </a:rPr>
                        <a:t>4</a:t>
                      </a:r>
                      <a:endParaRPr lang="en-US" sz="1400" dirty="0">
                        <a:latin typeface="Century Gothic (Body)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tc vMerge="1">
                  <a:txBody>
                    <a:bodyPr/>
                    <a:lstStyle/>
                    <a:p>
                      <a:endParaRPr lang="en-US" sz="1400" dirty="0">
                        <a:latin typeface="Century Gothic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entury Gothic (Body)"/>
                        </a:rPr>
                        <a:t>Completed</a:t>
                      </a: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Century Gothic (Body)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</a:rPr>
                        <a:t>Maps(Terrain, World)</a:t>
                      </a: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7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  <a:ea typeface="Calibri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</a:rPr>
                        <a:t>High</a:t>
                      </a: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entury Gothic (Body)"/>
                        </a:rPr>
                        <a:t>6</a:t>
                      </a:r>
                      <a:endParaRPr lang="en-US" sz="1400" dirty="0">
                        <a:latin typeface="Century Gothic (Body)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entury Gothic (Body)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entury Gothic (Body)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</a:rPr>
                        <a:t>2</a:t>
                      </a: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</a:rPr>
                        <a:t>Planned</a:t>
                      </a: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entury Gothic (Body)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</a:rPr>
                        <a:t>World / Terrain design</a:t>
                      </a: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2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  <a:ea typeface="Calibri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</a:rPr>
                        <a:t>High</a:t>
                      </a: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entury Gothic (Body)"/>
                        </a:rPr>
                        <a:t>2</a:t>
                      </a:r>
                      <a:endParaRPr lang="en-US" sz="1400" dirty="0">
                        <a:latin typeface="Century Gothic (Body)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tc vMerge="1">
                  <a:txBody>
                    <a:bodyPr/>
                    <a:lstStyle/>
                    <a:p>
                      <a:endParaRPr lang="en-US" sz="1400" dirty="0">
                        <a:latin typeface="Century Gothic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</a:rPr>
                        <a:t>Planned</a:t>
                      </a: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</a:rPr>
                        <a:t>Main mode (Scripting, UI)</a:t>
                      </a: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5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  <a:ea typeface="Calibri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</a:rPr>
                        <a:t>Low</a:t>
                      </a: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entury Gothic (Body)"/>
                        </a:rPr>
                        <a:t>2</a:t>
                      </a:r>
                      <a:endParaRPr lang="en-US" sz="1400" dirty="0">
                        <a:latin typeface="Century Gothic (Body)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tc vMerge="1">
                  <a:txBody>
                    <a:bodyPr/>
                    <a:lstStyle/>
                    <a:p>
                      <a:endParaRPr lang="en-US" sz="1400" dirty="0">
                        <a:latin typeface="Century Gothic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</a:rPr>
                        <a:t>Planned</a:t>
                      </a: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</a:rPr>
                        <a:t>Time attack (Scripting, UI)</a:t>
                      </a: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  <a:ea typeface="Calibri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</a:rPr>
                        <a:t>High</a:t>
                      </a: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entury Gothic (Body)"/>
                        </a:rPr>
                        <a:t>10</a:t>
                      </a:r>
                      <a:endParaRPr lang="en-US" sz="1400" dirty="0">
                        <a:latin typeface="Century Gothic (Body)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entury Gothic (Body)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</a:rPr>
                        <a:t>Planned</a:t>
                      </a: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</a:rPr>
                        <a:t>AI and Selectable weapons (Coding)</a:t>
                      </a: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  <a:ea typeface="Calibri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</a:rPr>
                        <a:t>High</a:t>
                      </a: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entury Gothic (Body)"/>
                        </a:rPr>
                        <a:t>2</a:t>
                      </a:r>
                      <a:endParaRPr lang="en-US" sz="1400" dirty="0">
                        <a:latin typeface="Century Gothic (Body)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tc rowSpan="3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entury Gothic (Body)"/>
                      </a:endParaRPr>
                    </a:p>
                    <a:p>
                      <a:pPr algn="ctr"/>
                      <a:r>
                        <a:rPr lang="en-US" sz="1400" dirty="0">
                          <a:latin typeface="Century Gothic (Body)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</a:rPr>
                        <a:t>Planned</a:t>
                      </a: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</a:rPr>
                        <a:t>Difficulty levels</a:t>
                      </a: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extLst>
                  <a:ext uri="{0D108BD9-81ED-4DB2-BD59-A6C34878D82A}">
                    <a16:rowId xmlns:a16="http://schemas.microsoft.com/office/drawing/2014/main" val="1909719138"/>
                  </a:ext>
                </a:extLst>
              </a:tr>
              <a:tr h="1715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  <a:ea typeface="Calibri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</a:rPr>
                        <a:t>Low</a:t>
                      </a: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entury Gothic (Body)"/>
                        </a:rPr>
                        <a:t>2</a:t>
                      </a:r>
                      <a:endParaRPr lang="en-US" sz="1400" dirty="0">
                        <a:latin typeface="Century Gothic (Body)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tc vMerge="1">
                  <a:txBody>
                    <a:bodyPr/>
                    <a:lstStyle/>
                    <a:p>
                      <a:endParaRPr lang="en-US" sz="1400" dirty="0">
                        <a:latin typeface="Century Gothic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</a:rPr>
                        <a:t>Planned</a:t>
                      </a: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</a:rPr>
                        <a:t>Key Binding</a:t>
                      </a: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extLst>
                  <a:ext uri="{0D108BD9-81ED-4DB2-BD59-A6C34878D82A}">
                    <a16:rowId xmlns:a16="http://schemas.microsoft.com/office/drawing/2014/main" val="4251296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  <a:ea typeface="Calibri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</a:rPr>
                        <a:t>High</a:t>
                      </a: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entury Gothic (Body)"/>
                        </a:rPr>
                        <a:t>10</a:t>
                      </a:r>
                      <a:endParaRPr lang="en-US" sz="1400" dirty="0">
                        <a:latin typeface="Century Gothic (Body)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entury Gothic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</a:rPr>
                        <a:t>Planned</a:t>
                      </a: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</a:rPr>
                        <a:t>Final UI</a:t>
                      </a: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extLst>
                  <a:ext uri="{0D108BD9-81ED-4DB2-BD59-A6C34878D82A}">
                    <a16:rowId xmlns:a16="http://schemas.microsoft.com/office/drawing/2014/main" val="2070310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2049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 txBox="1">
            <a:spLocks noGrp="1"/>
          </p:cNvSpPr>
          <p:nvPr>
            <p:ph type="title"/>
          </p:nvPr>
        </p:nvSpPr>
        <p:spPr>
          <a:xfrm>
            <a:off x="514348" y="2199205"/>
            <a:ext cx="3086100" cy="745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3600" dirty="0">
                <a:solidFill>
                  <a:schemeClr val="tx1"/>
                </a:solidFill>
              </a:rPr>
              <a:t>User stories</a:t>
            </a:r>
            <a:endParaRPr sz="36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810F25-7593-4BF5-9E5A-F04E6109DE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40778" y="430212"/>
            <a:ext cx="4731328" cy="4283075"/>
          </a:xfrm>
        </p:spPr>
      </p:pic>
    </p:spTree>
    <p:extLst>
      <p:ext uri="{BB962C8B-B14F-4D97-AF65-F5344CB8AC3E}">
        <p14:creationId xmlns:p14="http://schemas.microsoft.com/office/powerpoint/2010/main" val="3463790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3100B86-1491-4926-9918-8AE4995E3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408077"/>
              </p:ext>
            </p:extLst>
          </p:nvPr>
        </p:nvGraphicFramePr>
        <p:xfrm>
          <a:off x="235258" y="36936"/>
          <a:ext cx="8673484" cy="5069627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666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6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0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9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entury Gothic (Body)"/>
                        </a:rPr>
                        <a:t>User Story ID</a:t>
                      </a:r>
                      <a:endParaRPr lang="en-US" sz="1400" b="1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48899" marR="48899" marT="0" marB="0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entury Gothic (Body)"/>
                        </a:rPr>
                        <a:t>As a type of User</a:t>
                      </a:r>
                      <a:endParaRPr lang="en-US" sz="1400" b="1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44124" marR="44124" marT="0" marB="0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entury Gothic (Body)"/>
                        </a:rPr>
                        <a:t>I  want to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entury Gothic (Body)"/>
                        </a:rPr>
                        <a:t>&lt;perform  some task&gt;</a:t>
                      </a:r>
                      <a:endParaRPr lang="en-US" sz="1400" b="1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48899" marR="48899" marT="0" marB="0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entury Gothic (Body)"/>
                        </a:rPr>
                        <a:t>So that I can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entury Gothic (Body)"/>
                        </a:rPr>
                        <a:t>&lt; Achieve Some  Goal&gt;</a:t>
                      </a:r>
                      <a:endParaRPr lang="en-US" sz="1400" b="1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48899" marR="48899" marT="0" marB="0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2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Century Gothic (Body)"/>
                        </a:rPr>
                        <a:t>1</a:t>
                      </a:r>
                      <a:endParaRPr lang="en-US" sz="1400" b="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48899" marR="48899" marT="0" marB="0"/>
                </a:tc>
                <a:tc rowSpan="10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entury Gothic (Body)"/>
                        <a:cs typeface="Times New Roman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entury Gothic (Body)"/>
                        <a:cs typeface="Times New Roman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entury Gothic (Body)"/>
                        <a:cs typeface="Times New Roman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entury Gothic (Body)"/>
                        <a:cs typeface="Times New Roman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entury Gothic (Body)"/>
                        <a:cs typeface="Times New Roman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entury Gothic (Body)"/>
                        <a:cs typeface="Times New Roman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entury Gothic (Body)"/>
                        <a:cs typeface="Times New Roman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entury Gothic (Body)"/>
                        <a:cs typeface="Times New Roman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entury Gothic (Body)"/>
                          <a:cs typeface="Times New Roman" pitchFamily="18" charset="0"/>
                        </a:rPr>
                        <a:t>Player</a:t>
                      </a:r>
                    </a:p>
                  </a:txBody>
                  <a:tcPr marL="44124" marR="441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Century Gothic (Body)"/>
                        </a:rPr>
                        <a:t>Control the main character</a:t>
                      </a:r>
                      <a:endParaRPr lang="en-US" sz="1400" b="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48899" marR="4889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Century Gothic (Body)"/>
                        </a:rPr>
                        <a:t>Move and interact in the game world</a:t>
                      </a:r>
                      <a:endParaRPr lang="en-US" sz="1400" b="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48899" marR="48899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2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latin typeface="Century Gothic (Body)"/>
                        </a:rPr>
                        <a:t>2</a:t>
                      </a:r>
                      <a:endParaRPr lang="en-US" sz="1400" b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48899" marR="48899" marT="0" marB="0"/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</a:rPr>
                        <a:t>Player</a:t>
                      </a: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44124" marR="441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Century Gothic (Body)"/>
                        </a:rPr>
                        <a:t>See the enemies</a:t>
                      </a:r>
                      <a:endParaRPr lang="en-US" sz="1400" b="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48899" marR="4889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Century Gothic (Body)"/>
                          <a:ea typeface="Calibri"/>
                          <a:cs typeface="Times New Roman" pitchFamily="18" charset="0"/>
                        </a:rPr>
                        <a:t>Destroy the enemies</a:t>
                      </a:r>
                    </a:p>
                  </a:txBody>
                  <a:tcPr marL="48899" marR="48899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2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latin typeface="Century Gothic (Body)"/>
                        </a:rPr>
                        <a:t>3</a:t>
                      </a:r>
                      <a:endParaRPr lang="en-US" sz="1400" b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48899" marR="48899" marT="0" marB="0"/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</a:rPr>
                        <a:t>Player</a:t>
                      </a: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44124" marR="441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Century Gothic (Body)"/>
                        </a:rPr>
                        <a:t>See the map</a:t>
                      </a:r>
                      <a:endParaRPr lang="en-US" sz="1400" b="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48899" marR="4889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Century Gothic (Body)"/>
                          <a:ea typeface="Calibri"/>
                          <a:cs typeface="Times New Roman" pitchFamily="18" charset="0"/>
                        </a:rPr>
                        <a:t>Know what to expect </a:t>
                      </a:r>
                    </a:p>
                  </a:txBody>
                  <a:tcPr marL="48899" marR="48899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0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Century Gothic (Body)"/>
                        </a:rPr>
                        <a:t>4</a:t>
                      </a:r>
                      <a:endParaRPr lang="en-US" sz="1400" b="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48899" marR="48899" marT="0" marB="0"/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</a:rPr>
                        <a:t>Player</a:t>
                      </a: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44124" marR="441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Century Gothic (Body)"/>
                        </a:rPr>
                        <a:t>See the world and terrain</a:t>
                      </a:r>
                      <a:endParaRPr lang="en-US" sz="1400" b="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48899" marR="4889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Century Gothic (Body)"/>
                          <a:ea typeface="Calibri"/>
                          <a:cs typeface="Times New Roman" pitchFamily="18" charset="0"/>
                        </a:rPr>
                        <a:t>Know where to go next</a:t>
                      </a:r>
                    </a:p>
                  </a:txBody>
                  <a:tcPr marL="48899" marR="48899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2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latin typeface="Century Gothic (Body)"/>
                        </a:rPr>
                        <a:t>5</a:t>
                      </a:r>
                      <a:endParaRPr lang="en-US" sz="1400" b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48899" marR="48899" marT="0" marB="0"/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</a:rPr>
                        <a:t>Player</a:t>
                      </a: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44124" marR="441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Century Gothic (Body)"/>
                          <a:ea typeface="Calibri"/>
                          <a:cs typeface="Times New Roman" pitchFamily="18" charset="0"/>
                        </a:rPr>
                        <a:t>See the UI for main mode</a:t>
                      </a:r>
                    </a:p>
                  </a:txBody>
                  <a:tcPr marL="48899" marR="4889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Century Gothic (Body)"/>
                          <a:ea typeface="Calibri"/>
                          <a:cs typeface="Times New Roman" pitchFamily="18" charset="0"/>
                        </a:rPr>
                        <a:t>Play the main mode</a:t>
                      </a:r>
                    </a:p>
                  </a:txBody>
                  <a:tcPr marL="48899" marR="48899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1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Century Gothic (Body)"/>
                        </a:rPr>
                        <a:t>6</a:t>
                      </a:r>
                      <a:endParaRPr lang="en-US" sz="1400" b="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48899" marR="48899" marT="0" marB="0"/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</a:rPr>
                        <a:t>Player</a:t>
                      </a: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44124" marR="441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Century Gothic (Body)"/>
                          <a:ea typeface="Calibri"/>
                          <a:cs typeface="Times New Roman" pitchFamily="18" charset="0"/>
                        </a:rPr>
                        <a:t>See the UI for time attack mode</a:t>
                      </a:r>
                    </a:p>
                  </a:txBody>
                  <a:tcPr marL="48899" marR="4889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Century Gothic (Body)"/>
                          <a:ea typeface="Calibri"/>
                          <a:cs typeface="Times New Roman" pitchFamily="18" charset="0"/>
                        </a:rPr>
                        <a:t>Play the time attack mode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48899" marR="48899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84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latin typeface="Century Gothic (Body)"/>
                        </a:rPr>
                        <a:t>7</a:t>
                      </a:r>
                      <a:endParaRPr lang="en-US" sz="1400" b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48899" marR="48899" marT="0" marB="0"/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</a:rPr>
                        <a:t>Player</a:t>
                      </a: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44124" marR="441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Century Gothic (Body)"/>
                          <a:ea typeface="Calibri"/>
                          <a:cs typeface="Times New Roman" pitchFamily="18" charset="0"/>
                        </a:rPr>
                        <a:t>See type of enemies and see different weapons </a:t>
                      </a:r>
                    </a:p>
                  </a:txBody>
                  <a:tcPr marL="48899" marR="4889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Century Gothic (Body)"/>
                          <a:ea typeface="Calibri"/>
                          <a:cs typeface="Times New Roman" pitchFamily="18" charset="0"/>
                        </a:rPr>
                        <a:t>Use different weapons on different enemies</a:t>
                      </a:r>
                    </a:p>
                  </a:txBody>
                  <a:tcPr marL="48899" marR="48899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42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latin typeface="Century Gothic (Body)"/>
                        </a:rPr>
                        <a:t>8</a:t>
                      </a:r>
                      <a:endParaRPr lang="en-US" sz="1400" b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48899" marR="48899" marT="0" marB="0"/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</a:rPr>
                        <a:t>Player</a:t>
                      </a: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44124" marR="441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Century Gothic (Body)"/>
                        </a:rPr>
                        <a:t>Select difficulty levels</a:t>
                      </a:r>
                      <a:endParaRPr lang="en-US" sz="1400" b="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48899" marR="4889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Century Gothic (Body)"/>
                        </a:rPr>
                        <a:t>Make the gameplay more challenging</a:t>
                      </a:r>
                      <a:endParaRPr lang="en-US" sz="1400" b="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48899" marR="48899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42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latin typeface="Century Gothic (Body)"/>
                        </a:rPr>
                        <a:t>9</a:t>
                      </a:r>
                      <a:endParaRPr lang="en-US" sz="1400" b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48899" marR="48899" marT="0" marB="0"/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</a:rPr>
                        <a:t>Player</a:t>
                      </a: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44124" marR="441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Century Gothic (Body)"/>
                        </a:rPr>
                        <a:t>View key bindings</a:t>
                      </a:r>
                      <a:endParaRPr lang="en-US" sz="1400" b="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48899" marR="4889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Century Gothic (Body)"/>
                          <a:ea typeface="Calibri"/>
                          <a:cs typeface="Times New Roman" pitchFamily="18" charset="0"/>
                        </a:rPr>
                        <a:t>Know the gaming controls</a:t>
                      </a:r>
                    </a:p>
                  </a:txBody>
                  <a:tcPr marL="48899" marR="48899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42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latin typeface="Century Gothic (Body)"/>
                        </a:rPr>
                        <a:t>10</a:t>
                      </a:r>
                      <a:endParaRPr lang="en-US" sz="1400" b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48899" marR="48899" marT="0" marB="0"/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</a:rPr>
                        <a:t>Player</a:t>
                      </a: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44124" marR="441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Century Gothic (Body)"/>
                        </a:rPr>
                        <a:t>See final UI</a:t>
                      </a:r>
                      <a:endParaRPr lang="en-US" sz="1400" b="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48899" marR="4889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48899" marR="48899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567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 txBox="1">
            <a:spLocks noGrp="1"/>
          </p:cNvSpPr>
          <p:nvPr>
            <p:ph type="title"/>
          </p:nvPr>
        </p:nvSpPr>
        <p:spPr>
          <a:xfrm>
            <a:off x="0" y="1915404"/>
            <a:ext cx="30861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3600" dirty="0">
                <a:solidFill>
                  <a:schemeClr val="tx1"/>
                </a:solidFill>
              </a:rPr>
              <a:t>project plan </a:t>
            </a:r>
            <a:endParaRPr sz="3600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64D5F1-7D07-415D-BD3A-4D38A63F8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3548" y="304653"/>
            <a:ext cx="6045591" cy="453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79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99EE4773-BA0C-41AE-A761-EE6B6C6B6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736326"/>
              </p:ext>
            </p:extLst>
          </p:nvPr>
        </p:nvGraphicFramePr>
        <p:xfrm>
          <a:off x="230373" y="919480"/>
          <a:ext cx="8683254" cy="33045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76177">
                  <a:extLst>
                    <a:ext uri="{9D8B030D-6E8A-4147-A177-3AD203B41FA5}">
                      <a16:colId xmlns:a16="http://schemas.microsoft.com/office/drawing/2014/main" val="267753092"/>
                    </a:ext>
                  </a:extLst>
                </a:gridCol>
                <a:gridCol w="2821171">
                  <a:extLst>
                    <a:ext uri="{9D8B030D-6E8A-4147-A177-3AD203B41FA5}">
                      <a16:colId xmlns:a16="http://schemas.microsoft.com/office/drawing/2014/main" val="3043408069"/>
                    </a:ext>
                  </a:extLst>
                </a:gridCol>
                <a:gridCol w="1790298">
                  <a:extLst>
                    <a:ext uri="{9D8B030D-6E8A-4147-A177-3AD203B41FA5}">
                      <a16:colId xmlns:a16="http://schemas.microsoft.com/office/drawing/2014/main" val="3034405986"/>
                    </a:ext>
                  </a:extLst>
                </a:gridCol>
                <a:gridCol w="1236436">
                  <a:extLst>
                    <a:ext uri="{9D8B030D-6E8A-4147-A177-3AD203B41FA5}">
                      <a16:colId xmlns:a16="http://schemas.microsoft.com/office/drawing/2014/main" val="2107622376"/>
                    </a:ext>
                  </a:extLst>
                </a:gridCol>
                <a:gridCol w="730102">
                  <a:extLst>
                    <a:ext uri="{9D8B030D-6E8A-4147-A177-3AD203B41FA5}">
                      <a16:colId xmlns:a16="http://schemas.microsoft.com/office/drawing/2014/main" val="364209568"/>
                    </a:ext>
                  </a:extLst>
                </a:gridCol>
                <a:gridCol w="1329070">
                  <a:extLst>
                    <a:ext uri="{9D8B030D-6E8A-4147-A177-3AD203B41FA5}">
                      <a16:colId xmlns:a16="http://schemas.microsoft.com/office/drawing/2014/main" val="13507030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 Story ID</a:t>
                      </a:r>
                      <a:endParaRPr lang="en-IN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 Name</a:t>
                      </a:r>
                      <a:endParaRPr lang="en-IN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Start Date </a:t>
                      </a:r>
                      <a:endParaRPr lang="en-IN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End Date</a:t>
                      </a:r>
                      <a:endParaRPr lang="en-IN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Days</a:t>
                      </a:r>
                      <a:endParaRPr lang="en-IN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Status</a:t>
                      </a:r>
                      <a:endParaRPr lang="en-IN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817443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SPRINT 1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741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Player Character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30/11/2021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10/12/2021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Completed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906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Maps(world, terrain)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15/12/2021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19/12/2021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Completed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019778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SPRINT 2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648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  <a:ea typeface="Calibri"/>
                          <a:cs typeface="Times New Roman" pitchFamily="18" charset="0"/>
                        </a:rPr>
                        <a:t>Creation of enemy characters</a:t>
                      </a: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15/01/2022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25/01/22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 progress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068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</a:rPr>
                        <a:t>World / Terrain design</a:t>
                      </a: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26/01/22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27/01/22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 progress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099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</a:rPr>
                        <a:t>Main mode (Scripting, UI)</a:t>
                      </a: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29/01/22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31/01/2022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 progress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705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921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9B8D0DAD-592F-416D-8560-AECEFAED7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127276"/>
              </p:ext>
            </p:extLst>
          </p:nvPr>
        </p:nvGraphicFramePr>
        <p:xfrm>
          <a:off x="230372" y="808075"/>
          <a:ext cx="8683256" cy="369944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76177">
                  <a:extLst>
                    <a:ext uri="{9D8B030D-6E8A-4147-A177-3AD203B41FA5}">
                      <a16:colId xmlns:a16="http://schemas.microsoft.com/office/drawing/2014/main" val="267753092"/>
                    </a:ext>
                  </a:extLst>
                </a:gridCol>
                <a:gridCol w="2821172">
                  <a:extLst>
                    <a:ext uri="{9D8B030D-6E8A-4147-A177-3AD203B41FA5}">
                      <a16:colId xmlns:a16="http://schemas.microsoft.com/office/drawing/2014/main" val="3043408069"/>
                    </a:ext>
                  </a:extLst>
                </a:gridCol>
                <a:gridCol w="1928037">
                  <a:extLst>
                    <a:ext uri="{9D8B030D-6E8A-4147-A177-3AD203B41FA5}">
                      <a16:colId xmlns:a16="http://schemas.microsoft.com/office/drawing/2014/main" val="3034405986"/>
                    </a:ext>
                  </a:extLst>
                </a:gridCol>
                <a:gridCol w="1098698">
                  <a:extLst>
                    <a:ext uri="{9D8B030D-6E8A-4147-A177-3AD203B41FA5}">
                      <a16:colId xmlns:a16="http://schemas.microsoft.com/office/drawing/2014/main" val="2850164103"/>
                    </a:ext>
                  </a:extLst>
                </a:gridCol>
                <a:gridCol w="730102">
                  <a:extLst>
                    <a:ext uri="{9D8B030D-6E8A-4147-A177-3AD203B41FA5}">
                      <a16:colId xmlns:a16="http://schemas.microsoft.com/office/drawing/2014/main" val="364209568"/>
                    </a:ext>
                  </a:extLst>
                </a:gridCol>
                <a:gridCol w="1329070">
                  <a:extLst>
                    <a:ext uri="{9D8B030D-6E8A-4147-A177-3AD203B41FA5}">
                      <a16:colId xmlns:a16="http://schemas.microsoft.com/office/drawing/2014/main" val="1350703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 Story ID</a:t>
                      </a:r>
                      <a:endParaRPr lang="en-IN" dirty="0"/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 Name</a:t>
                      </a:r>
                      <a:endParaRPr lang="en-IN" dirty="0"/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Start Date </a:t>
                      </a:r>
                      <a:endParaRPr lang="en-IN" dirty="0"/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End Date</a:t>
                      </a:r>
                      <a:endParaRPr lang="en-IN" dirty="0"/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Days</a:t>
                      </a:r>
                      <a:endParaRPr lang="en-IN" dirty="0"/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Status</a:t>
                      </a:r>
                      <a:endParaRPr lang="en-IN" dirty="0"/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817443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SPRINT 3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612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</a:rPr>
                        <a:t>Time attack (Scripting, UI)</a:t>
                      </a: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03/02/2022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12/02/2022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Planned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098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</a:rPr>
                        <a:t>AI and Selectable weapons (Coding)</a:t>
                      </a: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17/02/2022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20/02/2022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Planned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099796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SPRINT 4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748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Difficulty Levels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21/02/2022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23/02/2022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Planned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219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Key Binding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24/03/2022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26/02/2022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Planned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181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Final UI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26/03/2022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02/03/2022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 progress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468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8429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1AF5E5-4E7A-4F5D-B036-F91056FDF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2086864"/>
            <a:ext cx="6457950" cy="969771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Sprint backlog</a:t>
            </a:r>
          </a:p>
        </p:txBody>
      </p:sp>
    </p:spTree>
    <p:extLst>
      <p:ext uri="{BB962C8B-B14F-4D97-AF65-F5344CB8AC3E}">
        <p14:creationId xmlns:p14="http://schemas.microsoft.com/office/powerpoint/2010/main" val="2269986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CDCF9DE-2489-4076-B705-CA7557AF1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691865"/>
              </p:ext>
            </p:extLst>
          </p:nvPr>
        </p:nvGraphicFramePr>
        <p:xfrm>
          <a:off x="1524000" y="902970"/>
          <a:ext cx="6096000" cy="3337560"/>
        </p:xfrm>
        <a:graphic>
          <a:graphicData uri="http://schemas.openxmlformats.org/drawingml/2006/table">
            <a:tbl>
              <a:tblPr firstRow="1" bandRow="1">
                <a:tableStyleId>{B4FA8346-E495-4461-8B23-C446E737D88E}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38309426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88032358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rtl="0"/>
                      <a:r>
                        <a:rPr lang="en-US" sz="1400" dirty="0">
                          <a:solidFill>
                            <a:schemeClr val="dk1"/>
                          </a:solidFill>
                          <a:latin typeface="EB Garamond SemiBold" panose="00000700000000000000" pitchFamily="2" charset="0"/>
                          <a:ea typeface="EB Garamond SemiBold" panose="00000700000000000000" pitchFamily="2" charset="0"/>
                        </a:rPr>
                        <a:t>TABLE OF CONTENTS</a:t>
                      </a:r>
                      <a:endParaRPr lang="en-US" dirty="0">
                        <a:latin typeface="EB Garamond SemiBold" panose="00000700000000000000" pitchFamily="2" charset="0"/>
                        <a:ea typeface="EB Garamond SemiBold" panose="00000700000000000000" pitchFamily="2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059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EB Garamond SemiBold" panose="00000700000000000000" pitchFamily="2" charset="0"/>
                          <a:ea typeface="EB Garamond SemiBold" panose="00000700000000000000" pitchFamily="2" charset="0"/>
                          <a:cs typeface="EB Garamond SemiBold"/>
                          <a:sym typeface="EB Garamond SemiBold"/>
                        </a:rPr>
                        <a:t>Project Description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>
                          <a:latin typeface="EB Garamond SemiBold" panose="00000700000000000000" pitchFamily="2" charset="0"/>
                          <a:ea typeface="EB Garamond SemiBold" panose="00000700000000000000" pitchFamily="2" charset="0"/>
                        </a:rPr>
                        <a:t>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51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EB Garamond SemiBold" panose="00000700000000000000" pitchFamily="2" charset="0"/>
                          <a:ea typeface="EB Garamond SemiBold" panose="00000700000000000000" pitchFamily="2" charset="0"/>
                        </a:rPr>
                        <a:t>Modules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EB Garamond SemiBold" panose="00000700000000000000" pitchFamily="2" charset="0"/>
                          <a:ea typeface="EB Garamond SemiBold" panose="00000700000000000000" pitchFamily="2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469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EB Garamond SemiBold" panose="00000700000000000000" pitchFamily="2" charset="0"/>
                          <a:ea typeface="EB Garamond SemiBold" panose="00000700000000000000" pitchFamily="2" charset="0"/>
                          <a:cs typeface="EB Garamond SemiBold"/>
                          <a:sym typeface="EB Garamond SemiBold"/>
                        </a:rPr>
                        <a:t>Developing Environment</a:t>
                      </a:r>
                      <a:endParaRPr lang="en-US" dirty="0">
                        <a:latin typeface="EB Garamond SemiBold" panose="00000700000000000000" pitchFamily="2" charset="0"/>
                        <a:ea typeface="EB Garamond SemiBold" panose="00000700000000000000" pitchFamily="2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EB Garamond SemiBold" panose="00000700000000000000" pitchFamily="2" charset="0"/>
                          <a:ea typeface="EB Garamond SemiBold" panose="00000700000000000000" pitchFamily="2" charset="0"/>
                        </a:rPr>
                        <a:t>10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976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EB Garamond SemiBold" panose="00000700000000000000" pitchFamily="2" charset="0"/>
                          <a:ea typeface="EB Garamond SemiBold" panose="00000700000000000000" pitchFamily="2" charset="0"/>
                          <a:cs typeface="EB Garamond SemiBold"/>
                          <a:sym typeface="EB Garamond SemiBold"/>
                        </a:rPr>
                        <a:t>Product Backlog</a:t>
                      </a:r>
                      <a:endParaRPr lang="en-US" dirty="0">
                        <a:latin typeface="EB Garamond SemiBold" panose="00000700000000000000" pitchFamily="2" charset="0"/>
                        <a:ea typeface="EB Garamond SemiBold" panose="000007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EB Garamond SemiBold" panose="00000700000000000000" pitchFamily="2" charset="0"/>
                          <a:ea typeface="EB Garamond SemiBold" panose="00000700000000000000" pitchFamily="2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560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EB Garamond SemiBold" panose="00000700000000000000" pitchFamily="2" charset="0"/>
                          <a:ea typeface="EB Garamond SemiBold" panose="00000700000000000000" pitchFamily="2" charset="0"/>
                        </a:rPr>
                        <a:t>User Story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EB Garamond SemiBold" panose="00000700000000000000" pitchFamily="2" charset="0"/>
                          <a:ea typeface="EB Garamond SemiBold" panose="00000700000000000000" pitchFamily="2" charset="0"/>
                        </a:rPr>
                        <a:t>14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747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EB Garamond SemiBold" panose="00000700000000000000" pitchFamily="2" charset="0"/>
                          <a:ea typeface="EB Garamond SemiBold" panose="00000700000000000000" pitchFamily="2" charset="0"/>
                        </a:rPr>
                        <a:t>Project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EB Garamond SemiBold" panose="00000700000000000000" pitchFamily="2" charset="0"/>
                          <a:ea typeface="EB Garamond SemiBold" panose="00000700000000000000" pitchFamily="2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213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EB Garamond SemiBold" panose="00000700000000000000" pitchFamily="2" charset="0"/>
                          <a:ea typeface="EB Garamond SemiBold" panose="00000700000000000000" pitchFamily="2" charset="0"/>
                          <a:cs typeface="EB Garamond SemiBold"/>
                          <a:sym typeface="EB Garamond SemiBold"/>
                        </a:rPr>
                        <a:t>Sprint Backlog Plan</a:t>
                      </a:r>
                      <a:endParaRPr lang="en-US" dirty="0">
                        <a:latin typeface="EB Garamond SemiBold" panose="00000700000000000000" pitchFamily="2" charset="0"/>
                        <a:ea typeface="EB Garamond SemiBold" panose="00000700000000000000" pitchFamily="2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EB Garamond SemiBold" panose="00000700000000000000" pitchFamily="2" charset="0"/>
                          <a:ea typeface="EB Garamond SemiBold" panose="00000700000000000000" pitchFamily="2" charset="0"/>
                        </a:rPr>
                        <a:t>19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207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EB Garamond SemiBold" panose="00000700000000000000" pitchFamily="2" charset="0"/>
                          <a:ea typeface="EB Garamond SemiBold" panose="00000700000000000000" pitchFamily="2" charset="0"/>
                          <a:cs typeface="EB Garamond SemiBold"/>
                          <a:sym typeface="EB Garamond SemiBold"/>
                        </a:rPr>
                        <a:t>Sprint Backlog Actual</a:t>
                      </a:r>
                      <a:endParaRPr lang="en-US" dirty="0">
                        <a:latin typeface="EB Garamond SemiBold" panose="00000700000000000000" pitchFamily="2" charset="0"/>
                        <a:ea typeface="EB Garamond SemiBold" panose="000007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EB Garamond SemiBold" panose="00000700000000000000" pitchFamily="2" charset="0"/>
                          <a:ea typeface="EB Garamond SemiBold" panose="00000700000000000000" pitchFamily="2" charset="0"/>
                        </a:rPr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83727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05CACA-D2E0-4ECB-8A6C-79547F0E9E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7214070"/>
              </p:ext>
            </p:extLst>
          </p:nvPr>
        </p:nvGraphicFramePr>
        <p:xfrm>
          <a:off x="92682" y="1047300"/>
          <a:ext cx="8958636" cy="3054043"/>
        </p:xfrm>
        <a:graphic>
          <a:graphicData uri="http://schemas.openxmlformats.org/drawingml/2006/table">
            <a:tbl>
              <a:tblPr firstRow="1" firstCol="1" bandCol="1">
                <a:tableStyleId>{616DA210-FB5B-4158-B5E0-FEB733F419BA}</a:tableStyleId>
              </a:tblPr>
              <a:tblGrid>
                <a:gridCol w="703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74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5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98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98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98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98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98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98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98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987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007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007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007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007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2007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6202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Backlog Item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accent5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Status &amp; completion date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accent5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Original estimate in hours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accent5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Day1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accent5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Day2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accent5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Day3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accent5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Day4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accent5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Day5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accent5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Day6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accent5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Day7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accent5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Day8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accent5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Day9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accent5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Day10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accent5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Day11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accent5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Day12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accent5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Day13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accent5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Day14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accent5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7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User story #1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hrs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hrs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hrs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hrs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hrs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hrs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hrs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hrs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hrs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hrs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hrs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hrs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hrs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hrs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hrs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3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Modelling (Player)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Completed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  <a:ea typeface="Calibri"/>
                          <a:cs typeface="Times New Roman"/>
                        </a:rPr>
                        <a:t>4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  <a:ea typeface="Calibri"/>
                          <a:cs typeface="Times New Roman"/>
                        </a:rPr>
                        <a:t>1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  <a:ea typeface="Calibri"/>
                          <a:cs typeface="Times New Roman"/>
                        </a:rPr>
                        <a:t>1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  <a:ea typeface="Calibri"/>
                          <a:cs typeface="Times New Roman"/>
                        </a:rPr>
                        <a:t>1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  <a:ea typeface="Calibri"/>
                          <a:cs typeface="Times New Roman"/>
                        </a:rPr>
                        <a:t>1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extLst>
                  <a:ext uri="{0D108BD9-81ED-4DB2-BD59-A6C34878D82A}">
                    <a16:rowId xmlns:a16="http://schemas.microsoft.com/office/drawing/2014/main" val="1530777607"/>
                  </a:ext>
                </a:extLst>
              </a:tr>
              <a:tr h="2725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Script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Completed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2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  <a:ea typeface="Calibri"/>
                          <a:cs typeface="Times New Roman"/>
                        </a:rPr>
                        <a:t>1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  <a:ea typeface="Calibri"/>
                          <a:cs typeface="Times New Roman"/>
                        </a:rPr>
                        <a:t>1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83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Testing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In progress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Continuous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gridSpan="1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Yes</a:t>
                      </a:r>
                      <a:endParaRPr lang="en-IN" sz="900" dirty="0">
                        <a:effectLst/>
                        <a:latin typeface="Century Gothic (Body)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3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User story #2</a:t>
                      </a: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 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 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3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Modelling (Enemies)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  <a:ea typeface="Calibri"/>
                          <a:cs typeface="Times New Roman"/>
                        </a:rPr>
                        <a:t>In progress</a:t>
                      </a: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0 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09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Script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In progress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2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0 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4701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58206733-5E58-4CDB-9702-EDF72F3D26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8422220"/>
              </p:ext>
            </p:extLst>
          </p:nvPr>
        </p:nvGraphicFramePr>
        <p:xfrm>
          <a:off x="92682" y="1315771"/>
          <a:ext cx="8958636" cy="2511957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890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5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0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2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94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15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98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31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18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261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490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183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798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647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1261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6842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6195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Backlog Item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dk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Status &amp; completion date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dk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Original estimate in hours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dk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Day1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dk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Day2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dk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Day3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 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dk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Day4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dk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Day5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dk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Day6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dk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Day7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dk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Day8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dk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Day9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 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dk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Day10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dk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Day11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dk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Day12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dk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Day13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dk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Day14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dk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User story #3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Design (maps)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Planned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  <a:ea typeface="Calibri"/>
                          <a:cs typeface="Times New Roman"/>
                        </a:rPr>
                        <a:t>4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  <a:ea typeface="Calibri"/>
                          <a:cs typeface="Times New Roman"/>
                        </a:rPr>
                        <a:t>1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  <a:ea typeface="Calibri"/>
                          <a:cs typeface="Times New Roman"/>
                        </a:rPr>
                        <a:t>1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  <a:ea typeface="Calibri"/>
                          <a:cs typeface="Times New Roman"/>
                        </a:rPr>
                        <a:t>1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  <a:ea typeface="Calibri"/>
                          <a:cs typeface="Times New Roman"/>
                        </a:rPr>
                        <a:t>1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30777607"/>
                  </a:ext>
                </a:extLst>
              </a:tr>
              <a:tr h="272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User story #4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Design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(World, terrain)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Planned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  <a:ea typeface="Calibri"/>
                          <a:cs typeface="Times New Roman"/>
                        </a:rPr>
                        <a:t>1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  <a:ea typeface="Calibri"/>
                          <a:cs typeface="Times New Roman"/>
                        </a:rPr>
                        <a:t>1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  <a:ea typeface="Calibri"/>
                          <a:cs typeface="Times New Roman"/>
                        </a:rPr>
                        <a:t>1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1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User story #5 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1882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(UI, Scripting)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Planned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  <a:ea typeface="Calibri"/>
                          <a:cs typeface="Times New Roman"/>
                        </a:rPr>
                        <a:t>1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  <a:ea typeface="Calibri"/>
                          <a:cs typeface="Times New Roman"/>
                        </a:rPr>
                        <a:t>1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9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900" dirty="0">
                          <a:effectLst/>
                          <a:latin typeface="Century Gothic (Body)"/>
                          <a:ea typeface="Calibri"/>
                          <a:cs typeface="Times New Roman"/>
                        </a:rPr>
                        <a:t>Testing</a:t>
                      </a: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  <a:ea typeface="Calibri"/>
                          <a:cs typeface="Times New Roman"/>
                        </a:rPr>
                        <a:t>Planned</a:t>
                      </a: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  <a:ea typeface="Calibri"/>
                          <a:cs typeface="Times New Roman"/>
                        </a:rPr>
                        <a:t>Continuous</a:t>
                      </a: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25593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8305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C00F037-F657-41EB-813C-EE72684C05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7675986"/>
              </p:ext>
            </p:extLst>
          </p:nvPr>
        </p:nvGraphicFramePr>
        <p:xfrm>
          <a:off x="92682" y="1396877"/>
          <a:ext cx="8958636" cy="2349461"/>
        </p:xfrm>
        <a:graphic>
          <a:graphicData uri="http://schemas.openxmlformats.org/drawingml/2006/table">
            <a:tbl>
              <a:tblPr firstRow="1" firstCol="1" bandCol="1">
                <a:tableStyleId>{616DA210-FB5B-4158-B5E0-FEB733F419BA}</a:tableStyleId>
              </a:tblPr>
              <a:tblGrid>
                <a:gridCol w="863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98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98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98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98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98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98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98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987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007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007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007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007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2007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6202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Backlog Item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accent5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Status &amp; completion date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accent5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Original estimate in hours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accent5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Day1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accent5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Day2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accent5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Day3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accent5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Day4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accent5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Day5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accent5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Day6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accent5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Day7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accent5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Day8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accent5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Day9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accent5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Day10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accent5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Day11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accent5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Day12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accent5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Day13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accent5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Day14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accent5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8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User story #6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hrs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hrs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hrs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hrs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hrs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hrs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hrs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hrs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hrs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hrs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hrs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hrs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hrs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hrs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hrs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Script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r>
                        <a:rPr lang="en-US" sz="900" dirty="0">
                          <a:effectLst/>
                          <a:latin typeface="Century Gothic (Body)"/>
                        </a:rPr>
                        <a:t>Planned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2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  <a:ea typeface="Calibri"/>
                          <a:cs typeface="Times New Roman"/>
                        </a:rPr>
                        <a:t>1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  <a:ea typeface="Calibri"/>
                          <a:cs typeface="Times New Roman"/>
                        </a:rPr>
                        <a:t>1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4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Testing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Planned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Continuous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gridSpan="1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Yes</a:t>
                      </a:r>
                      <a:endParaRPr lang="en-IN" sz="900" dirty="0">
                        <a:effectLst/>
                        <a:latin typeface="Century Gothic (Body)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3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User story #7</a:t>
                      </a: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 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 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 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3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Scripting(AI)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r>
                        <a:rPr lang="en-US" sz="900" dirty="0">
                          <a:effectLst/>
                          <a:latin typeface="Century Gothic (Body)"/>
                        </a:rPr>
                        <a:t>Planned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10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2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0 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0 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0 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0 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r>
                        <a:rPr lang="en-IN" sz="900" dirty="0">
                          <a:effectLst/>
                          <a:latin typeface="Century Gothic (Body)"/>
                          <a:cs typeface="Times New Roman"/>
                        </a:rPr>
                        <a:t>1</a:t>
                      </a:r>
                      <a:endParaRPr lang="en-IN" sz="900" dirty="0">
                        <a:effectLst/>
                        <a:latin typeface="Century Gothic (Body)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253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2FF4D8B8-1E7B-4315-BB40-622811347F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2287832"/>
              </p:ext>
            </p:extLst>
          </p:nvPr>
        </p:nvGraphicFramePr>
        <p:xfrm>
          <a:off x="92682" y="723801"/>
          <a:ext cx="8958636" cy="3695897"/>
        </p:xfrm>
        <a:graphic>
          <a:graphicData uri="http://schemas.openxmlformats.org/drawingml/2006/table">
            <a:tbl>
              <a:tblPr firstRow="1" firstCol="1" bandCol="1">
                <a:tableStyleId>{616DA210-FB5B-4158-B5E0-FEB733F419BA}</a:tableStyleId>
              </a:tblPr>
              <a:tblGrid>
                <a:gridCol w="897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9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98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98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98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98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98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98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98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987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007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007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007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007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2007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6202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Backlog Item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dk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Status &amp; completion date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dk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Original estimate in hours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dk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Day1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dk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Day2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 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dk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Day3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dk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Day4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dk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Day5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dk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Day6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 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dk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Day7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dk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Day8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dk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Day9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dk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Day10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dk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Day11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dk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Day12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dk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Day13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dk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Day14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dk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8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User story #8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hrs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hrs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hrs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hrs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hrs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hrs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hrs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hrs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hrs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hrs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hrs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hrs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hrs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hrs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hrs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5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Script(difficulty level)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Planned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2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7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User story #9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(Key binding)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Planned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2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1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1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extLst>
                  <a:ext uri="{0D108BD9-81ED-4DB2-BD59-A6C34878D82A}">
                    <a16:rowId xmlns:a16="http://schemas.microsoft.com/office/drawing/2014/main" val="2200861948"/>
                  </a:ext>
                </a:extLst>
              </a:tr>
              <a:tr h="2337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Testing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Planned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Continuous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gridSpan="1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Yes</a:t>
                      </a:r>
                      <a:endParaRPr lang="en-IN" sz="900" dirty="0">
                        <a:effectLst/>
                        <a:latin typeface="Century Gothic (Body)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3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User story #10</a:t>
                      </a: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 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 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 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3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Scripting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Planned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3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0 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0 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1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1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1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03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Designing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Planned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5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1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  <a:ea typeface="Calibri"/>
                          <a:cs typeface="Times New Roman"/>
                        </a:rPr>
                        <a:t>1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1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1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1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0617084"/>
                  </a:ext>
                </a:extLst>
              </a:tr>
              <a:tr h="4203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Final Test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Planned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  <a:ea typeface="Calibri"/>
                          <a:cs typeface="Times New Roman"/>
                        </a:rPr>
                        <a:t>1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1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0585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253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1AF5E5-4E7A-4F5D-B036-F91056FDF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2086864"/>
            <a:ext cx="6457950" cy="969771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Sprint 1 Actual</a:t>
            </a:r>
          </a:p>
        </p:txBody>
      </p:sp>
    </p:spTree>
    <p:extLst>
      <p:ext uri="{BB962C8B-B14F-4D97-AF65-F5344CB8AC3E}">
        <p14:creationId xmlns:p14="http://schemas.microsoft.com/office/powerpoint/2010/main" val="192061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580434CF-9170-4872-8E45-65CB557522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8405127"/>
              </p:ext>
            </p:extLst>
          </p:nvPr>
        </p:nvGraphicFramePr>
        <p:xfrm>
          <a:off x="92682" y="654957"/>
          <a:ext cx="8958636" cy="3511863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773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2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98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98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98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98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98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98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98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98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987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007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007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007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007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2007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5573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Backlog Item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dk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Status &amp; completion date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dk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Original estimate in hours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dk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Day1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dk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Day2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dk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Day3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dk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Day4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dk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Day5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dk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Day6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dk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Day7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dk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Day8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dk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Day9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dk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Day10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dk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Day11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dk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Day12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dk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Day13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dk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Day14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dk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55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User story #1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hrs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hrs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hrs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hrs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hrs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hrs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hrs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hrs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hrs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hrs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hrs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hrs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hrs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hrs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hrs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Modelling (player)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  <a:ea typeface="Calibri"/>
                          <a:cs typeface="Times New Roman"/>
                        </a:rPr>
                        <a:t>Completed</a:t>
                      </a: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5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2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extLst>
                  <a:ext uri="{0D108BD9-81ED-4DB2-BD59-A6C34878D82A}">
                    <a16:rowId xmlns:a16="http://schemas.microsoft.com/office/drawing/2014/main" val="1530777607"/>
                  </a:ext>
                </a:extLst>
              </a:tr>
              <a:tr h="2728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Script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Completed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5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r>
                        <a:rPr lang="en-US" sz="900" dirty="0">
                          <a:effectLst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</a:t>
                      </a: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</a:t>
                      </a: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2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Testing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In progress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Continuous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gridSpan="1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Yes</a:t>
                      </a:r>
                      <a:endParaRPr lang="en-IN" sz="900" dirty="0">
                        <a:effectLst/>
                        <a:latin typeface="Century Gothic (Body)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6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User story #2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6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Modelling (Track)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Completed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2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1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13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Modelling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(Terrain)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Completed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2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900" dirty="0">
                          <a:effectLst/>
                        </a:rPr>
                        <a:t>2 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26542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64E58-6923-41AD-A47E-69CE7FAC4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2086864"/>
            <a:ext cx="6457950" cy="969771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98681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D547F-0388-474C-8B9B-660537493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760316"/>
            <a:ext cx="6457950" cy="969771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Captain 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3D568-B63E-45D7-B24B-FF7A8D39B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730087"/>
            <a:ext cx="8115300" cy="3018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Captain G is </a:t>
            </a:r>
            <a:r>
              <a:rPr lang="en-US" sz="1800" dirty="0"/>
              <a:t>a 3D First-Person Shooter(FPS) game developed with Unity Engine. First-person shooter (FPS) is a sub-genre of shooter video games centered on guns and other weapon-based combat in a first-person perspective, with the player experiencing the action through the eyes of the protagonist and controlling the player character in a three-dimensional space. The genre shares common traits with other shooter games. Shooter video games or shooters are a sub-genre of action video games where the focus is almost entirely on the defeat of the character's enemies using the weapons given to the player.</a:t>
            </a:r>
          </a:p>
        </p:txBody>
      </p:sp>
    </p:spTree>
    <p:extLst>
      <p:ext uri="{BB962C8B-B14F-4D97-AF65-F5344CB8AC3E}">
        <p14:creationId xmlns:p14="http://schemas.microsoft.com/office/powerpoint/2010/main" val="3968268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 txBox="1">
            <a:spLocks noGrp="1"/>
          </p:cNvSpPr>
          <p:nvPr>
            <p:ph type="title"/>
          </p:nvPr>
        </p:nvSpPr>
        <p:spPr>
          <a:xfrm>
            <a:off x="904600" y="1984800"/>
            <a:ext cx="7260600" cy="11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3600" dirty="0">
                <a:solidFill>
                  <a:schemeClr val="accent5"/>
                </a:solidFill>
              </a:rPr>
              <a:t>Modules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dirty="0">
                <a:solidFill>
                  <a:schemeClr val="accent5"/>
                </a:solidFill>
              </a:rPr>
              <a:t>Module 1: Prototype</a:t>
            </a:r>
            <a:endParaRPr lang="en-US" sz="2000" b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4800"/>
              <a:buNone/>
            </a:pPr>
            <a:endParaRPr sz="2000" b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B3525-EC9A-45C6-8C35-DD7ECF80A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A sample scene with templates describing the main theme or story of the game.</a:t>
            </a:r>
          </a:p>
          <a:p>
            <a:pPr marL="0" indent="0">
              <a:buNone/>
            </a:pPr>
            <a:r>
              <a:rPr lang="en-US" sz="1800" dirty="0"/>
              <a:t>The scene will contain:</a:t>
            </a:r>
          </a:p>
          <a:p>
            <a:pPr lvl="1"/>
            <a:r>
              <a:rPr lang="en-US" sz="1800" dirty="0"/>
              <a:t>Main character (Hero) and weapons</a:t>
            </a:r>
          </a:p>
          <a:p>
            <a:pPr lvl="1"/>
            <a:r>
              <a:rPr lang="en-US" sz="1800" dirty="0"/>
              <a:t>World or terrain</a:t>
            </a:r>
          </a:p>
          <a:p>
            <a:pPr lvl="1"/>
            <a:r>
              <a:rPr lang="en-US" sz="1800" dirty="0"/>
              <a:t>Enemies</a:t>
            </a:r>
          </a:p>
          <a:p>
            <a:pPr lvl="1"/>
            <a:r>
              <a:rPr lang="en-US" sz="1800" dirty="0"/>
              <a:t>Other game objects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dirty="0">
                <a:solidFill>
                  <a:schemeClr val="accent5"/>
                </a:solidFill>
              </a:rPr>
              <a:t>Module 2: Design</a:t>
            </a:r>
            <a:endParaRPr dirty="0">
              <a:solidFill>
                <a:schemeClr val="accent5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n-US" sz="2000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  different tracks *</a:t>
            </a:r>
            <a:endParaRPr sz="2000" b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n-US" sz="2000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Time attack</a:t>
            </a:r>
            <a:endParaRPr sz="2000" b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n-US" sz="2000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Circuit</a:t>
            </a:r>
            <a:endParaRPr sz="2000" b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338032-8F35-4BAF-9F68-C4C525267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Terrain and World Design</a:t>
            </a:r>
          </a:p>
          <a:p>
            <a:r>
              <a:rPr lang="en-US" sz="1800" dirty="0"/>
              <a:t>Character design and customizations</a:t>
            </a:r>
          </a:p>
          <a:p>
            <a:r>
              <a:rPr lang="en-US" sz="1800" dirty="0"/>
              <a:t>Weapon design and modifications</a:t>
            </a:r>
          </a:p>
          <a:p>
            <a:r>
              <a:rPr lang="en-US" sz="1800" dirty="0"/>
              <a:t>Level design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dirty="0">
                <a:solidFill>
                  <a:schemeClr val="accent5"/>
                </a:solidFill>
              </a:rPr>
              <a:t>Module 3: game mechanics</a:t>
            </a:r>
            <a:r>
              <a:rPr lang="en-US" sz="2000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br>
              <a:rPr lang="en-US" sz="2000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 b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959353-1922-459E-AF49-872171A57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Player movement and actions</a:t>
            </a:r>
          </a:p>
          <a:p>
            <a:r>
              <a:rPr lang="en-US" sz="1800" dirty="0"/>
              <a:t>Game physics</a:t>
            </a:r>
          </a:p>
          <a:p>
            <a:r>
              <a:rPr lang="en-US" sz="1800" dirty="0"/>
              <a:t>Key bindings and game controls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dirty="0">
                <a:solidFill>
                  <a:schemeClr val="accent5"/>
                </a:solidFill>
              </a:rPr>
              <a:t>Module 4: game Ai</a:t>
            </a:r>
            <a:r>
              <a:rPr lang="en-US" sz="2000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tracks and cars will be added</a:t>
            </a:r>
            <a:br>
              <a:rPr lang="en-US" sz="2000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n-US" sz="2000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Different difficulty levels</a:t>
            </a:r>
            <a:endParaRPr sz="2000" b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○"/>
            </a:pPr>
            <a:r>
              <a:rPr lang="en-US" sz="2000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Easy</a:t>
            </a:r>
            <a:endParaRPr sz="2000" b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○"/>
            </a:pPr>
            <a:r>
              <a:rPr lang="en-US" sz="2000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Medium</a:t>
            </a:r>
            <a:endParaRPr sz="2000" b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○"/>
            </a:pPr>
            <a:r>
              <a:rPr lang="en-US" sz="2000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Hard</a:t>
            </a:r>
            <a:br>
              <a:rPr lang="en-US" sz="2000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  <a:br>
              <a:rPr lang="en-US" sz="2000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 b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959353-1922-459E-AF49-872171A57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Enemy behavior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Combat AI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Player recognition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Hunting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Different difficulty levels: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Easy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Medium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Hard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362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dirty="0">
                <a:solidFill>
                  <a:schemeClr val="accent5"/>
                </a:solidFill>
              </a:rPr>
              <a:t>Module 5: UI</a:t>
            </a:r>
            <a:endParaRPr dirty="0">
              <a:solidFill>
                <a:schemeClr val="accent5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n-US" sz="2000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Various user interfaces for</a:t>
            </a:r>
            <a:endParaRPr sz="2000" b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○"/>
            </a:pPr>
            <a:r>
              <a:rPr lang="en-US" sz="2000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Game Launch Screen</a:t>
            </a:r>
            <a:endParaRPr sz="2000" b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○"/>
            </a:pPr>
            <a:r>
              <a:rPr lang="en-US" sz="2000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Main Menu</a:t>
            </a:r>
            <a:endParaRPr sz="2000" b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○"/>
            </a:pPr>
            <a:r>
              <a:rPr lang="en-US" sz="2000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Pause Menu</a:t>
            </a:r>
            <a:endParaRPr sz="2000" b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○"/>
            </a:pPr>
            <a:r>
              <a:rPr lang="en-US" sz="2000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Mini Map</a:t>
            </a:r>
            <a:endParaRPr sz="2000" b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○"/>
            </a:pPr>
            <a:r>
              <a:rPr lang="en-US" sz="2000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Speedometer</a:t>
            </a:r>
            <a:endParaRPr sz="2000" b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○"/>
            </a:pPr>
            <a:r>
              <a:rPr lang="en-US" sz="2000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Time </a:t>
            </a:r>
            <a:endParaRPr sz="2000" b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○"/>
            </a:pPr>
            <a:r>
              <a:rPr lang="en-US" sz="2000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Lap</a:t>
            </a:r>
            <a:endParaRPr sz="2000" b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4800"/>
              <a:buNone/>
            </a:pPr>
            <a:endParaRPr sz="2000" b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8E3745-3458-4A38-ACC7-8FCEF10E6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User interfaces for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Game Launch Screen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Main Menu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Pause Menu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Mini Map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Player Health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Point count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Ammo count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Timer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Weapon Selection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945</TotalTime>
  <Words>1549</Words>
  <Application>Microsoft Office PowerPoint</Application>
  <PresentationFormat>On-screen Show (16:9)</PresentationFormat>
  <Paragraphs>899</Paragraphs>
  <Slides>26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Courier New</vt:lpstr>
      <vt:lpstr>Times New Roman</vt:lpstr>
      <vt:lpstr>EB Garamond SemiBold</vt:lpstr>
      <vt:lpstr>Wingdings</vt:lpstr>
      <vt:lpstr>Century Gothic (Body)</vt:lpstr>
      <vt:lpstr>Lato</vt:lpstr>
      <vt:lpstr>Century Gothic</vt:lpstr>
      <vt:lpstr>Arial</vt:lpstr>
      <vt:lpstr>Vapor Trail</vt:lpstr>
      <vt:lpstr>Video game development using unity (FPS)</vt:lpstr>
      <vt:lpstr>PowerPoint Presentation</vt:lpstr>
      <vt:lpstr>Captain G</vt:lpstr>
      <vt:lpstr>Modules </vt:lpstr>
      <vt:lpstr>Module 1: Prototype </vt:lpstr>
      <vt:lpstr>Module 2: Design 3  different tracks * Time attack Circuit</vt:lpstr>
      <vt:lpstr>Module 3: game mechanics  </vt:lpstr>
      <vt:lpstr>Module 4: game Ai tracks and cars will be added   Different difficulty levels Easy Medium Hard       </vt:lpstr>
      <vt:lpstr>Module 5: UI Various user interfaces for Game Launch Screen Main Menu Pause Menu Mini Map Speedometer Time  Lap </vt:lpstr>
      <vt:lpstr>Developing Environment</vt:lpstr>
      <vt:lpstr>PowerPoint Presentation</vt:lpstr>
      <vt:lpstr>Product backlog </vt:lpstr>
      <vt:lpstr>PowerPoint Presentation</vt:lpstr>
      <vt:lpstr>User stories</vt:lpstr>
      <vt:lpstr>PowerPoint Presentation</vt:lpstr>
      <vt:lpstr>project plan </vt:lpstr>
      <vt:lpstr>PowerPoint Presentation</vt:lpstr>
      <vt:lpstr>PowerPoint Presentation</vt:lpstr>
      <vt:lpstr>Sprint backlog</vt:lpstr>
      <vt:lpstr>PowerPoint Presentation</vt:lpstr>
      <vt:lpstr>PowerPoint Presentation</vt:lpstr>
      <vt:lpstr>PowerPoint Presentation</vt:lpstr>
      <vt:lpstr>PowerPoint Presentation</vt:lpstr>
      <vt:lpstr>Sprint 1 Actual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Game Development Using Unity (FPS)</dc:title>
  <dc:creator>ABDUL HAKEEM</dc:creator>
  <cp:lastModifiedBy>Aman Malik</cp:lastModifiedBy>
  <cp:revision>11</cp:revision>
  <dcterms:modified xsi:type="dcterms:W3CDTF">2022-02-24T09:37:00Z</dcterms:modified>
</cp:coreProperties>
</file>