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67" r:id="rId13"/>
    <p:sldId id="268" r:id="rId14"/>
    <p:sldId id="269" r:id="rId15"/>
    <p:sldId id="271" r:id="rId16"/>
    <p:sldId id="281" r:id="rId17"/>
    <p:sldId id="260" r:id="rId18"/>
    <p:sldId id="261" r:id="rId19"/>
    <p:sldId id="272" r:id="rId20"/>
    <p:sldId id="262" r:id="rId21"/>
    <p:sldId id="273" r:id="rId22"/>
    <p:sldId id="263" r:id="rId23"/>
    <p:sldId id="266" r:id="rId24"/>
    <p:sldId id="26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547E5-7BED-44C0-B2F5-EF940562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84691D-32FE-4C64-90D5-70305CE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D297AE-7852-4DFE-8DF6-F33F43FF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C0EBD8-8E95-4EE6-B590-B8D56C8F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55D5E-BD3A-4400-8BFC-471F278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F958E-9D66-4E3F-8614-0B842C7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8B9933-E3C6-45CC-82AA-3AC27BC8B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919248-58C3-4C0D-8CCA-1C1D68D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CD931-8D8E-4F3F-B574-14F29940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A1C708-511B-4E54-887D-40EC13E2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1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E1540E-70C7-4106-9737-5D35E914A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CDC95F-A4B5-4DC8-AD1F-D9FE1650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A4F08-6758-4B3B-818B-7BE5B43E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5706E8-C5C4-428D-8980-918193F6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83C6D-A7ED-40AF-B19F-4158E10B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486D4-1676-483F-9A83-EA8D206B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0114C7-DF07-4693-8041-A0185D6B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574EC-DBB4-4FD7-8914-F1B7D92A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194B5C-BB63-477F-BA67-B95B241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14EA5E-25D8-4356-AD62-2E936EAB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4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1CB0C-5206-4D8A-8F95-0642E809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0D4E68-51F8-4A93-ACDF-DA357D4E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65461-BDDF-412F-A303-D18DB040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58F9B7-20BF-4D23-9721-5532459D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83DC3E-D868-452F-9CF2-EC09238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D7892-3BE5-4A4F-BFC8-6A2D1946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FFA5C9-DF6C-4592-8BB9-124F7E56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163DC9-BC6B-4E85-B618-E0C2FE4BC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495645-6A42-4980-B442-879D91C1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9B3DE8-CC1F-49EF-8CF4-B0A6F6A1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CC0282-F87A-4DFC-9DBB-43B8FAEE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57B81-4250-4DCB-B16E-1912631A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FE013-A9C0-484B-A50F-9DCDE572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99610F-76E3-4566-A54D-4C42AF5A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2492E3-075D-4419-BE66-A34BCA09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8438FC-439E-4F12-B118-415BEAEDF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452DAD-3D61-4F7C-9628-A5447557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10A963-BE5D-43D3-99AC-64FEAEAA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2C0A11-36FC-4181-A740-967D310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8BAC3-FEC5-4E73-9E0E-E06F2CCD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B0CD22-1DD3-475D-A541-694C7555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F60068-4EE5-4B23-951D-1AA22CDF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484577-CA55-40A6-8463-4AB7D34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80E00A-C485-4FBF-B9A4-1D7B535F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906F69-AAE7-40B2-B454-73701E8B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585A5C-B1B4-4E0E-BA3D-0B4A19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E8069-2DD4-4650-809A-C90B8D4A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C0EE4-9944-493C-8A73-2BFCF3AA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B4A52A-8D28-47CE-8392-670CE306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1288A8-9299-4C2A-8CD5-A0504006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D666F8-9F7E-4BDE-B88D-EA4C258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E88AA6-59FB-4C58-8355-9AF6460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EA312-EEDE-40E4-9458-281C8F0D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614E3-FFBA-43C5-A2B3-A05F0FCDB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46112D-B1F8-49B9-92B5-ED493C19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1F0DB5-EF64-4D72-8964-E212E1B0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B0E303-5030-49D4-8F53-8BBF2F76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8CF1EE-6C40-4D65-B86F-A2017D45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0A2D35-B94A-4029-A0C2-DAF362D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6B6336-491F-4E4B-BA34-859FCAD4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BCE45C-1177-414F-BFA9-3440459C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47BB-89C6-47AA-A0E9-264E466D538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7A71B-A633-4AF4-903E-B8A3EF7AF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2CA37-3DC7-4673-A116-9F17304BB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117A-02EB-42D1-B65D-26BF9AEB5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8B61B-7579-4A1A-A854-9F1AFB73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5603"/>
            <a:ext cx="12192000" cy="288472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MOOC COURSE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B95F72-ABAD-46CE-B8DF-9B924B58C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3059"/>
            <a:ext cx="12093261" cy="301107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066800"/>
            <a:ext cx="9296400" cy="2003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4191000"/>
            <a:ext cx="7988120" cy="211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    ABHIJITH M</a:t>
            </a:r>
          </a:p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      Roll No: 02</a:t>
            </a:r>
          </a:p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    PRODUCT OWNER: 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Mr.HYDERALI</a:t>
            </a:r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endParaRPr lang="en-US" sz="2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" y="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RATING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" y="566670"/>
            <a:ext cx="7920507" cy="1867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030" y="2923504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SCHEDULE</a:t>
            </a:r>
            <a:endParaRPr lang="en-IN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" y="3874566"/>
            <a:ext cx="8892661" cy="22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6310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03489" y="169400"/>
            <a:ext cx="1379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STUDENT</a:t>
            </a:r>
            <a:endParaRPr lang="en-IN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065"/>
            <a:ext cx="8430802" cy="2267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29163"/>
            <a:ext cx="1347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TEACHER</a:t>
            </a:r>
            <a:endParaRPr lang="en-IN" sz="24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" y="3808781"/>
            <a:ext cx="862132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E38E8-D0D7-466E-9515-09342857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3699" cy="451621"/>
          </a:xfrm>
        </p:spPr>
        <p:txBody>
          <a:bodyPr>
            <a:noAutofit/>
          </a:bodyPr>
          <a:lstStyle/>
          <a:p>
            <a:r>
              <a:rPr lang="en-US" sz="3200" b="1" u="sng" dirty="0"/>
              <a:t>DATA FLOW DIAGRAM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7B6307-4E7D-4286-9062-065F6B03AF46}"/>
              </a:ext>
            </a:extLst>
          </p:cNvPr>
          <p:cNvSpPr txBox="1"/>
          <p:nvPr/>
        </p:nvSpPr>
        <p:spPr>
          <a:xfrm>
            <a:off x="1091953" y="1562470"/>
            <a:ext cx="222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LEVEL 0</a:t>
            </a:r>
            <a:endParaRPr lang="en-IN" sz="2400" b="1" u="sng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8" y="2537139"/>
            <a:ext cx="7096259" cy="2730320"/>
          </a:xfrm>
        </p:spPr>
      </p:pic>
    </p:spTree>
    <p:extLst>
      <p:ext uri="{BB962C8B-B14F-4D97-AF65-F5344CB8AC3E}">
        <p14:creationId xmlns:p14="http://schemas.microsoft.com/office/powerpoint/2010/main" val="20522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662A5-5866-4D0D-9521-D704419B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96775" cy="57590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DATA FLOW DIAGRAM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A8E4A1-BC5B-437E-823A-66F0FC87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LEVEL 1</a:t>
            </a:r>
            <a:endParaRPr lang="en-IN" sz="2400" b="1" u="sng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600200"/>
            <a:ext cx="734059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21D0-7C50-4889-9F90-0D8393FC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8491" cy="48713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DATA FLOW DIAGRAM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EF5DD-ABAD-4BFB-9AF0-34F82207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LEVEL 2</a:t>
            </a:r>
            <a:endParaRPr lang="en-IN" sz="24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81" y="1133340"/>
            <a:ext cx="7125971" cy="5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3" y="236336"/>
            <a:ext cx="6077754" cy="75533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DATA FLOW DIAGRAM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493"/>
            <a:ext cx="11302284" cy="4940591"/>
          </a:xfrm>
        </p:spPr>
        <p:txBody>
          <a:bodyPr/>
          <a:lstStyle/>
          <a:p>
            <a:r>
              <a:rPr lang="en-US" b="1" u="sng" dirty="0"/>
              <a:t>LEVEL </a:t>
            </a:r>
            <a:r>
              <a:rPr lang="en-US" b="1" u="sng" dirty="0" smtClean="0"/>
              <a:t>3</a:t>
            </a:r>
            <a:endParaRPr lang="en-IN" b="1" u="sng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4" y="1532586"/>
            <a:ext cx="8625676" cy="50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1" y="545429"/>
            <a:ext cx="6670183" cy="987157"/>
          </a:xfrm>
        </p:spPr>
        <p:txBody>
          <a:bodyPr/>
          <a:lstStyle/>
          <a:p>
            <a:r>
              <a:rPr lang="en-US" b="1" u="sng" dirty="0" smtClean="0"/>
              <a:t>FUTURE ENHANCEMENTS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1" y="1635617"/>
            <a:ext cx="11615670" cy="50356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project has a very vast scope in </a:t>
            </a:r>
            <a:r>
              <a:rPr lang="en-US" dirty="0" err="1" smtClean="0"/>
              <a:t>future.In</a:t>
            </a:r>
            <a:r>
              <a:rPr lang="en-US" dirty="0" smtClean="0"/>
              <a:t> upcoming days we can enhance the system by conducting webinar and also activities like practice quizzes.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64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4E1EB-0474-407F-A941-AF9EE06D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3913" cy="48713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DEVELOPING ENVIRONMENT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D6B7E-6EC4-4D0A-ACAC-7FB67D60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6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End   :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Html,CSS,Java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script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end     :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Python-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django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     :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              :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OS                :    Windows/Linux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      :   i3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            :  4GB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0F0DE-B8D9-46C2-8587-F8784C8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60938" cy="52264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PRODUCT BACKLOG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794"/>
            <a:ext cx="12827358" cy="65811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88392"/>
              </p:ext>
            </p:extLst>
          </p:nvPr>
        </p:nvGraphicFramePr>
        <p:xfrm>
          <a:off x="1815921" y="978794"/>
          <a:ext cx="8049295" cy="58943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6573"/>
                <a:gridCol w="1092234"/>
                <a:gridCol w="771687"/>
                <a:gridCol w="498628"/>
                <a:gridCol w="1733329"/>
                <a:gridCol w="747944"/>
                <a:gridCol w="1958900"/>
              </a:tblGrid>
              <a:tr h="998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&lt;#&gt;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Goal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43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want to 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660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want to add teacher and manage course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553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to 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76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24-11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add notes and videos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76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27-11-2021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register and 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76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29-11-2022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view courses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76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Pay and register the course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365125"/>
            <a:ext cx="4881093" cy="35609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PRODUCT BACKLOG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795127"/>
              </p:ext>
            </p:extLst>
          </p:nvPr>
        </p:nvGraphicFramePr>
        <p:xfrm>
          <a:off x="1440287" y="952572"/>
          <a:ext cx="9107510" cy="594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7203"/>
                <a:gridCol w="1319740"/>
                <a:gridCol w="940804"/>
                <a:gridCol w="522669"/>
                <a:gridCol w="2195211"/>
                <a:gridCol w="966938"/>
                <a:gridCol w="2534945"/>
              </a:tblGrid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Priority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&lt;High/Medium/Low&gt;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Size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(Hours)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Sprint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&lt;#&gt;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Status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&lt;Planned/In progress/Completed&gt;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Release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Release Goal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17-01-2022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Admin and teacher view payment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19-01-2022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User view scheduled online class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21-01-2022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 want to add ratiing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22-01-2022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Teacher want to view rating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434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27-01-2022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Teacher want to Add question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29-01-2022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User want to answer the question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31-01-2022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Teacher want to evaluate the answer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02-02-2022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User want to post complaint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r>
                        <a:rPr lang="en-IN" sz="1400" dirty="0" smtClean="0">
                          <a:effectLst/>
                        </a:rPr>
                        <a:t>07-02-2022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Admin want to view complaint and post reply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14-02-2022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User want to  view </a:t>
                      </a:r>
                      <a:r>
                        <a:rPr lang="en-US" sz="1400" dirty="0" smtClean="0">
                          <a:effectLst/>
                        </a:rPr>
                        <a:t>Certificate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275C-A35B-4377-99ED-D0DBE2A8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8188" cy="93101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TABLE OF CONTENTS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82C2-69A5-412A-B2A5-BB0CA712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5255580"/>
          </a:xfrm>
        </p:spPr>
        <p:txBody>
          <a:bodyPr>
            <a:normAutofit/>
          </a:bodyPr>
          <a:lstStyle/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Actual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89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20274-7B3E-485E-B078-854F48DE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49" y="382881"/>
            <a:ext cx="2703990" cy="63805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USER STORY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0933"/>
            <a:ext cx="11392437" cy="51689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20677"/>
              </p:ext>
            </p:extLst>
          </p:nvPr>
        </p:nvGraphicFramePr>
        <p:xfrm>
          <a:off x="1493951" y="1146218"/>
          <a:ext cx="8255357" cy="56409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8485"/>
                <a:gridCol w="1120195"/>
                <a:gridCol w="791442"/>
                <a:gridCol w="511394"/>
                <a:gridCol w="1777702"/>
                <a:gridCol w="767092"/>
                <a:gridCol w="2009047"/>
              </a:tblGrid>
              <a:tr h="927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Priority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&lt;High/Medium/Low&gt;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Size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(Hours)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Sprint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&lt;#&gt;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Status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&lt;Planned/In progress/Completed&gt;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Release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Release Goal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4048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Completed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27-12-2021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Admin want to login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611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Completed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28-12-2021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Admin want to add teacher and manage course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504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13-01-2022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Teacher want to login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0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14-01-2022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Teacher want add notes and videos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0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16-01-2022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 want to register and login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611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17-01-2022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 want to view courses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  <a:tr h="70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18-01-2022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User want to Pay and register the course</a:t>
                      </a:r>
                      <a:endParaRPr lang="en-I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29" marR="51529" marT="7157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420" y="295072"/>
            <a:ext cx="178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USER STORY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74764"/>
              </p:ext>
            </p:extLst>
          </p:nvPr>
        </p:nvGraphicFramePr>
        <p:xfrm>
          <a:off x="1468192" y="1223489"/>
          <a:ext cx="8487178" cy="55669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0898"/>
                <a:gridCol w="3144803"/>
                <a:gridCol w="2159684"/>
                <a:gridCol w="2121793"/>
              </a:tblGrid>
              <a:tr h="95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User Story ID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As a type of User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I  want to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</a:rPr>
                        <a:t>&lt;perform  some task&gt;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So that I can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&lt; Achieve Some  Goal&gt;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4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Add rating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Students can add rating to their teacher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4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Teacher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View rating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Teacher can view the rating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736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Teacher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Add questions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Students can access the questions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487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Answer the question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Participate the exam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487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Teacher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Evaluate the answer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Publish the mark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736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Post complaint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Post complaint and view response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476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Admin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View complaint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View complaint and send response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  <a:tr h="736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View </a:t>
                      </a:r>
                      <a:r>
                        <a:rPr lang="en-US" sz="1400" dirty="0" smtClean="0">
                          <a:effectLst/>
                        </a:rPr>
                        <a:t>Certificate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User can view </a:t>
                      </a:r>
                      <a:r>
                        <a:rPr lang="en-US" sz="1400" dirty="0" smtClean="0">
                          <a:effectLst/>
                        </a:rPr>
                        <a:t>Certificate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20" marR="51020" marT="708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E6A47-A354-4CB1-879B-E2D2E213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83384" cy="620296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PROJECT PLAN</a:t>
            </a:r>
            <a:endParaRPr lang="en-IN" sz="32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9533"/>
              </p:ext>
            </p:extLst>
          </p:nvPr>
        </p:nvGraphicFramePr>
        <p:xfrm>
          <a:off x="1869438" y="985422"/>
          <a:ext cx="8382000" cy="5703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/>
                <a:gridCol w="1409700"/>
                <a:gridCol w="2120900"/>
                <a:gridCol w="1397000"/>
                <a:gridCol w="1397000"/>
                <a:gridCol w="1397000"/>
              </a:tblGrid>
              <a:tr h="9690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User Story ID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effectLst/>
                        </a:rPr>
                        <a:t>Task Name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effectLst/>
                        </a:rPr>
                        <a:t>Start Date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effectLst/>
                        </a:rPr>
                        <a:t>End Date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effectLst/>
                        </a:rPr>
                        <a:t>Days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Status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Sprint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15/11/2021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15/12/2021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17/11/2021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17/11/2021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Sprint 2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22/11/2021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22/12/2021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24/11/2021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24/12/2021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27/11/2021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27/12/2021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29/11/2021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29/11/2021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01/12/2021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01/12/2021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Sprint 3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17/01/2022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17/01/2022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19/01/2022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19/01/2022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21/01/2022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21/01/2022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25/01/2022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25/01/2022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29/01/2022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29/01/2022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31/01/2022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 31/01/2022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 </a:t>
                      </a:r>
                      <a:r>
                        <a:rPr lang="en-IN" sz="1400" kern="1200" dirty="0" smtClean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Sprint 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02/02/2022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</a:t>
                      </a:r>
                      <a:r>
                        <a:rPr lang="en-US" sz="1400" kern="1200" dirty="0" smtClean="0">
                          <a:effectLst/>
                        </a:rPr>
                        <a:t>2/02/2022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07/2/2022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07/2/2022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14/2/2022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14/2/2022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635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D98F0-2A0A-4444-B2B9-3AAAA554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5"/>
            <a:ext cx="3953256" cy="44869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SPRINT BACKLOG PLAN</a:t>
            </a:r>
            <a:endParaRPr lang="en-IN" sz="32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2B9D37F-1131-4225-9A78-C2F0FB57F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88827"/>
              </p:ext>
            </p:extLst>
          </p:nvPr>
        </p:nvGraphicFramePr>
        <p:xfrm>
          <a:off x="494560" y="813816"/>
          <a:ext cx="10653587" cy="5985983"/>
        </p:xfrm>
        <a:graphic>
          <a:graphicData uri="http://schemas.openxmlformats.org/drawingml/2006/table">
            <a:tbl>
              <a:tblPr firstRow="1" firstCol="1" bandRow="1"/>
              <a:tblGrid>
                <a:gridCol w="1903315">
                  <a:extLst>
                    <a:ext uri="{9D8B030D-6E8A-4147-A177-3AD203B41FA5}">
                      <a16:colId xmlns:a16="http://schemas.microsoft.com/office/drawing/2014/main" xmlns="" val="1028685467"/>
                    </a:ext>
                  </a:extLst>
                </a:gridCol>
                <a:gridCol w="894999">
                  <a:extLst>
                    <a:ext uri="{9D8B030D-6E8A-4147-A177-3AD203B41FA5}">
                      <a16:colId xmlns:a16="http://schemas.microsoft.com/office/drawing/2014/main" xmlns="" val="2172626785"/>
                    </a:ext>
                  </a:extLst>
                </a:gridCol>
                <a:gridCol w="715744">
                  <a:extLst>
                    <a:ext uri="{9D8B030D-6E8A-4147-A177-3AD203B41FA5}">
                      <a16:colId xmlns:a16="http://schemas.microsoft.com/office/drawing/2014/main" xmlns="" val="3069761074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xmlns="" val="1803287429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xmlns="" val="3800864936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263951582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599422626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223559107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2138555253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538958196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889147960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924280063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572471401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169333216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4135130325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692718912"/>
                    </a:ext>
                  </a:extLst>
                </a:gridCol>
              </a:tblGrid>
              <a:tr h="845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Backlog Item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Status and Completion date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Original Estimate in hours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5365827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User story  #1,2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731458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15/11/21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6203025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5788481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9572110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018633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783726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22/11/21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6190989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7884601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2495578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0       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           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5923207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User story  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#,8,9,10,11,12,13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3073713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4301837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1579482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3314356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4774467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14,15,16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6749984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0507659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6729555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07/02/22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4358662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884704"/>
                  </a:ext>
                </a:extLst>
              </a:tr>
              <a:tr h="237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30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51F44-24A0-44B9-BAB1-0121F8D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44014" cy="55815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SPRINT BACKLOG ACTUAL</a:t>
            </a:r>
            <a:endParaRPr lang="en-IN" sz="3200" b="1" u="s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33A37E8-DEF9-464B-8DD9-DB3771FC0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69379"/>
              </p:ext>
            </p:extLst>
          </p:nvPr>
        </p:nvGraphicFramePr>
        <p:xfrm>
          <a:off x="684320" y="894117"/>
          <a:ext cx="11202880" cy="5767339"/>
        </p:xfrm>
        <a:graphic>
          <a:graphicData uri="http://schemas.openxmlformats.org/drawingml/2006/table">
            <a:tbl>
              <a:tblPr firstRow="1" firstCol="1" bandRow="1"/>
              <a:tblGrid>
                <a:gridCol w="1903315">
                  <a:extLst>
                    <a:ext uri="{9D8B030D-6E8A-4147-A177-3AD203B41FA5}">
                      <a16:colId xmlns:a16="http://schemas.microsoft.com/office/drawing/2014/main" xmlns="" val="3023257152"/>
                    </a:ext>
                  </a:extLst>
                </a:gridCol>
                <a:gridCol w="894999">
                  <a:extLst>
                    <a:ext uri="{9D8B030D-6E8A-4147-A177-3AD203B41FA5}">
                      <a16:colId xmlns:a16="http://schemas.microsoft.com/office/drawing/2014/main" xmlns="" val="3426933029"/>
                    </a:ext>
                  </a:extLst>
                </a:gridCol>
                <a:gridCol w="715744">
                  <a:extLst>
                    <a:ext uri="{9D8B030D-6E8A-4147-A177-3AD203B41FA5}">
                      <a16:colId xmlns:a16="http://schemas.microsoft.com/office/drawing/2014/main" xmlns="" val="1795413478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xmlns="" val="3996403663"/>
                    </a:ext>
                  </a:extLst>
                </a:gridCol>
                <a:gridCol w="548653">
                  <a:extLst>
                    <a:ext uri="{9D8B030D-6E8A-4147-A177-3AD203B41FA5}">
                      <a16:colId xmlns:a16="http://schemas.microsoft.com/office/drawing/2014/main" xmlns="" val="2288256148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678900960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2705463152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226836051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239139371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404627429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043232102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930887237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4198424825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584169288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1152232944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3466876446"/>
                    </a:ext>
                  </a:extLst>
                </a:gridCol>
                <a:gridCol w="549293">
                  <a:extLst>
                    <a:ext uri="{9D8B030D-6E8A-4147-A177-3AD203B41FA5}">
                      <a16:colId xmlns:a16="http://schemas.microsoft.com/office/drawing/2014/main" xmlns="" val="2779896074"/>
                    </a:ext>
                  </a:extLst>
                </a:gridCol>
              </a:tblGrid>
              <a:tr h="812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Backlog Item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Status and Completion date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Original Estimate in hours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Completed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&lt;Y/N&gt;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6851953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User story  #1,2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88648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15/11/21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72941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1406904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875972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434460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372804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22/11/21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1978364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6866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38466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0       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           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50592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User story  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#8,9,10,11,12,13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817596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184195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79453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937286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261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14,15,16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30548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104282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7312738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07/02/22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198659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14/02/22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85251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37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178" y="2730321"/>
            <a:ext cx="3248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7764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3C53A-BE34-4103-A323-B5E40A6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MOOC COURSE SYSTEM 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ACA9C-8015-408E-8BB6-9A47CC1F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sz="2000" dirty="0"/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 is an online platform where students can learn new courses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students can register for different courses taught by specialized teachers.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select course based on their branch of studying.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course Student will receive a certificate, specifying the subject, duration and the signature of tutor.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will be very precise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1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28BD-FA67-4CBC-B1BA-403BACE5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44697" cy="57590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MODULES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0DAD7-5711-4314-A51A-317DA58F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5"/>
            <a:ext cx="4055772" cy="52613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Course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record update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complaint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 &amp; tutorial videos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receiving section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online class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 section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rating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answers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4096"/>
            <a:ext cx="4184561" cy="772732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and registration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scheduled online class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rating to teachers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 Section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complaint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4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26" y="2451503"/>
            <a:ext cx="8872471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Login</a:t>
            </a:r>
          </a:p>
          <a:p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14" y="2856375"/>
            <a:ext cx="8624330" cy="18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654089"/>
            <a:ext cx="8345065" cy="1686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145" y="2816336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" y="3408755"/>
            <a:ext cx="8354821" cy="2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218941"/>
            <a:ext cx="14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PAYMENT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9" y="680606"/>
            <a:ext cx="8297433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838" y="3238063"/>
            <a:ext cx="1677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QUESTIONS</a:t>
            </a:r>
            <a:endParaRPr lang="en-IN" sz="24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3903631"/>
            <a:ext cx="795448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1689</Words>
  <Application>Microsoft Office PowerPoint</Application>
  <PresentationFormat>Widescreen</PresentationFormat>
  <Paragraphs>1136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Kartika</vt:lpstr>
      <vt:lpstr>Times New Roman</vt:lpstr>
      <vt:lpstr>Wingdings</vt:lpstr>
      <vt:lpstr>Office Theme</vt:lpstr>
      <vt:lpstr>ONLINE  MOOC COURSE SYSTEM</vt:lpstr>
      <vt:lpstr>TABLE OF CONTENTS</vt:lpstr>
      <vt:lpstr>ONLINE MOOC COURSE SYSTEM </vt:lpstr>
      <vt:lpstr>MODULES</vt:lpstr>
      <vt:lpstr>MODULES</vt:lpstr>
      <vt:lpstr>        METHODOLOGY</vt:lpstr>
      <vt:lpstr>                        TABLES</vt:lpstr>
      <vt:lpstr>PowerPoint Presentation</vt:lpstr>
      <vt:lpstr>PowerPoint Presentation</vt:lpstr>
      <vt:lpstr>PowerPoint Presentation</vt:lpstr>
      <vt:lpstr>PowerPoint Presentation</vt:lpstr>
      <vt:lpstr>DATA FLOW DIAGRAM</vt:lpstr>
      <vt:lpstr>DATA FLOW DIAGRAM</vt:lpstr>
      <vt:lpstr>DATA FLOW DIAGRAM</vt:lpstr>
      <vt:lpstr>DATA FLOW DIAGRAM</vt:lpstr>
      <vt:lpstr>FUTURE ENHANCEMENTS</vt:lpstr>
      <vt:lpstr>DEVELOPING ENVIRONMENT</vt:lpstr>
      <vt:lpstr>PRODUCT BACKLOG</vt:lpstr>
      <vt:lpstr>PRODUCT BACKLOG</vt:lpstr>
      <vt:lpstr>USER STORY</vt:lpstr>
      <vt:lpstr>PowerPoint Presentation</vt:lpstr>
      <vt:lpstr>PROJECT PLAN</vt:lpstr>
      <vt:lpstr>SPRINT BACKLOG PLAN</vt:lpstr>
      <vt:lpstr>SPRINT BACKLOG ACTUAL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TRAVALLER’S HUB</dc:title>
  <dc:creator>Sooraj M</dc:creator>
  <cp:lastModifiedBy>DELL</cp:lastModifiedBy>
  <cp:revision>74</cp:revision>
  <dcterms:created xsi:type="dcterms:W3CDTF">2022-01-10T15:21:02Z</dcterms:created>
  <dcterms:modified xsi:type="dcterms:W3CDTF">2022-02-22T09:38:24Z</dcterms:modified>
</cp:coreProperties>
</file>