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15"/>
  </p:notesMasterIdLst>
  <p:sldIdLst>
    <p:sldId id="257" r:id="rId2"/>
    <p:sldId id="259" r:id="rId3"/>
    <p:sldId id="258" r:id="rId4"/>
    <p:sldId id="273" r:id="rId5"/>
    <p:sldId id="274" r:id="rId6"/>
    <p:sldId id="262" r:id="rId7"/>
    <p:sldId id="266" r:id="rId8"/>
    <p:sldId id="261" r:id="rId9"/>
    <p:sldId id="263" r:id="rId10"/>
    <p:sldId id="264" r:id="rId11"/>
    <p:sldId id="269" r:id="rId12"/>
    <p:sldId id="27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80093" autoAdjust="0"/>
  </p:normalViewPr>
  <p:slideViewPr>
    <p:cSldViewPr snapToGrid="0">
      <p:cViewPr varScale="1">
        <p:scale>
          <a:sx n="65" d="100"/>
          <a:sy n="65"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F3E5A-39C0-403F-91CE-1B6C0B2B90D0}"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C5D7-E62A-4650-A446-8AE6483A5290}" type="slidenum">
              <a:rPr lang="en-US" smtClean="0"/>
              <a:t>‹#›</a:t>
            </a:fld>
            <a:endParaRPr lang="en-US"/>
          </a:p>
        </p:txBody>
      </p:sp>
    </p:spTree>
    <p:extLst>
      <p:ext uri="{BB962C8B-B14F-4D97-AF65-F5344CB8AC3E}">
        <p14:creationId xmlns:p14="http://schemas.microsoft.com/office/powerpoint/2010/main" val="40040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46C5D7-E62A-4650-A446-8AE6483A5290}" type="slidenum">
              <a:rPr lang="en-US" smtClean="0"/>
              <a:t>7</a:t>
            </a:fld>
            <a:endParaRPr lang="en-US"/>
          </a:p>
        </p:txBody>
      </p:sp>
    </p:spTree>
    <p:extLst>
      <p:ext uri="{BB962C8B-B14F-4D97-AF65-F5344CB8AC3E}">
        <p14:creationId xmlns:p14="http://schemas.microsoft.com/office/powerpoint/2010/main" val="1837003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84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299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281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032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9729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287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019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8169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18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95717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362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19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78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42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28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68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954605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8" y="2423004"/>
            <a:ext cx="9601196" cy="1303867"/>
          </a:xfrm>
        </p:spPr>
        <p:txBody>
          <a:bodyPr>
            <a:noAutofit/>
          </a:bodyPr>
          <a:lstStyle/>
          <a:p>
            <a:r>
              <a:rPr lang="en-US" sz="4000" b="1" dirty="0"/>
              <a:t>EMOTION DETECTION USING DEEPLEARNING</a:t>
            </a:r>
            <a:endParaRPr lang="en-US" sz="4000" dirty="0"/>
          </a:p>
        </p:txBody>
      </p:sp>
      <p:sp>
        <p:nvSpPr>
          <p:cNvPr id="3" name="TextBox 2"/>
          <p:cNvSpPr txBox="1"/>
          <p:nvPr/>
        </p:nvSpPr>
        <p:spPr>
          <a:xfrm>
            <a:off x="1763634" y="4483026"/>
            <a:ext cx="9250730" cy="1015663"/>
          </a:xfrm>
          <a:prstGeom prst="rect">
            <a:avLst/>
          </a:prstGeom>
          <a:noFill/>
        </p:spPr>
        <p:txBody>
          <a:bodyPr wrap="square" rtlCol="0">
            <a:spAutoFit/>
          </a:bodyPr>
          <a:lstStyle/>
          <a:p>
            <a:pPr algn="r"/>
            <a:r>
              <a:rPr lang="en-US" sz="2000" dirty="0" err="1" smtClean="0">
                <a:solidFill>
                  <a:schemeClr val="bg2">
                    <a:lumMod val="25000"/>
                  </a:schemeClr>
                </a:solidFill>
                <a:latin typeface="Times New Roman" panose="02020603050405020304" pitchFamily="18" charset="0"/>
                <a:cs typeface="Times New Roman" panose="02020603050405020304" pitchFamily="18" charset="0"/>
              </a:rPr>
              <a:t>Asna</a:t>
            </a:r>
            <a:r>
              <a:rPr lang="en-US" sz="20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2000" dirty="0" err="1" smtClean="0">
                <a:solidFill>
                  <a:schemeClr val="bg2">
                    <a:lumMod val="25000"/>
                  </a:schemeClr>
                </a:solidFill>
                <a:latin typeface="Times New Roman" panose="02020603050405020304" pitchFamily="18" charset="0"/>
                <a:cs typeface="Times New Roman" panose="02020603050405020304" pitchFamily="18" charset="0"/>
              </a:rPr>
              <a:t>av</a:t>
            </a:r>
            <a:endParaRPr lang="en-US" sz="2000" dirty="0" smtClean="0">
              <a:solidFill>
                <a:schemeClr val="bg2">
                  <a:lumMod val="25000"/>
                </a:schemeClr>
              </a:solidFill>
              <a:latin typeface="Times New Roman" panose="02020603050405020304" pitchFamily="18" charset="0"/>
              <a:cs typeface="Times New Roman" panose="02020603050405020304" pitchFamily="18" charset="0"/>
            </a:endParaRPr>
          </a:p>
          <a:p>
            <a:pPr algn="r"/>
            <a:r>
              <a:rPr lang="en-US" sz="2000" dirty="0" smtClean="0">
                <a:solidFill>
                  <a:schemeClr val="bg2">
                    <a:lumMod val="25000"/>
                  </a:schemeClr>
                </a:solidFill>
                <a:latin typeface="Times New Roman" panose="02020603050405020304" pitchFamily="18" charset="0"/>
                <a:cs typeface="Times New Roman" panose="02020603050405020304" pitchFamily="18" charset="0"/>
              </a:rPr>
              <a:t>Roll No:11</a:t>
            </a:r>
          </a:p>
          <a:p>
            <a:pPr algn="r"/>
            <a:r>
              <a:rPr lang="en-US" sz="2000" dirty="0" smtClean="0">
                <a:solidFill>
                  <a:schemeClr val="bg2">
                    <a:lumMod val="25000"/>
                  </a:schemeClr>
                </a:solidFill>
                <a:latin typeface="Times New Roman" panose="02020603050405020304" pitchFamily="18" charset="0"/>
                <a:cs typeface="Times New Roman" panose="02020603050405020304" pitchFamily="18" charset="0"/>
              </a:rPr>
              <a:t>Product owner :MR. </a:t>
            </a:r>
            <a:r>
              <a:rPr lang="en-US" sz="2000" dirty="0" err="1" smtClean="0">
                <a:solidFill>
                  <a:schemeClr val="bg2">
                    <a:lumMod val="25000"/>
                  </a:schemeClr>
                </a:solidFill>
                <a:latin typeface="Times New Roman" panose="02020603050405020304" pitchFamily="18" charset="0"/>
                <a:cs typeface="Times New Roman" panose="02020603050405020304" pitchFamily="18" charset="0"/>
              </a:rPr>
              <a:t>Balachandran</a:t>
            </a:r>
            <a:r>
              <a:rPr lang="en-US" sz="20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2000" dirty="0" err="1" smtClean="0">
                <a:solidFill>
                  <a:schemeClr val="bg2">
                    <a:lumMod val="25000"/>
                  </a:schemeClr>
                </a:solidFill>
                <a:latin typeface="Times New Roman" panose="02020603050405020304" pitchFamily="18" charset="0"/>
                <a:cs typeface="Times New Roman" panose="02020603050405020304" pitchFamily="18" charset="0"/>
              </a:rPr>
              <a:t>Kp</a:t>
            </a:r>
            <a:endParaRPr lang="en-US" sz="2000" dirty="0" smtClean="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616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0889" y="372533"/>
            <a:ext cx="10906093" cy="7876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u="sng" dirty="0">
                <a:latin typeface="Calibri" panose="020F0502020204030204" pitchFamily="34" charset="0"/>
                <a:ea typeface="Calibri" panose="020F0502020204030204" pitchFamily="34" charset="0"/>
                <a:cs typeface="Times New Roman" panose="02020603050405020304" pitchFamily="18" charset="0"/>
              </a:rPr>
              <a:t>PROJECT PLAN</a:t>
            </a:r>
            <a:endParaRPr lang="en-US" sz="1050" u="sng"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71834039"/>
              </p:ext>
            </p:extLst>
          </p:nvPr>
        </p:nvGraphicFramePr>
        <p:xfrm>
          <a:off x="2539181" y="1322439"/>
          <a:ext cx="7315198" cy="4415382"/>
        </p:xfrm>
        <a:graphic>
          <a:graphicData uri="http://schemas.openxmlformats.org/drawingml/2006/table">
            <a:tbl>
              <a:tblPr>
                <a:tableStyleId>{3C2FFA5D-87B4-456A-9821-1D502468CF0F}</a:tableStyleId>
              </a:tblPr>
              <a:tblGrid>
                <a:gridCol w="566057"/>
                <a:gridCol w="1235241"/>
                <a:gridCol w="1856300"/>
                <a:gridCol w="1219200"/>
                <a:gridCol w="1219200"/>
                <a:gridCol w="1219200"/>
              </a:tblGrid>
              <a:tr h="1063371">
                <a:tc>
                  <a:txBody>
                    <a:bodyPr/>
                    <a:lstStyle/>
                    <a:p>
                      <a:pPr>
                        <a:lnSpc>
                          <a:spcPct val="115000"/>
                        </a:lnSpc>
                        <a:spcAft>
                          <a:spcPts val="0"/>
                        </a:spcAft>
                      </a:pPr>
                      <a:r>
                        <a:rPr lang="en-US" sz="1400" dirty="0"/>
                        <a:t>User Story ID</a:t>
                      </a:r>
                      <a:endParaRPr lang="en-US" sz="14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400" dirty="0"/>
                        <a:t>Task Name</a:t>
                      </a:r>
                      <a:endParaRPr lang="en-US" sz="14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400" dirty="0"/>
                        <a:t>Start Date</a:t>
                      </a:r>
                      <a:endParaRPr lang="en-US" sz="14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400" dirty="0"/>
                        <a:t>End Date</a:t>
                      </a:r>
                      <a:endParaRPr lang="en-US" sz="14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Hours</a:t>
                      </a:r>
                      <a:endParaRPr lang="en-US" sz="14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400" dirty="0"/>
                        <a:t>Status</a:t>
                      </a:r>
                      <a:endParaRPr lang="en-US" sz="1400" dirty="0">
                        <a:latin typeface="Times New Roman" pitchFamily="18" charset="0"/>
                        <a:ea typeface="Calibri"/>
                        <a:cs typeface="Times New Roman" pitchFamily="18" charset="0"/>
                      </a:endParaRPr>
                    </a:p>
                  </a:txBody>
                  <a:tcPr marL="68580" marR="68580" marT="0" marB="0"/>
                </a:tc>
              </a:tr>
              <a:tr h="324919">
                <a:tc>
                  <a:txBody>
                    <a:bodyPr/>
                    <a:lstStyle/>
                    <a:p>
                      <a:pPr>
                        <a:lnSpc>
                          <a:spcPct val="115000"/>
                        </a:lnSpc>
                        <a:spcAft>
                          <a:spcPts val="0"/>
                        </a:spcAft>
                      </a:pPr>
                      <a:r>
                        <a:rPr lang="en-US" sz="1200" dirty="0"/>
                        <a:t>1</a:t>
                      </a:r>
                      <a:endParaRPr lang="en-US" sz="1200" dirty="0">
                        <a:latin typeface="Calibri"/>
                        <a:ea typeface="Calibri"/>
                        <a:cs typeface="Times New Roman"/>
                      </a:endParaRPr>
                    </a:p>
                  </a:txBody>
                  <a:tcPr marL="68580" marR="68580" marT="0" marB="0"/>
                </a:tc>
                <a:tc rowSpan="2">
                  <a:txBody>
                    <a:bodyPr/>
                    <a:lstStyle/>
                    <a:p>
                      <a:pPr algn="ctr">
                        <a:lnSpc>
                          <a:spcPct val="115000"/>
                        </a:lnSpc>
                        <a:spcAft>
                          <a:spcPts val="0"/>
                        </a:spcAft>
                      </a:pPr>
                      <a:r>
                        <a:rPr lang="en-US" sz="1400" dirty="0"/>
                        <a:t>Sprint 1</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smtClean="0"/>
                        <a:t>30/11/2021</a:t>
                      </a:r>
                      <a:endParaRPr lang="en-US" sz="1200" dirty="0">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smtClean="0"/>
                        <a:t>1/12/2021</a:t>
                      </a:r>
                      <a:endParaRPr lang="en-US" sz="1200" dirty="0">
                        <a:latin typeface="Times New Roman" pitchFamily="18" charset="0"/>
                        <a:ea typeface="Calibri"/>
                        <a:cs typeface="Times New Roman" pitchFamily="18" charset="0"/>
                      </a:endParaRPr>
                    </a:p>
                  </a:txBody>
                  <a:tcPr marL="68580" marR="68580" marT="0" marB="0"/>
                </a:tc>
                <a:tc rowSpan="2">
                  <a:txBody>
                    <a:bodyPr/>
                    <a:lstStyle/>
                    <a:p>
                      <a:pPr algn="ctr">
                        <a:lnSpc>
                          <a:spcPct val="115000"/>
                        </a:lnSpc>
                        <a:spcAft>
                          <a:spcPts val="0"/>
                        </a:spcAft>
                      </a:pPr>
                      <a:endParaRPr lang="en-US" sz="1200" dirty="0"/>
                    </a:p>
                    <a:p>
                      <a:pPr algn="ctr">
                        <a:lnSpc>
                          <a:spcPct val="115000"/>
                        </a:lnSpc>
                        <a:spcAft>
                          <a:spcPts val="0"/>
                        </a:spcAft>
                      </a:pPr>
                      <a:r>
                        <a:rPr lang="en-US" sz="1200" dirty="0">
                          <a:latin typeface="Calibri"/>
                          <a:ea typeface="Calibri"/>
                          <a:cs typeface="Times New Roman"/>
                        </a:rPr>
                        <a:t>5</a:t>
                      </a:r>
                    </a:p>
                  </a:txBody>
                  <a:tcPr marL="68580" marR="68580" marT="0" marB="0"/>
                </a:tc>
                <a:tc>
                  <a:txBody>
                    <a:bodyPr/>
                    <a:lstStyle/>
                    <a:p>
                      <a:pPr>
                        <a:lnSpc>
                          <a:spcPct val="115000"/>
                        </a:lnSpc>
                        <a:spcAft>
                          <a:spcPts val="0"/>
                        </a:spcAft>
                      </a:pPr>
                      <a:r>
                        <a:rPr lang="en-IN" sz="1400" dirty="0" smtClean="0"/>
                        <a:t>Completed</a:t>
                      </a:r>
                      <a:endParaRPr lang="en-US" sz="1400" dirty="0">
                        <a:latin typeface="Times New Roman" pitchFamily="18" charset="0"/>
                        <a:ea typeface="Calibri"/>
                        <a:cs typeface="Times New Roman" pitchFamily="18" charset="0"/>
                      </a:endParaRPr>
                    </a:p>
                  </a:txBody>
                  <a:tcPr marL="68580" marR="68580" marT="0" marB="0"/>
                </a:tc>
              </a:tr>
              <a:tr h="364310">
                <a:tc>
                  <a:txBody>
                    <a:bodyPr/>
                    <a:lstStyle/>
                    <a:p>
                      <a:pPr>
                        <a:lnSpc>
                          <a:spcPct val="115000"/>
                        </a:lnSpc>
                        <a:spcAft>
                          <a:spcPts val="0"/>
                        </a:spcAft>
                      </a:pPr>
                      <a:r>
                        <a:rPr lang="en-US" sz="1200" dirty="0">
                          <a:latin typeface="Calibri"/>
                          <a:ea typeface="Calibri"/>
                          <a:cs typeface="Times New Roman"/>
                        </a:rPr>
                        <a:t>1</a:t>
                      </a: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200" dirty="0" smtClean="0"/>
                        <a:t>5/12/2021</a:t>
                      </a:r>
                      <a:endParaRPr lang="en-US" sz="1200" dirty="0">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smtClean="0"/>
                        <a:t>15/12/2021</a:t>
                      </a:r>
                      <a:endParaRPr lang="en-US" sz="1200" dirty="0">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a:lnSpc>
                          <a:spcPct val="115000"/>
                        </a:lnSpc>
                        <a:spcAft>
                          <a:spcPts val="0"/>
                        </a:spcAft>
                      </a:pPr>
                      <a:r>
                        <a:rPr lang="en-IN" sz="1400" dirty="0" smtClean="0"/>
                        <a:t>Completed</a:t>
                      </a:r>
                      <a:endParaRPr lang="en-US" sz="1400" dirty="0">
                        <a:latin typeface="Times New Roman" pitchFamily="18" charset="0"/>
                        <a:ea typeface="Calibri"/>
                        <a:cs typeface="Times New Roman" pitchFamily="18" charset="0"/>
                      </a:endParaRPr>
                    </a:p>
                  </a:txBody>
                  <a:tcPr marL="68580" marR="68580" marT="0" marB="0"/>
                </a:tc>
              </a:tr>
              <a:tr h="324919">
                <a:tc>
                  <a:txBody>
                    <a:bodyPr/>
                    <a:lstStyle/>
                    <a:p>
                      <a:pPr>
                        <a:lnSpc>
                          <a:spcPct val="115000"/>
                        </a:lnSpc>
                        <a:spcAft>
                          <a:spcPts val="0"/>
                        </a:spcAft>
                      </a:pPr>
                      <a:r>
                        <a:rPr lang="en-US" sz="1200" dirty="0">
                          <a:latin typeface="Calibri"/>
                          <a:ea typeface="Calibri"/>
                          <a:cs typeface="Times New Roman"/>
                        </a:rPr>
                        <a:t>2</a:t>
                      </a:r>
                    </a:p>
                  </a:txBody>
                  <a:tcPr marL="68580" marR="68580" marT="0" marB="0"/>
                </a:tc>
                <a:tc rowSpan="3">
                  <a:txBody>
                    <a:bodyPr/>
                    <a:lstStyle/>
                    <a:p>
                      <a:pPr algn="ctr">
                        <a:lnSpc>
                          <a:spcPct val="115000"/>
                        </a:lnSpc>
                        <a:spcAft>
                          <a:spcPts val="0"/>
                        </a:spcAft>
                      </a:pPr>
                      <a:r>
                        <a:rPr lang="en-US" sz="1400" dirty="0"/>
                        <a:t>Sprint 2</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smtClean="0"/>
                        <a:t>16/12/2021</a:t>
                      </a:r>
                      <a:endParaRPr lang="en-US" sz="1200" dirty="0">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smtClean="0"/>
                        <a:t>26/12/2021</a:t>
                      </a:r>
                      <a:endParaRPr lang="en-US" sz="1200" dirty="0">
                        <a:latin typeface="Times New Roman" pitchFamily="18" charset="0"/>
                        <a:ea typeface="Calibri"/>
                        <a:cs typeface="Times New Roman" pitchFamily="18" charset="0"/>
                      </a:endParaRPr>
                    </a:p>
                  </a:txBody>
                  <a:tcPr marL="68580" marR="68580" marT="0" marB="0"/>
                </a:tc>
                <a:tc rowSpan="3">
                  <a:txBody>
                    <a:bodyPr/>
                    <a:lstStyle/>
                    <a:p>
                      <a:pPr algn="ctr">
                        <a:lnSpc>
                          <a:spcPct val="115000"/>
                        </a:lnSpc>
                        <a:spcAft>
                          <a:spcPts val="0"/>
                        </a:spcAft>
                      </a:pPr>
                      <a:endParaRPr lang="en-US" sz="1200" dirty="0"/>
                    </a:p>
                    <a:p>
                      <a:pPr algn="ctr">
                        <a:lnSpc>
                          <a:spcPct val="115000"/>
                        </a:lnSpc>
                        <a:spcAft>
                          <a:spcPts val="0"/>
                        </a:spcAft>
                      </a:pPr>
                      <a:r>
                        <a:rPr lang="en-US" sz="1200" dirty="0" smtClean="0">
                          <a:latin typeface="Calibri"/>
                          <a:ea typeface="Calibri"/>
                          <a:cs typeface="Times New Roman"/>
                        </a:rPr>
                        <a:t>15</a:t>
                      </a:r>
                      <a:endParaRPr lang="en-US" sz="1200" dirty="0">
                        <a:latin typeface="Calibri"/>
                        <a:ea typeface="Calibri"/>
                        <a:cs typeface="Times New Roman"/>
                      </a:endParaRPr>
                    </a:p>
                  </a:txBody>
                  <a:tcPr marL="68580" marR="68580" marT="0" marB="0"/>
                </a:tc>
                <a:tc>
                  <a:txBody>
                    <a:bodyPr/>
                    <a:lstStyle/>
                    <a:p>
                      <a:pPr>
                        <a:lnSpc>
                          <a:spcPct val="115000"/>
                        </a:lnSpc>
                        <a:spcAft>
                          <a:spcPts val="0"/>
                        </a:spcAft>
                      </a:pPr>
                      <a:r>
                        <a:rPr lang="en-IN" sz="1400" dirty="0" smtClean="0">
                          <a:latin typeface="Times New Roman" pitchFamily="18" charset="0"/>
                          <a:ea typeface="Calibri"/>
                          <a:cs typeface="Times New Roman" pitchFamily="18" charset="0"/>
                        </a:rPr>
                        <a:t>Completed</a:t>
                      </a:r>
                      <a:endParaRPr lang="en-US" sz="1400" dirty="0">
                        <a:latin typeface="Times New Roman" pitchFamily="18" charset="0"/>
                        <a:ea typeface="Calibri"/>
                        <a:cs typeface="Times New Roman" pitchFamily="18" charset="0"/>
                      </a:endParaRPr>
                    </a:p>
                  </a:txBody>
                  <a:tcPr marL="68580" marR="68580" marT="0" marB="0"/>
                </a:tc>
              </a:tr>
              <a:tr h="370304">
                <a:tc>
                  <a:txBody>
                    <a:bodyPr/>
                    <a:lstStyle/>
                    <a:p>
                      <a:pPr>
                        <a:lnSpc>
                          <a:spcPct val="115000"/>
                        </a:lnSpc>
                        <a:spcAft>
                          <a:spcPts val="0"/>
                        </a:spcAft>
                      </a:pPr>
                      <a:r>
                        <a:rPr lang="en-US" sz="1200" dirty="0" smtClean="0">
                          <a:latin typeface="Calibri"/>
                          <a:ea typeface="Calibri"/>
                          <a:cs typeface="Times New Roman"/>
                        </a:rPr>
                        <a:t>2</a:t>
                      </a:r>
                      <a:endParaRPr lang="en-US" sz="1200" dirty="0">
                        <a:latin typeface="Calibri"/>
                        <a:ea typeface="Calibri"/>
                        <a:cs typeface="Times New Roman"/>
                      </a:endParaRP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200" dirty="0" smtClean="0"/>
                        <a:t>28/12/2021</a:t>
                      </a:r>
                      <a:endParaRPr lang="en-US" sz="1200" dirty="0" smtClean="0"/>
                    </a:p>
                    <a:p>
                      <a:pPr>
                        <a:lnSpc>
                          <a:spcPct val="115000"/>
                        </a:lnSpc>
                        <a:spcAft>
                          <a:spcPts val="0"/>
                        </a:spcAft>
                      </a:pPr>
                      <a:endParaRPr lang="en-US" sz="1200" dirty="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200" dirty="0" smtClean="0"/>
                        <a:t>1/1/2022</a:t>
                      </a:r>
                      <a:endParaRPr lang="en-US" sz="1200" dirty="0" smtClean="0"/>
                    </a:p>
                    <a:p>
                      <a:pPr>
                        <a:lnSpc>
                          <a:spcPct val="115000"/>
                        </a:lnSpc>
                        <a:spcAft>
                          <a:spcPts val="0"/>
                        </a:spcAft>
                      </a:pPr>
                      <a:endParaRPr lang="en-US" sz="1200" dirty="0">
                        <a:latin typeface="Calibri"/>
                        <a:ea typeface="Calibri"/>
                        <a:cs typeface="Times New Roman"/>
                      </a:endParaRPr>
                    </a:p>
                  </a:txBody>
                  <a:tcPr marL="68580" marR="68580" marT="0" marB="0"/>
                </a:tc>
                <a:tc vMerge="1">
                  <a:txBody>
                    <a:bodyPr/>
                    <a:lstStyle/>
                    <a:p>
                      <a:endParaRPr lang="en-US"/>
                    </a:p>
                  </a:txBody>
                  <a:tcPr/>
                </a:tc>
                <a:tc>
                  <a:txBody>
                    <a:bodyPr/>
                    <a:lstStyle/>
                    <a:p>
                      <a:pPr>
                        <a:lnSpc>
                          <a:spcPct val="115000"/>
                        </a:lnSpc>
                        <a:spcAft>
                          <a:spcPts val="0"/>
                        </a:spcAft>
                      </a:pPr>
                      <a:r>
                        <a:rPr lang="en-US" sz="1400" dirty="0" smtClean="0"/>
                        <a:t>Completed</a:t>
                      </a:r>
                      <a:endParaRPr lang="en-US" sz="1400" dirty="0">
                        <a:latin typeface="Times New Roman" pitchFamily="18" charset="0"/>
                        <a:ea typeface="Calibri"/>
                        <a:cs typeface="Times New Roman" pitchFamily="18" charset="0"/>
                      </a:endParaRPr>
                    </a:p>
                  </a:txBody>
                  <a:tcPr marL="68580" marR="68580" marT="0" marB="0"/>
                </a:tc>
              </a:tr>
              <a:tr h="485976">
                <a:tc>
                  <a:txBody>
                    <a:bodyPr/>
                    <a:lstStyle/>
                    <a:p>
                      <a:pPr>
                        <a:lnSpc>
                          <a:spcPct val="115000"/>
                        </a:lnSpc>
                        <a:spcAft>
                          <a:spcPts val="0"/>
                        </a:spcAft>
                      </a:pPr>
                      <a:r>
                        <a:rPr lang="en-US" sz="1200" dirty="0">
                          <a:latin typeface="Calibri"/>
                          <a:ea typeface="Calibri"/>
                          <a:cs typeface="Times New Roman"/>
                        </a:rPr>
                        <a:t>2</a:t>
                      </a:r>
                    </a:p>
                  </a:txBody>
                  <a:tcPr marL="68580" marR="68580" marT="0" marB="0"/>
                </a:tc>
                <a:tc vMerge="1">
                  <a:txBody>
                    <a:bodyPr/>
                    <a:lstStyle/>
                    <a:p>
                      <a:endParaRPr lang="en-US"/>
                    </a:p>
                  </a:txBody>
                  <a:tcPr/>
                </a:tc>
                <a:tc>
                  <a:txBody>
                    <a:bodyPr/>
                    <a:lstStyle/>
                    <a:p>
                      <a:pPr>
                        <a:lnSpc>
                          <a:spcPct val="115000"/>
                        </a:lnSpc>
                        <a:spcAft>
                          <a:spcPts val="0"/>
                        </a:spcAft>
                      </a:pPr>
                      <a:r>
                        <a:rPr lang="en-IN" sz="1200" dirty="0" smtClean="0"/>
                        <a:t>3/1/2022</a:t>
                      </a:r>
                      <a:endParaRPr lang="en-US" sz="12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smtClean="0"/>
                        <a:t>15/1/2022</a:t>
                      </a:r>
                      <a:endParaRPr lang="en-US" sz="1200" dirty="0">
                        <a:latin typeface="Calibri"/>
                        <a:ea typeface="Calibri"/>
                        <a:cs typeface="Times New Roman"/>
                      </a:endParaRP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Completed</a:t>
                      </a:r>
                    </a:p>
                    <a:p>
                      <a:pPr>
                        <a:lnSpc>
                          <a:spcPct val="115000"/>
                        </a:lnSpc>
                        <a:spcAft>
                          <a:spcPts val="0"/>
                        </a:spcAft>
                      </a:pPr>
                      <a:endParaRPr lang="en-US" sz="1400" dirty="0">
                        <a:latin typeface="Times New Roman" pitchFamily="18" charset="0"/>
                        <a:ea typeface="Calibri"/>
                        <a:cs typeface="Times New Roman" pitchFamily="18" charset="0"/>
                      </a:endParaRPr>
                    </a:p>
                  </a:txBody>
                  <a:tcPr marL="68580" marR="68580" marT="0" marB="0"/>
                </a:tc>
              </a:tr>
              <a:tr h="445055">
                <a:tc>
                  <a:txBody>
                    <a:bodyPr/>
                    <a:lstStyle/>
                    <a:p>
                      <a:pPr>
                        <a:lnSpc>
                          <a:spcPct val="115000"/>
                        </a:lnSpc>
                        <a:spcAft>
                          <a:spcPts val="0"/>
                        </a:spcAft>
                      </a:pPr>
                      <a:r>
                        <a:rPr lang="en-US" sz="1200" dirty="0">
                          <a:latin typeface="Calibri"/>
                          <a:ea typeface="Calibri"/>
                          <a:cs typeface="Times New Roman"/>
                        </a:rPr>
                        <a:t>3</a:t>
                      </a:r>
                    </a:p>
                  </a:txBody>
                  <a:tcPr marL="68580" marR="68580" marT="0" marB="0"/>
                </a:tc>
                <a:tc>
                  <a:txBody>
                    <a:bodyPr/>
                    <a:lstStyle/>
                    <a:p>
                      <a:pPr algn="ctr">
                        <a:lnSpc>
                          <a:spcPct val="115000"/>
                        </a:lnSpc>
                        <a:spcAft>
                          <a:spcPts val="0"/>
                        </a:spcAft>
                      </a:pPr>
                      <a:r>
                        <a:rPr lang="en-US" sz="1400" dirty="0"/>
                        <a:t>Sprint 3</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smtClean="0"/>
                        <a:t>17/1/2022</a:t>
                      </a:r>
                      <a:endParaRPr lang="en-US" sz="12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smtClean="0"/>
                        <a:t>28/1/2022</a:t>
                      </a:r>
                      <a:endParaRPr lang="en-US" sz="1200" dirty="0">
                        <a:latin typeface="Calibri"/>
                        <a:ea typeface="Calibri"/>
                        <a:cs typeface="Times New Roman"/>
                      </a:endParaRPr>
                    </a:p>
                  </a:txBody>
                  <a:tcPr marL="68580" marR="68580" marT="0" marB="0"/>
                </a:tc>
                <a:tc>
                  <a:txBody>
                    <a:bodyPr/>
                    <a:lstStyle/>
                    <a:p>
                      <a:pPr algn="ctr">
                        <a:lnSpc>
                          <a:spcPct val="115000"/>
                        </a:lnSpc>
                        <a:spcAft>
                          <a:spcPts val="0"/>
                        </a:spcAft>
                      </a:pPr>
                      <a:endParaRPr lang="en-US" sz="1200" dirty="0"/>
                    </a:p>
                    <a:p>
                      <a:pPr algn="ctr">
                        <a:lnSpc>
                          <a:spcPct val="115000"/>
                        </a:lnSpc>
                        <a:spcAft>
                          <a:spcPts val="0"/>
                        </a:spcAft>
                      </a:pPr>
                      <a:r>
                        <a:rPr lang="en-US" sz="1200" dirty="0" smtClean="0">
                          <a:latin typeface="Calibri"/>
                          <a:ea typeface="Calibri"/>
                          <a:cs typeface="Times New Roman"/>
                        </a:rPr>
                        <a:t>10</a:t>
                      </a:r>
                      <a:endParaRPr lang="en-US" sz="1200" dirty="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t>Completed</a:t>
                      </a:r>
                      <a:endParaRPr lang="en-US" sz="1400" dirty="0" smtClean="0"/>
                    </a:p>
                    <a:p>
                      <a:pPr>
                        <a:lnSpc>
                          <a:spcPct val="115000"/>
                        </a:lnSpc>
                        <a:spcAft>
                          <a:spcPts val="0"/>
                        </a:spcAft>
                      </a:pPr>
                      <a:endParaRPr lang="en-US" sz="1400" dirty="0">
                        <a:latin typeface="Times New Roman" pitchFamily="18" charset="0"/>
                        <a:ea typeface="Calibri"/>
                        <a:cs typeface="Times New Roman" pitchFamily="18" charset="0"/>
                      </a:endParaRPr>
                    </a:p>
                  </a:txBody>
                  <a:tcPr marL="68580" marR="68580" marT="0" marB="0"/>
                </a:tc>
              </a:tr>
              <a:tr h="445055">
                <a:tc>
                  <a:txBody>
                    <a:bodyPr/>
                    <a:lstStyle/>
                    <a:p>
                      <a:pPr>
                        <a:lnSpc>
                          <a:spcPct val="115000"/>
                        </a:lnSpc>
                        <a:spcAft>
                          <a:spcPts val="0"/>
                        </a:spcAft>
                      </a:pPr>
                      <a:r>
                        <a:rPr lang="en-US" sz="1200" dirty="0">
                          <a:latin typeface="Calibri"/>
                          <a:ea typeface="Calibri"/>
                          <a:cs typeface="Times New Roman"/>
                        </a:rPr>
                        <a:t>3</a:t>
                      </a:r>
                    </a:p>
                  </a:txBody>
                  <a:tcPr marL="68580" marR="68580" marT="0" marB="0"/>
                </a:tc>
                <a:tc rowSpan="2">
                  <a:txBody>
                    <a:bodyPr/>
                    <a:lstStyle/>
                    <a:p>
                      <a:pPr algn="ctr">
                        <a:lnSpc>
                          <a:spcPct val="115000"/>
                        </a:lnSpc>
                        <a:spcAft>
                          <a:spcPts val="0"/>
                        </a:spcAft>
                      </a:pPr>
                      <a:r>
                        <a:rPr lang="en-US" sz="1400" dirty="0"/>
                        <a:t>Sprint 4</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r>
                        <a:rPr lang="en-IN" sz="1200" dirty="0" smtClean="0"/>
                        <a:t>30/2/2022</a:t>
                      </a:r>
                      <a:endParaRPr lang="en-US" sz="12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smtClean="0"/>
                        <a:t>4/02/2022</a:t>
                      </a:r>
                      <a:endParaRPr lang="en-US" sz="1200" dirty="0">
                        <a:latin typeface="Calibri"/>
                        <a:ea typeface="Calibri"/>
                        <a:cs typeface="Times New Roman"/>
                      </a:endParaRPr>
                    </a:p>
                  </a:txBody>
                  <a:tcPr marL="68580" marR="68580" marT="0" marB="0"/>
                </a:tc>
                <a:tc rowSpan="2">
                  <a:txBody>
                    <a:bodyPr/>
                    <a:lstStyle/>
                    <a:p>
                      <a:pPr algn="ctr">
                        <a:lnSpc>
                          <a:spcPct val="115000"/>
                        </a:lnSpc>
                        <a:spcAft>
                          <a:spcPts val="0"/>
                        </a:spcAft>
                      </a:pPr>
                      <a:endParaRPr lang="en-US" sz="1200" dirty="0"/>
                    </a:p>
                    <a:p>
                      <a:pPr algn="ctr">
                        <a:lnSpc>
                          <a:spcPct val="115000"/>
                        </a:lnSpc>
                        <a:spcAft>
                          <a:spcPts val="0"/>
                        </a:spcAft>
                      </a:pPr>
                      <a:r>
                        <a:rPr lang="en-US" sz="1200" smtClean="0">
                          <a:latin typeface="Calibri"/>
                          <a:ea typeface="Calibri"/>
                          <a:cs typeface="Times New Roman"/>
                        </a:rPr>
                        <a:t>20</a:t>
                      </a:r>
                      <a:endParaRPr lang="en-US" sz="1200" dirty="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t>Completed</a:t>
                      </a:r>
                      <a:endParaRPr lang="en-US" sz="1400" dirty="0" smtClean="0"/>
                    </a:p>
                  </a:txBody>
                  <a:tcPr marL="68580" marR="68580" marT="0" marB="0"/>
                </a:tc>
              </a:tr>
              <a:tr h="445055">
                <a:tc>
                  <a:txBody>
                    <a:bodyPr/>
                    <a:lstStyle/>
                    <a:p>
                      <a:pPr>
                        <a:lnSpc>
                          <a:spcPct val="115000"/>
                        </a:lnSpc>
                        <a:spcAft>
                          <a:spcPts val="0"/>
                        </a:spcAft>
                      </a:pPr>
                      <a:r>
                        <a:rPr lang="en-US" sz="1200" dirty="0" smtClean="0">
                          <a:latin typeface="Calibri"/>
                          <a:ea typeface="Calibri"/>
                          <a:cs typeface="Times New Roman"/>
                        </a:rPr>
                        <a:t>3</a:t>
                      </a:r>
                      <a:endParaRPr lang="en-US" sz="1200" dirty="0">
                        <a:latin typeface="Calibri"/>
                        <a:ea typeface="Calibri"/>
                        <a:cs typeface="Times New Roman"/>
                      </a:endParaRPr>
                    </a:p>
                  </a:txBody>
                  <a:tcPr marL="68580" marR="68580" marT="0" marB="0"/>
                </a:tc>
                <a:tc vMerge="1">
                  <a:txBody>
                    <a:bodyPr/>
                    <a:lstStyle/>
                    <a:p>
                      <a:endParaRPr lang="en-US"/>
                    </a:p>
                  </a:txBody>
                  <a:tcPr/>
                </a:tc>
                <a:tc>
                  <a:txBody>
                    <a:bodyPr/>
                    <a:lstStyle/>
                    <a:p>
                      <a:pPr>
                        <a:lnSpc>
                          <a:spcPct val="115000"/>
                        </a:lnSpc>
                        <a:spcAft>
                          <a:spcPts val="0"/>
                        </a:spcAft>
                      </a:pPr>
                      <a:r>
                        <a:rPr lang="en-IN" sz="1200" dirty="0" smtClean="0"/>
                        <a:t>5/02/2022</a:t>
                      </a:r>
                      <a:endParaRPr lang="en-US" sz="12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smtClean="0"/>
                        <a:t>10/02/2022</a:t>
                      </a:r>
                      <a:endParaRPr lang="en-US" sz="1200" dirty="0">
                        <a:latin typeface="Calibri"/>
                        <a:ea typeface="Calibri"/>
                        <a:cs typeface="Times New Roman"/>
                      </a:endParaRP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t>Completed</a:t>
                      </a:r>
                      <a:endParaRPr lang="en-US" sz="1400" dirty="0" smtClean="0"/>
                    </a:p>
                    <a:p>
                      <a:pPr>
                        <a:lnSpc>
                          <a:spcPct val="115000"/>
                        </a:lnSpc>
                        <a:spcAft>
                          <a:spcPts val="0"/>
                        </a:spcAft>
                      </a:pPr>
                      <a:endParaRPr lang="en-US" sz="1400" dirty="0">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380682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3455" y="581891"/>
            <a:ext cx="3893127" cy="400110"/>
          </a:xfrm>
          <a:prstGeom prst="rect">
            <a:avLst/>
          </a:prstGeom>
          <a:noFill/>
        </p:spPr>
        <p:txBody>
          <a:bodyPr wrap="square" rtlCol="0">
            <a:spAutoFit/>
          </a:bodyPr>
          <a:lstStyle/>
          <a:p>
            <a:r>
              <a:rPr lang="en-US" sz="2000" b="1" u="sng" dirty="0" smtClean="0"/>
              <a:t>Sprint </a:t>
            </a:r>
            <a:r>
              <a:rPr lang="en-US" sz="2000" b="1" u="sng" dirty="0" smtClean="0"/>
              <a:t>plan</a:t>
            </a:r>
            <a:endParaRPr lang="en-US" sz="2000" b="1" u="sng" dirty="0"/>
          </a:p>
        </p:txBody>
      </p:sp>
      <p:graphicFrame>
        <p:nvGraphicFramePr>
          <p:cNvPr id="5" name="Table 4"/>
          <p:cNvGraphicFramePr>
            <a:graphicFrameLocks noGrp="1"/>
          </p:cNvGraphicFramePr>
          <p:nvPr>
            <p:extLst>
              <p:ext uri="{D42A27DB-BD31-4B8C-83A1-F6EECF244321}">
                <p14:modId xmlns:p14="http://schemas.microsoft.com/office/powerpoint/2010/main" val="1633718476"/>
              </p:ext>
            </p:extLst>
          </p:nvPr>
        </p:nvGraphicFramePr>
        <p:xfrm>
          <a:off x="2104102" y="21452"/>
          <a:ext cx="8610601" cy="6882010"/>
        </p:xfrm>
        <a:graphic>
          <a:graphicData uri="http://schemas.openxmlformats.org/drawingml/2006/table">
            <a:tbl>
              <a:tblPr firstRow="1" firstCol="1" bandRow="1">
                <a:tableStyleId>{69CF1AB2-1976-4502-BF36-3FF5EA218861}</a:tableStyleId>
              </a:tblPr>
              <a:tblGrid>
                <a:gridCol w="939337"/>
                <a:gridCol w="939337"/>
                <a:gridCol w="889020"/>
                <a:gridCol w="508909"/>
                <a:gridCol w="533400"/>
                <a:gridCol w="495297"/>
                <a:gridCol w="461282"/>
                <a:gridCol w="538162"/>
                <a:gridCol w="461282"/>
                <a:gridCol w="482377"/>
                <a:gridCol w="457200"/>
                <a:gridCol w="437527"/>
                <a:gridCol w="489157"/>
                <a:gridCol w="489157"/>
                <a:gridCol w="489157"/>
              </a:tblGrid>
              <a:tr h="707922">
                <a:tc>
                  <a:txBody>
                    <a:bodyPr/>
                    <a:lstStyle/>
                    <a:p>
                      <a:pPr marL="0" marR="0">
                        <a:lnSpc>
                          <a:spcPct val="115000"/>
                        </a:lnSpc>
                        <a:spcBef>
                          <a:spcPts val="0"/>
                        </a:spcBef>
                        <a:spcAft>
                          <a:spcPts val="0"/>
                        </a:spcAft>
                      </a:pPr>
                      <a:r>
                        <a:rPr lang="en-US" sz="1200" dirty="0">
                          <a:effectLst/>
                        </a:rPr>
                        <a:t>Backlog item</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Status &amp; Completion date</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Original Estimate in hours</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3</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4</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5</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6</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7</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8</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9</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10</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11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12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r>
              <a:tr h="850043">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200" dirty="0" smtClean="0">
                          <a:effectLst/>
                        </a:rPr>
                        <a:t>User </a:t>
                      </a:r>
                      <a:r>
                        <a:rPr lang="en-US" sz="1000" dirty="0" smtClean="0">
                          <a:effectLst/>
                        </a:rPr>
                        <a:t>Story#1</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709442">
                <a:tc>
                  <a:txBody>
                    <a:bodyPr/>
                    <a:lstStyle/>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200" dirty="0" smtClean="0">
                          <a:effectLst/>
                        </a:rPr>
                        <a:t>Data set</a:t>
                      </a:r>
                      <a:r>
                        <a:rPr lang="en-US" sz="1200" baseline="0" dirty="0" smtClean="0">
                          <a:effectLst/>
                        </a:rPr>
                        <a:t> </a:t>
                      </a:r>
                      <a:r>
                        <a:rPr lang="en-US" sz="1100" baseline="0" dirty="0" smtClean="0">
                          <a:effectLst/>
                        </a:rPr>
                        <a:t>collection</a:t>
                      </a:r>
                      <a:endParaRPr lang="en-US" sz="11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t>1/12/2021</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t>2</a:t>
                      </a: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2</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smtClean="0">
                          <a:effectLst/>
                        </a:rPr>
                        <a:t>   </a:t>
                      </a:r>
                      <a:r>
                        <a:rPr lang="en-US" sz="1000" dirty="0" smtClean="0">
                          <a:effectLst/>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a:t>
                      </a:r>
                      <a:r>
                        <a:rPr lang="en-US" sz="1000" dirty="0" smtClean="0">
                          <a:effectLst/>
                        </a:rPr>
                        <a:t> 0</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735768">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Preprocessing</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t>15/12/2021</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t>3</a:t>
                      </a: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a:t>
                      </a:r>
                      <a:r>
                        <a:rPr lang="en-US" sz="1000" dirty="0" smtClean="0">
                          <a:effectLst/>
                        </a:rPr>
                        <a:t> 0</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521690">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User story #1,2</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1106129">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IN" sz="1000" dirty="0" smtClean="0">
                          <a:effectLst/>
                        </a:rPr>
                        <a:t>UI</a:t>
                      </a:r>
                      <a:r>
                        <a:rPr lang="en-IN" sz="1000" baseline="0" dirty="0" smtClean="0">
                          <a:effectLst/>
                        </a:rPr>
                        <a:t> designing &amp; </a:t>
                      </a:r>
                    </a:p>
                    <a:p>
                      <a:pPr marL="0" marR="0">
                        <a:lnSpc>
                          <a:spcPct val="115000"/>
                        </a:lnSpc>
                        <a:spcBef>
                          <a:spcPts val="0"/>
                        </a:spcBef>
                        <a:spcAft>
                          <a:spcPts val="0"/>
                        </a:spcAft>
                      </a:pPr>
                      <a:r>
                        <a:rPr lang="en-IN" sz="1000" baseline="0" dirty="0" smtClean="0">
                          <a:effectLst/>
                        </a:rPr>
                        <a:t>Library configuration,</a:t>
                      </a:r>
                      <a:r>
                        <a:rPr lang="en-IN" sz="1000" dirty="0" smtClean="0">
                          <a:effectLst/>
                        </a:rPr>
                        <a:t> User</a:t>
                      </a:r>
                      <a:r>
                        <a:rPr lang="en-IN" sz="1000" baseline="0" dirty="0" smtClean="0">
                          <a:effectLst/>
                        </a:rPr>
                        <a:t> input collection and </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smtClean="0">
                          <a:effectLst/>
                        </a:rPr>
                        <a:t> </a:t>
                      </a: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t>1/01/2022</a:t>
                      </a:r>
                      <a:endParaRPr lang="en-US" sz="1000" dirty="0" smtClean="0">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smtClean="0"/>
                        <a:t>12</a:t>
                      </a:r>
                      <a:endParaRPr lang="en-US" sz="1000" dirty="0" smtClean="0"/>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a:t>
                      </a:r>
                      <a:r>
                        <a:rPr lang="en-US" sz="1000" dirty="0" smtClean="0">
                          <a:effectLst/>
                        </a:rPr>
                        <a:t> 1</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418442">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User story #2,3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402298">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IN" sz="1000" baseline="0" dirty="0" smtClean="0">
                          <a:effectLst/>
                        </a:rPr>
                        <a:t>coding</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rPr>
                        <a:t> </a:t>
                      </a:r>
                      <a:r>
                        <a:rPr lang="en-US" sz="1000" dirty="0" smtClean="0">
                          <a:effectLst/>
                        </a:rPr>
                        <a:t>15</a:t>
                      </a:r>
                      <a:r>
                        <a:rPr lang="en-US" sz="1000" dirty="0" smtClean="0"/>
                        <a:t>/01/2022</a:t>
                      </a:r>
                      <a:endParaRPr lang="en-US" sz="1000" dirty="0" smtClean="0">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smtClean="0"/>
                        <a:t>13</a:t>
                      </a: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221226">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User</a:t>
                      </a:r>
                      <a:r>
                        <a:rPr lang="en-US" sz="1000" baseline="0" dirty="0" smtClean="0">
                          <a:effectLst/>
                        </a:rPr>
                        <a:t> story #3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389720">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Testing &amp; Output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smtClean="0"/>
                        <a:t>10/02/2022</a:t>
                      </a:r>
                      <a:endParaRPr lang="en-US" sz="1000" dirty="0" smtClean="0">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smtClean="0"/>
                        <a:t>20</a:t>
                      </a: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2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257221">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Total</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r>
                        <a:rPr lang="en-US" sz="1000" dirty="0" smtClean="0">
                          <a:effectLst/>
                        </a:rPr>
                        <a:t>   </a:t>
                      </a:r>
                    </a:p>
                    <a:p>
                      <a:pPr marL="0" marR="0">
                        <a:lnSpc>
                          <a:spcPct val="115000"/>
                        </a:lnSpc>
                        <a:spcBef>
                          <a:spcPts val="0"/>
                        </a:spcBef>
                        <a:spcAft>
                          <a:spcPts val="0"/>
                        </a:spcAft>
                      </a:pPr>
                      <a:r>
                        <a:rPr lang="en-US" sz="1000" dirty="0" smtClean="0">
                          <a:effectLst/>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25102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672" y="720437"/>
            <a:ext cx="3241964" cy="400110"/>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Sprint1 Actual</a:t>
            </a:r>
            <a:endParaRPr lang="en-US" sz="2000" b="1" u="sng"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2769144"/>
              </p:ext>
            </p:extLst>
          </p:nvPr>
        </p:nvGraphicFramePr>
        <p:xfrm>
          <a:off x="3075039" y="228600"/>
          <a:ext cx="8610601" cy="6466275"/>
        </p:xfrm>
        <a:graphic>
          <a:graphicData uri="http://schemas.openxmlformats.org/drawingml/2006/table">
            <a:tbl>
              <a:tblPr firstRow="1" firstCol="1" bandRow="1">
                <a:tableStyleId>{69CF1AB2-1976-4502-BF36-3FF5EA218861}</a:tableStyleId>
              </a:tblPr>
              <a:tblGrid>
                <a:gridCol w="939337"/>
                <a:gridCol w="939337"/>
                <a:gridCol w="889020"/>
                <a:gridCol w="508909"/>
                <a:gridCol w="533400"/>
                <a:gridCol w="495297"/>
                <a:gridCol w="461282"/>
                <a:gridCol w="538162"/>
                <a:gridCol w="461282"/>
                <a:gridCol w="482377"/>
                <a:gridCol w="457200"/>
                <a:gridCol w="437527"/>
                <a:gridCol w="489157"/>
                <a:gridCol w="489157"/>
                <a:gridCol w="489157"/>
              </a:tblGrid>
              <a:tr h="479501">
                <a:tc>
                  <a:txBody>
                    <a:bodyPr/>
                    <a:lstStyle/>
                    <a:p>
                      <a:pPr marL="0" marR="0">
                        <a:lnSpc>
                          <a:spcPct val="115000"/>
                        </a:lnSpc>
                        <a:spcBef>
                          <a:spcPts val="0"/>
                        </a:spcBef>
                        <a:spcAft>
                          <a:spcPts val="0"/>
                        </a:spcAft>
                      </a:pPr>
                      <a:r>
                        <a:rPr lang="en-US" sz="1200" dirty="0">
                          <a:effectLst/>
                        </a:rPr>
                        <a:t>Backlog item</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Status &amp; Completion date</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Original Estimate in hours</a:t>
                      </a:r>
                      <a:endParaRPr lang="en-US" sz="12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3</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4</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5</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6</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7</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8</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9</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10</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11</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Day</a:t>
                      </a:r>
                    </a:p>
                    <a:p>
                      <a:pPr marL="0" marR="0">
                        <a:lnSpc>
                          <a:spcPct val="115000"/>
                        </a:lnSpc>
                        <a:spcBef>
                          <a:spcPts val="0"/>
                        </a:spcBef>
                        <a:spcAft>
                          <a:spcPts val="0"/>
                        </a:spcAft>
                      </a:pPr>
                      <a:r>
                        <a:rPr lang="en-US" sz="1000" dirty="0">
                          <a:effectLst/>
                        </a:rPr>
                        <a:t>  </a:t>
                      </a:r>
                      <a:r>
                        <a:rPr lang="en-US" sz="1000" dirty="0" smtClean="0">
                          <a:effectLst/>
                        </a:rPr>
                        <a:t>12</a:t>
                      </a:r>
                      <a:endParaRPr lang="en-US" sz="1000" dirty="0">
                        <a:solidFill>
                          <a:schemeClr val="tx1"/>
                        </a:solidFill>
                        <a:effectLst/>
                        <a:latin typeface="Times New Roman" pitchFamily="18" charset="0"/>
                        <a:ea typeface="Calibri"/>
                        <a:cs typeface="Times New Roman" pitchFamily="18" charset="0"/>
                      </a:endParaRPr>
                    </a:p>
                  </a:txBody>
                  <a:tcPr marL="68580" marR="68580" marT="0" marB="0"/>
                </a:tc>
              </a:tr>
              <a:tr h="532779">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200" dirty="0" smtClean="0">
                          <a:effectLst/>
                        </a:rPr>
                        <a:t>User </a:t>
                      </a:r>
                      <a:r>
                        <a:rPr lang="en-US" sz="1000" dirty="0" smtClean="0">
                          <a:effectLst/>
                        </a:rPr>
                        <a:t>Story#1</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effectLst/>
                        </a:rPr>
                        <a:t>Hours</a:t>
                      </a:r>
                    </a:p>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439543">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200" dirty="0" smtClean="0">
                          <a:effectLst/>
                        </a:rPr>
                        <a:t>Data set</a:t>
                      </a:r>
                      <a:r>
                        <a:rPr lang="en-US" sz="1200" baseline="0" dirty="0" smtClean="0">
                          <a:effectLst/>
                        </a:rPr>
                        <a:t> </a:t>
                      </a:r>
                      <a:r>
                        <a:rPr lang="en-US" sz="1100" baseline="0" dirty="0" smtClean="0">
                          <a:effectLst/>
                        </a:rPr>
                        <a:t>creation</a:t>
                      </a:r>
                      <a:endParaRPr lang="en-US" sz="11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t>27/12/2021</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t>2</a:t>
                      </a: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2</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smtClean="0">
                          <a:effectLst/>
                        </a:rPr>
                        <a:t>   </a:t>
                      </a:r>
                      <a:r>
                        <a:rPr lang="en-US" sz="1000" dirty="0" smtClean="0">
                          <a:effectLst/>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a:t>
                      </a:r>
                      <a:r>
                        <a:rPr lang="en-US" sz="1000" dirty="0" smtClean="0">
                          <a:effectLst/>
                        </a:rPr>
                        <a:t> 0</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0</a:t>
                      </a: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399584">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Preprocessing</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t>28/12/2021</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t>3</a:t>
                      </a: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a:t>
                      </a:r>
                      <a:r>
                        <a:rPr lang="en-US" sz="1000" dirty="0" smtClean="0">
                          <a:effectLst/>
                        </a:rPr>
                        <a:t> 0</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258572">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User story #1,2</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524961">
                <a:tc>
                  <a:txBody>
                    <a:bodyPr/>
                    <a:lstStyle/>
                    <a:p>
                      <a:pPr marL="0" marR="0">
                        <a:lnSpc>
                          <a:spcPct val="115000"/>
                        </a:lnSpc>
                        <a:spcBef>
                          <a:spcPts val="0"/>
                        </a:spcBef>
                        <a:spcAft>
                          <a:spcPts val="0"/>
                        </a:spcAft>
                      </a:pPr>
                      <a:r>
                        <a:rPr lang="en-US" sz="1000" dirty="0">
                          <a:effectLst/>
                        </a:rPr>
                        <a:t> </a:t>
                      </a:r>
                      <a:r>
                        <a:rPr lang="en-IN" sz="1000" dirty="0" smtClean="0">
                          <a:effectLst/>
                        </a:rPr>
                        <a:t>UI</a:t>
                      </a:r>
                      <a:r>
                        <a:rPr lang="en-IN" sz="1000" baseline="0" dirty="0" smtClean="0">
                          <a:effectLst/>
                        </a:rPr>
                        <a:t> designing &amp; </a:t>
                      </a:r>
                    </a:p>
                    <a:p>
                      <a:pPr marL="0" marR="0">
                        <a:lnSpc>
                          <a:spcPct val="115000"/>
                        </a:lnSpc>
                        <a:spcBef>
                          <a:spcPts val="0"/>
                        </a:spcBef>
                        <a:spcAft>
                          <a:spcPts val="0"/>
                        </a:spcAft>
                      </a:pPr>
                      <a:r>
                        <a:rPr lang="en-IN" sz="1000" baseline="0" dirty="0" smtClean="0">
                          <a:effectLst/>
                        </a:rPr>
                        <a:t>Library configuration,</a:t>
                      </a:r>
                      <a:r>
                        <a:rPr lang="en-IN" sz="1000" dirty="0" smtClean="0">
                          <a:effectLst/>
                        </a:rPr>
                        <a:t> User</a:t>
                      </a:r>
                      <a:r>
                        <a:rPr lang="en-IN" sz="1000" baseline="0" dirty="0" smtClean="0">
                          <a:effectLst/>
                        </a:rPr>
                        <a:t> input collection  </a:t>
                      </a:r>
                      <a:endParaRPr lang="en-US" sz="1000" dirty="0" smtClean="0">
                        <a:solidFill>
                          <a:schemeClr val="tx1"/>
                        </a:solidFill>
                        <a:effectLst/>
                        <a:latin typeface="+mn-lt"/>
                        <a:ea typeface="Calibri"/>
                        <a:cs typeface="Times New Roman" pitchFamily="18" charset="0"/>
                      </a:endParaRPr>
                    </a:p>
                    <a:p>
                      <a:pPr marL="0" marR="0">
                        <a:lnSpc>
                          <a:spcPct val="115000"/>
                        </a:lnSpc>
                        <a:spcBef>
                          <a:spcPts val="0"/>
                        </a:spcBef>
                        <a:spcAft>
                          <a:spcPts val="0"/>
                        </a:spcAft>
                      </a:pPr>
                      <a:endParaRPr lang="en-US" sz="1000" dirty="0" smtClean="0">
                        <a:effectLst/>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t>15/01/2022</a:t>
                      </a:r>
                      <a:endParaRPr lang="en-US" sz="1000" dirty="0" smtClean="0">
                        <a:latin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smtClean="0"/>
                    </a:p>
                  </a:txBody>
                  <a:tcPr marL="61564" marR="61564"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baseline="0" dirty="0">
                          <a:effectLst/>
                        </a:rPr>
                        <a:t> </a:t>
                      </a:r>
                      <a:r>
                        <a:rPr lang="en-US" sz="1000" baseline="0" dirty="0" smtClean="0">
                          <a:effectLst/>
                        </a:rPr>
                        <a:t>  </a:t>
                      </a:r>
                      <a:r>
                        <a:rPr lang="en-US" sz="1000" dirty="0" smtClean="0">
                          <a:effectLst/>
                        </a:rPr>
                        <a:t> </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dirty="0"/>
                    </a:p>
                  </a:txBody>
                  <a:tcPr marL="68580" marR="68580" marT="0" marB="0"/>
                </a:tc>
              </a:tr>
              <a:tr h="258572">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User story #2,3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US" sz="1000" dirty="0">
                        <a:latin typeface="Calibri"/>
                        <a:ea typeface="Calibri"/>
                        <a:cs typeface="Times New Roman"/>
                      </a:endParaRPr>
                    </a:p>
                  </a:txBody>
                  <a:tcPr marL="61564" marR="61564"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r>
              <a:tr h="524961">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solidFill>
                            <a:schemeClr val="tx1"/>
                          </a:solidFill>
                          <a:effectLst/>
                          <a:latin typeface="+mn-lt"/>
                          <a:ea typeface="Calibri"/>
                          <a:cs typeface="Times New Roman" pitchFamily="18" charset="0"/>
                        </a:rPr>
                        <a:t>coding</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rPr>
                        <a:t> </a:t>
                      </a:r>
                      <a:r>
                        <a:rPr lang="en-US" sz="1000" dirty="0" smtClean="0"/>
                        <a:t>28/01/2022</a:t>
                      </a:r>
                      <a:endParaRPr lang="en-US" sz="1000" dirty="0" smtClean="0">
                        <a:latin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1564" marR="61564"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r>
              <a:tr h="258572">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User</a:t>
                      </a:r>
                      <a:r>
                        <a:rPr lang="en-US" sz="1000" baseline="0" dirty="0" smtClean="0">
                          <a:effectLst/>
                        </a:rPr>
                        <a:t> story #3</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endParaRPr lang="en-US"/>
                    </a:p>
                  </a:txBody>
                  <a:tcPr marL="61564" marR="61564"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r>
              <a:tr h="399584">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Testing &amp; Output</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effectLst/>
                        </a:rPr>
                        <a:t> </a:t>
                      </a:r>
                      <a:endParaRPr lang="en-US" sz="10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t>10/02/2022</a:t>
                      </a:r>
                      <a:endParaRPr lang="en-US" sz="1000" dirty="0" smtClean="0">
                        <a:latin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1564" marR="61564"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r>
              <a:tr h="266390">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Total</a:t>
                      </a:r>
                      <a:endParaRPr lang="en-US" sz="1000" dirty="0">
                        <a:solidFill>
                          <a:schemeClr val="tx1"/>
                        </a:solidFill>
                        <a:effectLst/>
                        <a:latin typeface="+mn-lt"/>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r>
                        <a:rPr lang="en-US" sz="1000" dirty="0" smtClean="0">
                          <a:effectLst/>
                        </a:rPr>
                        <a:t>   </a:t>
                      </a:r>
                    </a:p>
                    <a:p>
                      <a:pPr marL="0" marR="0">
                        <a:lnSpc>
                          <a:spcPct val="115000"/>
                        </a:lnSpc>
                        <a:spcBef>
                          <a:spcPts val="0"/>
                        </a:spcBef>
                        <a:spcAft>
                          <a:spcPts val="0"/>
                        </a:spcAft>
                      </a:pPr>
                      <a:r>
                        <a:rPr lang="en-US" sz="1000" dirty="0" smtClean="0">
                          <a:effectLst/>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000" dirty="0" smtClean="0">
                        <a:effectLst/>
                      </a:endParaRPr>
                    </a:p>
                    <a:p>
                      <a:pPr marL="0" marR="0">
                        <a:lnSpc>
                          <a:spcPct val="115000"/>
                        </a:lnSpc>
                        <a:spcBef>
                          <a:spcPts val="0"/>
                        </a:spcBef>
                        <a:spcAft>
                          <a:spcPts val="0"/>
                        </a:spcAft>
                      </a:pPr>
                      <a:r>
                        <a:rPr lang="en-US" sz="1000" dirty="0" smtClean="0">
                          <a:effectLst/>
                        </a:rPr>
                        <a:t>       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tr>
            </a:tbl>
          </a:graphicData>
        </a:graphic>
      </p:graphicFrame>
      <p:sp>
        <p:nvSpPr>
          <p:cNvPr id="6" name="TextBox 5"/>
          <p:cNvSpPr txBox="1"/>
          <p:nvPr/>
        </p:nvSpPr>
        <p:spPr>
          <a:xfrm>
            <a:off x="796413" y="870155"/>
            <a:ext cx="2109019" cy="369332"/>
          </a:xfrm>
          <a:prstGeom prst="rect">
            <a:avLst/>
          </a:prstGeom>
          <a:noFill/>
        </p:spPr>
        <p:txBody>
          <a:bodyPr wrap="square" rtlCol="0">
            <a:spAutoFit/>
          </a:bodyPr>
          <a:lstStyle/>
          <a:p>
            <a:r>
              <a:rPr lang="en-US" dirty="0" smtClean="0"/>
              <a:t>SPRINT1 ACTUAL</a:t>
            </a:r>
            <a:endParaRPr lang="en-US" dirty="0"/>
          </a:p>
        </p:txBody>
      </p:sp>
    </p:spTree>
    <p:extLst>
      <p:ext uri="{BB962C8B-B14F-4D97-AF65-F5344CB8AC3E}">
        <p14:creationId xmlns:p14="http://schemas.microsoft.com/office/powerpoint/2010/main" val="247355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9200" y="2860513"/>
            <a:ext cx="4696178" cy="646331"/>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Thank you</a:t>
            </a:r>
            <a:endParaRPr lang="en-US" sz="3600" dirty="0"/>
          </a:p>
        </p:txBody>
      </p:sp>
    </p:spTree>
    <p:extLst>
      <p:ext uri="{BB962C8B-B14F-4D97-AF65-F5344CB8AC3E}">
        <p14:creationId xmlns:p14="http://schemas.microsoft.com/office/powerpoint/2010/main" val="159787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8267" y="1072444"/>
            <a:ext cx="8195733" cy="3231654"/>
          </a:xfrm>
          <a:prstGeom prst="rect">
            <a:avLst/>
          </a:prstGeom>
        </p:spPr>
        <p:txBody>
          <a:bodyPr wrap="square">
            <a:spAutoFit/>
          </a:bodyPr>
          <a:lstStyle/>
          <a:p>
            <a:pPr marL="45720" indent="0">
              <a:buNone/>
            </a:pPr>
            <a:r>
              <a:rPr lang="en-US" sz="2400" dirty="0">
                <a:latin typeface="Times New Roman" panose="02020603050405020304" pitchFamily="18" charset="0"/>
                <a:cs typeface="Times New Roman" panose="02020603050405020304" pitchFamily="18" charset="0"/>
              </a:rPr>
              <a:t>Table Of Contents:</a:t>
            </a:r>
          </a:p>
          <a:p>
            <a:pPr marL="45720" indent="0">
              <a:buNone/>
            </a:pPr>
            <a:endParaRPr lang="en-US" dirty="0"/>
          </a:p>
          <a:p>
            <a:pPr marL="45720" indent="0">
              <a:buNone/>
            </a:pPr>
            <a:r>
              <a:rPr lang="en-US" dirty="0" smtClean="0">
                <a:latin typeface="Times New Roman" panose="02020603050405020304" pitchFamily="18" charset="0"/>
                <a:cs typeface="Times New Roman" panose="02020603050405020304" pitchFamily="18" charset="0"/>
              </a:rPr>
              <a:t>1.Introduction</a:t>
            </a:r>
            <a:endParaRPr lang="en-US"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2. Modules</a:t>
            </a:r>
          </a:p>
          <a:p>
            <a:pPr marL="45720" indent="0">
              <a:buNone/>
            </a:pPr>
            <a:r>
              <a:rPr lang="en-US" dirty="0">
                <a:latin typeface="Times New Roman" panose="02020603050405020304" pitchFamily="18" charset="0"/>
                <a:cs typeface="Times New Roman" panose="02020603050405020304" pitchFamily="18" charset="0"/>
              </a:rPr>
              <a:t>3. Developing Environment</a:t>
            </a:r>
          </a:p>
          <a:p>
            <a:pPr marL="45720"/>
            <a:r>
              <a:rPr lang="en-US" dirty="0" smtClean="0">
                <a:latin typeface="Times New Roman" panose="02020603050405020304" pitchFamily="18" charset="0"/>
                <a:cs typeface="Times New Roman" panose="02020603050405020304" pitchFamily="18" charset="0"/>
              </a:rPr>
              <a:t>4. User </a:t>
            </a:r>
            <a:r>
              <a:rPr lang="en-US" dirty="0">
                <a:latin typeface="Times New Roman" panose="02020603050405020304" pitchFamily="18" charset="0"/>
                <a:cs typeface="Times New Roman" panose="02020603050405020304" pitchFamily="18" charset="0"/>
              </a:rPr>
              <a:t>story</a:t>
            </a:r>
          </a:p>
          <a:p>
            <a:pPr marL="45720" indent="0">
              <a:buNone/>
            </a:pPr>
            <a:r>
              <a:rPr lang="en-US" dirty="0" smtClean="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Product backlog</a:t>
            </a:r>
            <a:endParaRPr lang="en-US"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6. Project plan</a:t>
            </a:r>
          </a:p>
          <a:p>
            <a:pPr marL="45720" indent="0">
              <a:buNone/>
            </a:pPr>
            <a:r>
              <a:rPr lang="en-US" dirty="0">
                <a:latin typeface="Times New Roman" panose="02020603050405020304" pitchFamily="18" charset="0"/>
                <a:cs typeface="Times New Roman" panose="02020603050405020304" pitchFamily="18" charset="0"/>
              </a:rPr>
              <a:t>7. Sprint plan</a:t>
            </a:r>
          </a:p>
          <a:p>
            <a:pPr marL="45720" indent="0">
              <a:buNone/>
            </a:pPr>
            <a:r>
              <a:rPr lang="en-US" dirty="0">
                <a:latin typeface="Times New Roman" panose="02020603050405020304" pitchFamily="18" charset="0"/>
                <a:cs typeface="Times New Roman" panose="02020603050405020304" pitchFamily="18" charset="0"/>
              </a:rPr>
              <a:t>8. </a:t>
            </a:r>
            <a:r>
              <a:rPr lang="en-US" dirty="0" smtClean="0">
                <a:latin typeface="Times New Roman" panose="02020603050405020304" pitchFamily="18" charset="0"/>
                <a:cs typeface="Times New Roman" panose="02020603050405020304" pitchFamily="18" charset="0"/>
              </a:rPr>
              <a:t>Sprint Actual 1</a:t>
            </a:r>
            <a:endParaRPr lang="en-US" dirty="0">
              <a:latin typeface="Times New Roman" panose="02020603050405020304" pitchFamily="18" charset="0"/>
              <a:cs typeface="Times New Roman" panose="02020603050405020304" pitchFamily="18" charset="0"/>
            </a:endParaRPr>
          </a:p>
          <a:p>
            <a:pPr marL="45720" indent="0">
              <a:buNone/>
            </a:pPr>
            <a:endParaRPr lang="en-US" dirty="0"/>
          </a:p>
        </p:txBody>
      </p:sp>
    </p:spTree>
    <p:extLst>
      <p:ext uri="{BB962C8B-B14F-4D97-AF65-F5344CB8AC3E}">
        <p14:creationId xmlns:p14="http://schemas.microsoft.com/office/powerpoint/2010/main" val="4261904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lumMod val="95000"/>
                    <a:lumOff val="5000"/>
                  </a:schemeClr>
                </a:solidFill>
              </a:rPr>
              <a:t>EMOTION DETECTION USING DEEP LEARNING</a:t>
            </a:r>
            <a:endParaRPr lang="en-US" sz="3600" b="1" dirty="0">
              <a:solidFill>
                <a:schemeClr val="tx1">
                  <a:lumMod val="95000"/>
                  <a:lumOff val="5000"/>
                </a:schemeClr>
              </a:solidFill>
            </a:endParaRPr>
          </a:p>
        </p:txBody>
      </p:sp>
      <p:sp>
        <p:nvSpPr>
          <p:cNvPr id="3" name="Content Placeholder 2"/>
          <p:cNvSpPr>
            <a:spLocks noGrp="1"/>
          </p:cNvSpPr>
          <p:nvPr>
            <p:ph idx="1"/>
          </p:nvPr>
        </p:nvSpPr>
        <p:spPr/>
        <p:txBody>
          <a:bodyPr>
            <a:normAutofit fontScale="92500" lnSpcReduction="20000"/>
          </a:bodyPr>
          <a:lstStyle/>
          <a:p>
            <a:pPr lvl="0"/>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The main </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function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of this project is to </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access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face from real time environment and identify his current mood by </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analyzing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the facial emotions.</a:t>
            </a:r>
          </a:p>
          <a:p>
            <a:pPr lvl="0"/>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Emotions such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as sadness, happiness, anger, fear, surprised and neutral state.</a:t>
            </a:r>
          </a:p>
          <a:p>
            <a:pPr lvl="0"/>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Detail face motions will be captured and appropriate emotions will be detected by using deep learning algorithm like CNN.</a:t>
            </a:r>
          </a:p>
          <a:p>
            <a:pPr lvl="0"/>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As emotional state  of a person may influence concentration , task solving and decision making,  affective computing vision is to make system able to recognize and influence human emotions in order to enhance productivity and effectiveness of working with computers.</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5212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8873" y="955964"/>
            <a:ext cx="11014363" cy="3970318"/>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smtClean="0"/>
              <a:t>The </a:t>
            </a:r>
            <a:r>
              <a:rPr lang="en-IN" dirty="0"/>
              <a:t>main objective of this work is to access users face from a real time environment and identify his current mood by analysing the facial emotion. The user will be prompted to capture a picture , and after the image is captured, it will be </a:t>
            </a:r>
            <a:r>
              <a:rPr lang="en-IN" dirty="0" err="1"/>
              <a:t>preprocessed</a:t>
            </a:r>
            <a:r>
              <a:rPr lang="en-IN" dirty="0"/>
              <a:t> and the features extracted will be stored into the image database. These features obtained will then be sent to the trained neural network, which will predict features and use them to detect the emotion and obtain the results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 The Convolutional Neural Network (CNN) is a Deep Learning algorithm that can capture images, assign significance value (readable and discriminatory metrics) to the various aspects / elements in the image and are capable to discriminate one from the other. The previous processing required in the Convolutional Network is very trivial compared to other classification algorithms. While ancient filtering methods are hand-engineered, with adequate training, Convolutional Networks have the ability to study these filters / features.</a:t>
            </a:r>
            <a:endParaRPr lang="en-US" dirty="0"/>
          </a:p>
          <a:p>
            <a:endParaRPr lang="en-US" dirty="0"/>
          </a:p>
        </p:txBody>
      </p:sp>
    </p:spTree>
    <p:extLst>
      <p:ext uri="{BB962C8B-B14F-4D97-AF65-F5344CB8AC3E}">
        <p14:creationId xmlns:p14="http://schemas.microsoft.com/office/powerpoint/2010/main" val="132179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241755" y="726212"/>
            <a:ext cx="1883644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Architecture</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2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755" y="1224116"/>
            <a:ext cx="6695768" cy="49720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2241755" y="6196166"/>
            <a:ext cx="1883644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8974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910" y="146050"/>
            <a:ext cx="10827072" cy="1423106"/>
          </a:xfrm>
        </p:spPr>
        <p:txBody>
          <a:bodyPr>
            <a:normAutofit/>
          </a:bodyPr>
          <a:lstStyle/>
          <a:p>
            <a:r>
              <a:rPr lang="en-US" sz="2400" b="1" u="sng" dirty="0" smtClean="0"/>
              <a:t>Developing Environment</a:t>
            </a:r>
            <a:endParaRPr lang="en-US" sz="2400" b="1" u="sng" dirty="0"/>
          </a:p>
        </p:txBody>
      </p:sp>
      <p:sp>
        <p:nvSpPr>
          <p:cNvPr id="3" name="Content Placeholder 2"/>
          <p:cNvSpPr>
            <a:spLocks noGrp="1"/>
          </p:cNvSpPr>
          <p:nvPr>
            <p:ph idx="4294967295"/>
          </p:nvPr>
        </p:nvSpPr>
        <p:spPr>
          <a:xfrm>
            <a:off x="699910" y="1039090"/>
            <a:ext cx="9894712" cy="5153891"/>
          </a:xfrm>
        </p:spPr>
        <p:txBody>
          <a:bodyPr>
            <a:normAutofit fontScale="25000" lnSpcReduction="20000"/>
          </a:bodyPr>
          <a:lstStyle/>
          <a:p>
            <a:pPr marL="45720" indent="0">
              <a:buNone/>
            </a:pPr>
            <a:r>
              <a:rPr lang="en-US" sz="7200" b="1" dirty="0" smtClean="0">
                <a:latin typeface="Times New Roman" panose="02020603050405020304" pitchFamily="18" charset="0"/>
                <a:cs typeface="Times New Roman" panose="02020603050405020304" pitchFamily="18" charset="0"/>
              </a:rPr>
              <a:t>Hardware </a:t>
            </a:r>
            <a:r>
              <a:rPr lang="en-US" sz="7200" b="1" dirty="0">
                <a:latin typeface="Times New Roman" panose="02020603050405020304" pitchFamily="18" charset="0"/>
                <a:cs typeface="Times New Roman" panose="02020603050405020304" pitchFamily="18" charset="0"/>
              </a:rPr>
              <a:t>specification:</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Processor : Intel Pentium Core i3 and above </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 Primary Memory : 4 GB RAM and above </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 Storage : 500 GB hard disk and above </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 Display : VGA </a:t>
            </a:r>
            <a:r>
              <a:rPr lang="en-US" sz="6400" dirty="0" smtClean="0">
                <a:latin typeface="Times New Roman" panose="02020603050405020304" pitchFamily="18" charset="0"/>
                <a:cs typeface="Times New Roman" panose="02020603050405020304" pitchFamily="18" charset="0"/>
              </a:rPr>
              <a:t>Color </a:t>
            </a:r>
            <a:r>
              <a:rPr lang="en-US" sz="6400" dirty="0">
                <a:latin typeface="Times New Roman" panose="02020603050405020304" pitchFamily="18" charset="0"/>
                <a:cs typeface="Times New Roman" panose="02020603050405020304" pitchFamily="18" charset="0"/>
              </a:rPr>
              <a:t>Monitor </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 Key Board : Windows compatible</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 Mouse : Windows compatible</a:t>
            </a:r>
          </a:p>
          <a:p>
            <a:pPr marL="45720" indent="0">
              <a:buNone/>
            </a:pPr>
            <a:r>
              <a:rPr lang="en-US" sz="7200" b="1" dirty="0">
                <a:latin typeface="Times New Roman" panose="02020603050405020304" pitchFamily="18" charset="0"/>
                <a:cs typeface="Times New Roman" panose="02020603050405020304" pitchFamily="18" charset="0"/>
              </a:rPr>
              <a:t>Software specification:</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Language :Python</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Front end : Python </a:t>
            </a:r>
            <a:r>
              <a:rPr lang="en-US" sz="6400" dirty="0" err="1" smtClean="0">
                <a:latin typeface="Times New Roman" panose="02020603050405020304" pitchFamily="18" charset="0"/>
                <a:cs typeface="Times New Roman" panose="02020603050405020304" pitchFamily="18" charset="0"/>
              </a:rPr>
              <a:t>D_jango</a:t>
            </a:r>
            <a:r>
              <a:rPr lang="en-US" sz="6400" dirty="0" smtClean="0">
                <a:latin typeface="Times New Roman" panose="02020603050405020304" pitchFamily="18" charset="0"/>
                <a:cs typeface="Times New Roman" panose="02020603050405020304" pitchFamily="18" charset="0"/>
              </a:rPr>
              <a:t> </a:t>
            </a:r>
            <a:endParaRPr lang="en-US" sz="6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Back end : </a:t>
            </a:r>
            <a:r>
              <a:rPr lang="en-US" sz="6400" dirty="0" smtClean="0">
                <a:latin typeface="Times New Roman" panose="02020603050405020304" pitchFamily="18" charset="0"/>
                <a:cs typeface="Times New Roman" panose="02020603050405020304" pitchFamily="18" charset="0"/>
              </a:rPr>
              <a:t>SQLite</a:t>
            </a:r>
          </a:p>
          <a:p>
            <a:pPr>
              <a:buFont typeface="Arial" panose="020B0604020202020204" pitchFamily="34" charset="0"/>
              <a:buChar char="•"/>
            </a:pPr>
            <a:r>
              <a:rPr lang="en-US" sz="6400" dirty="0" smtClean="0">
                <a:latin typeface="Times New Roman" panose="02020603050405020304" pitchFamily="18" charset="0"/>
                <a:cs typeface="Times New Roman" panose="02020603050405020304" pitchFamily="18" charset="0"/>
              </a:rPr>
              <a:t>Dataset : Emotion detection dataset from </a:t>
            </a:r>
            <a:r>
              <a:rPr lang="en-US" sz="6400" dirty="0" err="1" smtClean="0">
                <a:latin typeface="Times New Roman" panose="02020603050405020304" pitchFamily="18" charset="0"/>
                <a:cs typeface="Times New Roman" panose="02020603050405020304" pitchFamily="18" charset="0"/>
              </a:rPr>
              <a:t>kaggle</a:t>
            </a:r>
            <a:r>
              <a:rPr lang="en-US" sz="6400" dirty="0" smtClean="0">
                <a:latin typeface="Times New Roman" panose="02020603050405020304" pitchFamily="18" charset="0"/>
                <a:cs typeface="Times New Roman" panose="02020603050405020304" pitchFamily="18" charset="0"/>
              </a:rPr>
              <a:t> website</a:t>
            </a:r>
          </a:p>
          <a:p>
            <a:pPr>
              <a:buFont typeface="Arial" panose="020B0604020202020204" pitchFamily="34" charset="0"/>
              <a:buChar char="•"/>
            </a:pPr>
            <a:r>
              <a:rPr lang="en-US" sz="6400" dirty="0" smtClean="0">
                <a:latin typeface="Times New Roman" panose="02020603050405020304" pitchFamily="18" charset="0"/>
                <a:cs typeface="Times New Roman" panose="02020603050405020304" pitchFamily="18" charset="0"/>
              </a:rPr>
              <a:t>Technologies Used: CNN algorithm </a:t>
            </a:r>
            <a:endParaRPr lang="en-US" sz="6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Operating system : windows </a:t>
            </a:r>
            <a:r>
              <a:rPr lang="en-US" sz="6400" dirty="0" smtClean="0">
                <a:latin typeface="Times New Roman" panose="02020603050405020304" pitchFamily="18" charset="0"/>
                <a:cs typeface="Times New Roman" panose="02020603050405020304" pitchFamily="18" charset="0"/>
              </a:rPr>
              <a:t>8 </a:t>
            </a:r>
            <a:r>
              <a:rPr lang="en-US" sz="6400" dirty="0">
                <a:latin typeface="Times New Roman" panose="02020603050405020304" pitchFamily="18" charset="0"/>
                <a:cs typeface="Times New Roman" panose="02020603050405020304" pitchFamily="18" charset="0"/>
              </a:rPr>
              <a:t>and above </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IDE : Visual Studio code</a:t>
            </a:r>
          </a:p>
          <a:p>
            <a:pP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Others : HTML,CS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996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545" y="942109"/>
            <a:ext cx="11291455" cy="4247317"/>
          </a:xfrm>
          <a:prstGeom prst="rect">
            <a:avLst/>
          </a:prstGeom>
          <a:noFill/>
        </p:spPr>
        <p:txBody>
          <a:bodyPr wrap="square" rtlCol="0">
            <a:spAutoFit/>
          </a:bodyPr>
          <a:lstStyle/>
          <a:p>
            <a:pPr algn="ctr"/>
            <a:r>
              <a:rPr lang="en-US" sz="2400" b="1" u="sng" dirty="0" smtClean="0">
                <a:latin typeface="Times New Roman" panose="02020603050405020304" pitchFamily="18" charset="0"/>
                <a:cs typeface="Times New Roman" panose="02020603050405020304" pitchFamily="18" charset="0"/>
              </a:rPr>
              <a:t>Modules</a:t>
            </a:r>
          </a:p>
          <a:p>
            <a:pPr marL="457200" indent="-457200">
              <a:buFont typeface="+mj-lt"/>
              <a:buAutoNum type="arabicPeriod"/>
            </a:pPr>
            <a:r>
              <a:rPr lang="en-US" sz="2400" b="1" dirty="0" smtClean="0"/>
              <a:t>User</a:t>
            </a:r>
          </a:p>
          <a:p>
            <a:pPr marL="457200" indent="-457200">
              <a:buFont typeface="Arial" panose="020B0604020202020204" pitchFamily="34" charset="0"/>
              <a:buChar char="•"/>
            </a:pPr>
            <a:r>
              <a:rPr lang="en-US" sz="2000" dirty="0" smtClean="0"/>
              <a:t>A user can register and login</a:t>
            </a:r>
          </a:p>
          <a:p>
            <a:pPr marL="457200" indent="-457200">
              <a:buFont typeface="Arial" panose="020B0604020202020204" pitchFamily="34" charset="0"/>
              <a:buChar char="•"/>
            </a:pPr>
            <a:r>
              <a:rPr lang="en-US" sz="2000" dirty="0" smtClean="0"/>
              <a:t>After login user can inputs an image</a:t>
            </a:r>
          </a:p>
          <a:p>
            <a:pPr marL="457200" indent="-457200">
              <a:buFont typeface="Arial" panose="020B0604020202020204" pitchFamily="34" charset="0"/>
              <a:buChar char="•"/>
            </a:pPr>
            <a:r>
              <a:rPr lang="en-US" sz="2000" dirty="0" smtClean="0"/>
              <a:t>User can view the result as text and voice format.</a:t>
            </a:r>
          </a:p>
          <a:p>
            <a:pPr marL="457200" indent="-457200">
              <a:buFont typeface="+mj-lt"/>
              <a:buAutoNum type="arabicPeriod"/>
            </a:pPr>
            <a:endParaRPr lang="en-US" sz="2400" dirty="0" smtClean="0"/>
          </a:p>
          <a:p>
            <a:pPr marL="457200" indent="-457200">
              <a:buFont typeface="+mj-lt"/>
              <a:buAutoNum type="arabicPeriod"/>
            </a:pPr>
            <a:r>
              <a:rPr lang="en-US" sz="2400" b="1" dirty="0" smtClean="0"/>
              <a:t>Admin</a:t>
            </a:r>
          </a:p>
          <a:p>
            <a:pPr marL="457200" indent="-457200">
              <a:buFont typeface="Arial" panose="020B0604020202020204" pitchFamily="34" charset="0"/>
              <a:buChar char="•"/>
            </a:pPr>
            <a:r>
              <a:rPr lang="en-US" sz="2000" dirty="0" smtClean="0"/>
              <a:t>Admin creates the user interface for the </a:t>
            </a:r>
            <a:r>
              <a:rPr lang="en-US" sz="2000" dirty="0" smtClean="0"/>
              <a:t>user</a:t>
            </a:r>
          </a:p>
          <a:p>
            <a:pPr marL="457200" indent="-457200">
              <a:buFont typeface="Arial" panose="020B0604020202020204" pitchFamily="34" charset="0"/>
              <a:buChar char="•"/>
            </a:pPr>
            <a:r>
              <a:rPr lang="en-IN" sz="2000" dirty="0">
                <a:latin typeface="Times New Roman" pitchFamily="18" charset="0"/>
                <a:cs typeface="Times New Roman" pitchFamily="18" charset="0"/>
              </a:rPr>
              <a:t>Admin can view , delete and add new users </a:t>
            </a:r>
          </a:p>
          <a:p>
            <a:pPr marL="457200" indent="-457200">
              <a:buFont typeface="Arial" panose="020B0604020202020204" pitchFamily="34" charset="0"/>
              <a:buChar char="•"/>
            </a:pPr>
            <a:endParaRPr lang="en-US" sz="2000" dirty="0" smtClean="0"/>
          </a:p>
          <a:p>
            <a:endParaRPr lang="en-US" dirty="0"/>
          </a:p>
          <a:p>
            <a:endParaRPr lang="en-US" dirty="0" smtClean="0"/>
          </a:p>
          <a:p>
            <a:endParaRPr lang="en-US" dirty="0"/>
          </a:p>
        </p:txBody>
      </p:sp>
    </p:spTree>
    <p:extLst>
      <p:ext uri="{BB962C8B-B14F-4D97-AF65-F5344CB8AC3E}">
        <p14:creationId xmlns:p14="http://schemas.microsoft.com/office/powerpoint/2010/main" val="3350713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43466" y="695632"/>
            <a:ext cx="1084195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USERSTORY</a:t>
            </a:r>
            <a:endParaRPr kumimoji="0" lang="en-US" sz="11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13533130"/>
              </p:ext>
            </p:extLst>
          </p:nvPr>
        </p:nvGraphicFramePr>
        <p:xfrm>
          <a:off x="2354827" y="1462370"/>
          <a:ext cx="7772399" cy="3886197"/>
        </p:xfrm>
        <a:graphic>
          <a:graphicData uri="http://schemas.openxmlformats.org/drawingml/2006/table">
            <a:tbl>
              <a:tblPr>
                <a:tableStyleId>{3C2FFA5D-87B4-456A-9821-1D502468CF0F}</a:tableStyleId>
              </a:tblPr>
              <a:tblGrid>
                <a:gridCol w="597285"/>
                <a:gridCol w="3118042"/>
                <a:gridCol w="1978891"/>
                <a:gridCol w="2078181"/>
              </a:tblGrid>
              <a:tr h="1568346">
                <a:tc>
                  <a:txBody>
                    <a:bodyPr/>
                    <a:lstStyle/>
                    <a:p>
                      <a:pPr>
                        <a:lnSpc>
                          <a:spcPct val="115000"/>
                        </a:lnSpc>
                        <a:spcAft>
                          <a:spcPts val="0"/>
                        </a:spcAft>
                      </a:pPr>
                      <a:r>
                        <a:rPr lang="en-US" sz="1400" dirty="0"/>
                        <a:t>User Story ID</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a:t>As a type of User</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a:t>I  want to </a:t>
                      </a:r>
                    </a:p>
                    <a:p>
                      <a:pPr algn="ctr">
                        <a:lnSpc>
                          <a:spcPct val="115000"/>
                        </a:lnSpc>
                        <a:spcAft>
                          <a:spcPts val="0"/>
                        </a:spcAft>
                      </a:pPr>
                      <a:r>
                        <a:rPr lang="en-US" sz="1400" dirty="0"/>
                        <a:t>&lt;perform  some task&gt;</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a:t>So that I can</a:t>
                      </a:r>
                    </a:p>
                    <a:p>
                      <a:pPr algn="ctr">
                        <a:lnSpc>
                          <a:spcPct val="115000"/>
                        </a:lnSpc>
                        <a:spcAft>
                          <a:spcPts val="0"/>
                        </a:spcAft>
                      </a:pPr>
                      <a:r>
                        <a:rPr lang="en-US" sz="1400" dirty="0"/>
                        <a:t>&lt; Achieve Some  Goal&gt;</a:t>
                      </a:r>
                      <a:endParaRPr lang="en-US" sz="1400" dirty="0">
                        <a:latin typeface="Times New Roman" pitchFamily="18" charset="0"/>
                        <a:ea typeface="Calibri"/>
                        <a:cs typeface="Times New Roman" pitchFamily="18" charset="0"/>
                      </a:endParaRPr>
                    </a:p>
                  </a:txBody>
                  <a:tcPr marL="65198" marR="65198" marT="0" marB="0"/>
                </a:tc>
              </a:tr>
              <a:tr h="772617">
                <a:tc>
                  <a:txBody>
                    <a:bodyPr/>
                    <a:lstStyle/>
                    <a:p>
                      <a:pPr>
                        <a:lnSpc>
                          <a:spcPct val="115000"/>
                        </a:lnSpc>
                        <a:spcAft>
                          <a:spcPts val="0"/>
                        </a:spcAft>
                      </a:pPr>
                      <a:r>
                        <a:rPr lang="en-US" sz="1400"/>
                        <a:t>1</a:t>
                      </a:r>
                      <a:endParaRPr lang="en-US" sz="140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a:t>User</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Registering</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Login</a:t>
                      </a:r>
                      <a:r>
                        <a:rPr lang="en-US" sz="1400" baseline="0" dirty="0" smtClean="0">
                          <a:latin typeface="Times New Roman" pitchFamily="18" charset="0"/>
                          <a:ea typeface="Calibri"/>
                          <a:cs typeface="Times New Roman" pitchFamily="18" charset="0"/>
                        </a:rPr>
                        <a:t> using registration details</a:t>
                      </a:r>
                      <a:endParaRPr lang="en-US" sz="1400" dirty="0">
                        <a:latin typeface="Times New Roman" pitchFamily="18" charset="0"/>
                        <a:ea typeface="Calibri"/>
                        <a:cs typeface="Times New Roman" pitchFamily="18" charset="0"/>
                      </a:endParaRPr>
                    </a:p>
                  </a:txBody>
                  <a:tcPr marL="65198" marR="65198" marT="0" marB="0"/>
                </a:tc>
              </a:tr>
              <a:tr h="772617">
                <a:tc>
                  <a:txBody>
                    <a:bodyPr/>
                    <a:lstStyle/>
                    <a:p>
                      <a:pPr>
                        <a:lnSpc>
                          <a:spcPct val="115000"/>
                        </a:lnSpc>
                        <a:spcAft>
                          <a:spcPts val="0"/>
                        </a:spcAft>
                      </a:pPr>
                      <a:r>
                        <a:rPr lang="en-US" sz="1400"/>
                        <a:t>2</a:t>
                      </a:r>
                      <a:endParaRPr lang="en-US" sz="140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a:t>User</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Login</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Do</a:t>
                      </a:r>
                      <a:r>
                        <a:rPr lang="en-US" sz="1400" baseline="0" dirty="0" smtClean="0">
                          <a:latin typeface="Times New Roman" pitchFamily="18" charset="0"/>
                          <a:ea typeface="Calibri"/>
                          <a:cs typeface="Times New Roman" pitchFamily="18" charset="0"/>
                        </a:rPr>
                        <a:t> the uploading</a:t>
                      </a:r>
                      <a:endParaRPr lang="en-US" sz="1400" dirty="0">
                        <a:latin typeface="Times New Roman" pitchFamily="18" charset="0"/>
                        <a:ea typeface="Calibri"/>
                        <a:cs typeface="Times New Roman" pitchFamily="18" charset="0"/>
                      </a:endParaRPr>
                    </a:p>
                  </a:txBody>
                  <a:tcPr marL="65198" marR="65198" marT="0" marB="0"/>
                </a:tc>
              </a:tr>
              <a:tr h="772617">
                <a:tc>
                  <a:txBody>
                    <a:bodyPr/>
                    <a:lstStyle/>
                    <a:p>
                      <a:pPr>
                        <a:lnSpc>
                          <a:spcPct val="115000"/>
                        </a:lnSpc>
                        <a:spcAft>
                          <a:spcPts val="0"/>
                        </a:spcAft>
                      </a:pPr>
                      <a:r>
                        <a:rPr lang="en-US" sz="1400" dirty="0" smtClean="0">
                          <a:latin typeface="Times New Roman" pitchFamily="18" charset="0"/>
                          <a:ea typeface="Calibri"/>
                          <a:cs typeface="Times New Roman" pitchFamily="18" charset="0"/>
                        </a:rPr>
                        <a:t>3</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User</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Uploading</a:t>
                      </a:r>
                      <a:r>
                        <a:rPr lang="en-US" sz="1400" baseline="0" dirty="0" smtClean="0">
                          <a:latin typeface="Times New Roman" pitchFamily="18" charset="0"/>
                          <a:ea typeface="Calibri"/>
                          <a:cs typeface="Times New Roman" pitchFamily="18" charset="0"/>
                        </a:rPr>
                        <a:t> image</a:t>
                      </a:r>
                      <a:endParaRPr lang="en-US" sz="1400" dirty="0">
                        <a:latin typeface="Times New Roman" pitchFamily="18" charset="0"/>
                        <a:ea typeface="Calibri"/>
                        <a:cs typeface="Times New Roman" pitchFamily="18" charset="0"/>
                      </a:endParaRPr>
                    </a:p>
                  </a:txBody>
                  <a:tcPr marL="65198" marR="65198" marT="0" marB="0"/>
                </a:tc>
                <a:tc>
                  <a:txBody>
                    <a:bodyPr/>
                    <a:lstStyle/>
                    <a:p>
                      <a:pPr algn="ctr">
                        <a:lnSpc>
                          <a:spcPct val="115000"/>
                        </a:lnSpc>
                        <a:spcAft>
                          <a:spcPts val="0"/>
                        </a:spcAft>
                      </a:pPr>
                      <a:r>
                        <a:rPr lang="en-US" sz="1400" dirty="0" smtClean="0">
                          <a:latin typeface="Times New Roman" pitchFamily="18" charset="0"/>
                          <a:ea typeface="Calibri"/>
                          <a:cs typeface="Times New Roman" pitchFamily="18" charset="0"/>
                        </a:rPr>
                        <a:t>View</a:t>
                      </a:r>
                      <a:r>
                        <a:rPr lang="en-US" sz="1400" baseline="0" dirty="0" smtClean="0">
                          <a:latin typeface="Times New Roman" pitchFamily="18" charset="0"/>
                          <a:ea typeface="Calibri"/>
                          <a:cs typeface="Times New Roman" pitchFamily="18" charset="0"/>
                        </a:rPr>
                        <a:t> the result as text and audio</a:t>
                      </a:r>
                      <a:endParaRPr lang="en-US" sz="1400" dirty="0">
                        <a:latin typeface="Times New Roman" pitchFamily="18" charset="0"/>
                        <a:ea typeface="Calibri"/>
                        <a:cs typeface="Times New Roman" pitchFamily="18" charset="0"/>
                      </a:endParaRPr>
                    </a:p>
                  </a:txBody>
                  <a:tcPr marL="65198" marR="65198" marT="0" marB="0"/>
                </a:tc>
              </a:tr>
            </a:tbl>
          </a:graphicData>
        </a:graphic>
      </p:graphicFrame>
    </p:spTree>
    <p:extLst>
      <p:ext uri="{BB962C8B-B14F-4D97-AF65-F5344CB8AC3E}">
        <p14:creationId xmlns:p14="http://schemas.microsoft.com/office/powerpoint/2010/main" val="2121406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011488" y="2552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r>
            <a:br>
              <a:rPr kumimoji="0" lang="en-US" sz="20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606955" y="121356"/>
            <a:ext cx="8500533" cy="7876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u="sng" dirty="0">
                <a:latin typeface="Calibri" panose="020F0502020204030204" pitchFamily="34" charset="0"/>
                <a:ea typeface="Calibri" panose="020F0502020204030204" pitchFamily="34" charset="0"/>
                <a:cs typeface="Times New Roman" panose="02020603050405020304" pitchFamily="18" charset="0"/>
              </a:rPr>
              <a:t>PRODUCT BACKLOG</a:t>
            </a:r>
            <a:endParaRPr lang="en-US" sz="1050" u="sng"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34111911"/>
              </p:ext>
            </p:extLst>
          </p:nvPr>
        </p:nvGraphicFramePr>
        <p:xfrm>
          <a:off x="2895600" y="619429"/>
          <a:ext cx="8001000" cy="5686050"/>
        </p:xfrm>
        <a:graphic>
          <a:graphicData uri="http://schemas.openxmlformats.org/drawingml/2006/table">
            <a:tbl>
              <a:tblPr>
                <a:tableStyleId>{3C2FFA5D-87B4-456A-9821-1D502468CF0F}</a:tableStyleId>
              </a:tblPr>
              <a:tblGrid>
                <a:gridCol w="888121"/>
                <a:gridCol w="1761859"/>
                <a:gridCol w="730632"/>
                <a:gridCol w="626359"/>
                <a:gridCol w="1740287"/>
                <a:gridCol w="901065"/>
                <a:gridCol w="1352677"/>
              </a:tblGrid>
              <a:tr h="1039529">
                <a:tc>
                  <a:txBody>
                    <a:bodyPr/>
                    <a:lstStyle/>
                    <a:p>
                      <a:pPr marL="0" marR="0">
                        <a:lnSpc>
                          <a:spcPct val="115000"/>
                        </a:lnSpc>
                        <a:spcBef>
                          <a:spcPts val="0"/>
                        </a:spcBef>
                        <a:spcAft>
                          <a:spcPts val="0"/>
                        </a:spcAft>
                      </a:pPr>
                      <a:r>
                        <a:rPr lang="en-US" sz="1200" dirty="0"/>
                        <a:t>User story ID</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Priority</a:t>
                      </a:r>
                    </a:p>
                    <a:p>
                      <a:pPr marL="0" marR="0">
                        <a:lnSpc>
                          <a:spcPct val="115000"/>
                        </a:lnSpc>
                        <a:spcBef>
                          <a:spcPts val="0"/>
                        </a:spcBef>
                        <a:spcAft>
                          <a:spcPts val="0"/>
                        </a:spcAft>
                      </a:pPr>
                      <a:r>
                        <a:rPr lang="en-US" sz="1200" dirty="0"/>
                        <a:t>&lt;High/Medium/Low&gt;</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Size</a:t>
                      </a:r>
                    </a:p>
                    <a:p>
                      <a:pPr marL="0" marR="0">
                        <a:lnSpc>
                          <a:spcPct val="115000"/>
                        </a:lnSpc>
                        <a:spcBef>
                          <a:spcPts val="0"/>
                        </a:spcBef>
                        <a:spcAft>
                          <a:spcPts val="0"/>
                        </a:spcAft>
                      </a:pPr>
                      <a:r>
                        <a:rPr lang="en-US" sz="1200"/>
                        <a:t>(Hours)</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Sprint</a:t>
                      </a:r>
                    </a:p>
                    <a:p>
                      <a:pPr marL="0" marR="0">
                        <a:lnSpc>
                          <a:spcPct val="115000"/>
                        </a:lnSpc>
                        <a:spcBef>
                          <a:spcPts val="0"/>
                        </a:spcBef>
                        <a:spcAft>
                          <a:spcPts val="0"/>
                        </a:spcAft>
                      </a:pPr>
                      <a:r>
                        <a:rPr lang="en-US" sz="1200" dirty="0"/>
                        <a:t>&lt;#&gt;</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Status</a:t>
                      </a:r>
                    </a:p>
                    <a:p>
                      <a:pPr marL="0" marR="0">
                        <a:lnSpc>
                          <a:spcPct val="115000"/>
                        </a:lnSpc>
                        <a:spcBef>
                          <a:spcPts val="0"/>
                        </a:spcBef>
                        <a:spcAft>
                          <a:spcPts val="0"/>
                        </a:spcAft>
                      </a:pPr>
                      <a:r>
                        <a:rPr lang="en-US" sz="1200"/>
                        <a:t>&lt;Planned/In progress/Completed&gt;</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Release</a:t>
                      </a:r>
                    </a:p>
                    <a:p>
                      <a:pPr marL="0" marR="0">
                        <a:lnSpc>
                          <a:spcPct val="115000"/>
                        </a:lnSpc>
                        <a:spcBef>
                          <a:spcPts val="0"/>
                        </a:spcBef>
                        <a:spcAft>
                          <a:spcPts val="0"/>
                        </a:spcAft>
                      </a:pPr>
                      <a:r>
                        <a:rPr lang="en-US" sz="1200"/>
                        <a:t>Date</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Release Goal</a:t>
                      </a:r>
                      <a:endParaRPr lang="en-US" sz="1200" dirty="0">
                        <a:latin typeface="Times New Roman" pitchFamily="18" charset="0"/>
                        <a:ea typeface="Calibri"/>
                        <a:cs typeface="Times New Roman" pitchFamily="18" charset="0"/>
                      </a:endParaRPr>
                    </a:p>
                  </a:txBody>
                  <a:tcPr marL="59174" marR="59174" marT="0" marB="0"/>
                </a:tc>
              </a:tr>
              <a:tr h="952903">
                <a:tc>
                  <a:txBody>
                    <a:bodyPr/>
                    <a:lstStyle/>
                    <a:p>
                      <a:pPr marL="0" marR="0">
                        <a:lnSpc>
                          <a:spcPct val="115000"/>
                        </a:lnSpc>
                        <a:spcBef>
                          <a:spcPts val="0"/>
                        </a:spcBef>
                        <a:spcAft>
                          <a:spcPts val="0"/>
                        </a:spcAft>
                      </a:pPr>
                      <a:r>
                        <a:rPr lang="en-US" sz="1200"/>
                        <a:t>1</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Medium</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2</a:t>
                      </a:r>
                      <a:endParaRPr lang="en-US" sz="1200">
                        <a:latin typeface="Times New Roman" pitchFamily="18" charset="0"/>
                        <a:ea typeface="Calibri"/>
                        <a:cs typeface="Times New Roman" pitchFamily="18" charset="0"/>
                      </a:endParaRPr>
                    </a:p>
                  </a:txBody>
                  <a:tcPr marL="59174" marR="59174" marT="0" marB="0"/>
                </a:tc>
                <a:tc rowSpan="2">
                  <a:txBody>
                    <a:bodyPr/>
                    <a:lstStyle/>
                    <a:p>
                      <a:pPr marL="0" marR="0">
                        <a:lnSpc>
                          <a:spcPct val="115000"/>
                        </a:lnSpc>
                        <a:spcBef>
                          <a:spcPts val="0"/>
                        </a:spcBef>
                        <a:spcAft>
                          <a:spcPts val="0"/>
                        </a:spcAft>
                      </a:pPr>
                      <a:endParaRPr lang="en-US" sz="1200"/>
                    </a:p>
                    <a:p>
                      <a:pPr marL="0" marR="0">
                        <a:lnSpc>
                          <a:spcPct val="115000"/>
                        </a:lnSpc>
                        <a:spcBef>
                          <a:spcPts val="0"/>
                        </a:spcBef>
                        <a:spcAft>
                          <a:spcPts val="0"/>
                        </a:spcAft>
                      </a:pPr>
                      <a:r>
                        <a:rPr lang="en-US" sz="1200"/>
                        <a:t>1</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Completed</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t>1/12/2021</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Data set</a:t>
                      </a:r>
                      <a:r>
                        <a:rPr lang="en-US" sz="1400" baseline="0" dirty="0" smtClean="0">
                          <a:effectLst/>
                        </a:rPr>
                        <a:t> </a:t>
                      </a:r>
                      <a:r>
                        <a:rPr lang="en-US" sz="1200" baseline="0" dirty="0" smtClean="0">
                          <a:effectLst/>
                        </a:rPr>
                        <a:t>collection</a:t>
                      </a:r>
                      <a:endParaRPr lang="en-US" sz="1200" dirty="0" smtClean="0">
                        <a:solidFill>
                          <a:schemeClr val="tx1"/>
                        </a:solidFill>
                        <a:effectLst/>
                        <a:latin typeface="+mn-lt"/>
                        <a:ea typeface="Calibri"/>
                        <a:cs typeface="Times New Roman" pitchFamily="18" charset="0"/>
                      </a:endParaRPr>
                    </a:p>
                    <a:p>
                      <a:pPr marL="0" marR="0">
                        <a:lnSpc>
                          <a:spcPct val="115000"/>
                        </a:lnSpc>
                        <a:spcBef>
                          <a:spcPts val="0"/>
                        </a:spcBef>
                        <a:spcAft>
                          <a:spcPts val="0"/>
                        </a:spcAft>
                      </a:pPr>
                      <a:r>
                        <a:rPr lang="en-US" sz="1200" dirty="0" smtClean="0">
                          <a:latin typeface="Times New Roman" pitchFamily="18" charset="0"/>
                          <a:ea typeface="Calibri"/>
                          <a:cs typeface="Times New Roman" pitchFamily="18" charset="0"/>
                        </a:rPr>
                        <a:t> from </a:t>
                      </a:r>
                      <a:r>
                        <a:rPr lang="en-US" sz="1200" dirty="0" err="1" smtClean="0">
                          <a:latin typeface="Times New Roman" pitchFamily="18" charset="0"/>
                          <a:ea typeface="Calibri"/>
                          <a:cs typeface="Times New Roman" pitchFamily="18" charset="0"/>
                        </a:rPr>
                        <a:t>kaggle</a:t>
                      </a:r>
                      <a:r>
                        <a:rPr lang="en-US" sz="1200" dirty="0" smtClean="0">
                          <a:latin typeface="Times New Roman" pitchFamily="18" charset="0"/>
                          <a:ea typeface="Calibri"/>
                          <a:cs typeface="Times New Roman" pitchFamily="18" charset="0"/>
                        </a:rPr>
                        <a:t> website</a:t>
                      </a:r>
                      <a:endParaRPr lang="en-US" sz="1200" dirty="0">
                        <a:latin typeface="Times New Roman" pitchFamily="18" charset="0"/>
                        <a:ea typeface="Calibri"/>
                        <a:cs typeface="Times New Roman" pitchFamily="18" charset="0"/>
                      </a:endParaRPr>
                    </a:p>
                  </a:txBody>
                  <a:tcPr marL="59174" marR="59174" marT="0" marB="0"/>
                </a:tc>
              </a:tr>
              <a:tr h="635267">
                <a:tc>
                  <a:txBody>
                    <a:bodyPr/>
                    <a:lstStyle/>
                    <a:p>
                      <a:pPr marL="0" marR="0">
                        <a:lnSpc>
                          <a:spcPct val="115000"/>
                        </a:lnSpc>
                        <a:spcBef>
                          <a:spcPts val="0"/>
                        </a:spcBef>
                        <a:spcAft>
                          <a:spcPts val="0"/>
                        </a:spcAft>
                      </a:pPr>
                      <a:r>
                        <a:rPr lang="en-US" sz="1200" dirty="0">
                          <a:latin typeface="Times New Roman" pitchFamily="18" charset="0"/>
                          <a:ea typeface="Calibri"/>
                          <a:cs typeface="Times New Roman" pitchFamily="18" charset="0"/>
                        </a:rPr>
                        <a:t>1</a:t>
                      </a:r>
                    </a:p>
                  </a:txBody>
                  <a:tcPr marL="59174" marR="59174" marT="0" marB="0"/>
                </a:tc>
                <a:tc>
                  <a:txBody>
                    <a:bodyPr/>
                    <a:lstStyle/>
                    <a:p>
                      <a:pPr marL="0" marR="0">
                        <a:lnSpc>
                          <a:spcPct val="115000"/>
                        </a:lnSpc>
                        <a:spcBef>
                          <a:spcPts val="0"/>
                        </a:spcBef>
                        <a:spcAft>
                          <a:spcPts val="0"/>
                        </a:spcAft>
                      </a:pPr>
                      <a:r>
                        <a:rPr lang="en-US" sz="1200" dirty="0"/>
                        <a:t>High</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3</a:t>
                      </a:r>
                      <a:endParaRPr lang="en-US" sz="1200">
                        <a:latin typeface="Times New Roman" pitchFamily="18" charset="0"/>
                        <a:ea typeface="Calibri"/>
                        <a:cs typeface="Times New Roman" pitchFamily="18" charset="0"/>
                      </a:endParaRPr>
                    </a:p>
                  </a:txBody>
                  <a:tcPr marL="59174" marR="59174" marT="0" marB="0"/>
                </a:tc>
                <a:tc vMerge="1">
                  <a:txBody>
                    <a:bodyPr/>
                    <a:lstStyle/>
                    <a:p>
                      <a:endParaRPr lang="en-US"/>
                    </a:p>
                  </a:txBody>
                  <a:tcPr/>
                </a:tc>
                <a:tc>
                  <a:txBody>
                    <a:bodyPr/>
                    <a:lstStyle/>
                    <a:p>
                      <a:pPr marL="0" marR="0">
                        <a:lnSpc>
                          <a:spcPct val="115000"/>
                        </a:lnSpc>
                        <a:spcBef>
                          <a:spcPts val="0"/>
                        </a:spcBef>
                        <a:spcAft>
                          <a:spcPts val="0"/>
                        </a:spcAft>
                      </a:pPr>
                      <a:r>
                        <a:rPr lang="en-US" sz="1200"/>
                        <a:t>Completed</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t>15/12/2021</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latin typeface="Times New Roman" pitchFamily="18" charset="0"/>
                          <a:ea typeface="Calibri"/>
                          <a:cs typeface="Times New Roman" pitchFamily="18" charset="0"/>
                        </a:rPr>
                        <a:t>preprocessing</a:t>
                      </a:r>
                      <a:endParaRPr lang="en-US" sz="1200" dirty="0">
                        <a:latin typeface="Times New Roman" pitchFamily="18" charset="0"/>
                        <a:ea typeface="Calibri"/>
                        <a:cs typeface="Times New Roman" pitchFamily="18" charset="0"/>
                      </a:endParaRPr>
                    </a:p>
                  </a:txBody>
                  <a:tcPr marL="59174" marR="59174" marT="0" marB="0"/>
                </a:tc>
              </a:tr>
              <a:tr h="317634">
                <a:tc>
                  <a:txBody>
                    <a:bodyPr/>
                    <a:lstStyle/>
                    <a:p>
                      <a:pPr marL="0" marR="0">
                        <a:lnSpc>
                          <a:spcPct val="115000"/>
                        </a:lnSpc>
                        <a:spcBef>
                          <a:spcPts val="0"/>
                        </a:spcBef>
                        <a:spcAft>
                          <a:spcPts val="0"/>
                        </a:spcAft>
                      </a:pPr>
                      <a:r>
                        <a:rPr lang="en-US" sz="1200" dirty="0">
                          <a:latin typeface="Times New Roman" pitchFamily="18" charset="0"/>
                          <a:ea typeface="Calibri"/>
                          <a:cs typeface="Times New Roman" pitchFamily="18" charset="0"/>
                        </a:rPr>
                        <a:t>1</a:t>
                      </a:r>
                    </a:p>
                  </a:txBody>
                  <a:tcPr marL="59174" marR="59174" marT="0" marB="0"/>
                </a:tc>
                <a:tc>
                  <a:txBody>
                    <a:bodyPr/>
                    <a:lstStyle/>
                    <a:p>
                      <a:pPr marL="0" marR="0">
                        <a:lnSpc>
                          <a:spcPct val="115000"/>
                        </a:lnSpc>
                        <a:spcBef>
                          <a:spcPts val="0"/>
                        </a:spcBef>
                        <a:spcAft>
                          <a:spcPts val="0"/>
                        </a:spcAft>
                      </a:pPr>
                      <a:r>
                        <a:rPr lang="en-US" sz="1200" dirty="0"/>
                        <a:t>High</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7</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latin typeface="+mn-lt"/>
                          <a:ea typeface="+mn-ea"/>
                          <a:cs typeface="+mn-cs"/>
                        </a:rPr>
                        <a:t>progress</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t>26/12/2021</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UI Designing</a:t>
                      </a:r>
                      <a:endParaRPr lang="en-US" sz="1200" dirty="0">
                        <a:latin typeface="Times New Roman" pitchFamily="18" charset="0"/>
                        <a:ea typeface="Calibri"/>
                        <a:cs typeface="Times New Roman" pitchFamily="18" charset="0"/>
                      </a:endParaRPr>
                    </a:p>
                  </a:txBody>
                  <a:tcPr marL="59174" marR="59174" marT="0" marB="0"/>
                </a:tc>
              </a:tr>
              <a:tr h="635267">
                <a:tc>
                  <a:txBody>
                    <a:bodyPr/>
                    <a:lstStyle/>
                    <a:p>
                      <a:pPr marL="0" marR="0">
                        <a:lnSpc>
                          <a:spcPct val="115000"/>
                        </a:lnSpc>
                        <a:spcBef>
                          <a:spcPts val="0"/>
                        </a:spcBef>
                        <a:spcAft>
                          <a:spcPts val="0"/>
                        </a:spcAft>
                      </a:pPr>
                      <a:r>
                        <a:rPr lang="en-US" sz="1200" dirty="0">
                          <a:latin typeface="Times New Roman" pitchFamily="18" charset="0"/>
                          <a:ea typeface="Calibri"/>
                          <a:cs typeface="Times New Roman" pitchFamily="18" charset="0"/>
                        </a:rPr>
                        <a:t>2</a:t>
                      </a:r>
                    </a:p>
                  </a:txBody>
                  <a:tcPr marL="59174" marR="59174" marT="0" marB="0"/>
                </a:tc>
                <a:tc>
                  <a:txBody>
                    <a:bodyPr/>
                    <a:lstStyle/>
                    <a:p>
                      <a:pPr marL="0" marR="0">
                        <a:lnSpc>
                          <a:spcPct val="115000"/>
                        </a:lnSpc>
                        <a:spcBef>
                          <a:spcPts val="0"/>
                        </a:spcBef>
                        <a:spcAft>
                          <a:spcPts val="0"/>
                        </a:spcAft>
                      </a:pPr>
                      <a:r>
                        <a:rPr lang="en-US" sz="1200"/>
                        <a:t>High</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5</a:t>
                      </a:r>
                      <a:endParaRPr lang="en-US" sz="1200" dirty="0">
                        <a:latin typeface="Times New Roman" pitchFamily="18" charset="0"/>
                        <a:ea typeface="Calibri"/>
                        <a:cs typeface="Times New Roman" pitchFamily="18" charset="0"/>
                      </a:endParaRPr>
                    </a:p>
                  </a:txBody>
                  <a:tcPr marL="59174" marR="59174" marT="0" marB="0"/>
                </a:tc>
                <a:tc rowSpan="2">
                  <a:txBody>
                    <a:bodyPr/>
                    <a:lstStyle/>
                    <a:p>
                      <a:pPr marL="0" marR="0">
                        <a:lnSpc>
                          <a:spcPct val="115000"/>
                        </a:lnSpc>
                        <a:spcBef>
                          <a:spcPts val="0"/>
                        </a:spcBef>
                        <a:spcAft>
                          <a:spcPts val="0"/>
                        </a:spcAft>
                      </a:pPr>
                      <a:endParaRPr lang="en-US" sz="1200"/>
                    </a:p>
                    <a:p>
                      <a:pPr marL="0" marR="0">
                        <a:lnSpc>
                          <a:spcPct val="115000"/>
                        </a:lnSpc>
                        <a:spcBef>
                          <a:spcPts val="0"/>
                        </a:spcBef>
                        <a:spcAft>
                          <a:spcPts val="0"/>
                        </a:spcAft>
                      </a:pPr>
                      <a:r>
                        <a:rPr lang="en-US" sz="1200"/>
                        <a:t>2</a:t>
                      </a:r>
                      <a:endParaRPr lang="en-US" sz="1200">
                        <a:latin typeface="Times New Roman" pitchFamily="18" charset="0"/>
                        <a:ea typeface="Calibri"/>
                        <a:cs typeface="Times New Roman" pitchFamily="18" charset="0"/>
                      </a:endParaRPr>
                    </a:p>
                  </a:txBody>
                  <a:tcPr marL="59174" marR="59174"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dirty="0" smtClean="0">
                          <a:latin typeface="+mn-lt"/>
                          <a:ea typeface="+mn-ea"/>
                          <a:cs typeface="+mn-cs"/>
                        </a:rPr>
                        <a:t>planning</a:t>
                      </a:r>
                      <a:endParaRPr lang="en-US" sz="12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t>1/1/2022</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err="1" smtClean="0"/>
                        <a:t>Opencv</a:t>
                      </a:r>
                      <a:r>
                        <a:rPr lang="en-US" sz="1200" baseline="0" dirty="0" smtClean="0"/>
                        <a:t> </a:t>
                      </a:r>
                      <a:r>
                        <a:rPr lang="en-US" sz="1200" dirty="0" smtClean="0"/>
                        <a:t> </a:t>
                      </a:r>
                      <a:r>
                        <a:rPr lang="en-US" sz="1200" dirty="0"/>
                        <a:t>library configuration</a:t>
                      </a:r>
                      <a:endParaRPr lang="en-US" sz="1200" dirty="0">
                        <a:latin typeface="Times New Roman" pitchFamily="18" charset="0"/>
                        <a:ea typeface="Calibri"/>
                        <a:cs typeface="Times New Roman" pitchFamily="18" charset="0"/>
                      </a:endParaRPr>
                    </a:p>
                  </a:txBody>
                  <a:tcPr marL="59174" marR="59174" marT="0" marB="0"/>
                </a:tc>
              </a:tr>
              <a:tr h="635267">
                <a:tc>
                  <a:txBody>
                    <a:bodyPr/>
                    <a:lstStyle/>
                    <a:p>
                      <a:pPr marL="0" marR="0">
                        <a:lnSpc>
                          <a:spcPct val="115000"/>
                        </a:lnSpc>
                        <a:spcBef>
                          <a:spcPts val="0"/>
                        </a:spcBef>
                        <a:spcAft>
                          <a:spcPts val="0"/>
                        </a:spcAft>
                      </a:pPr>
                      <a:r>
                        <a:rPr lang="en-US" sz="1200" dirty="0">
                          <a:latin typeface="Times New Roman" pitchFamily="18" charset="0"/>
                          <a:ea typeface="Calibri"/>
                          <a:cs typeface="Times New Roman" pitchFamily="18" charset="0"/>
                        </a:rPr>
                        <a:t>2</a:t>
                      </a:r>
                    </a:p>
                  </a:txBody>
                  <a:tcPr marL="59174" marR="59174" marT="0" marB="0"/>
                </a:tc>
                <a:tc>
                  <a:txBody>
                    <a:bodyPr/>
                    <a:lstStyle/>
                    <a:p>
                      <a:pPr marL="0" marR="0">
                        <a:lnSpc>
                          <a:spcPct val="115000"/>
                        </a:lnSpc>
                        <a:spcBef>
                          <a:spcPts val="0"/>
                        </a:spcBef>
                        <a:spcAft>
                          <a:spcPts val="0"/>
                        </a:spcAft>
                      </a:pPr>
                      <a:r>
                        <a:rPr lang="en-US" sz="1200"/>
                        <a:t>Medium</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3</a:t>
                      </a:r>
                      <a:endParaRPr lang="en-US" sz="1200" dirty="0">
                        <a:latin typeface="Times New Roman" pitchFamily="18" charset="0"/>
                        <a:ea typeface="Calibri"/>
                        <a:cs typeface="Times New Roman" pitchFamily="18" charset="0"/>
                      </a:endParaRPr>
                    </a:p>
                  </a:txBody>
                  <a:tcPr marL="59174" marR="59174"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dirty="0" smtClean="0">
                          <a:latin typeface="+mn-lt"/>
                          <a:ea typeface="+mn-ea"/>
                          <a:cs typeface="+mn-cs"/>
                        </a:rPr>
                        <a:t>planning</a:t>
                      </a:r>
                      <a:endParaRPr lang="en-US" sz="12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t>15/1/2022</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Collecting user inputs</a:t>
                      </a:r>
                      <a:endParaRPr lang="en-US" sz="1200">
                        <a:latin typeface="Times New Roman" pitchFamily="18" charset="0"/>
                        <a:ea typeface="Calibri"/>
                        <a:cs typeface="Times New Roman" pitchFamily="18" charset="0"/>
                      </a:endParaRPr>
                    </a:p>
                  </a:txBody>
                  <a:tcPr marL="59174" marR="59174" marT="0" marB="0"/>
                </a:tc>
              </a:tr>
              <a:tr h="635267">
                <a:tc>
                  <a:txBody>
                    <a:bodyPr/>
                    <a:lstStyle/>
                    <a:p>
                      <a:pPr marL="0" marR="0">
                        <a:lnSpc>
                          <a:spcPct val="115000"/>
                        </a:lnSpc>
                        <a:spcBef>
                          <a:spcPts val="0"/>
                        </a:spcBef>
                        <a:spcAft>
                          <a:spcPts val="0"/>
                        </a:spcAft>
                      </a:pPr>
                      <a:r>
                        <a:rPr lang="en-US" sz="1200" dirty="0" smtClean="0">
                          <a:latin typeface="Times New Roman" pitchFamily="18" charset="0"/>
                          <a:ea typeface="Calibri"/>
                          <a:cs typeface="Times New Roman" pitchFamily="18" charset="0"/>
                        </a:rPr>
                        <a:t>3</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High</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10</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endParaRPr lang="en-US" sz="1200"/>
                    </a:p>
                    <a:p>
                      <a:pPr marL="0" marR="0">
                        <a:lnSpc>
                          <a:spcPct val="115000"/>
                        </a:lnSpc>
                        <a:spcBef>
                          <a:spcPts val="0"/>
                        </a:spcBef>
                        <a:spcAft>
                          <a:spcPts val="0"/>
                        </a:spcAft>
                      </a:pPr>
                      <a:r>
                        <a:rPr lang="en-US" sz="1200"/>
                        <a:t>3</a:t>
                      </a:r>
                      <a:endParaRPr lang="en-US" sz="1200">
                        <a:latin typeface="Times New Roman" pitchFamily="18" charset="0"/>
                        <a:ea typeface="Calibri"/>
                        <a:cs typeface="Times New Roman" pitchFamily="18" charset="0"/>
                      </a:endParaRPr>
                    </a:p>
                  </a:txBody>
                  <a:tcPr marL="59174" marR="59174"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dirty="0" smtClean="0">
                          <a:latin typeface="+mn-lt"/>
                          <a:ea typeface="+mn-ea"/>
                          <a:cs typeface="+mn-cs"/>
                        </a:rPr>
                        <a:t>planning</a:t>
                      </a:r>
                      <a:endParaRPr lang="en-US" sz="12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t>28/01/2022</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latin typeface="Times New Roman" pitchFamily="18" charset="0"/>
                          <a:ea typeface="Calibri"/>
                          <a:cs typeface="Times New Roman" pitchFamily="18" charset="0"/>
                        </a:rPr>
                        <a:t>coding</a:t>
                      </a:r>
                      <a:endParaRPr lang="en-US" sz="1200" dirty="0">
                        <a:latin typeface="Times New Roman" pitchFamily="18" charset="0"/>
                        <a:ea typeface="Calibri"/>
                        <a:cs typeface="Times New Roman" pitchFamily="18" charset="0"/>
                      </a:endParaRPr>
                    </a:p>
                  </a:txBody>
                  <a:tcPr marL="59174" marR="59174" marT="0" marB="0"/>
                </a:tc>
              </a:tr>
              <a:tr h="317634">
                <a:tc>
                  <a:txBody>
                    <a:bodyPr/>
                    <a:lstStyle/>
                    <a:p>
                      <a:pPr marL="0" marR="0">
                        <a:lnSpc>
                          <a:spcPct val="115000"/>
                        </a:lnSpc>
                        <a:spcBef>
                          <a:spcPts val="0"/>
                        </a:spcBef>
                        <a:spcAft>
                          <a:spcPts val="0"/>
                        </a:spcAft>
                      </a:pPr>
                      <a:r>
                        <a:rPr lang="en-US" sz="1200" dirty="0" smtClean="0">
                          <a:latin typeface="Times New Roman" pitchFamily="18" charset="0"/>
                          <a:ea typeface="Calibri"/>
                          <a:cs typeface="Times New Roman" pitchFamily="18" charset="0"/>
                        </a:rPr>
                        <a:t>3</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High</a:t>
                      </a:r>
                      <a:endParaRPr lang="en-US" sz="120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a:t>10</a:t>
                      </a:r>
                      <a:endParaRPr lang="en-US" sz="1200">
                        <a:latin typeface="Times New Roman" pitchFamily="18" charset="0"/>
                        <a:ea typeface="Calibri"/>
                        <a:cs typeface="Times New Roman" pitchFamily="18" charset="0"/>
                      </a:endParaRPr>
                    </a:p>
                  </a:txBody>
                  <a:tcPr marL="59174" marR="59174" marT="0" marB="0"/>
                </a:tc>
                <a:tc rowSpan="3">
                  <a:txBody>
                    <a:bodyPr/>
                    <a:lstStyle/>
                    <a:p>
                      <a:pPr marL="0" marR="0">
                        <a:lnSpc>
                          <a:spcPct val="115000"/>
                        </a:lnSpc>
                        <a:spcBef>
                          <a:spcPts val="0"/>
                        </a:spcBef>
                        <a:spcAft>
                          <a:spcPts val="0"/>
                        </a:spcAft>
                      </a:pPr>
                      <a:endParaRPr lang="en-US" sz="1200"/>
                    </a:p>
                    <a:p>
                      <a:pPr marL="0" marR="0">
                        <a:lnSpc>
                          <a:spcPct val="115000"/>
                        </a:lnSpc>
                        <a:spcBef>
                          <a:spcPts val="0"/>
                        </a:spcBef>
                        <a:spcAft>
                          <a:spcPts val="0"/>
                        </a:spcAft>
                      </a:pPr>
                      <a:r>
                        <a:rPr lang="en-US" sz="1200"/>
                        <a:t>4</a:t>
                      </a:r>
                      <a:endParaRPr lang="en-US" sz="1200">
                        <a:latin typeface="Times New Roman" pitchFamily="18" charset="0"/>
                        <a:ea typeface="Calibri"/>
                        <a:cs typeface="Times New Roman" pitchFamily="18" charset="0"/>
                      </a:endParaRPr>
                    </a:p>
                  </a:txBody>
                  <a:tcPr marL="59174" marR="59174" marT="0" marB="0"/>
                </a:tc>
                <a:tc rowSpan="2">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dirty="0" smtClean="0">
                          <a:latin typeface="+mn-lt"/>
                          <a:ea typeface="+mn-ea"/>
                          <a:cs typeface="+mn-cs"/>
                        </a:rPr>
                        <a:t>planning</a:t>
                      </a:r>
                      <a:endParaRPr lang="en-US" sz="12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rowSpan="2">
                  <a:txBody>
                    <a:bodyPr/>
                    <a:lstStyle/>
                    <a:p>
                      <a:pPr marL="0" marR="0">
                        <a:lnSpc>
                          <a:spcPct val="115000"/>
                        </a:lnSpc>
                        <a:spcBef>
                          <a:spcPts val="0"/>
                        </a:spcBef>
                        <a:spcAft>
                          <a:spcPts val="0"/>
                        </a:spcAft>
                      </a:pPr>
                      <a:r>
                        <a:rPr lang="en-US" sz="1200" dirty="0" smtClean="0"/>
                        <a:t>4/02/2022</a:t>
                      </a:r>
                      <a:endParaRPr lang="en-US" sz="1200" dirty="0">
                        <a:latin typeface="Times New Roman" pitchFamily="18" charset="0"/>
                        <a:ea typeface="Calibri"/>
                        <a:cs typeface="Times New Roman" pitchFamily="18" charset="0"/>
                      </a:endParaRPr>
                    </a:p>
                  </a:txBody>
                  <a:tcPr marL="59174" marR="59174" marT="0" marB="0"/>
                </a:tc>
                <a:tc rowSpan="2">
                  <a:txBody>
                    <a:bodyPr/>
                    <a:lstStyle/>
                    <a:p>
                      <a:pPr marL="0" marR="0">
                        <a:lnSpc>
                          <a:spcPct val="115000"/>
                        </a:lnSpc>
                        <a:spcBef>
                          <a:spcPts val="0"/>
                        </a:spcBef>
                        <a:spcAft>
                          <a:spcPts val="0"/>
                        </a:spcAft>
                      </a:pPr>
                      <a:r>
                        <a:rPr lang="en-US" sz="1200" dirty="0" smtClean="0">
                          <a:latin typeface="Times New Roman" pitchFamily="18" charset="0"/>
                          <a:ea typeface="Calibri"/>
                          <a:cs typeface="Times New Roman" pitchFamily="18" charset="0"/>
                        </a:rPr>
                        <a:t>testing</a:t>
                      </a:r>
                      <a:endParaRPr lang="en-US" sz="1200" dirty="0">
                        <a:latin typeface="Times New Roman" pitchFamily="18" charset="0"/>
                        <a:ea typeface="Calibri"/>
                        <a:cs typeface="Times New Roman" pitchFamily="18" charset="0"/>
                      </a:endParaRPr>
                    </a:p>
                  </a:txBody>
                  <a:tcPr marL="59174" marR="59174" marT="0" marB="0"/>
                </a:tc>
              </a:tr>
              <a:tr h="113549">
                <a:tc rowSpan="2">
                  <a:txBody>
                    <a:bodyPr/>
                    <a:lstStyle/>
                    <a:p>
                      <a:pPr marL="0" marR="0">
                        <a:lnSpc>
                          <a:spcPct val="115000"/>
                        </a:lnSpc>
                        <a:spcBef>
                          <a:spcPts val="0"/>
                        </a:spcBef>
                        <a:spcAft>
                          <a:spcPts val="0"/>
                        </a:spcAft>
                      </a:pPr>
                      <a:r>
                        <a:rPr lang="en-US" sz="1200" dirty="0" smtClean="0">
                          <a:latin typeface="Times New Roman" pitchFamily="18" charset="0"/>
                          <a:ea typeface="Calibri"/>
                          <a:cs typeface="Times New Roman" pitchFamily="18" charset="0"/>
                        </a:rPr>
                        <a:t>3</a:t>
                      </a:r>
                      <a:endParaRPr lang="en-US" sz="1200" dirty="0">
                        <a:latin typeface="Times New Roman" pitchFamily="18" charset="0"/>
                        <a:ea typeface="Calibri"/>
                        <a:cs typeface="Times New Roman" pitchFamily="18" charset="0"/>
                      </a:endParaRPr>
                    </a:p>
                  </a:txBody>
                  <a:tcPr marL="59174" marR="59174" marT="0" marB="0"/>
                </a:tc>
                <a:tc rowSpan="2">
                  <a:txBody>
                    <a:bodyPr/>
                    <a:lstStyle/>
                    <a:p>
                      <a:pPr marL="0" marR="0">
                        <a:lnSpc>
                          <a:spcPct val="115000"/>
                        </a:lnSpc>
                        <a:spcBef>
                          <a:spcPts val="0"/>
                        </a:spcBef>
                        <a:spcAft>
                          <a:spcPts val="0"/>
                        </a:spcAft>
                      </a:pPr>
                      <a:r>
                        <a:rPr lang="en-US" sz="1200"/>
                        <a:t>High</a:t>
                      </a:r>
                      <a:endParaRPr lang="en-US" sz="1200">
                        <a:latin typeface="Times New Roman" pitchFamily="18" charset="0"/>
                        <a:ea typeface="Calibri"/>
                        <a:cs typeface="Times New Roman" pitchFamily="18" charset="0"/>
                      </a:endParaRPr>
                    </a:p>
                  </a:txBody>
                  <a:tcPr marL="59174" marR="59174" marT="0" marB="0"/>
                </a:tc>
                <a:tc rowSpan="2">
                  <a:txBody>
                    <a:bodyPr/>
                    <a:lstStyle/>
                    <a:p>
                      <a:pPr marL="0" marR="0">
                        <a:lnSpc>
                          <a:spcPct val="115000"/>
                        </a:lnSpc>
                        <a:spcBef>
                          <a:spcPts val="0"/>
                        </a:spcBef>
                        <a:spcAft>
                          <a:spcPts val="0"/>
                        </a:spcAft>
                      </a:pPr>
                      <a:r>
                        <a:rPr lang="en-US" sz="1200"/>
                        <a:t>10</a:t>
                      </a:r>
                      <a:endParaRPr lang="en-US" sz="1200">
                        <a:latin typeface="Times New Roman" pitchFamily="18" charset="0"/>
                        <a:ea typeface="Calibri"/>
                        <a:cs typeface="Times New Roman" pitchFamily="18" charset="0"/>
                      </a:endParaRPr>
                    </a:p>
                  </a:txBody>
                  <a:tcPr marL="59174" marR="59174" marT="0" marB="0"/>
                </a:tc>
                <a:tc vMerge="1">
                  <a:txBody>
                    <a:bodyPr/>
                    <a:lstStyle/>
                    <a:p>
                      <a:endParaRPr lang="en-US"/>
                    </a:p>
                  </a:txBody>
                  <a:tcPr/>
                </a:tc>
                <a:tc vMerge="1">
                  <a:txBody>
                    <a:bodyPr/>
                    <a:lstStyle/>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vMerge="1">
                  <a:txBody>
                    <a:bodyPr/>
                    <a:lstStyle/>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vMerge="1">
                  <a:txBody>
                    <a:bodyPr/>
                    <a:lstStyle/>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r>
              <a:tr h="30707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dirty="0" smtClean="0">
                          <a:latin typeface="+mn-lt"/>
                          <a:ea typeface="+mn-ea"/>
                          <a:cs typeface="+mn-cs"/>
                        </a:rPr>
                        <a:t>planning</a:t>
                      </a:r>
                      <a:endParaRPr lang="en-US" sz="1200" dirty="0" smtClean="0">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smtClean="0"/>
                        <a:t>10/2/2022</a:t>
                      </a:r>
                      <a:endParaRPr lang="en-US" sz="1200" dirty="0">
                        <a:latin typeface="Times New Roman" pitchFamily="18" charset="0"/>
                        <a:ea typeface="Calibri"/>
                        <a:cs typeface="Times New Roman" pitchFamily="18" charset="0"/>
                      </a:endParaRPr>
                    </a:p>
                  </a:txBody>
                  <a:tcPr marL="59174" marR="59174" marT="0" marB="0"/>
                </a:tc>
                <a:tc>
                  <a:txBody>
                    <a:bodyPr/>
                    <a:lstStyle/>
                    <a:p>
                      <a:pPr marL="0" marR="0">
                        <a:lnSpc>
                          <a:spcPct val="115000"/>
                        </a:lnSpc>
                        <a:spcBef>
                          <a:spcPts val="0"/>
                        </a:spcBef>
                        <a:spcAft>
                          <a:spcPts val="0"/>
                        </a:spcAft>
                      </a:pPr>
                      <a:r>
                        <a:rPr lang="en-US" sz="1200" dirty="0"/>
                        <a:t>Output generation</a:t>
                      </a:r>
                      <a:endParaRPr lang="en-US" sz="1200" dirty="0">
                        <a:latin typeface="Times New Roman" pitchFamily="18" charset="0"/>
                        <a:ea typeface="Calibri"/>
                        <a:cs typeface="Times New Roman" pitchFamily="18" charset="0"/>
                      </a:endParaRPr>
                    </a:p>
                  </a:txBody>
                  <a:tcPr marL="59174" marR="59174" marT="0" marB="0"/>
                </a:tc>
              </a:tr>
            </a:tbl>
          </a:graphicData>
        </a:graphic>
      </p:graphicFrame>
    </p:spTree>
    <p:extLst>
      <p:ext uri="{BB962C8B-B14F-4D97-AF65-F5344CB8AC3E}">
        <p14:creationId xmlns:p14="http://schemas.microsoft.com/office/powerpoint/2010/main" val="1168147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506</TotalTime>
  <Words>717</Words>
  <Application>Microsoft Office PowerPoint</Application>
  <PresentationFormat>Widescreen</PresentationFormat>
  <Paragraphs>657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EMOTION DETECTION USING DEEPLEARNING</vt:lpstr>
      <vt:lpstr>PowerPoint Presentation</vt:lpstr>
      <vt:lpstr>EMOTION DETECTION USING DEEP LEARNING</vt:lpstr>
      <vt:lpstr>PowerPoint Presentation</vt:lpstr>
      <vt:lpstr>PowerPoint Presentation</vt:lpstr>
      <vt:lpstr>Developing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MANAGEMENT THEORY</dc:title>
  <dc:creator>Windows User</dc:creator>
  <cp:lastModifiedBy>Windows User</cp:lastModifiedBy>
  <cp:revision>94</cp:revision>
  <dcterms:created xsi:type="dcterms:W3CDTF">2021-06-13T15:48:05Z</dcterms:created>
  <dcterms:modified xsi:type="dcterms:W3CDTF">2022-02-23T04:46:14Z</dcterms:modified>
</cp:coreProperties>
</file>