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8" r:id="rId12"/>
    <p:sldId id="270" r:id="rId13"/>
    <p:sldId id="287" r:id="rId14"/>
    <p:sldId id="288"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39CE-7C94-4111-BDB3-F2675A361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6AE15-4503-49D0-AD61-141752003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4B412F-51E1-41B2-B922-86B3C1780B9E}"/>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174C061A-CB7E-417F-8761-B46C477F5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1E7E5-0C37-44F1-BB1C-E14543937E50}"/>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244016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9085-409D-4DCE-B6CC-AE062FC21C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81719-0A46-4DAB-A916-B716FAF1E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4EBBD-9B53-4F71-A761-6CB622711EB1}"/>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A1EA1C85-1C83-40C2-8EB0-728DB73F02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9CC1D-456F-45E3-82A8-0C83C07877BA}"/>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44067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64819-B09B-46C7-A63E-29A951754E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CE14A9-7483-4B13-B8FA-9A64A902A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C3525-6564-4090-B5E8-7FA23F5AF7B9}"/>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E2A489C2-135C-49F8-B0B5-CD03B28B7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39845-3F00-4EF1-B816-16E0909E3EA8}"/>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159960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1379-84A0-4DCB-ACB7-DDF92E956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2F20E0-6A2C-4887-83FE-D1DFDC186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88EE3-96C3-4AD2-A93C-5827BD41EBCA}"/>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81D5069C-A92E-4E68-A0E1-FEE642350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0E1CF-3AB1-4486-81D5-3012DE4652FB}"/>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262671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E2E1-1776-42E3-96EE-7D233B2E0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93FCCC-8AE8-4276-8E0B-E08F6E396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ADC1A-A087-4B29-A4DC-394978E299E8}"/>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576ECD7F-7F88-4F20-AB9A-B1FBECB97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B840F-4ECB-432D-997F-07E81E6CA741}"/>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405605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E2A-5CD1-481B-A5FF-BAA9EFF220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D97B4-E300-425C-8DA1-C655A5E9F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72ABD1-32CF-4F9C-A45A-B149DF293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4DF9ED-527F-4B8D-B8AC-F82B7C167A55}"/>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6" name="Footer Placeholder 5">
            <a:extLst>
              <a:ext uri="{FF2B5EF4-FFF2-40B4-BE49-F238E27FC236}">
                <a16:creationId xmlns:a16="http://schemas.microsoft.com/office/drawing/2014/main" id="{B904338C-31EC-4AFA-A2BD-6AA006590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1A014E-6356-4B91-8269-8C5CF0465A6D}"/>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375997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E487-0E31-42E3-A8F2-05D67F8393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B7E37-15A4-4EC5-8AA1-9B9C63037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ADB1E-8FFA-48A3-AD1F-87D1418AF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8A81E-54B4-40DD-8A45-C0D01FA77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BBC2A-E937-4B90-9AA6-6BE1637FF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50F8DF-0D67-42C9-86AF-9572DB5758E0}"/>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8" name="Footer Placeholder 7">
            <a:extLst>
              <a:ext uri="{FF2B5EF4-FFF2-40B4-BE49-F238E27FC236}">
                <a16:creationId xmlns:a16="http://schemas.microsoft.com/office/drawing/2014/main" id="{E92D3314-5D65-4C3A-AF9D-7F7AE9AFCC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2F08C1-0232-4C35-A77B-B684C6D2F7AC}"/>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116958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0563-D022-41F1-AE5E-7F198636C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A8CB45-A8B8-4372-A652-4A2F05602C96}"/>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4" name="Footer Placeholder 3">
            <a:extLst>
              <a:ext uri="{FF2B5EF4-FFF2-40B4-BE49-F238E27FC236}">
                <a16:creationId xmlns:a16="http://schemas.microsoft.com/office/drawing/2014/main" id="{2E42240B-1AD7-403B-97FE-1DA738E9AF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C9EB1-5AD9-463F-8867-367FFDDFDE1A}"/>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5128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708EE7-CC5D-4BD9-989E-2DDF3CC4E6E1}"/>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3" name="Footer Placeholder 2">
            <a:extLst>
              <a:ext uri="{FF2B5EF4-FFF2-40B4-BE49-F238E27FC236}">
                <a16:creationId xmlns:a16="http://schemas.microsoft.com/office/drawing/2014/main" id="{CAE2C7E3-0A67-4801-AE7D-212B6AB38F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12C8E5-5371-47F6-9765-52CA1E1D2DED}"/>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4159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1D8-F3EB-417F-B51A-90ACE57AE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966C7-3DE8-4486-996B-B0C27CA9A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4EA180-2DC1-4FEC-8058-3F451FB66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80CD1-0CA3-4B61-99CA-61C4830D7BD9}"/>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6" name="Footer Placeholder 5">
            <a:extLst>
              <a:ext uri="{FF2B5EF4-FFF2-40B4-BE49-F238E27FC236}">
                <a16:creationId xmlns:a16="http://schemas.microsoft.com/office/drawing/2014/main" id="{EF7BD1A0-5821-40EF-902E-33D751B0AD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409B2-7FC9-40EE-8689-AA48AD4313CA}"/>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96184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5E72-4964-4DE6-93CF-B0A46F877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BD4850-FFA6-4B06-BE3A-2305D1CAA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054C21-658B-4175-A421-0EC55595A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86960-9620-44C7-A00F-62B0BF6677CA}"/>
              </a:ext>
            </a:extLst>
          </p:cNvPr>
          <p:cNvSpPr>
            <a:spLocks noGrp="1"/>
          </p:cNvSpPr>
          <p:nvPr>
            <p:ph type="dt" sz="half" idx="10"/>
          </p:nvPr>
        </p:nvSpPr>
        <p:spPr/>
        <p:txBody>
          <a:bodyPr/>
          <a:lstStyle/>
          <a:p>
            <a:fld id="{BE7A2F8F-AC84-4CD3-A2D0-57C60DD912B1}" type="datetimeFigureOut">
              <a:rPr lang="en-IN" smtClean="0"/>
              <a:t>23-02-2022</a:t>
            </a:fld>
            <a:endParaRPr lang="en-IN"/>
          </a:p>
        </p:txBody>
      </p:sp>
      <p:sp>
        <p:nvSpPr>
          <p:cNvPr id="6" name="Footer Placeholder 5">
            <a:extLst>
              <a:ext uri="{FF2B5EF4-FFF2-40B4-BE49-F238E27FC236}">
                <a16:creationId xmlns:a16="http://schemas.microsoft.com/office/drawing/2014/main" id="{A94AA693-BC20-4BE7-82A3-76A45E991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39F7D-AE26-4633-BE9E-49020E043CE1}"/>
              </a:ext>
            </a:extLst>
          </p:cNvPr>
          <p:cNvSpPr>
            <a:spLocks noGrp="1"/>
          </p:cNvSpPr>
          <p:nvPr>
            <p:ph type="sldNum" sz="quarter" idx="12"/>
          </p:nvPr>
        </p:nvSpPr>
        <p:spPr/>
        <p:txBody>
          <a:bodyPr/>
          <a:lstStyle/>
          <a:p>
            <a:fld id="{ECB6836E-3C4B-48B0-B3AE-EA19473A1B8F}" type="slidenum">
              <a:rPr lang="en-IN" smtClean="0"/>
              <a:t>‹#›</a:t>
            </a:fld>
            <a:endParaRPr lang="en-IN"/>
          </a:p>
        </p:txBody>
      </p:sp>
    </p:spTree>
    <p:extLst>
      <p:ext uri="{BB962C8B-B14F-4D97-AF65-F5344CB8AC3E}">
        <p14:creationId xmlns:p14="http://schemas.microsoft.com/office/powerpoint/2010/main" val="251325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872E1-BE96-4557-82EB-0DBCF8895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47FFF-39F1-4DC1-BA14-57B02C974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08D4E-1C8E-46C2-818E-65C51F0F8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A2F8F-AC84-4CD3-A2D0-57C60DD912B1}" type="datetimeFigureOut">
              <a:rPr lang="en-IN" smtClean="0"/>
              <a:t>23-02-2022</a:t>
            </a:fld>
            <a:endParaRPr lang="en-IN"/>
          </a:p>
        </p:txBody>
      </p:sp>
      <p:sp>
        <p:nvSpPr>
          <p:cNvPr id="5" name="Footer Placeholder 4">
            <a:extLst>
              <a:ext uri="{FF2B5EF4-FFF2-40B4-BE49-F238E27FC236}">
                <a16:creationId xmlns:a16="http://schemas.microsoft.com/office/drawing/2014/main" id="{482F9B86-B210-449A-8DDD-6D567BEE0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D4D27E-E5C4-46D7-9863-CD15CCB17B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6836E-3C4B-48B0-B3AE-EA19473A1B8F}" type="slidenum">
              <a:rPr lang="en-IN" smtClean="0"/>
              <a:t>‹#›</a:t>
            </a:fld>
            <a:endParaRPr lang="en-IN"/>
          </a:p>
        </p:txBody>
      </p:sp>
    </p:spTree>
    <p:extLst>
      <p:ext uri="{BB962C8B-B14F-4D97-AF65-F5344CB8AC3E}">
        <p14:creationId xmlns:p14="http://schemas.microsoft.com/office/powerpoint/2010/main" val="195879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BA34-B4FE-4FD8-BE58-A571527A2F23}"/>
              </a:ext>
            </a:extLst>
          </p:cNvPr>
          <p:cNvSpPr>
            <a:spLocks noGrp="1"/>
          </p:cNvSpPr>
          <p:nvPr>
            <p:ph type="ctrTitle"/>
          </p:nvPr>
        </p:nvSpPr>
        <p:spPr>
          <a:xfrm>
            <a:off x="480874" y="807868"/>
            <a:ext cx="11230252" cy="1503610"/>
          </a:xfrm>
        </p:spPr>
        <p:txBody>
          <a:bodyPr>
            <a:noAutofit/>
          </a:bodyPr>
          <a:lstStyle/>
          <a:p>
            <a:r>
              <a:rPr lang="en-US" sz="4800" b="1" dirty="0">
                <a:latin typeface="Times New Roman" pitchFamily="18" charset="0"/>
                <a:cs typeface="Times New Roman" pitchFamily="18" charset="0"/>
              </a:rPr>
              <a:t>SMART HOME SECURITY AND AUTOMATION SYSTEM USING IOT</a:t>
            </a:r>
            <a:endParaRPr lang="en-IN" sz="4800" dirty="0"/>
          </a:p>
        </p:txBody>
      </p:sp>
      <p:sp>
        <p:nvSpPr>
          <p:cNvPr id="3" name="Subtitle 2">
            <a:extLst>
              <a:ext uri="{FF2B5EF4-FFF2-40B4-BE49-F238E27FC236}">
                <a16:creationId xmlns:a16="http://schemas.microsoft.com/office/drawing/2014/main" id="{CFF97ABF-66BB-4905-8068-10B9EA71ED75}"/>
              </a:ext>
            </a:extLst>
          </p:cNvPr>
          <p:cNvSpPr>
            <a:spLocks noGrp="1"/>
          </p:cNvSpPr>
          <p:nvPr>
            <p:ph type="subTitle" idx="1"/>
          </p:nvPr>
        </p:nvSpPr>
        <p:spPr/>
        <p:txBody>
          <a:bodyPr/>
          <a:lstStyle/>
          <a:p>
            <a:pPr marL="0" indent="0" algn="r">
              <a:buNone/>
            </a:pPr>
            <a:r>
              <a:rPr lang="en-IN" b="1" i="1" dirty="0">
                <a:solidFill>
                  <a:srgbClr val="002060"/>
                </a:solidFill>
                <a:latin typeface="Times New Roman" pitchFamily="18" charset="0"/>
                <a:cs typeface="Times New Roman" pitchFamily="18" charset="0"/>
              </a:rPr>
              <a:t>DEEPIKA BALAKRISHNAN C</a:t>
            </a:r>
            <a:endParaRPr lang="en-IN" sz="2400" b="1" i="1" dirty="0">
              <a:solidFill>
                <a:srgbClr val="002060"/>
              </a:solidFill>
              <a:latin typeface="Times New Roman" pitchFamily="18" charset="0"/>
              <a:cs typeface="Times New Roman" pitchFamily="18" charset="0"/>
            </a:endParaRPr>
          </a:p>
          <a:p>
            <a:pPr algn="r"/>
            <a:r>
              <a:rPr lang="en-IN" sz="2400" b="1" i="1" dirty="0">
                <a:solidFill>
                  <a:srgbClr val="002060"/>
                </a:solidFill>
                <a:latin typeface="Times New Roman" pitchFamily="18" charset="0"/>
                <a:cs typeface="Times New Roman" pitchFamily="18" charset="0"/>
              </a:rPr>
              <a:t>MES20MCA-2015</a:t>
            </a:r>
          </a:p>
          <a:p>
            <a:pPr algn="r"/>
            <a:r>
              <a:rPr lang="en-IN" sz="2400" b="1" i="1" dirty="0">
                <a:solidFill>
                  <a:srgbClr val="002060"/>
                </a:solidFill>
                <a:latin typeface="Times New Roman" pitchFamily="18" charset="0"/>
                <a:cs typeface="Times New Roman" pitchFamily="18" charset="0"/>
              </a:rPr>
              <a:t>PRODUCT OWNER-</a:t>
            </a:r>
            <a:r>
              <a:rPr lang="en-US" sz="2400" b="1" i="1" dirty="0">
                <a:solidFill>
                  <a:srgbClr val="002060"/>
                </a:solidFill>
                <a:latin typeface="Times New Roman" pitchFamily="18" charset="0"/>
                <a:cs typeface="Times New Roman" pitchFamily="18" charset="0"/>
              </a:rPr>
              <a:t>Dr. GEEVER C ZACHARIYAS</a:t>
            </a:r>
          </a:p>
          <a:p>
            <a:pPr algn="r"/>
            <a:endParaRPr lang="en-IN" sz="2400" b="1" i="1" dirty="0">
              <a:solidFill>
                <a:srgbClr val="002060"/>
              </a:solidFill>
              <a:latin typeface="Times New Roman" pitchFamily="18" charset="0"/>
              <a:cs typeface="Times New Roman" pitchFamily="18" charset="0"/>
            </a:endParaRPr>
          </a:p>
          <a:p>
            <a:pPr algn="r"/>
            <a:endParaRPr lang="en-IN" dirty="0"/>
          </a:p>
        </p:txBody>
      </p:sp>
    </p:spTree>
    <p:extLst>
      <p:ext uri="{BB962C8B-B14F-4D97-AF65-F5344CB8AC3E}">
        <p14:creationId xmlns:p14="http://schemas.microsoft.com/office/powerpoint/2010/main" val="95062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73AC9B-1034-49DA-8271-324AD931C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174" y="2087367"/>
            <a:ext cx="9265651" cy="2683265"/>
          </a:xfrm>
        </p:spPr>
      </p:pic>
    </p:spTree>
    <p:extLst>
      <p:ext uri="{BB962C8B-B14F-4D97-AF65-F5344CB8AC3E}">
        <p14:creationId xmlns:p14="http://schemas.microsoft.com/office/powerpoint/2010/main" val="367616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9E5B-4F32-43E0-92EE-7C3AC55244CD}"/>
              </a:ext>
            </a:extLst>
          </p:cNvPr>
          <p:cNvSpPr>
            <a:spLocks noGrp="1"/>
          </p:cNvSpPr>
          <p:nvPr>
            <p:ph type="title"/>
          </p:nvPr>
        </p:nvSpPr>
        <p:spPr>
          <a:xfrm>
            <a:off x="838200" y="498292"/>
            <a:ext cx="10515600" cy="762338"/>
          </a:xfrm>
        </p:spPr>
        <p:txBody>
          <a:bodyPr>
            <a:normAutofit/>
          </a:bodyPr>
          <a:lstStyle/>
          <a:p>
            <a:pPr algn="ctr"/>
            <a:r>
              <a:rPr lang="en-US" sz="4000" b="1" dirty="0">
                <a:latin typeface="Times New Roman" panose="02020603050405020304" pitchFamily="18" charset="0"/>
                <a:cs typeface="Times New Roman" panose="02020603050405020304" pitchFamily="18" charset="0"/>
              </a:rPr>
              <a:t>EMBEDDED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4ABB1-B17F-4617-B89C-07E06B9C4DE4}"/>
              </a:ext>
            </a:extLst>
          </p:cNvPr>
          <p:cNvSpPr>
            <a:spLocks noGrp="1"/>
          </p:cNvSpPr>
          <p:nvPr>
            <p:ph idx="1"/>
          </p:nvPr>
        </p:nvSpPr>
        <p:spPr>
          <a:xfrm>
            <a:off x="838200" y="1562470"/>
            <a:ext cx="10515600" cy="461449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Embedded systems consist of a microcontroller with on-board memory, a power supply, and communication ports for transmitting data to other devices. Embedded software programs tell the microcontroller how to respond in real time to data collected from the environment through peripheral sensors and devices.</a:t>
            </a:r>
          </a:p>
          <a:p>
            <a:pPr marL="0" indent="0" algn="just">
              <a:buNone/>
            </a:pPr>
            <a:r>
              <a:rPr lang="en-US" sz="2400" b="0" i="0" dirty="0">
                <a:effectLst/>
                <a:latin typeface="Times New Roman" panose="02020603050405020304" pitchFamily="18" charset="0"/>
                <a:cs typeface="Times New Roman" panose="02020603050405020304" pitchFamily="18" charset="0"/>
              </a:rPr>
              <a:t>Embedded systems are used to enhance safety, reduce costs, and offer convenience and cost-savings to customers in industries that include automotive, home/consumer electronics, communications, and healthcare.</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36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8092-B2DE-4EC2-8E53-85C906BAB9B1}"/>
              </a:ext>
            </a:extLst>
          </p:cNvPr>
          <p:cNvSpPr>
            <a:spLocks noGrp="1"/>
          </p:cNvSpPr>
          <p:nvPr>
            <p:ph type="title"/>
          </p:nvPr>
        </p:nvSpPr>
        <p:spPr>
          <a:xfrm>
            <a:off x="838200" y="365125"/>
            <a:ext cx="10515600" cy="771217"/>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23B18EC-B17D-4556-ADBE-3D275C099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779" y="1037578"/>
            <a:ext cx="7230442" cy="4800600"/>
          </a:xfrm>
        </p:spPr>
      </p:pic>
    </p:spTree>
    <p:extLst>
      <p:ext uri="{BB962C8B-B14F-4D97-AF65-F5344CB8AC3E}">
        <p14:creationId xmlns:p14="http://schemas.microsoft.com/office/powerpoint/2010/main" val="143021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390A4-C106-4008-93C0-0743CC20587F}"/>
              </a:ext>
            </a:extLst>
          </p:cNvPr>
          <p:cNvSpPr>
            <a:spLocks noGrp="1"/>
          </p:cNvSpPr>
          <p:nvPr>
            <p:ph idx="1"/>
          </p:nvPr>
        </p:nvSpPr>
        <p:spPr>
          <a:xfrm>
            <a:off x="838200" y="1207363"/>
            <a:ext cx="10515600" cy="5159198"/>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In this diagram we have a Power supply, Status area, Arduino, Bluetooth module, 2 relays and 2 bulbs. For the power supply the Arduino, Bluetooth module and relay need 5 volt.12 volt is required to cover the whole project. The Power supply section of the circuit allows to convert the 12 volt adapter  into 5 volt Here we are using DC adapter, if we are using AC adapter it convert it into DC adapter having 5 volt. The status area section contains two LED’s: status LED and data LED. When a program loop inside the Arduino, the status LED is used to switch the LED to on and off at the starting of a program, it repeats depending on the program.it allow us to understand our program is running well. Status LED is in green color. Data LED is in blue color, this blue color indicates if there is any data transaction is taken place through the Bluetooth module, the LED starts to on and off. Relay is a switching device. The 230 volt power supply is not directly sent to bulb, it is done through passing it across the relay and then to bulb. In order to do that we need to make the relay short we need to apply 5 volt power into the relay from Arduino, then only the power is supplied to bulb, other time it is open. When an app start there is a button</a:t>
            </a:r>
            <a:endParaRPr lang="en-IN"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0811FB9-3DF9-4A57-AE63-1C9B9390E2D7}"/>
              </a:ext>
            </a:extLst>
          </p:cNvPr>
          <p:cNvSpPr>
            <a:spLocks noGrp="1"/>
          </p:cNvSpPr>
          <p:nvPr>
            <p:ph type="title"/>
          </p:nvPr>
        </p:nvSpPr>
        <p:spPr>
          <a:xfrm>
            <a:off x="838200" y="365125"/>
            <a:ext cx="10515600" cy="771217"/>
          </a:xfrm>
        </p:spPr>
        <p:txBody>
          <a:bodyPr>
            <a:normAutofit/>
          </a:bodyPr>
          <a:lstStyle/>
          <a:p>
            <a:pPr algn="ctr"/>
            <a:r>
              <a:rPr lang="en-US" sz="4000" b="1" dirty="0">
                <a:latin typeface="Times New Roman" panose="02020603050405020304" pitchFamily="18" charset="0"/>
                <a:cs typeface="Times New Roman" panose="02020603050405020304" pitchFamily="18" charset="0"/>
              </a:rPr>
              <a:t>STEPS OF BLOCK DIAGRAM</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7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956F5-63AB-4F51-8FFD-06AECE67A2BD}"/>
              </a:ext>
            </a:extLst>
          </p:cNvPr>
          <p:cNvSpPr>
            <a:spLocks noGrp="1"/>
          </p:cNvSpPr>
          <p:nvPr>
            <p:ph idx="1"/>
          </p:nvPr>
        </p:nvSpPr>
        <p:spPr>
          <a:xfrm>
            <a:off x="838200" y="591629"/>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to connect the Bluetooth module device. When we click the button it list all the nearby devices that are on, in that list our Bluetooth device will also come if its power is on, then just click the device to connect it. When it is connected, through the Bluetooth device we can sent any data or character from the Arduino broad and it is received through the app. This is the way the app and Arduino is communicated. If we give a command to on the bulb in app, it receives from Bluetooth through Arduino board. Arduino board process it and look the letter if it is A one bulb is on, B next bulb is on, C one bulb is off, D next bulb is off. We also sent the status of the bulb through Arduino to Bluetooth</a:t>
            </a:r>
            <a:endParaRPr lang="en-IN" sz="2400" dirty="0"/>
          </a:p>
        </p:txBody>
      </p:sp>
    </p:spTree>
    <p:extLst>
      <p:ext uri="{BB962C8B-B14F-4D97-AF65-F5344CB8AC3E}">
        <p14:creationId xmlns:p14="http://schemas.microsoft.com/office/powerpoint/2010/main" val="409901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94D0-7E6E-4709-857F-64DE71F9E224}"/>
              </a:ext>
            </a:extLst>
          </p:cNvPr>
          <p:cNvSpPr>
            <a:spLocks noGrp="1"/>
          </p:cNvSpPr>
          <p:nvPr>
            <p:ph type="title"/>
          </p:nvPr>
        </p:nvSpPr>
        <p:spPr>
          <a:xfrm>
            <a:off x="838200" y="365126"/>
            <a:ext cx="10515600" cy="726827"/>
          </a:xfrm>
        </p:spPr>
        <p:txBody>
          <a:bodyPr>
            <a:normAutofit/>
          </a:bodyPr>
          <a:lstStyle/>
          <a:p>
            <a:pPr algn="ctr"/>
            <a:r>
              <a:rPr lang="en-US" sz="4000" b="1" dirty="0">
                <a:latin typeface="Times New Roman" panose="02020603050405020304" pitchFamily="18" charset="0"/>
                <a:cs typeface="Times New Roman" panose="02020603050405020304" pitchFamily="18" charset="0"/>
              </a:rPr>
              <a:t>TABLE DESIGN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911B2-3BF2-4413-9E95-4170D43EA21B}"/>
              </a:ext>
            </a:extLst>
          </p:cNvPr>
          <p:cNvSpPr>
            <a:spLocks noGrp="1"/>
          </p:cNvSpPr>
          <p:nvPr>
            <p:ph idx="1"/>
          </p:nvPr>
        </p:nvSpPr>
        <p:spPr>
          <a:xfrm>
            <a:off x="838200" y="1447060"/>
            <a:ext cx="10515600" cy="4729903"/>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1. Login: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849990C-8993-425D-81E3-0122992B27FD}"/>
              </a:ext>
            </a:extLst>
          </p:cNvPr>
          <p:cNvGraphicFramePr>
            <a:graphicFrameLocks noGrp="1"/>
          </p:cNvGraphicFramePr>
          <p:nvPr>
            <p:extLst>
              <p:ext uri="{D42A27DB-BD31-4B8C-83A1-F6EECF244321}">
                <p14:modId xmlns:p14="http://schemas.microsoft.com/office/powerpoint/2010/main" val="1550342472"/>
              </p:ext>
            </p:extLst>
          </p:nvPr>
        </p:nvGraphicFramePr>
        <p:xfrm>
          <a:off x="838200" y="1987119"/>
          <a:ext cx="10515600" cy="2345184"/>
        </p:xfrm>
        <a:graphic>
          <a:graphicData uri="http://schemas.openxmlformats.org/drawingml/2006/table">
            <a:tbl>
              <a:tblPr firstRow="1" firstCol="1" bandRow="1">
                <a:tableStyleId>{5C22544A-7EE6-4342-B048-85BDC9FD1C3A}</a:tableStyleId>
              </a:tblPr>
              <a:tblGrid>
                <a:gridCol w="3504810">
                  <a:extLst>
                    <a:ext uri="{9D8B030D-6E8A-4147-A177-3AD203B41FA5}">
                      <a16:colId xmlns:a16="http://schemas.microsoft.com/office/drawing/2014/main" val="2289098679"/>
                    </a:ext>
                  </a:extLst>
                </a:gridCol>
                <a:gridCol w="3504810">
                  <a:extLst>
                    <a:ext uri="{9D8B030D-6E8A-4147-A177-3AD203B41FA5}">
                      <a16:colId xmlns:a16="http://schemas.microsoft.com/office/drawing/2014/main" val="2663344890"/>
                    </a:ext>
                  </a:extLst>
                </a:gridCol>
                <a:gridCol w="3505980">
                  <a:extLst>
                    <a:ext uri="{9D8B030D-6E8A-4147-A177-3AD203B41FA5}">
                      <a16:colId xmlns:a16="http://schemas.microsoft.com/office/drawing/2014/main" val="2479382383"/>
                    </a:ext>
                  </a:extLst>
                </a:gridCol>
              </a:tblGrid>
              <a:tr h="586296">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Field Name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Datatype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Constraints</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143443"/>
                  </a:ext>
                </a:extLst>
              </a:tr>
              <a:tr h="586296">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L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581655375"/>
                  </a:ext>
                </a:extLst>
              </a:tr>
              <a:tr h="586296">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Username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80181695"/>
                  </a:ext>
                </a:extLst>
              </a:tr>
              <a:tr h="586296">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Password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215426850"/>
                  </a:ext>
                </a:extLst>
              </a:tr>
            </a:tbl>
          </a:graphicData>
        </a:graphic>
      </p:graphicFrame>
    </p:spTree>
    <p:extLst>
      <p:ext uri="{BB962C8B-B14F-4D97-AF65-F5344CB8AC3E}">
        <p14:creationId xmlns:p14="http://schemas.microsoft.com/office/powerpoint/2010/main" val="29769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55869-C7C2-48E2-84B5-8CDDF83649AE}"/>
              </a:ext>
            </a:extLst>
          </p:cNvPr>
          <p:cNvSpPr>
            <a:spLocks noGrp="1"/>
          </p:cNvSpPr>
          <p:nvPr>
            <p:ph idx="1"/>
          </p:nvPr>
        </p:nvSpPr>
        <p:spPr>
          <a:xfrm>
            <a:off x="838200" y="559293"/>
            <a:ext cx="10515600" cy="5617670"/>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2. Familiar: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3. Device control: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6" name="Table 5">
            <a:extLst>
              <a:ext uri="{FF2B5EF4-FFF2-40B4-BE49-F238E27FC236}">
                <a16:creationId xmlns:a16="http://schemas.microsoft.com/office/drawing/2014/main" id="{DC38BA0D-CAE6-4440-B3F4-2CA21DEAC799}"/>
              </a:ext>
            </a:extLst>
          </p:cNvPr>
          <p:cNvGraphicFramePr>
            <a:graphicFrameLocks noGrp="1"/>
          </p:cNvGraphicFramePr>
          <p:nvPr>
            <p:extLst>
              <p:ext uri="{D42A27DB-BD31-4B8C-83A1-F6EECF244321}">
                <p14:modId xmlns:p14="http://schemas.microsoft.com/office/powerpoint/2010/main" val="4058862995"/>
              </p:ext>
            </p:extLst>
          </p:nvPr>
        </p:nvGraphicFramePr>
        <p:xfrm>
          <a:off x="838200" y="963909"/>
          <a:ext cx="10515600" cy="2514600"/>
        </p:xfrm>
        <a:graphic>
          <a:graphicData uri="http://schemas.openxmlformats.org/drawingml/2006/table">
            <a:tbl>
              <a:tblPr firstRow="1" firstCol="1" bandRow="1">
                <a:tableStyleId>{5C22544A-7EE6-4342-B048-85BDC9FD1C3A}</a:tableStyleId>
              </a:tblPr>
              <a:tblGrid>
                <a:gridCol w="3504811">
                  <a:extLst>
                    <a:ext uri="{9D8B030D-6E8A-4147-A177-3AD203B41FA5}">
                      <a16:colId xmlns:a16="http://schemas.microsoft.com/office/drawing/2014/main" val="3474485671"/>
                    </a:ext>
                  </a:extLst>
                </a:gridCol>
                <a:gridCol w="3504811">
                  <a:extLst>
                    <a:ext uri="{9D8B030D-6E8A-4147-A177-3AD203B41FA5}">
                      <a16:colId xmlns:a16="http://schemas.microsoft.com/office/drawing/2014/main" val="644167228"/>
                    </a:ext>
                  </a:extLst>
                </a:gridCol>
                <a:gridCol w="3505978">
                  <a:extLst>
                    <a:ext uri="{9D8B030D-6E8A-4147-A177-3AD203B41FA5}">
                      <a16:colId xmlns:a16="http://schemas.microsoft.com/office/drawing/2014/main" val="3089823236"/>
                    </a:ext>
                  </a:extLst>
                </a:gridCol>
              </a:tblGrid>
              <a:tr h="502920">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0612954"/>
                  </a:ext>
                </a:extLst>
              </a:tr>
              <a:tr h="502920">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F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445832182"/>
                  </a:ext>
                </a:extLst>
              </a:tr>
              <a:tr h="502920">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803859701"/>
                  </a:ext>
                </a:extLst>
              </a:tr>
              <a:tr h="502920">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Photo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211567860"/>
                  </a:ext>
                </a:extLst>
              </a:tr>
              <a:tr h="502920">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Description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842415871"/>
                  </a:ext>
                </a:extLst>
              </a:tr>
            </a:tbl>
          </a:graphicData>
        </a:graphic>
      </p:graphicFrame>
      <p:graphicFrame>
        <p:nvGraphicFramePr>
          <p:cNvPr id="9" name="Table 8">
            <a:extLst>
              <a:ext uri="{FF2B5EF4-FFF2-40B4-BE49-F238E27FC236}">
                <a16:creationId xmlns:a16="http://schemas.microsoft.com/office/drawing/2014/main" id="{322E0E02-F6B5-4718-ACE5-8739E69A1568}"/>
              </a:ext>
            </a:extLst>
          </p:cNvPr>
          <p:cNvGraphicFramePr>
            <a:graphicFrameLocks noGrp="1"/>
          </p:cNvGraphicFramePr>
          <p:nvPr>
            <p:extLst>
              <p:ext uri="{D42A27DB-BD31-4B8C-83A1-F6EECF244321}">
                <p14:modId xmlns:p14="http://schemas.microsoft.com/office/powerpoint/2010/main" val="3029687973"/>
              </p:ext>
            </p:extLst>
          </p:nvPr>
        </p:nvGraphicFramePr>
        <p:xfrm>
          <a:off x="838200" y="3951436"/>
          <a:ext cx="10515600" cy="1756905"/>
        </p:xfrm>
        <a:graphic>
          <a:graphicData uri="http://schemas.openxmlformats.org/drawingml/2006/table">
            <a:tbl>
              <a:tblPr firstRow="1" firstCol="1" bandRow="1">
                <a:tableStyleId>{5C22544A-7EE6-4342-B048-85BDC9FD1C3A}</a:tableStyleId>
              </a:tblPr>
              <a:tblGrid>
                <a:gridCol w="3504811">
                  <a:extLst>
                    <a:ext uri="{9D8B030D-6E8A-4147-A177-3AD203B41FA5}">
                      <a16:colId xmlns:a16="http://schemas.microsoft.com/office/drawing/2014/main" val="3675026843"/>
                    </a:ext>
                  </a:extLst>
                </a:gridCol>
                <a:gridCol w="3504811">
                  <a:extLst>
                    <a:ext uri="{9D8B030D-6E8A-4147-A177-3AD203B41FA5}">
                      <a16:colId xmlns:a16="http://schemas.microsoft.com/office/drawing/2014/main" val="3682639890"/>
                    </a:ext>
                  </a:extLst>
                </a:gridCol>
                <a:gridCol w="3505978">
                  <a:extLst>
                    <a:ext uri="{9D8B030D-6E8A-4147-A177-3AD203B41FA5}">
                      <a16:colId xmlns:a16="http://schemas.microsoft.com/office/drawing/2014/main" val="1614765752"/>
                    </a:ext>
                  </a:extLst>
                </a:gridCol>
              </a:tblGrid>
              <a:tr h="585635">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009485"/>
                  </a:ext>
                </a:extLst>
              </a:tr>
              <a:tr h="585635">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Device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06420258"/>
                  </a:ext>
                </a:extLst>
              </a:tr>
              <a:tr h="585635">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Status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9788287"/>
                  </a:ext>
                </a:extLst>
              </a:tr>
            </a:tbl>
          </a:graphicData>
        </a:graphic>
      </p:graphicFrame>
    </p:spTree>
    <p:extLst>
      <p:ext uri="{BB962C8B-B14F-4D97-AF65-F5344CB8AC3E}">
        <p14:creationId xmlns:p14="http://schemas.microsoft.com/office/powerpoint/2010/main" val="39270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7285A-64E4-4C43-82C1-EC9F2B50A344}"/>
              </a:ext>
            </a:extLst>
          </p:cNvPr>
          <p:cNvSpPr>
            <a:spLocks noGrp="1"/>
          </p:cNvSpPr>
          <p:nvPr>
            <p:ph idx="1"/>
          </p:nvPr>
        </p:nvSpPr>
        <p:spPr>
          <a:xfrm>
            <a:off x="838200" y="612559"/>
            <a:ext cx="10515600" cy="5564404"/>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4. Visitor log:</a:t>
            </a:r>
          </a:p>
          <a:p>
            <a:pPr marL="0" indent="0">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5. Notification: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6EC59A4D-3B0B-477D-BDC9-122022BE8600}"/>
              </a:ext>
            </a:extLst>
          </p:cNvPr>
          <p:cNvGraphicFramePr>
            <a:graphicFrameLocks noGrp="1"/>
          </p:cNvGraphicFramePr>
          <p:nvPr>
            <p:extLst>
              <p:ext uri="{D42A27DB-BD31-4B8C-83A1-F6EECF244321}">
                <p14:modId xmlns:p14="http://schemas.microsoft.com/office/powerpoint/2010/main" val="3936126135"/>
              </p:ext>
            </p:extLst>
          </p:nvPr>
        </p:nvGraphicFramePr>
        <p:xfrm>
          <a:off x="838200" y="1019031"/>
          <a:ext cx="10515599" cy="2132541"/>
        </p:xfrm>
        <a:graphic>
          <a:graphicData uri="http://schemas.openxmlformats.org/drawingml/2006/table">
            <a:tbl>
              <a:tblPr firstRow="1" firstCol="1" bandRow="1">
                <a:tableStyleId>{5C22544A-7EE6-4342-B048-85BDC9FD1C3A}</a:tableStyleId>
              </a:tblPr>
              <a:tblGrid>
                <a:gridCol w="3504811">
                  <a:extLst>
                    <a:ext uri="{9D8B030D-6E8A-4147-A177-3AD203B41FA5}">
                      <a16:colId xmlns:a16="http://schemas.microsoft.com/office/drawing/2014/main" val="337164476"/>
                    </a:ext>
                  </a:extLst>
                </a:gridCol>
                <a:gridCol w="3504811">
                  <a:extLst>
                    <a:ext uri="{9D8B030D-6E8A-4147-A177-3AD203B41FA5}">
                      <a16:colId xmlns:a16="http://schemas.microsoft.com/office/drawing/2014/main" val="1107983199"/>
                    </a:ext>
                  </a:extLst>
                </a:gridCol>
                <a:gridCol w="3505977">
                  <a:extLst>
                    <a:ext uri="{9D8B030D-6E8A-4147-A177-3AD203B41FA5}">
                      <a16:colId xmlns:a16="http://schemas.microsoft.com/office/drawing/2014/main" val="4225227088"/>
                    </a:ext>
                  </a:extLst>
                </a:gridCol>
              </a:tblGrid>
              <a:tr h="382006">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0405218"/>
                  </a:ext>
                </a:extLst>
              </a:tr>
              <a:tr h="350107">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Vlog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50300691"/>
                  </a:ext>
                </a:extLst>
              </a:tr>
              <a:tr h="350107">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640064003"/>
                  </a:ext>
                </a:extLst>
              </a:tr>
              <a:tr h="350107">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486415925"/>
                  </a:ext>
                </a:extLst>
              </a:tr>
              <a:tr h="350107">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Visitor 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66666616"/>
                  </a:ext>
                </a:extLst>
              </a:tr>
              <a:tr h="350107">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Photo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221671336"/>
                  </a:ext>
                </a:extLst>
              </a:tr>
            </a:tbl>
          </a:graphicData>
        </a:graphic>
      </p:graphicFrame>
      <p:graphicFrame>
        <p:nvGraphicFramePr>
          <p:cNvPr id="13" name="Table 12">
            <a:extLst>
              <a:ext uri="{FF2B5EF4-FFF2-40B4-BE49-F238E27FC236}">
                <a16:creationId xmlns:a16="http://schemas.microsoft.com/office/drawing/2014/main" id="{A082DBF0-7CD4-45F9-9A0B-50F02BD75BE3}"/>
              </a:ext>
            </a:extLst>
          </p:cNvPr>
          <p:cNvGraphicFramePr>
            <a:graphicFrameLocks noGrp="1"/>
          </p:cNvGraphicFramePr>
          <p:nvPr>
            <p:extLst>
              <p:ext uri="{D42A27DB-BD31-4B8C-83A1-F6EECF244321}">
                <p14:modId xmlns:p14="http://schemas.microsoft.com/office/powerpoint/2010/main" val="3441641267"/>
              </p:ext>
            </p:extLst>
          </p:nvPr>
        </p:nvGraphicFramePr>
        <p:xfrm>
          <a:off x="838200" y="3706429"/>
          <a:ext cx="10515600" cy="2206100"/>
        </p:xfrm>
        <a:graphic>
          <a:graphicData uri="http://schemas.openxmlformats.org/drawingml/2006/table">
            <a:tbl>
              <a:tblPr firstRow="1" firstCol="1" bandRow="1">
                <a:tableStyleId>{5C22544A-7EE6-4342-B048-85BDC9FD1C3A}</a:tableStyleId>
              </a:tblPr>
              <a:tblGrid>
                <a:gridCol w="3504811">
                  <a:extLst>
                    <a:ext uri="{9D8B030D-6E8A-4147-A177-3AD203B41FA5}">
                      <a16:colId xmlns:a16="http://schemas.microsoft.com/office/drawing/2014/main" val="2243725140"/>
                    </a:ext>
                  </a:extLst>
                </a:gridCol>
                <a:gridCol w="3504811">
                  <a:extLst>
                    <a:ext uri="{9D8B030D-6E8A-4147-A177-3AD203B41FA5}">
                      <a16:colId xmlns:a16="http://schemas.microsoft.com/office/drawing/2014/main" val="2244735444"/>
                    </a:ext>
                  </a:extLst>
                </a:gridCol>
                <a:gridCol w="3505978">
                  <a:extLst>
                    <a:ext uri="{9D8B030D-6E8A-4147-A177-3AD203B41FA5}">
                      <a16:colId xmlns:a16="http://schemas.microsoft.com/office/drawing/2014/main" val="3338695334"/>
                    </a:ext>
                  </a:extLst>
                </a:gridCol>
              </a:tblGrid>
              <a:tr h="472804">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5305746"/>
                  </a:ext>
                </a:extLst>
              </a:tr>
              <a:tr h="433324">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N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438306666"/>
                  </a:ext>
                </a:extLst>
              </a:tr>
              <a:tr h="433324">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Vlog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Foreign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24967049"/>
                  </a:ext>
                </a:extLst>
              </a:tr>
              <a:tr h="433324">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926157083"/>
                  </a:ext>
                </a:extLst>
              </a:tr>
              <a:tr h="433324">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Status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1879339"/>
                  </a:ext>
                </a:extLst>
              </a:tr>
            </a:tbl>
          </a:graphicData>
        </a:graphic>
      </p:graphicFrame>
    </p:spTree>
    <p:extLst>
      <p:ext uri="{BB962C8B-B14F-4D97-AF65-F5344CB8AC3E}">
        <p14:creationId xmlns:p14="http://schemas.microsoft.com/office/powerpoint/2010/main" val="134809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197A-FC0F-47D9-8372-6C19CDD05D52}"/>
              </a:ext>
            </a:extLst>
          </p:cNvPr>
          <p:cNvSpPr>
            <a:spLocks noGrp="1"/>
          </p:cNvSpPr>
          <p:nvPr>
            <p:ph idx="1"/>
          </p:nvPr>
        </p:nvSpPr>
        <p:spPr>
          <a:xfrm>
            <a:off x="838200" y="603682"/>
            <a:ext cx="10515600" cy="5573281"/>
          </a:xfrm>
        </p:spPr>
        <p:txBody>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6. User registration:</a:t>
            </a:r>
          </a:p>
          <a:p>
            <a:pPr marL="0" indent="0">
              <a:buNone/>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8" name="Table 7">
            <a:extLst>
              <a:ext uri="{FF2B5EF4-FFF2-40B4-BE49-F238E27FC236}">
                <a16:creationId xmlns:a16="http://schemas.microsoft.com/office/drawing/2014/main" id="{9FCC422B-FEE6-4FD1-A6D1-922D9A1F05FF}"/>
              </a:ext>
            </a:extLst>
          </p:cNvPr>
          <p:cNvGraphicFramePr>
            <a:graphicFrameLocks noGrp="1"/>
          </p:cNvGraphicFramePr>
          <p:nvPr>
            <p:extLst>
              <p:ext uri="{D42A27DB-BD31-4B8C-83A1-F6EECF244321}">
                <p14:modId xmlns:p14="http://schemas.microsoft.com/office/powerpoint/2010/main" val="3038306917"/>
              </p:ext>
            </p:extLst>
          </p:nvPr>
        </p:nvGraphicFramePr>
        <p:xfrm>
          <a:off x="838198" y="1066799"/>
          <a:ext cx="10515600" cy="3567343"/>
        </p:xfrm>
        <a:graphic>
          <a:graphicData uri="http://schemas.openxmlformats.org/drawingml/2006/table">
            <a:tbl>
              <a:tblPr firstRow="1" firstCol="1" bandRow="1">
                <a:tableStyleId>{5C22544A-7EE6-4342-B048-85BDC9FD1C3A}</a:tableStyleId>
              </a:tblPr>
              <a:tblGrid>
                <a:gridCol w="3504811">
                  <a:extLst>
                    <a:ext uri="{9D8B030D-6E8A-4147-A177-3AD203B41FA5}">
                      <a16:colId xmlns:a16="http://schemas.microsoft.com/office/drawing/2014/main" val="3004601661"/>
                    </a:ext>
                  </a:extLst>
                </a:gridCol>
                <a:gridCol w="3504811">
                  <a:extLst>
                    <a:ext uri="{9D8B030D-6E8A-4147-A177-3AD203B41FA5}">
                      <a16:colId xmlns:a16="http://schemas.microsoft.com/office/drawing/2014/main" val="2550993668"/>
                    </a:ext>
                  </a:extLst>
                </a:gridCol>
                <a:gridCol w="3505978">
                  <a:extLst>
                    <a:ext uri="{9D8B030D-6E8A-4147-A177-3AD203B41FA5}">
                      <a16:colId xmlns:a16="http://schemas.microsoft.com/office/drawing/2014/main" val="1190024189"/>
                    </a:ext>
                  </a:extLst>
                </a:gridCol>
              </a:tblGrid>
              <a:tr h="428151">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015626"/>
                  </a:ext>
                </a:extLst>
              </a:tr>
              <a:tr h="392399">
                <a:tc>
                  <a:txBody>
                    <a:bodyPr/>
                    <a:lstStyle/>
                    <a:p>
                      <a:pPr marL="457200">
                        <a:lnSpc>
                          <a:spcPct val="107000"/>
                        </a:lnSpc>
                      </a:pPr>
                      <a:r>
                        <a:rPr lang="en-IN" sz="1400" b="0" dirty="0" err="1">
                          <a:solidFill>
                            <a:schemeClr val="tx1"/>
                          </a:solidFill>
                          <a:effectLst/>
                          <a:latin typeface="Times New Roman" panose="02020603050405020304" pitchFamily="18" charset="0"/>
                          <a:cs typeface="Times New Roman" panose="02020603050405020304" pitchFamily="18" charset="0"/>
                        </a:rPr>
                        <a:t>Uid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53905936"/>
                  </a:ext>
                </a:extLst>
              </a:tr>
              <a:tr h="392399">
                <a:tc>
                  <a:txBody>
                    <a:bodyPr/>
                    <a:lstStyle/>
                    <a:p>
                      <a:pPr marL="457200">
                        <a:lnSpc>
                          <a:spcPct val="107000"/>
                        </a:lnSpc>
                      </a:pPr>
                      <a:r>
                        <a:rPr lang="en-IN" sz="1400" b="0" dirty="0" err="1">
                          <a:solidFill>
                            <a:schemeClr val="tx1"/>
                          </a:solidFill>
                          <a:effectLst/>
                          <a:latin typeface="Times New Roman" panose="02020603050405020304" pitchFamily="18" charset="0"/>
                          <a:cs typeface="Times New Roman" panose="02020603050405020304" pitchFamily="18" charset="0"/>
                        </a:rPr>
                        <a:t>Uname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237342056"/>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Place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a:solidFill>
                            <a:schemeClr val="tx1"/>
                          </a:solidFill>
                          <a:effectLst/>
                          <a:latin typeface="Times New Roman" panose="02020603050405020304" pitchFamily="18" charset="0"/>
                          <a:cs typeface="Times New Roman" panose="02020603050405020304" pitchFamily="18" charset="0"/>
                        </a:rPr>
                        <a:t>Not Null</a:t>
                      </a:r>
                      <a:endParaRPr lang="en-IN" sz="14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48556171"/>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District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396559296"/>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Email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471605709"/>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Image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86788110"/>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Phone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err="1">
                          <a:solidFill>
                            <a:schemeClr val="tx1"/>
                          </a:solidFill>
                          <a:effectLst/>
                          <a:latin typeface="Times New Roman" panose="02020603050405020304" pitchFamily="18" charset="0"/>
                          <a:cs typeface="Times New Roman" panose="02020603050405020304" pitchFamily="18" charset="0"/>
                        </a:rPr>
                        <a:t>Bigint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 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61187115"/>
                  </a:ext>
                </a:extLst>
              </a:tr>
              <a:tr h="392399">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L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Foreign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391197447"/>
                  </a:ext>
                </a:extLst>
              </a:tr>
            </a:tbl>
          </a:graphicData>
        </a:graphic>
      </p:graphicFrame>
    </p:spTree>
    <p:extLst>
      <p:ext uri="{BB962C8B-B14F-4D97-AF65-F5344CB8AC3E}">
        <p14:creationId xmlns:p14="http://schemas.microsoft.com/office/powerpoint/2010/main" val="188939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2F7C-6B62-4407-801D-5CFCA8960295}"/>
              </a:ext>
            </a:extLst>
          </p:cNvPr>
          <p:cNvSpPr>
            <a:spLocks noGrp="1"/>
          </p:cNvSpPr>
          <p:nvPr>
            <p:ph type="title"/>
          </p:nvPr>
        </p:nvSpPr>
        <p:spPr>
          <a:xfrm>
            <a:off x="838200" y="365126"/>
            <a:ext cx="10515600" cy="824482"/>
          </a:xfrm>
        </p:spPr>
        <p:txBody>
          <a:bodyPr>
            <a:normAutofit/>
          </a:bodyPr>
          <a:lstStyle/>
          <a:p>
            <a:pPr algn="ctr"/>
            <a:r>
              <a:rPr lang="en-US" sz="4000" b="1" dirty="0">
                <a:latin typeface="Times New Roman" pitchFamily="18" charset="0"/>
                <a:cs typeface="Times New Roman" pitchFamily="18" charset="0"/>
              </a:rPr>
              <a:t>DEVELOPING ENVIRONMENT</a:t>
            </a:r>
            <a:endParaRPr lang="en-IN" sz="4000" dirty="0"/>
          </a:p>
        </p:txBody>
      </p:sp>
      <p:sp>
        <p:nvSpPr>
          <p:cNvPr id="3" name="Content Placeholder 2">
            <a:extLst>
              <a:ext uri="{FF2B5EF4-FFF2-40B4-BE49-F238E27FC236}">
                <a16:creationId xmlns:a16="http://schemas.microsoft.com/office/drawing/2014/main" id="{10D0012A-6719-4AFA-BE55-908A4C22FCA5}"/>
              </a:ext>
            </a:extLst>
          </p:cNvPr>
          <p:cNvSpPr>
            <a:spLocks noGrp="1"/>
          </p:cNvSpPr>
          <p:nvPr>
            <p:ph idx="1"/>
          </p:nvPr>
        </p:nvSpPr>
        <p:spPr>
          <a:xfrm>
            <a:off x="838200" y="1305017"/>
            <a:ext cx="10515600" cy="4871946"/>
          </a:xfrm>
        </p:spPr>
        <p:txBody>
          <a:bodyPr>
            <a:normAutofit fontScale="77500" lnSpcReduction="20000"/>
          </a:bodyPr>
          <a:lstStyle/>
          <a:p>
            <a:pPr marL="0" indent="0">
              <a:buNone/>
            </a:pPr>
            <a:r>
              <a:rPr lang="en-IN" sz="2800" b="1" i="0" u="none" strike="noStrike" baseline="0" dirty="0">
                <a:latin typeface="Times New Roman" panose="02020603050405020304" pitchFamily="18" charset="0"/>
              </a:rPr>
              <a:t>Hardware Requirements </a:t>
            </a:r>
          </a:p>
          <a:p>
            <a:pPr marL="0" indent="0">
              <a:buNone/>
            </a:pPr>
            <a:endParaRPr lang="en-IN" sz="2800" b="0" i="0" u="none" strike="noStrike" baseline="0" dirty="0">
              <a:latin typeface="Symbol" panose="05050102010706020507" pitchFamily="18" charset="2"/>
            </a:endParaRPr>
          </a:p>
          <a:p>
            <a:r>
              <a:rPr lang="en-IN" sz="2800" b="0" i="0" u="none" strike="noStrike" baseline="0" dirty="0">
                <a:latin typeface="Times New Roman" panose="02020603050405020304" pitchFamily="18" charset="0"/>
              </a:rPr>
              <a:t>Input Device 		: Mouse, Keyboard </a:t>
            </a:r>
          </a:p>
          <a:p>
            <a:r>
              <a:rPr lang="en-IN" sz="2800" b="0" i="0" u="none" strike="noStrike" baseline="0" dirty="0">
                <a:latin typeface="Times New Roman" panose="02020603050405020304" pitchFamily="18" charset="0"/>
              </a:rPr>
              <a:t>Output Device 	: Monitor </a:t>
            </a:r>
          </a:p>
          <a:p>
            <a:r>
              <a:rPr lang="en-US" sz="2800" b="0" i="0" u="none" strike="noStrike" baseline="0" dirty="0">
                <a:latin typeface="Times New Roman" panose="02020603050405020304" pitchFamily="18" charset="0"/>
              </a:rPr>
              <a:t>Memory 		: 4 Gb Ram (Minimum) </a:t>
            </a:r>
          </a:p>
          <a:p>
            <a:r>
              <a:rPr lang="en-US" sz="2800" b="0" i="0" u="none" strike="noStrike" baseline="0" dirty="0">
                <a:latin typeface="Times New Roman" panose="02020603050405020304" pitchFamily="18" charset="0"/>
              </a:rPr>
              <a:t>Processor 		: Intel core i3 or above </a:t>
            </a:r>
          </a:p>
          <a:p>
            <a:pPr marL="0" indent="0">
              <a:buNone/>
            </a:pPr>
            <a:endParaRPr lang="en-US" sz="2800" dirty="0">
              <a:latin typeface="Times New Roman" panose="02020603050405020304" pitchFamily="18" charset="0"/>
            </a:endParaRPr>
          </a:p>
          <a:p>
            <a:pPr marL="0" indent="0">
              <a:buNone/>
            </a:pPr>
            <a:r>
              <a:rPr lang="en-IN" sz="2800" b="1" i="0" u="none" strike="noStrike" baseline="0" dirty="0">
                <a:latin typeface="Times New Roman" panose="02020603050405020304" pitchFamily="18" charset="0"/>
              </a:rPr>
              <a:t>Software Requirements </a:t>
            </a:r>
            <a:endParaRPr lang="en-US" sz="2800" b="0" i="0" u="none" strike="noStrike" baseline="0" dirty="0">
              <a:latin typeface="Times New Roman" panose="02020603050405020304" pitchFamily="18" charset="0"/>
            </a:endParaRPr>
          </a:p>
          <a:p>
            <a:pPr algn="l"/>
            <a:endParaRPr lang="en-IN" sz="2800" b="0" i="0" u="none" strike="noStrike" baseline="0" dirty="0">
              <a:latin typeface="Symbol" panose="05050102010706020507" pitchFamily="18" charset="2"/>
            </a:endParaRPr>
          </a:p>
          <a:p>
            <a:r>
              <a:rPr lang="en-IN" sz="2800" b="0" i="0" u="none" strike="noStrike" baseline="0" dirty="0">
                <a:latin typeface="Times New Roman" panose="02020603050405020304" pitchFamily="18" charset="0"/>
              </a:rPr>
              <a:t>Operating System 	: Windows 8 /10for Better Performance , Android </a:t>
            </a:r>
          </a:p>
          <a:p>
            <a:r>
              <a:rPr lang="en-IN" sz="2800" b="0" i="0" u="none" strike="noStrike" baseline="0" dirty="0">
                <a:latin typeface="Times New Roman" panose="02020603050405020304" pitchFamily="18" charset="0"/>
              </a:rPr>
              <a:t>Front End 		: Android </a:t>
            </a:r>
          </a:p>
          <a:p>
            <a:r>
              <a:rPr lang="en-IN" sz="2800" b="0" i="0" u="none" strike="noStrike" baseline="0" dirty="0">
                <a:latin typeface="Times New Roman" panose="02020603050405020304" pitchFamily="18" charset="0"/>
              </a:rPr>
              <a:t>Back End 		: MySQL  </a:t>
            </a:r>
          </a:p>
          <a:p>
            <a:r>
              <a:rPr lang="en-IN" sz="2800" b="0" i="0" u="none" strike="noStrike" baseline="0" dirty="0">
                <a:latin typeface="Times New Roman" panose="02020603050405020304" pitchFamily="18" charset="0"/>
              </a:rPr>
              <a:t>Software Used 	: PyCharm , Android Studio , </a:t>
            </a:r>
            <a:r>
              <a:rPr lang="en-IN" sz="2800" b="0" i="0" u="none" strike="noStrike" baseline="0" dirty="0" err="1">
                <a:latin typeface="Times New Roman" panose="02020603050405020304" pitchFamily="18" charset="0"/>
              </a:rPr>
              <a:t>SQLyog</a:t>
            </a:r>
            <a:endParaRPr lang="en-IN" sz="2800" b="0" i="0" u="none" strike="noStrike" baseline="0" dirty="0">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3017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5ED1-EA28-40D7-B8CE-F01E1184B2CA}"/>
              </a:ext>
            </a:extLst>
          </p:cNvPr>
          <p:cNvSpPr>
            <a:spLocks noGrp="1"/>
          </p:cNvSpPr>
          <p:nvPr>
            <p:ph type="title"/>
          </p:nvPr>
        </p:nvSpPr>
        <p:spPr>
          <a:xfrm>
            <a:off x="838200" y="365126"/>
            <a:ext cx="10515600" cy="6291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AB692F-4E25-41E2-8D2B-917099E6472E}"/>
              </a:ext>
            </a:extLst>
          </p:cNvPr>
          <p:cNvSpPr>
            <a:spLocks noGrp="1"/>
          </p:cNvSpPr>
          <p:nvPr>
            <p:ph idx="1"/>
          </p:nvPr>
        </p:nvSpPr>
        <p:spPr>
          <a:xfrm>
            <a:off x="838200" y="1145221"/>
            <a:ext cx="10515600" cy="5182663"/>
          </a:xfrm>
        </p:spPr>
        <p:txBody>
          <a:bodyPr>
            <a:normAutofit/>
          </a:bodyPr>
          <a:lstStyle/>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Title of the project   </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Table of contents</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Introduction about your project</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Modules</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Project plan</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User story</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Project backlog</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Sprint plan</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Sprint actual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114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DDDA-5533-489A-A725-3D04529B643F}"/>
              </a:ext>
            </a:extLst>
          </p:cNvPr>
          <p:cNvSpPr>
            <a:spLocks noGrp="1"/>
          </p:cNvSpPr>
          <p:nvPr>
            <p:ph type="title"/>
          </p:nvPr>
        </p:nvSpPr>
        <p:spPr>
          <a:xfrm>
            <a:off x="838200" y="365126"/>
            <a:ext cx="10515600" cy="646928"/>
          </a:xfrm>
        </p:spPr>
        <p:txBody>
          <a:bodyPr>
            <a:normAutofit/>
          </a:bodyPr>
          <a:lstStyle/>
          <a:p>
            <a:pPr algn="ctr"/>
            <a:r>
              <a:rPr lang="en-US" sz="4000" b="1" dirty="0">
                <a:latin typeface="Times New Roman" pitchFamily="18" charset="0"/>
                <a:cs typeface="Times New Roman" pitchFamily="18" charset="0"/>
              </a:rPr>
              <a:t>PRODUCT BACKLOG</a:t>
            </a:r>
            <a:endParaRPr lang="en-IN" sz="4000" dirty="0"/>
          </a:p>
        </p:txBody>
      </p:sp>
      <p:graphicFrame>
        <p:nvGraphicFramePr>
          <p:cNvPr id="6" name="Content Placeholder 5">
            <a:extLst>
              <a:ext uri="{FF2B5EF4-FFF2-40B4-BE49-F238E27FC236}">
                <a16:creationId xmlns:a16="http://schemas.microsoft.com/office/drawing/2014/main" id="{C01D62AB-11C4-4F16-884B-7D692BF31B25}"/>
              </a:ext>
            </a:extLst>
          </p:cNvPr>
          <p:cNvGraphicFramePr>
            <a:graphicFrameLocks noGrp="1"/>
          </p:cNvGraphicFramePr>
          <p:nvPr>
            <p:ph idx="1"/>
            <p:extLst>
              <p:ext uri="{D42A27DB-BD31-4B8C-83A1-F6EECF244321}">
                <p14:modId xmlns:p14="http://schemas.microsoft.com/office/powerpoint/2010/main" val="3730523599"/>
              </p:ext>
            </p:extLst>
          </p:nvPr>
        </p:nvGraphicFramePr>
        <p:xfrm>
          <a:off x="838202" y="1100830"/>
          <a:ext cx="10515597" cy="5546175"/>
        </p:xfrm>
        <a:graphic>
          <a:graphicData uri="http://schemas.openxmlformats.org/drawingml/2006/table">
            <a:tbl>
              <a:tblPr firstRow="1" firstCol="1" bandRow="1">
                <a:tableStyleId>{5C22544A-7EE6-4342-B048-85BDC9FD1C3A}</a:tableStyleId>
              </a:tblPr>
              <a:tblGrid>
                <a:gridCol w="704288">
                  <a:extLst>
                    <a:ext uri="{9D8B030D-6E8A-4147-A177-3AD203B41FA5}">
                      <a16:colId xmlns:a16="http://schemas.microsoft.com/office/drawing/2014/main" val="1325159850"/>
                    </a:ext>
                  </a:extLst>
                </a:gridCol>
                <a:gridCol w="2430261">
                  <a:extLst>
                    <a:ext uri="{9D8B030D-6E8A-4147-A177-3AD203B41FA5}">
                      <a16:colId xmlns:a16="http://schemas.microsoft.com/office/drawing/2014/main" val="3886113895"/>
                    </a:ext>
                  </a:extLst>
                </a:gridCol>
                <a:gridCol w="1007813">
                  <a:extLst>
                    <a:ext uri="{9D8B030D-6E8A-4147-A177-3AD203B41FA5}">
                      <a16:colId xmlns:a16="http://schemas.microsoft.com/office/drawing/2014/main" val="873157812"/>
                    </a:ext>
                  </a:extLst>
                </a:gridCol>
                <a:gridCol w="863982">
                  <a:extLst>
                    <a:ext uri="{9D8B030D-6E8A-4147-A177-3AD203B41FA5}">
                      <a16:colId xmlns:a16="http://schemas.microsoft.com/office/drawing/2014/main" val="2076707732"/>
                    </a:ext>
                  </a:extLst>
                </a:gridCol>
                <a:gridCol w="2400503">
                  <a:extLst>
                    <a:ext uri="{9D8B030D-6E8A-4147-A177-3AD203B41FA5}">
                      <a16:colId xmlns:a16="http://schemas.microsoft.com/office/drawing/2014/main" val="4232207020"/>
                    </a:ext>
                  </a:extLst>
                </a:gridCol>
                <a:gridCol w="1242905">
                  <a:extLst>
                    <a:ext uri="{9D8B030D-6E8A-4147-A177-3AD203B41FA5}">
                      <a16:colId xmlns:a16="http://schemas.microsoft.com/office/drawing/2014/main" val="1460122398"/>
                    </a:ext>
                  </a:extLst>
                </a:gridCol>
                <a:gridCol w="1865845">
                  <a:extLst>
                    <a:ext uri="{9D8B030D-6E8A-4147-A177-3AD203B41FA5}">
                      <a16:colId xmlns:a16="http://schemas.microsoft.com/office/drawing/2014/main" val="1407123723"/>
                    </a:ext>
                  </a:extLst>
                </a:gridCol>
              </a:tblGrid>
              <a:tr h="1056444">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Priority</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&lt;High/Medium/Low&gt;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Size</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(Hours)</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Sprint</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Status</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&lt;Planned/In progress/Completed&gt;</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Release</a:t>
                      </a:r>
                      <a:endParaRPr lang="en-IN" sz="12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Date</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600" dirty="0">
                          <a:solidFill>
                            <a:schemeClr val="tx1"/>
                          </a:solidFill>
                          <a:effectLst/>
                          <a:latin typeface="Times New Roman" panose="02020603050405020304" pitchFamily="18" charset="0"/>
                          <a:cs typeface="Times New Roman" panose="02020603050405020304" pitchFamily="18" charset="0"/>
                        </a:rPr>
                        <a:t>Release Goal</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3976840006"/>
                  </a:ext>
                </a:extLst>
              </a:tr>
              <a:tr h="57643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Medium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6</a:t>
                      </a:r>
                    </a:p>
                    <a:p>
                      <a:pPr marL="0" marR="0" algn="ctr">
                        <a:lnSpc>
                          <a:spcPct val="115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latin typeface="+mn-lt"/>
                          <a:ea typeface="+mn-ea"/>
                          <a:cs typeface="+mn-cs"/>
                        </a:rPr>
                        <a:t>1/12/2021</a:t>
                      </a:r>
                      <a:endParaRPr lang="en-US" sz="1400" dirty="0">
                        <a:effectLst/>
                        <a:latin typeface="Calibri" panose="020F0502020204030204" pitchFamily="34" charset="0"/>
                        <a:ea typeface="Calibri" panose="020F0502020204030204" pitchFamily="34" charset="0"/>
                        <a:cs typeface="Kartika"/>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Form designing and table designing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1672640660"/>
                  </a:ext>
                </a:extLst>
              </a:tr>
              <a:tr h="495756">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High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vMerge="1">
                  <a:txBody>
                    <a:bodyPr/>
                    <a:lstStyle/>
                    <a:p>
                      <a:endParaRPr lang="en-IN"/>
                    </a:p>
                  </a:txBody>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latin typeface="+mn-lt"/>
                          <a:ea typeface="+mn-ea"/>
                          <a:cs typeface="+mn-cs"/>
                        </a:rPr>
                        <a:t>15/12/2021</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Coding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999091226"/>
                  </a:ext>
                </a:extLst>
              </a:tr>
              <a:tr h="576432">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Medium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rowSpan="2">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p>
                    <a:p>
                      <a:pPr marL="0" marR="0" lvl="0" indent="0" algn="ctr" defTabSz="914400" rtl="0" eaLnBrk="1" fontAlgn="auto" latinLnBrk="0" hangingPunct="1">
                        <a:lnSpc>
                          <a:spcPct val="115000"/>
                        </a:lnSpc>
                        <a:spcBef>
                          <a:spcPts val="0"/>
                        </a:spcBef>
                        <a:spcAft>
                          <a:spcPts val="1000"/>
                        </a:spcAft>
                        <a:buClrTx/>
                        <a:buSzTx/>
                        <a:buFontTx/>
                        <a:buNone/>
                        <a:tabLst/>
                        <a:defRPr/>
                      </a:pPr>
                      <a:endParaRPr lang="en-IN" sz="1400" dirty="0">
                        <a:effectLst/>
                        <a:latin typeface="Times New Roman" panose="02020603050405020304" pitchFamily="18"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 26/12/2021</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Form designing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1324907309"/>
                  </a:ext>
                </a:extLst>
              </a:tr>
              <a:tr h="308644">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4</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vMerge="1">
                  <a:txBody>
                    <a:bodyPr/>
                    <a:lstStyle/>
                    <a:p>
                      <a:endParaRPr lang="en-IN"/>
                    </a:p>
                  </a:txBody>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 1/01/2022</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Coding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4166530907"/>
                  </a:ext>
                </a:extLst>
              </a:tr>
              <a:tr h="57643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Medium</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 15/01/2022</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Form designing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1405678362"/>
                  </a:ext>
                </a:extLst>
              </a:tr>
              <a:tr h="69050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High</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vMerge="1">
                  <a:txBody>
                    <a:bodyPr/>
                    <a:lstStyle/>
                    <a:p>
                      <a:endParaRPr lang="en-IN"/>
                    </a:p>
                  </a:txBody>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 28/01/2022</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Coding, Face recognition (familiar person detection)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298276917"/>
                  </a:ext>
                </a:extLst>
              </a:tr>
              <a:tr h="57643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Medium</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rowSpan="2">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 4/02/2022</a:t>
                      </a: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Embedded, Configuration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2694808817"/>
                  </a:ext>
                </a:extLst>
              </a:tr>
              <a:tr h="57643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High</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Kartika"/>
                      </a:endParaRPr>
                    </a:p>
                  </a:txBody>
                  <a:tcPr marL="68580" marR="68580" marT="0" marB="0"/>
                </a:tc>
                <a:tc vMerge="1">
                  <a:txBody>
                    <a:bodyPr/>
                    <a:lstStyle/>
                    <a:p>
                      <a:endParaRPr lang="en-IN"/>
                    </a:p>
                  </a:txBody>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tc>
                  <a:txBody>
                    <a:bodyPr/>
                    <a:lstStyle/>
                    <a:p>
                      <a:pPr marL="0" marR="0" algn="ctr">
                        <a:lnSpc>
                          <a:spcPct val="115000"/>
                        </a:lnSpc>
                        <a:spcBef>
                          <a:spcPts val="0"/>
                        </a:spcBef>
                        <a:spcAft>
                          <a:spcPts val="0"/>
                        </a:spcAft>
                      </a:pPr>
                      <a:r>
                        <a:rPr lang="en-US" sz="1200" dirty="0">
                          <a:effectLst/>
                        </a:rPr>
                        <a:t>10/02/2022 </a:t>
                      </a:r>
                      <a:endParaRPr lang="en-US" sz="1200" dirty="0">
                        <a:effectLst/>
                        <a:latin typeface="Calibri" panose="020F0502020204030204" pitchFamily="34" charset="0"/>
                        <a:ea typeface="Calibri" panose="020F0502020204030204" pitchFamily="34" charset="0"/>
                        <a:cs typeface="Kartika"/>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Configuration testing, Implementation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443" marR="64443" marT="0" marB="0"/>
                </a:tc>
                <a:extLst>
                  <a:ext uri="{0D108BD9-81ED-4DB2-BD59-A6C34878D82A}">
                    <a16:rowId xmlns:a16="http://schemas.microsoft.com/office/drawing/2014/main" val="660241284"/>
                  </a:ext>
                </a:extLst>
              </a:tr>
            </a:tbl>
          </a:graphicData>
        </a:graphic>
      </p:graphicFrame>
    </p:spTree>
    <p:extLst>
      <p:ext uri="{BB962C8B-B14F-4D97-AF65-F5344CB8AC3E}">
        <p14:creationId xmlns:p14="http://schemas.microsoft.com/office/powerpoint/2010/main" val="258042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19FB-B4BC-4DF4-B73A-5D942D2174E7}"/>
              </a:ext>
            </a:extLst>
          </p:cNvPr>
          <p:cNvSpPr>
            <a:spLocks noGrp="1"/>
          </p:cNvSpPr>
          <p:nvPr>
            <p:ph type="title"/>
          </p:nvPr>
        </p:nvSpPr>
        <p:spPr>
          <a:xfrm>
            <a:off x="838200" y="365126"/>
            <a:ext cx="10515600" cy="691318"/>
          </a:xfrm>
        </p:spPr>
        <p:txBody>
          <a:bodyPr>
            <a:normAutofit/>
          </a:bodyPr>
          <a:lstStyle/>
          <a:p>
            <a:pPr algn="ctr"/>
            <a:r>
              <a:rPr lang="en-US" sz="4000" b="1" dirty="0">
                <a:latin typeface="Times New Roman" panose="02020603050405020304" pitchFamily="18" charset="0"/>
                <a:cs typeface="Times New Roman" panose="02020603050405020304" pitchFamily="18" charset="0"/>
              </a:rPr>
              <a:t>USER STORY</a:t>
            </a:r>
            <a:endParaRPr lang="en-IN" sz="4000" b="1" dirty="0">
              <a:latin typeface="Times New Roman" panose="02020603050405020304" pitchFamily="18" charset="0"/>
              <a:cs typeface="Times New Roman" panose="02020603050405020304" pitchFamily="18" charset="0"/>
            </a:endParaRPr>
          </a:p>
        </p:txBody>
      </p:sp>
      <p:graphicFrame>
        <p:nvGraphicFramePr>
          <p:cNvPr id="12" name="Content Placeholder 11">
            <a:extLst>
              <a:ext uri="{FF2B5EF4-FFF2-40B4-BE49-F238E27FC236}">
                <a16:creationId xmlns:a16="http://schemas.microsoft.com/office/drawing/2014/main" id="{7C7A372C-40F4-43F3-AD53-394C90AC374F}"/>
              </a:ext>
            </a:extLst>
          </p:cNvPr>
          <p:cNvGraphicFramePr>
            <a:graphicFrameLocks noGrp="1"/>
          </p:cNvGraphicFramePr>
          <p:nvPr>
            <p:ph idx="1"/>
            <p:extLst>
              <p:ext uri="{D42A27DB-BD31-4B8C-83A1-F6EECF244321}">
                <p14:modId xmlns:p14="http://schemas.microsoft.com/office/powerpoint/2010/main" val="3638303177"/>
              </p:ext>
            </p:extLst>
          </p:nvPr>
        </p:nvGraphicFramePr>
        <p:xfrm>
          <a:off x="838200" y="968375"/>
          <a:ext cx="10640627" cy="5530780"/>
        </p:xfrm>
        <a:graphic>
          <a:graphicData uri="http://schemas.openxmlformats.org/drawingml/2006/table">
            <a:tbl>
              <a:tblPr firstRow="1" firstCol="1" bandRow="1">
                <a:tableStyleId>{5C22544A-7EE6-4342-B048-85BDC9FD1C3A}</a:tableStyleId>
              </a:tblPr>
              <a:tblGrid>
                <a:gridCol w="817297">
                  <a:extLst>
                    <a:ext uri="{9D8B030D-6E8A-4147-A177-3AD203B41FA5}">
                      <a16:colId xmlns:a16="http://schemas.microsoft.com/office/drawing/2014/main" val="201694506"/>
                    </a:ext>
                  </a:extLst>
                </a:gridCol>
                <a:gridCol w="3770863">
                  <a:extLst>
                    <a:ext uri="{9D8B030D-6E8A-4147-A177-3AD203B41FA5}">
                      <a16:colId xmlns:a16="http://schemas.microsoft.com/office/drawing/2014/main" val="1464299448"/>
                    </a:ext>
                  </a:extLst>
                </a:gridCol>
                <a:gridCol w="3026233">
                  <a:extLst>
                    <a:ext uri="{9D8B030D-6E8A-4147-A177-3AD203B41FA5}">
                      <a16:colId xmlns:a16="http://schemas.microsoft.com/office/drawing/2014/main" val="3125520231"/>
                    </a:ext>
                  </a:extLst>
                </a:gridCol>
                <a:gridCol w="3026234">
                  <a:extLst>
                    <a:ext uri="{9D8B030D-6E8A-4147-A177-3AD203B41FA5}">
                      <a16:colId xmlns:a16="http://schemas.microsoft.com/office/drawing/2014/main" val="3372616762"/>
                    </a:ext>
                  </a:extLst>
                </a:gridCol>
              </a:tblGrid>
              <a:tr h="916974">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As a type of User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I want to</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perform some task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So that I can</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Achieve Some Goal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val="3219383759"/>
                  </a:ext>
                </a:extLst>
              </a:tr>
              <a:tr h="82456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Sign Up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I can save my details required for login</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1273745886"/>
                  </a:ext>
                </a:extLst>
              </a:tr>
              <a:tr h="430324">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I can get access to the system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357511255"/>
                  </a:ext>
                </a:extLst>
              </a:tr>
              <a:tr h="460544">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Chang password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I can change my login credential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1891002457"/>
                  </a:ext>
                </a:extLst>
              </a:tr>
              <a:tr h="46898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Add familiar person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Can add familiar person for face recognition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557483603"/>
                  </a:ext>
                </a:extLst>
              </a:tr>
              <a:tr h="63108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View familiar person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view the familiar person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2932131739"/>
                  </a:ext>
                </a:extLst>
              </a:tr>
              <a:tr h="460544">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Edit familiar person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edit the familiar person details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2119122029"/>
                  </a:ext>
                </a:extLst>
              </a:tr>
              <a:tr h="63108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Delete familiar person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remove familiar person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3195359483"/>
                  </a:ext>
                </a:extLst>
              </a:tr>
              <a:tr h="70040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Camera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Camera surveillance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identify visitors and familiar persons using face recognition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val="2613196533"/>
                  </a:ext>
                </a:extLst>
              </a:tr>
            </a:tbl>
          </a:graphicData>
        </a:graphic>
      </p:graphicFrame>
    </p:spTree>
    <p:extLst>
      <p:ext uri="{BB962C8B-B14F-4D97-AF65-F5344CB8AC3E}">
        <p14:creationId xmlns:p14="http://schemas.microsoft.com/office/powerpoint/2010/main" val="193909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84196AD8-1D7A-4FA1-9428-AE3A9AD3B0B0}"/>
              </a:ext>
            </a:extLst>
          </p:cNvPr>
          <p:cNvGraphicFramePr>
            <a:graphicFrameLocks noGrp="1"/>
          </p:cNvGraphicFramePr>
          <p:nvPr>
            <p:ph idx="1"/>
            <p:extLst>
              <p:ext uri="{D42A27DB-BD31-4B8C-83A1-F6EECF244321}">
                <p14:modId xmlns:p14="http://schemas.microsoft.com/office/powerpoint/2010/main" val="829993369"/>
              </p:ext>
            </p:extLst>
          </p:nvPr>
        </p:nvGraphicFramePr>
        <p:xfrm>
          <a:off x="833391" y="582752"/>
          <a:ext cx="10530026" cy="2542189"/>
        </p:xfrm>
        <a:graphic>
          <a:graphicData uri="http://schemas.openxmlformats.org/drawingml/2006/table">
            <a:tbl>
              <a:tblPr firstRow="1" firstCol="1" bandRow="1">
                <a:tableStyleId>{5C22544A-7EE6-4342-B048-85BDC9FD1C3A}</a:tableStyleId>
              </a:tblPr>
              <a:tblGrid>
                <a:gridCol w="808799">
                  <a:extLst>
                    <a:ext uri="{9D8B030D-6E8A-4147-A177-3AD203B41FA5}">
                      <a16:colId xmlns:a16="http://schemas.microsoft.com/office/drawing/2014/main" val="3409218146"/>
                    </a:ext>
                  </a:extLst>
                </a:gridCol>
                <a:gridCol w="4224709">
                  <a:extLst>
                    <a:ext uri="{9D8B030D-6E8A-4147-A177-3AD203B41FA5}">
                      <a16:colId xmlns:a16="http://schemas.microsoft.com/office/drawing/2014/main" val="1255969146"/>
                    </a:ext>
                  </a:extLst>
                </a:gridCol>
                <a:gridCol w="2681348">
                  <a:extLst>
                    <a:ext uri="{9D8B030D-6E8A-4147-A177-3AD203B41FA5}">
                      <a16:colId xmlns:a16="http://schemas.microsoft.com/office/drawing/2014/main" val="2688075292"/>
                    </a:ext>
                  </a:extLst>
                </a:gridCol>
                <a:gridCol w="2815170">
                  <a:extLst>
                    <a:ext uri="{9D8B030D-6E8A-4147-A177-3AD203B41FA5}">
                      <a16:colId xmlns:a16="http://schemas.microsoft.com/office/drawing/2014/main" val="2480733331"/>
                    </a:ext>
                  </a:extLst>
                </a:gridCol>
              </a:tblGrid>
              <a:tr h="489799">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User</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View Visitor logs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Can view Visitor logs entered by camera module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481907223"/>
                  </a:ext>
                </a:extLst>
              </a:tr>
              <a:tr h="653746">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View device status</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view device status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958677859"/>
                  </a:ext>
                </a:extLst>
              </a:tr>
              <a:tr h="653746">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Update device status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update device status </a:t>
                      </a:r>
                      <a:endParaRPr lang="en-IN" sz="1400"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977980634"/>
                  </a:ext>
                </a:extLst>
              </a:tr>
              <a:tr h="74489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Embedded Module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Update device status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Can update device status according to the instructions obtained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824660149"/>
                  </a:ext>
                </a:extLst>
              </a:tr>
            </a:tbl>
          </a:graphicData>
        </a:graphic>
      </p:graphicFrame>
    </p:spTree>
    <p:extLst>
      <p:ext uri="{BB962C8B-B14F-4D97-AF65-F5344CB8AC3E}">
        <p14:creationId xmlns:p14="http://schemas.microsoft.com/office/powerpoint/2010/main" val="1318260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1DCD-5132-4CA3-AD7F-C0965D7C33E7}"/>
              </a:ext>
            </a:extLst>
          </p:cNvPr>
          <p:cNvSpPr>
            <a:spLocks noGrp="1"/>
          </p:cNvSpPr>
          <p:nvPr>
            <p:ph type="title"/>
          </p:nvPr>
        </p:nvSpPr>
        <p:spPr>
          <a:xfrm>
            <a:off x="838200" y="365125"/>
            <a:ext cx="10515600" cy="753461"/>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PLAN</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FDC36F9-5A82-49DC-8E5F-B1097B18BBEF}"/>
              </a:ext>
            </a:extLst>
          </p:cNvPr>
          <p:cNvGraphicFramePr>
            <a:graphicFrameLocks noGrp="1"/>
          </p:cNvGraphicFramePr>
          <p:nvPr>
            <p:ph idx="1"/>
            <p:extLst>
              <p:ext uri="{D42A27DB-BD31-4B8C-83A1-F6EECF244321}">
                <p14:modId xmlns:p14="http://schemas.microsoft.com/office/powerpoint/2010/main" val="3655022852"/>
              </p:ext>
            </p:extLst>
          </p:nvPr>
        </p:nvGraphicFramePr>
        <p:xfrm>
          <a:off x="838199" y="1119187"/>
          <a:ext cx="10515600" cy="4979707"/>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98708">
                <a:tc>
                  <a:txBody>
                    <a:bodyPr/>
                    <a:lstStyle/>
                    <a:p>
                      <a:pPr algn="ctr"/>
                      <a:r>
                        <a:rPr lang="en-US" sz="1400" dirty="0">
                          <a:solidFill>
                            <a:schemeClr val="tx1"/>
                          </a:solidFill>
                        </a:rPr>
                        <a:t>User</a:t>
                      </a:r>
                      <a:r>
                        <a:rPr lang="en-US" sz="1400" baseline="0" dirty="0">
                          <a:solidFill>
                            <a:schemeClr val="tx1"/>
                          </a:solidFill>
                        </a:rPr>
                        <a:t> Story ID</a:t>
                      </a:r>
                      <a:endParaRPr lang="en-US" sz="1400" dirty="0">
                        <a:solidFill>
                          <a:schemeClr val="tx1"/>
                        </a:solidFill>
                      </a:endParaRPr>
                    </a:p>
                  </a:txBody>
                  <a:tcPr/>
                </a:tc>
                <a:tc>
                  <a:txBody>
                    <a:bodyPr/>
                    <a:lstStyle/>
                    <a:p>
                      <a:pPr algn="ctr"/>
                      <a:r>
                        <a:rPr lang="en-US" sz="1400" dirty="0">
                          <a:solidFill>
                            <a:schemeClr val="tx1"/>
                          </a:solidFill>
                        </a:rPr>
                        <a:t>Task Name</a:t>
                      </a:r>
                    </a:p>
                  </a:txBody>
                  <a:tcPr/>
                </a:tc>
                <a:tc>
                  <a:txBody>
                    <a:bodyPr/>
                    <a:lstStyle/>
                    <a:p>
                      <a:pPr algn="ctr"/>
                      <a:r>
                        <a:rPr lang="en-US" sz="1400" dirty="0">
                          <a:solidFill>
                            <a:schemeClr val="tx1"/>
                          </a:solidFill>
                        </a:rPr>
                        <a:t>Start Date</a:t>
                      </a:r>
                    </a:p>
                  </a:txBody>
                  <a:tcPr/>
                </a:tc>
                <a:tc>
                  <a:txBody>
                    <a:bodyPr/>
                    <a:lstStyle/>
                    <a:p>
                      <a:pPr algn="ctr"/>
                      <a:r>
                        <a:rPr lang="en-US" sz="1400" dirty="0">
                          <a:solidFill>
                            <a:schemeClr val="tx1"/>
                          </a:solidFill>
                        </a:rPr>
                        <a:t>End Date</a:t>
                      </a:r>
                    </a:p>
                  </a:txBody>
                  <a:tcPr/>
                </a:tc>
                <a:tc>
                  <a:txBody>
                    <a:bodyPr/>
                    <a:lstStyle/>
                    <a:p>
                      <a:pPr algn="ctr"/>
                      <a:r>
                        <a:rPr lang="en-US" sz="1400" dirty="0">
                          <a:solidFill>
                            <a:schemeClr val="tx1"/>
                          </a:solidFill>
                        </a:rPr>
                        <a:t>Days</a:t>
                      </a:r>
                    </a:p>
                  </a:txBody>
                  <a:tcPr/>
                </a:tc>
                <a:tc>
                  <a:txBody>
                    <a:bodyPr/>
                    <a:lstStyle/>
                    <a:p>
                      <a:pPr algn="ctr"/>
                      <a:r>
                        <a:rPr lang="en-US" sz="1400" dirty="0">
                          <a:solidFill>
                            <a:schemeClr val="tx1"/>
                          </a:solidFill>
                        </a:rPr>
                        <a:t>Status</a:t>
                      </a:r>
                    </a:p>
                  </a:txBody>
                  <a:tcPr/>
                </a:tc>
                <a:extLst>
                  <a:ext uri="{0D108BD9-81ED-4DB2-BD59-A6C34878D82A}">
                    <a16:rowId xmlns:a16="http://schemas.microsoft.com/office/drawing/2014/main" val="10000"/>
                  </a:ext>
                </a:extLst>
              </a:tr>
              <a:tr h="398708">
                <a:tc>
                  <a:txBody>
                    <a:bodyPr/>
                    <a:lstStyle/>
                    <a:p>
                      <a:pPr algn="ctr"/>
                      <a:r>
                        <a:rPr lang="en-US" sz="2000" dirty="0">
                          <a:solidFill>
                            <a:schemeClr val="tx1"/>
                          </a:solidFill>
                        </a:rPr>
                        <a:t>1</a:t>
                      </a:r>
                    </a:p>
                  </a:txBody>
                  <a:tcPr/>
                </a:tc>
                <a:tc>
                  <a:txBody>
                    <a:bodyPr/>
                    <a:lstStyle/>
                    <a:p>
                      <a:pPr algn="ctr"/>
                      <a:r>
                        <a:rPr lang="en-US" sz="1400" dirty="0">
                          <a:solidFill>
                            <a:schemeClr val="tx1"/>
                          </a:solidFill>
                        </a:rPr>
                        <a:t>Sprint</a:t>
                      </a:r>
                      <a:r>
                        <a:rPr lang="en-US" sz="1400" baseline="0" dirty="0">
                          <a:solidFill>
                            <a:schemeClr val="tx1"/>
                          </a:solidFill>
                        </a:rPr>
                        <a:t> 1</a:t>
                      </a:r>
                      <a:endParaRPr lang="en-US" sz="1400" dirty="0">
                        <a:solidFill>
                          <a:schemeClr val="tx1"/>
                        </a:solidFill>
                      </a:endParaRPr>
                    </a:p>
                  </a:txBody>
                  <a:tcPr/>
                </a:tc>
                <a:tc>
                  <a:txBody>
                    <a:bodyPr/>
                    <a:lstStyle/>
                    <a:p>
                      <a:pPr algn="ctr"/>
                      <a:r>
                        <a:rPr lang="en-US" sz="1400" dirty="0">
                          <a:solidFill>
                            <a:schemeClr val="tx1"/>
                          </a:solidFill>
                        </a:rPr>
                        <a:t>01/12/2021</a:t>
                      </a:r>
                    </a:p>
                  </a:txBody>
                  <a:tcPr/>
                </a:tc>
                <a:tc>
                  <a:txBody>
                    <a:bodyPr/>
                    <a:lstStyle/>
                    <a:p>
                      <a:pPr algn="ctr"/>
                      <a:r>
                        <a:rPr lang="en-US" sz="1400" dirty="0">
                          <a:solidFill>
                            <a:schemeClr val="tx1"/>
                          </a:solidFill>
                        </a:rPr>
                        <a:t>17/11/2021</a:t>
                      </a:r>
                    </a:p>
                  </a:txBody>
                  <a:tcPr/>
                </a:tc>
                <a:tc>
                  <a:txBody>
                    <a:bodyPr/>
                    <a:lstStyle/>
                    <a:p>
                      <a:pPr algn="ctr"/>
                      <a:r>
                        <a:rPr lang="en-US" sz="1400" dirty="0">
                          <a:solidFill>
                            <a:schemeClr val="tx1"/>
                          </a:solidFill>
                        </a:rPr>
                        <a:t>2</a:t>
                      </a:r>
                    </a:p>
                  </a:txBody>
                  <a:tcPr/>
                </a:tc>
                <a:tc>
                  <a:txBody>
                    <a:bodyPr/>
                    <a:lstStyle/>
                    <a:p>
                      <a:pPr algn="ctr"/>
                      <a:r>
                        <a:rPr lang="en-US" sz="1400" dirty="0">
                          <a:solidFill>
                            <a:schemeClr val="tx1"/>
                          </a:solidFill>
                        </a:rPr>
                        <a:t>Completed</a:t>
                      </a:r>
                    </a:p>
                  </a:txBody>
                  <a:tcPr/>
                </a:tc>
                <a:extLst>
                  <a:ext uri="{0D108BD9-81ED-4DB2-BD59-A6C34878D82A}">
                    <a16:rowId xmlns:a16="http://schemas.microsoft.com/office/drawing/2014/main" val="10001"/>
                  </a:ext>
                </a:extLst>
              </a:tr>
              <a:tr h="491558">
                <a:tc>
                  <a:txBody>
                    <a:bodyPr/>
                    <a:lstStyle/>
                    <a:p>
                      <a:pPr algn="ctr"/>
                      <a:r>
                        <a:rPr lang="en-US" sz="2000" dirty="0">
                          <a:solidFill>
                            <a:schemeClr val="tx1"/>
                          </a:solidFill>
                        </a:rPr>
                        <a:t>2</a:t>
                      </a:r>
                    </a:p>
                  </a:txBody>
                  <a:tcPr/>
                </a:tc>
                <a:tc>
                  <a:txBody>
                    <a:bodyPr/>
                    <a:lstStyle/>
                    <a:p>
                      <a:pPr marL="0" marR="0" lvl="0" indent="0" algn="ctr" defTabSz="913972"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p>
                      <a:pPr algn="ctr"/>
                      <a:endParaRPr lang="en-US" sz="1400" dirty="0">
                        <a:solidFill>
                          <a:schemeClr val="tx1"/>
                        </a:solidFill>
                      </a:endParaRPr>
                    </a:p>
                  </a:txBody>
                  <a:tcPr/>
                </a:tc>
                <a:tc>
                  <a:txBody>
                    <a:bodyPr/>
                    <a:lstStyle/>
                    <a:p>
                      <a:pPr algn="ctr"/>
                      <a:r>
                        <a:rPr lang="en-US" sz="1400" dirty="0">
                          <a:solidFill>
                            <a:schemeClr val="tx1"/>
                          </a:solidFill>
                        </a:rPr>
                        <a:t>08/12/2021</a:t>
                      </a:r>
                    </a:p>
                  </a:txBody>
                  <a:tcPr/>
                </a:tc>
                <a:tc>
                  <a:txBody>
                    <a:bodyPr/>
                    <a:lstStyle/>
                    <a:p>
                      <a:pPr algn="ctr"/>
                      <a:r>
                        <a:rPr lang="en-US" sz="1400" dirty="0">
                          <a:solidFill>
                            <a:schemeClr val="tx1"/>
                          </a:solidFill>
                        </a:rPr>
                        <a:t>22/11/2021</a:t>
                      </a:r>
                    </a:p>
                  </a:txBody>
                  <a:tcPr/>
                </a:tc>
                <a:tc>
                  <a:txBody>
                    <a:bodyPr/>
                    <a:lstStyle/>
                    <a:p>
                      <a:pPr algn="ctr"/>
                      <a:r>
                        <a:rPr lang="en-US" sz="1400" dirty="0">
                          <a:solidFill>
                            <a:schemeClr val="tx1"/>
                          </a:solidFill>
                        </a:rPr>
                        <a:t>3</a:t>
                      </a:r>
                    </a:p>
                  </a:txBody>
                  <a:tcPr/>
                </a:tc>
                <a:tc>
                  <a:txBody>
                    <a:bodyPr/>
                    <a:lstStyle/>
                    <a:p>
                      <a:pPr marL="0" marR="0" lvl="0" indent="0" algn="ctr" defTabSz="913972" rtl="0" eaLnBrk="1" fontAlgn="auto" latinLnBrk="0" hangingPunct="1">
                        <a:lnSpc>
                          <a:spcPct val="100000"/>
                        </a:lnSpc>
                        <a:spcBef>
                          <a:spcPts val="0"/>
                        </a:spcBef>
                        <a:spcAft>
                          <a:spcPts val="0"/>
                        </a:spcAft>
                        <a:buClrTx/>
                        <a:buSzTx/>
                        <a:buFontTx/>
                        <a:buNone/>
                        <a:tabLst/>
                        <a:defRPr/>
                      </a:pPr>
                      <a:r>
                        <a:rPr lang="en-US" sz="1400" dirty="0">
                          <a:solidFill>
                            <a:schemeClr val="tx1"/>
                          </a:solidFill>
                        </a:rPr>
                        <a:t>Completed</a:t>
                      </a:r>
                    </a:p>
                    <a:p>
                      <a:pPr algn="ctr"/>
                      <a:endParaRPr lang="en-US" sz="1400" dirty="0">
                        <a:solidFill>
                          <a:schemeClr val="tx1"/>
                        </a:solidFill>
                      </a:endParaRPr>
                    </a:p>
                  </a:txBody>
                  <a:tcPr/>
                </a:tc>
                <a:extLst>
                  <a:ext uri="{0D108BD9-81ED-4DB2-BD59-A6C34878D82A}">
                    <a16:rowId xmlns:a16="http://schemas.microsoft.com/office/drawing/2014/main" val="10002"/>
                  </a:ext>
                </a:extLst>
              </a:tr>
              <a:tr h="491558">
                <a:tc>
                  <a:txBody>
                    <a:bodyPr/>
                    <a:lstStyle/>
                    <a:p>
                      <a:pPr algn="ctr"/>
                      <a:r>
                        <a:rPr lang="en-US" sz="2000" dirty="0">
                          <a:solidFill>
                            <a:schemeClr val="tx1"/>
                          </a:solidFill>
                        </a:rPr>
                        <a:t>3</a:t>
                      </a:r>
                    </a:p>
                  </a:txBody>
                  <a:tcPr/>
                </a:tc>
                <a:tc>
                  <a:txBody>
                    <a:bodyPr/>
                    <a:lstStyle/>
                    <a:p>
                      <a:pPr marL="0" marR="0" lvl="0" indent="0" algn="ctr" defTabSz="913972"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p>
                      <a:pPr algn="ctr"/>
                      <a:endParaRPr lang="en-US" sz="1400" dirty="0">
                        <a:solidFill>
                          <a:schemeClr val="tx1"/>
                        </a:solidFill>
                      </a:endParaRPr>
                    </a:p>
                  </a:txBody>
                  <a:tcPr/>
                </a:tc>
                <a:tc>
                  <a:txBody>
                    <a:bodyPr/>
                    <a:lstStyle/>
                    <a:p>
                      <a:pPr algn="ctr"/>
                      <a:r>
                        <a:rPr lang="en-US" sz="1400" dirty="0">
                          <a:solidFill>
                            <a:schemeClr val="tx1"/>
                          </a:solidFill>
                        </a:rPr>
                        <a:t>15/12/2021</a:t>
                      </a:r>
                    </a:p>
                  </a:txBody>
                  <a:tcPr/>
                </a:tc>
                <a:tc>
                  <a:txBody>
                    <a:bodyPr/>
                    <a:lstStyle/>
                    <a:p>
                      <a:pPr algn="ctr"/>
                      <a:r>
                        <a:rPr lang="en-US" sz="1400" dirty="0">
                          <a:solidFill>
                            <a:schemeClr val="tx1"/>
                          </a:solidFill>
                        </a:rPr>
                        <a:t>08/12/2021</a:t>
                      </a:r>
                    </a:p>
                  </a:txBody>
                  <a:tcPr/>
                </a:tc>
                <a:tc>
                  <a:txBody>
                    <a:bodyPr/>
                    <a:lstStyle/>
                    <a:p>
                      <a:pPr algn="ctr"/>
                      <a:r>
                        <a:rPr lang="en-US" sz="1400" dirty="0">
                          <a:solidFill>
                            <a:schemeClr val="tx1"/>
                          </a:solidFill>
                        </a:rPr>
                        <a:t>5</a:t>
                      </a:r>
                    </a:p>
                  </a:txBody>
                  <a:tcPr/>
                </a:tc>
                <a:tc>
                  <a:txBody>
                    <a:bodyPr/>
                    <a:lstStyle/>
                    <a:p>
                      <a:pPr marL="0" marR="0" lvl="0" indent="0" algn="ctr" defTabSz="913972" rtl="0" eaLnBrk="1" fontAlgn="auto" latinLnBrk="0" hangingPunct="1">
                        <a:lnSpc>
                          <a:spcPct val="100000"/>
                        </a:lnSpc>
                        <a:spcBef>
                          <a:spcPts val="0"/>
                        </a:spcBef>
                        <a:spcAft>
                          <a:spcPts val="0"/>
                        </a:spcAft>
                        <a:buClrTx/>
                        <a:buSzTx/>
                        <a:buFontTx/>
                        <a:buNone/>
                        <a:tabLst/>
                        <a:defRPr/>
                      </a:pPr>
                      <a:r>
                        <a:rPr lang="en-US" sz="1400" dirty="0">
                          <a:solidFill>
                            <a:schemeClr val="tx1"/>
                          </a:solidFill>
                        </a:rPr>
                        <a:t>Completed</a:t>
                      </a:r>
                    </a:p>
                    <a:p>
                      <a:pPr algn="ctr"/>
                      <a:endParaRPr lang="en-US" sz="1400" dirty="0">
                        <a:solidFill>
                          <a:schemeClr val="tx1"/>
                        </a:solidFill>
                      </a:endParaRPr>
                    </a:p>
                  </a:txBody>
                  <a:tcPr/>
                </a:tc>
                <a:extLst>
                  <a:ext uri="{0D108BD9-81ED-4DB2-BD59-A6C34878D82A}">
                    <a16:rowId xmlns:a16="http://schemas.microsoft.com/office/drawing/2014/main" val="10003"/>
                  </a:ext>
                </a:extLst>
              </a:tr>
              <a:tr h="491558">
                <a:tc>
                  <a:txBody>
                    <a:bodyPr/>
                    <a:lstStyle/>
                    <a:p>
                      <a:pPr algn="ctr"/>
                      <a:r>
                        <a:rPr lang="en-US" sz="2000" dirty="0">
                          <a:solidFill>
                            <a:schemeClr val="tx1"/>
                          </a:solidFill>
                        </a:rPr>
                        <a:t>4</a:t>
                      </a: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4"/>
                  </a:ext>
                </a:extLst>
              </a:tr>
              <a:tr h="491558">
                <a:tc>
                  <a:txBody>
                    <a:bodyPr/>
                    <a:lstStyle/>
                    <a:p>
                      <a:pPr algn="ctr"/>
                      <a:r>
                        <a:rPr lang="en-US" sz="2000" dirty="0">
                          <a:solidFill>
                            <a:schemeClr val="tx1"/>
                          </a:solidFill>
                        </a:rPr>
                        <a:t>5</a:t>
                      </a: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5"/>
                  </a:ext>
                </a:extLst>
              </a:tr>
              <a:tr h="491558">
                <a:tc>
                  <a:txBody>
                    <a:bodyPr/>
                    <a:lstStyle/>
                    <a:p>
                      <a:pPr algn="ctr"/>
                      <a:r>
                        <a:rPr lang="en-US" sz="2000" dirty="0">
                          <a:solidFill>
                            <a:schemeClr val="tx1"/>
                          </a:solidFill>
                        </a:rPr>
                        <a:t>6</a:t>
                      </a: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6"/>
                  </a:ext>
                </a:extLst>
              </a:tr>
              <a:tr h="491558">
                <a:tc>
                  <a:txBody>
                    <a:bodyPr/>
                    <a:lstStyle/>
                    <a:p>
                      <a:pPr algn="ctr"/>
                      <a:r>
                        <a:rPr lang="en-US" sz="2000" dirty="0">
                          <a:solidFill>
                            <a:schemeClr val="tx1"/>
                          </a:solidFill>
                        </a:rPr>
                        <a:t>7</a:t>
                      </a: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7"/>
                  </a:ext>
                </a:extLst>
              </a:tr>
              <a:tr h="491558">
                <a:tc>
                  <a:txBody>
                    <a:bodyPr/>
                    <a:lstStyle/>
                    <a:p>
                      <a:pPr algn="ctr"/>
                      <a:r>
                        <a:rPr lang="en-US" sz="2000" dirty="0">
                          <a:solidFill>
                            <a:schemeClr val="tx1"/>
                          </a:solidFill>
                        </a:rPr>
                        <a:t>8</a:t>
                      </a: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8"/>
                  </a:ext>
                </a:extLst>
              </a:tr>
              <a:tr h="688181">
                <a:tc>
                  <a:txBody>
                    <a:bodyPr/>
                    <a:lstStyle/>
                    <a:p>
                      <a:pPr algn="ctr"/>
                      <a:r>
                        <a:rPr lang="en-US" sz="2000" dirty="0">
                          <a:solidFill>
                            <a:schemeClr val="tx1"/>
                          </a:solidFill>
                        </a:rPr>
                        <a:t>9</a:t>
                      </a:r>
                    </a:p>
                  </a:txBody>
                  <a:tcPr/>
                </a:tc>
                <a:tc>
                  <a:txBody>
                    <a:bodyPr/>
                    <a:lstStyle/>
                    <a:p>
                      <a:pPr algn="ctr"/>
                      <a:endParaRPr lang="en-US" sz="20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pPr algn="ctr"/>
                      <a:endParaRPr lang="en-US" sz="1400" dirty="0">
                        <a:solidFill>
                          <a:schemeClr val="tx1"/>
                        </a:solidFill>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8500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7C98-F93A-46EC-883D-9897B10999C9}"/>
              </a:ext>
            </a:extLst>
          </p:cNvPr>
          <p:cNvSpPr>
            <a:spLocks noGrp="1"/>
          </p:cNvSpPr>
          <p:nvPr>
            <p:ph type="title"/>
          </p:nvPr>
        </p:nvSpPr>
        <p:spPr>
          <a:xfrm>
            <a:off x="838200" y="266330"/>
            <a:ext cx="10515600" cy="674703"/>
          </a:xfrm>
        </p:spPr>
        <p:txBody>
          <a:bodyPr>
            <a:normAutofit/>
          </a:bodyPr>
          <a:lstStyle/>
          <a:p>
            <a:pPr algn="ctr"/>
            <a:r>
              <a:rPr lang="en-US" sz="4000" b="1" dirty="0">
                <a:latin typeface="Times New Roman" panose="02020603050405020304" pitchFamily="18" charset="0"/>
                <a:cs typeface="Times New Roman" panose="02020603050405020304" pitchFamily="18" charset="0"/>
              </a:rPr>
              <a:t>SPRINT BACKLOG PLAN</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7E28C78-36F1-4C71-9CAF-2FEE800CEA9B}"/>
              </a:ext>
            </a:extLst>
          </p:cNvPr>
          <p:cNvGraphicFramePr>
            <a:graphicFrameLocks noGrp="1"/>
          </p:cNvGraphicFramePr>
          <p:nvPr>
            <p:ph idx="1"/>
            <p:extLst>
              <p:ext uri="{D42A27DB-BD31-4B8C-83A1-F6EECF244321}">
                <p14:modId xmlns:p14="http://schemas.microsoft.com/office/powerpoint/2010/main" val="2730799682"/>
              </p:ext>
            </p:extLst>
          </p:nvPr>
        </p:nvGraphicFramePr>
        <p:xfrm>
          <a:off x="838199" y="941388"/>
          <a:ext cx="10515603" cy="5650286"/>
        </p:xfrm>
        <a:graphic>
          <a:graphicData uri="http://schemas.openxmlformats.org/drawingml/2006/table">
            <a:tbl>
              <a:tblPr firstRow="1" firstCol="1" bandRow="1">
                <a:tableStyleId>{5C22544A-7EE6-4342-B048-85BDC9FD1C3A}</a:tableStyleId>
              </a:tblPr>
              <a:tblGrid>
                <a:gridCol w="688127">
                  <a:extLst>
                    <a:ext uri="{9D8B030D-6E8A-4147-A177-3AD203B41FA5}">
                      <a16:colId xmlns:a16="http://schemas.microsoft.com/office/drawing/2014/main" val="3419882591"/>
                    </a:ext>
                  </a:extLst>
                </a:gridCol>
                <a:gridCol w="927696">
                  <a:extLst>
                    <a:ext uri="{9D8B030D-6E8A-4147-A177-3AD203B41FA5}">
                      <a16:colId xmlns:a16="http://schemas.microsoft.com/office/drawing/2014/main" val="2675682866"/>
                    </a:ext>
                  </a:extLst>
                </a:gridCol>
                <a:gridCol w="753372">
                  <a:extLst>
                    <a:ext uri="{9D8B030D-6E8A-4147-A177-3AD203B41FA5}">
                      <a16:colId xmlns:a16="http://schemas.microsoft.com/office/drawing/2014/main" val="1515320838"/>
                    </a:ext>
                  </a:extLst>
                </a:gridCol>
                <a:gridCol w="753372">
                  <a:extLst>
                    <a:ext uri="{9D8B030D-6E8A-4147-A177-3AD203B41FA5}">
                      <a16:colId xmlns:a16="http://schemas.microsoft.com/office/drawing/2014/main" val="2269894038"/>
                    </a:ext>
                  </a:extLst>
                </a:gridCol>
                <a:gridCol w="528074">
                  <a:extLst>
                    <a:ext uri="{9D8B030D-6E8A-4147-A177-3AD203B41FA5}">
                      <a16:colId xmlns:a16="http://schemas.microsoft.com/office/drawing/2014/main" val="4035108700"/>
                    </a:ext>
                  </a:extLst>
                </a:gridCol>
                <a:gridCol w="528074">
                  <a:extLst>
                    <a:ext uri="{9D8B030D-6E8A-4147-A177-3AD203B41FA5}">
                      <a16:colId xmlns:a16="http://schemas.microsoft.com/office/drawing/2014/main" val="3271029714"/>
                    </a:ext>
                  </a:extLst>
                </a:gridCol>
                <a:gridCol w="528074">
                  <a:extLst>
                    <a:ext uri="{9D8B030D-6E8A-4147-A177-3AD203B41FA5}">
                      <a16:colId xmlns:a16="http://schemas.microsoft.com/office/drawing/2014/main" val="1525234190"/>
                    </a:ext>
                  </a:extLst>
                </a:gridCol>
                <a:gridCol w="528074">
                  <a:extLst>
                    <a:ext uri="{9D8B030D-6E8A-4147-A177-3AD203B41FA5}">
                      <a16:colId xmlns:a16="http://schemas.microsoft.com/office/drawing/2014/main" val="2714812544"/>
                    </a:ext>
                  </a:extLst>
                </a:gridCol>
                <a:gridCol w="528074">
                  <a:extLst>
                    <a:ext uri="{9D8B030D-6E8A-4147-A177-3AD203B41FA5}">
                      <a16:colId xmlns:a16="http://schemas.microsoft.com/office/drawing/2014/main" val="1546418940"/>
                    </a:ext>
                  </a:extLst>
                </a:gridCol>
                <a:gridCol w="528074">
                  <a:extLst>
                    <a:ext uri="{9D8B030D-6E8A-4147-A177-3AD203B41FA5}">
                      <a16:colId xmlns:a16="http://schemas.microsoft.com/office/drawing/2014/main" val="4064453432"/>
                    </a:ext>
                  </a:extLst>
                </a:gridCol>
                <a:gridCol w="528074">
                  <a:extLst>
                    <a:ext uri="{9D8B030D-6E8A-4147-A177-3AD203B41FA5}">
                      <a16:colId xmlns:a16="http://schemas.microsoft.com/office/drawing/2014/main" val="3270873497"/>
                    </a:ext>
                  </a:extLst>
                </a:gridCol>
                <a:gridCol w="528074">
                  <a:extLst>
                    <a:ext uri="{9D8B030D-6E8A-4147-A177-3AD203B41FA5}">
                      <a16:colId xmlns:a16="http://schemas.microsoft.com/office/drawing/2014/main" val="1588272765"/>
                    </a:ext>
                  </a:extLst>
                </a:gridCol>
                <a:gridCol w="528074">
                  <a:extLst>
                    <a:ext uri="{9D8B030D-6E8A-4147-A177-3AD203B41FA5}">
                      <a16:colId xmlns:a16="http://schemas.microsoft.com/office/drawing/2014/main" val="776001493"/>
                    </a:ext>
                  </a:extLst>
                </a:gridCol>
                <a:gridCol w="528074">
                  <a:extLst>
                    <a:ext uri="{9D8B030D-6E8A-4147-A177-3AD203B41FA5}">
                      <a16:colId xmlns:a16="http://schemas.microsoft.com/office/drawing/2014/main" val="226614272"/>
                    </a:ext>
                  </a:extLst>
                </a:gridCol>
                <a:gridCol w="528074">
                  <a:extLst>
                    <a:ext uri="{9D8B030D-6E8A-4147-A177-3AD203B41FA5}">
                      <a16:colId xmlns:a16="http://schemas.microsoft.com/office/drawing/2014/main" val="3807468246"/>
                    </a:ext>
                  </a:extLst>
                </a:gridCol>
                <a:gridCol w="528074">
                  <a:extLst>
                    <a:ext uri="{9D8B030D-6E8A-4147-A177-3AD203B41FA5}">
                      <a16:colId xmlns:a16="http://schemas.microsoft.com/office/drawing/2014/main" val="3337729411"/>
                    </a:ext>
                  </a:extLst>
                </a:gridCol>
                <a:gridCol w="528074">
                  <a:extLst>
                    <a:ext uri="{9D8B030D-6E8A-4147-A177-3AD203B41FA5}">
                      <a16:colId xmlns:a16="http://schemas.microsoft.com/office/drawing/2014/main" val="2934527896"/>
                    </a:ext>
                  </a:extLst>
                </a:gridCol>
                <a:gridCol w="528074">
                  <a:extLst>
                    <a:ext uri="{9D8B030D-6E8A-4147-A177-3AD203B41FA5}">
                      <a16:colId xmlns:a16="http://schemas.microsoft.com/office/drawing/2014/main" val="2015534386"/>
                    </a:ext>
                  </a:extLst>
                </a:gridCol>
              </a:tblGrid>
              <a:tr h="614202">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Backlog Items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Status and Completion date</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Original estimate in hours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2/3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Day2</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3/3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4/3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5/3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6/3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7/3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8/3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9/3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10/3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11/3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12/3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13/3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14/3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15/3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3924908473"/>
                  </a:ext>
                </a:extLst>
              </a:tr>
              <a:tr h="550619">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User story #1,2,3,4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56758511"/>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UI designing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10/12/2021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4114422618"/>
                  </a:ext>
                </a:extLst>
              </a:tr>
              <a:tr h="550619">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Database connectivity</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12/12/2021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4041836750"/>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Coding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17/12/2021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828058358"/>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Testing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21/12/2021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019348821"/>
                  </a:ext>
                </a:extLst>
              </a:tr>
              <a:tr h="734159">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User story #5,6,7,9,10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993534658"/>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UI designing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24/12/2021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24/12/2021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4214104366"/>
                  </a:ext>
                </a:extLst>
              </a:tr>
              <a:tr h="550619">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Database connectivity</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26/12/2021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26/12/2021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58292585"/>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Coding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26/12/2021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26/12/2021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525359971"/>
                  </a:ext>
                </a:extLst>
              </a:tr>
              <a:tr h="441678">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Testing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31/12/2021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31/12/2021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3189960514"/>
                  </a:ext>
                </a:extLst>
              </a:tr>
            </a:tbl>
          </a:graphicData>
        </a:graphic>
      </p:graphicFrame>
    </p:spTree>
    <p:extLst>
      <p:ext uri="{BB962C8B-B14F-4D97-AF65-F5344CB8AC3E}">
        <p14:creationId xmlns:p14="http://schemas.microsoft.com/office/powerpoint/2010/main" val="369474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06D31CA0-0BA7-4F6C-93D0-F9172AF1F2D1}"/>
              </a:ext>
            </a:extLst>
          </p:cNvPr>
          <p:cNvGraphicFramePr>
            <a:graphicFrameLocks noGrp="1"/>
          </p:cNvGraphicFramePr>
          <p:nvPr>
            <p:ph idx="1"/>
            <p:extLst>
              <p:ext uri="{D42A27DB-BD31-4B8C-83A1-F6EECF244321}">
                <p14:modId xmlns:p14="http://schemas.microsoft.com/office/powerpoint/2010/main" val="606360290"/>
              </p:ext>
            </p:extLst>
          </p:nvPr>
        </p:nvGraphicFramePr>
        <p:xfrm>
          <a:off x="838201" y="417512"/>
          <a:ext cx="10463076" cy="5921146"/>
        </p:xfrm>
        <a:graphic>
          <a:graphicData uri="http://schemas.openxmlformats.org/drawingml/2006/table">
            <a:tbl>
              <a:tblPr firstRow="1" bandRow="1">
                <a:tableStyleId>{5C22544A-7EE6-4342-B048-85BDC9FD1C3A}</a:tableStyleId>
              </a:tblPr>
              <a:tblGrid>
                <a:gridCol w="778231">
                  <a:extLst>
                    <a:ext uri="{9D8B030D-6E8A-4147-A177-3AD203B41FA5}">
                      <a16:colId xmlns:a16="http://schemas.microsoft.com/office/drawing/2014/main" val="2495937064"/>
                    </a:ext>
                  </a:extLst>
                </a:gridCol>
                <a:gridCol w="607928">
                  <a:extLst>
                    <a:ext uri="{9D8B030D-6E8A-4147-A177-3AD203B41FA5}">
                      <a16:colId xmlns:a16="http://schemas.microsoft.com/office/drawing/2014/main" val="3343685839"/>
                    </a:ext>
                  </a:extLst>
                </a:gridCol>
                <a:gridCol w="607928">
                  <a:extLst>
                    <a:ext uri="{9D8B030D-6E8A-4147-A177-3AD203B41FA5}">
                      <a16:colId xmlns:a16="http://schemas.microsoft.com/office/drawing/2014/main" val="1580847701"/>
                    </a:ext>
                  </a:extLst>
                </a:gridCol>
                <a:gridCol w="607928">
                  <a:extLst>
                    <a:ext uri="{9D8B030D-6E8A-4147-A177-3AD203B41FA5}">
                      <a16:colId xmlns:a16="http://schemas.microsoft.com/office/drawing/2014/main" val="3509035031"/>
                    </a:ext>
                  </a:extLst>
                </a:gridCol>
                <a:gridCol w="607928">
                  <a:extLst>
                    <a:ext uri="{9D8B030D-6E8A-4147-A177-3AD203B41FA5}">
                      <a16:colId xmlns:a16="http://schemas.microsoft.com/office/drawing/2014/main" val="1131659734"/>
                    </a:ext>
                  </a:extLst>
                </a:gridCol>
                <a:gridCol w="607928">
                  <a:extLst>
                    <a:ext uri="{9D8B030D-6E8A-4147-A177-3AD203B41FA5}">
                      <a16:colId xmlns:a16="http://schemas.microsoft.com/office/drawing/2014/main" val="1904033705"/>
                    </a:ext>
                  </a:extLst>
                </a:gridCol>
                <a:gridCol w="607928">
                  <a:extLst>
                    <a:ext uri="{9D8B030D-6E8A-4147-A177-3AD203B41FA5}">
                      <a16:colId xmlns:a16="http://schemas.microsoft.com/office/drawing/2014/main" val="2366086834"/>
                    </a:ext>
                  </a:extLst>
                </a:gridCol>
                <a:gridCol w="607928">
                  <a:extLst>
                    <a:ext uri="{9D8B030D-6E8A-4147-A177-3AD203B41FA5}">
                      <a16:colId xmlns:a16="http://schemas.microsoft.com/office/drawing/2014/main" val="405132259"/>
                    </a:ext>
                  </a:extLst>
                </a:gridCol>
                <a:gridCol w="607928">
                  <a:extLst>
                    <a:ext uri="{9D8B030D-6E8A-4147-A177-3AD203B41FA5}">
                      <a16:colId xmlns:a16="http://schemas.microsoft.com/office/drawing/2014/main" val="3338848450"/>
                    </a:ext>
                  </a:extLst>
                </a:gridCol>
                <a:gridCol w="607928">
                  <a:extLst>
                    <a:ext uri="{9D8B030D-6E8A-4147-A177-3AD203B41FA5}">
                      <a16:colId xmlns:a16="http://schemas.microsoft.com/office/drawing/2014/main" val="616606476"/>
                    </a:ext>
                  </a:extLst>
                </a:gridCol>
                <a:gridCol w="607928">
                  <a:extLst>
                    <a:ext uri="{9D8B030D-6E8A-4147-A177-3AD203B41FA5}">
                      <a16:colId xmlns:a16="http://schemas.microsoft.com/office/drawing/2014/main" val="1853430111"/>
                    </a:ext>
                  </a:extLst>
                </a:gridCol>
                <a:gridCol w="607928">
                  <a:extLst>
                    <a:ext uri="{9D8B030D-6E8A-4147-A177-3AD203B41FA5}">
                      <a16:colId xmlns:a16="http://schemas.microsoft.com/office/drawing/2014/main" val="3040972672"/>
                    </a:ext>
                  </a:extLst>
                </a:gridCol>
                <a:gridCol w="607928">
                  <a:extLst>
                    <a:ext uri="{9D8B030D-6E8A-4147-A177-3AD203B41FA5}">
                      <a16:colId xmlns:a16="http://schemas.microsoft.com/office/drawing/2014/main" val="3380880045"/>
                    </a:ext>
                  </a:extLst>
                </a:gridCol>
                <a:gridCol w="607928">
                  <a:extLst>
                    <a:ext uri="{9D8B030D-6E8A-4147-A177-3AD203B41FA5}">
                      <a16:colId xmlns:a16="http://schemas.microsoft.com/office/drawing/2014/main" val="3853535546"/>
                    </a:ext>
                  </a:extLst>
                </a:gridCol>
                <a:gridCol w="607928">
                  <a:extLst>
                    <a:ext uri="{9D8B030D-6E8A-4147-A177-3AD203B41FA5}">
                      <a16:colId xmlns:a16="http://schemas.microsoft.com/office/drawing/2014/main" val="3725718752"/>
                    </a:ext>
                  </a:extLst>
                </a:gridCol>
                <a:gridCol w="607928">
                  <a:extLst>
                    <a:ext uri="{9D8B030D-6E8A-4147-A177-3AD203B41FA5}">
                      <a16:colId xmlns:a16="http://schemas.microsoft.com/office/drawing/2014/main" val="1516016335"/>
                    </a:ext>
                  </a:extLst>
                </a:gridCol>
                <a:gridCol w="565925">
                  <a:extLst>
                    <a:ext uri="{9D8B030D-6E8A-4147-A177-3AD203B41FA5}">
                      <a16:colId xmlns:a16="http://schemas.microsoft.com/office/drawing/2014/main" val="2935347239"/>
                    </a:ext>
                  </a:extLst>
                </a:gridCol>
              </a:tblGrid>
              <a:tr h="799604">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User story #8,12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Status and Completion date</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Original estimate in hours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2/3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Day2</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3/3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Day3</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4/3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Day4</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5/3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Day5</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6/3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Day6</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7/3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Day7</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8/3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Day8</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9/3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Day9</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10/3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Day10</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11/3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Day11</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12/3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Day12</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13/3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Day13</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14/3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Day14</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15/3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106169833"/>
                  </a:ext>
                </a:extLst>
              </a:tr>
              <a:tr h="596729">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UI designing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15/1/2022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3</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3227907723"/>
                  </a:ext>
                </a:extLst>
              </a:tr>
              <a:tr h="587654">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Database connectivity</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16/1/2022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598873954"/>
                  </a:ext>
                </a:extLst>
              </a:tr>
              <a:tr h="435963">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Coding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20/1/2022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5</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3293487564"/>
                  </a:ext>
                </a:extLst>
              </a:tr>
              <a:tr h="435963">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Testing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29/1/2022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4029211864"/>
                  </a:ext>
                </a:extLst>
              </a:tr>
              <a:tr h="799604">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User story #13,14,15,16,17</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tc>
                  <a:txBody>
                    <a:bodyPr/>
                    <a:lstStyle/>
                    <a:p>
                      <a:endParaRPr lang="en-IN" sz="90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870705198"/>
                  </a:ext>
                </a:extLst>
              </a:tr>
              <a:tr h="596729">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UI designing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6/2/2022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5</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1417896125"/>
                  </a:ext>
                </a:extLst>
              </a:tr>
              <a:tr h="796974">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Database connectivity</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8/2/2022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5</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4208136833"/>
                  </a:ext>
                </a:extLst>
              </a:tr>
              <a:tr h="435963">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Coding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10/2/2022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8</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3812126196"/>
                  </a:ext>
                </a:extLst>
              </a:tr>
              <a:tr h="435963">
                <a:tc>
                  <a:txBody>
                    <a:bodyPr/>
                    <a:lstStyle/>
                    <a:p>
                      <a:pPr algn="l">
                        <a:lnSpc>
                          <a:spcPct val="115000"/>
                        </a:lnSpc>
                        <a:spcAft>
                          <a:spcPts val="1000"/>
                        </a:spcAft>
                      </a:pPr>
                      <a:r>
                        <a:rPr lang="en-US" sz="900" b="1" dirty="0">
                          <a:solidFill>
                            <a:schemeClr val="bg1"/>
                          </a:solidFill>
                          <a:effectLst/>
                          <a:latin typeface="Times New Roman" panose="02020603050405020304" pitchFamily="18" charset="0"/>
                          <a:cs typeface="Times New Roman" panose="02020603050405020304" pitchFamily="18" charset="0"/>
                        </a:rPr>
                        <a:t> Testing</a:t>
                      </a:r>
                      <a:endParaRPr lang="en-IN" sz="9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solidFill>
                      <a:schemeClr val="accent1"/>
                    </a:solidFill>
                  </a:tcPr>
                </a:tc>
                <a:tc>
                  <a:txBody>
                    <a:bodyPr/>
                    <a:lstStyle/>
                    <a:p>
                      <a:r>
                        <a:rPr lang="en-US" sz="900" dirty="0">
                          <a:latin typeface="Times New Roman" panose="02020603050405020304" pitchFamily="18" charset="0"/>
                          <a:cs typeface="Times New Roman" panose="02020603050405020304" pitchFamily="18" charset="0"/>
                        </a:rPr>
                        <a:t>15/2/2022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2</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1</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tc>
                  <a:txBody>
                    <a:bodyPr/>
                    <a:lstStyle/>
                    <a:p>
                      <a:r>
                        <a:rPr lang="en-US" sz="900" dirty="0">
                          <a:latin typeface="Times New Roman" panose="02020603050405020304" pitchFamily="18" charset="0"/>
                          <a:cs typeface="Times New Roman" panose="02020603050405020304" pitchFamily="18" charset="0"/>
                        </a:rPr>
                        <a:t>0</a:t>
                      </a:r>
                      <a:endParaRPr lang="en-IN" sz="900" dirty="0">
                        <a:latin typeface="Times New Roman" panose="02020603050405020304" pitchFamily="18" charset="0"/>
                        <a:cs typeface="Times New Roman" panose="02020603050405020304" pitchFamily="18" charset="0"/>
                      </a:endParaRPr>
                    </a:p>
                  </a:txBody>
                  <a:tcPr marL="74295" marR="74295" marT="37148" marB="37148"/>
                </a:tc>
                <a:extLst>
                  <a:ext uri="{0D108BD9-81ED-4DB2-BD59-A6C34878D82A}">
                    <a16:rowId xmlns:a16="http://schemas.microsoft.com/office/drawing/2014/main" val="4278287576"/>
                  </a:ext>
                </a:extLst>
              </a:tr>
            </a:tbl>
          </a:graphicData>
        </a:graphic>
      </p:graphicFrame>
    </p:spTree>
    <p:extLst>
      <p:ext uri="{BB962C8B-B14F-4D97-AF65-F5344CB8AC3E}">
        <p14:creationId xmlns:p14="http://schemas.microsoft.com/office/powerpoint/2010/main" val="43104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957A-B923-49C9-936C-0D22E9A1F008}"/>
              </a:ext>
            </a:extLst>
          </p:cNvPr>
          <p:cNvSpPr>
            <a:spLocks noGrp="1"/>
          </p:cNvSpPr>
          <p:nvPr>
            <p:ph type="title"/>
          </p:nvPr>
        </p:nvSpPr>
        <p:spPr>
          <a:xfrm>
            <a:off x="838200" y="230819"/>
            <a:ext cx="10515600" cy="754603"/>
          </a:xfrm>
        </p:spPr>
        <p:txBody>
          <a:bodyPr>
            <a:normAutofit/>
          </a:bodyPr>
          <a:lstStyle/>
          <a:p>
            <a:pPr algn="ctr"/>
            <a:r>
              <a:rPr lang="en-US" sz="4000" b="1" dirty="0">
                <a:latin typeface="Times New Roman" panose="02020603050405020304" pitchFamily="18" charset="0"/>
                <a:cs typeface="Times New Roman" panose="02020603050405020304" pitchFamily="18" charset="0"/>
              </a:rPr>
              <a:t>SPRINT BACKLOG ACTUAL</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2231C5B-1AC2-41E7-8AE9-4A1BBA604E35}"/>
              </a:ext>
            </a:extLst>
          </p:cNvPr>
          <p:cNvGraphicFramePr>
            <a:graphicFrameLocks noGrp="1"/>
          </p:cNvGraphicFramePr>
          <p:nvPr>
            <p:ph idx="1"/>
            <p:extLst>
              <p:ext uri="{D42A27DB-BD31-4B8C-83A1-F6EECF244321}">
                <p14:modId xmlns:p14="http://schemas.microsoft.com/office/powerpoint/2010/main" val="2500997345"/>
              </p:ext>
            </p:extLst>
          </p:nvPr>
        </p:nvGraphicFramePr>
        <p:xfrm>
          <a:off x="834501" y="1082675"/>
          <a:ext cx="10012724" cy="3103475"/>
        </p:xfrm>
        <a:graphic>
          <a:graphicData uri="http://schemas.openxmlformats.org/drawingml/2006/table">
            <a:tbl>
              <a:tblPr firstRow="1" firstCol="1" bandRow="1">
                <a:tableStyleId>{5C22544A-7EE6-4342-B048-85BDC9FD1C3A}</a:tableStyleId>
              </a:tblPr>
              <a:tblGrid>
                <a:gridCol w="984465">
                  <a:extLst>
                    <a:ext uri="{9D8B030D-6E8A-4147-A177-3AD203B41FA5}">
                      <a16:colId xmlns:a16="http://schemas.microsoft.com/office/drawing/2014/main" val="3187155418"/>
                    </a:ext>
                  </a:extLst>
                </a:gridCol>
                <a:gridCol w="943918">
                  <a:extLst>
                    <a:ext uri="{9D8B030D-6E8A-4147-A177-3AD203B41FA5}">
                      <a16:colId xmlns:a16="http://schemas.microsoft.com/office/drawing/2014/main" val="2236409304"/>
                    </a:ext>
                  </a:extLst>
                </a:gridCol>
                <a:gridCol w="768642">
                  <a:extLst>
                    <a:ext uri="{9D8B030D-6E8A-4147-A177-3AD203B41FA5}">
                      <a16:colId xmlns:a16="http://schemas.microsoft.com/office/drawing/2014/main" val="1664919318"/>
                    </a:ext>
                  </a:extLst>
                </a:gridCol>
                <a:gridCol w="506575">
                  <a:extLst>
                    <a:ext uri="{9D8B030D-6E8A-4147-A177-3AD203B41FA5}">
                      <a16:colId xmlns:a16="http://schemas.microsoft.com/office/drawing/2014/main" val="1934336773"/>
                    </a:ext>
                  </a:extLst>
                </a:gridCol>
                <a:gridCol w="506575">
                  <a:extLst>
                    <a:ext uri="{9D8B030D-6E8A-4147-A177-3AD203B41FA5}">
                      <a16:colId xmlns:a16="http://schemas.microsoft.com/office/drawing/2014/main" val="359148601"/>
                    </a:ext>
                  </a:extLst>
                </a:gridCol>
                <a:gridCol w="506575">
                  <a:extLst>
                    <a:ext uri="{9D8B030D-6E8A-4147-A177-3AD203B41FA5}">
                      <a16:colId xmlns:a16="http://schemas.microsoft.com/office/drawing/2014/main" val="2678356588"/>
                    </a:ext>
                  </a:extLst>
                </a:gridCol>
                <a:gridCol w="506575">
                  <a:extLst>
                    <a:ext uri="{9D8B030D-6E8A-4147-A177-3AD203B41FA5}">
                      <a16:colId xmlns:a16="http://schemas.microsoft.com/office/drawing/2014/main" val="1831307940"/>
                    </a:ext>
                  </a:extLst>
                </a:gridCol>
                <a:gridCol w="506575">
                  <a:extLst>
                    <a:ext uri="{9D8B030D-6E8A-4147-A177-3AD203B41FA5}">
                      <a16:colId xmlns:a16="http://schemas.microsoft.com/office/drawing/2014/main" val="3418419572"/>
                    </a:ext>
                  </a:extLst>
                </a:gridCol>
                <a:gridCol w="506575">
                  <a:extLst>
                    <a:ext uri="{9D8B030D-6E8A-4147-A177-3AD203B41FA5}">
                      <a16:colId xmlns:a16="http://schemas.microsoft.com/office/drawing/2014/main" val="1970348854"/>
                    </a:ext>
                  </a:extLst>
                </a:gridCol>
                <a:gridCol w="506575">
                  <a:extLst>
                    <a:ext uri="{9D8B030D-6E8A-4147-A177-3AD203B41FA5}">
                      <a16:colId xmlns:a16="http://schemas.microsoft.com/office/drawing/2014/main" val="1976284177"/>
                    </a:ext>
                  </a:extLst>
                </a:gridCol>
                <a:gridCol w="506575">
                  <a:extLst>
                    <a:ext uri="{9D8B030D-6E8A-4147-A177-3AD203B41FA5}">
                      <a16:colId xmlns:a16="http://schemas.microsoft.com/office/drawing/2014/main" val="3560172903"/>
                    </a:ext>
                  </a:extLst>
                </a:gridCol>
                <a:gridCol w="506575">
                  <a:extLst>
                    <a:ext uri="{9D8B030D-6E8A-4147-A177-3AD203B41FA5}">
                      <a16:colId xmlns:a16="http://schemas.microsoft.com/office/drawing/2014/main" val="1895395542"/>
                    </a:ext>
                  </a:extLst>
                </a:gridCol>
                <a:gridCol w="506575">
                  <a:extLst>
                    <a:ext uri="{9D8B030D-6E8A-4147-A177-3AD203B41FA5}">
                      <a16:colId xmlns:a16="http://schemas.microsoft.com/office/drawing/2014/main" val="773909401"/>
                    </a:ext>
                  </a:extLst>
                </a:gridCol>
                <a:gridCol w="506575">
                  <a:extLst>
                    <a:ext uri="{9D8B030D-6E8A-4147-A177-3AD203B41FA5}">
                      <a16:colId xmlns:a16="http://schemas.microsoft.com/office/drawing/2014/main" val="3017753688"/>
                    </a:ext>
                  </a:extLst>
                </a:gridCol>
                <a:gridCol w="506575">
                  <a:extLst>
                    <a:ext uri="{9D8B030D-6E8A-4147-A177-3AD203B41FA5}">
                      <a16:colId xmlns:a16="http://schemas.microsoft.com/office/drawing/2014/main" val="1052987404"/>
                    </a:ext>
                  </a:extLst>
                </a:gridCol>
                <a:gridCol w="506575">
                  <a:extLst>
                    <a:ext uri="{9D8B030D-6E8A-4147-A177-3AD203B41FA5}">
                      <a16:colId xmlns:a16="http://schemas.microsoft.com/office/drawing/2014/main" val="2149690401"/>
                    </a:ext>
                  </a:extLst>
                </a:gridCol>
                <a:gridCol w="730224">
                  <a:extLst>
                    <a:ext uri="{9D8B030D-6E8A-4147-A177-3AD203B41FA5}">
                      <a16:colId xmlns:a16="http://schemas.microsoft.com/office/drawing/2014/main" val="2566724976"/>
                    </a:ext>
                  </a:extLst>
                </a:gridCol>
              </a:tblGrid>
              <a:tr h="586485">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Backlog Items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Status and Completion date</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Original estimate in hours</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2/3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Day2</a:t>
                      </a:r>
                      <a:endParaRPr lang="en-IN" sz="9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3/3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4/3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5/3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6/3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7/3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8/3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9/3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11/3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12/3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13/3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14/3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Day1</a:t>
                      </a:r>
                      <a:endParaRPr lang="en-IN" sz="90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900">
                          <a:effectLst/>
                          <a:latin typeface="Times New Roman" panose="02020603050405020304" pitchFamily="18" charset="0"/>
                          <a:cs typeface="Times New Roman" panose="02020603050405020304" pitchFamily="18" charset="0"/>
                        </a:rPr>
                        <a:t>15/3        </a:t>
                      </a:r>
                      <a:endParaRPr lang="en-IN"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Completed &lt;Y/N&gt;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04412183"/>
                  </a:ext>
                </a:extLst>
              </a:tr>
              <a:tr h="444380">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User story #1,2,3,4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cs typeface="Times New Roman" panose="02020603050405020304" pitchFamily="18" charset="0"/>
                        </a:rPr>
                        <a:t>  </a:t>
                      </a:r>
                      <a:r>
                        <a:rPr lang="en-US" sz="900" dirty="0" err="1">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YES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1840392323"/>
                  </a:ext>
                </a:extLst>
              </a:tr>
              <a:tr h="295090">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UI designing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10/12/2021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4099261833"/>
                  </a:ext>
                </a:extLst>
              </a:tr>
              <a:tr h="444380">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Database connectivity</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12/12/2021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516617128"/>
                  </a:ext>
                </a:extLst>
              </a:tr>
              <a:tr h="444380">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Coding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17/12/2021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643617124"/>
                  </a:ext>
                </a:extLst>
              </a:tr>
              <a:tr h="444380">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Testing</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21/12/2021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cs typeface="Times New Roman" panose="02020603050405020304" pitchFamily="18" charset="0"/>
                        </a:rPr>
                        <a:t> 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YES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427508367"/>
                  </a:ext>
                </a:extLst>
              </a:tr>
              <a:tr h="444380">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tc>
                  <a:txBody>
                    <a:bodyPr/>
                    <a:lstStyle/>
                    <a:p>
                      <a:pPr algn="l">
                        <a:lnSpc>
                          <a:spcPct val="115000"/>
                        </a:lnSpc>
                        <a:spcAft>
                          <a:spcPts val="1000"/>
                        </a:spcAft>
                      </a:pP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721" marR="55721" marT="0" marB="0"/>
                </a:tc>
                <a:extLst>
                  <a:ext uri="{0D108BD9-81ED-4DB2-BD59-A6C34878D82A}">
                    <a16:rowId xmlns:a16="http://schemas.microsoft.com/office/drawing/2014/main" val="2891848013"/>
                  </a:ext>
                </a:extLst>
              </a:tr>
            </a:tbl>
          </a:graphicData>
        </a:graphic>
      </p:graphicFrame>
    </p:spTree>
    <p:extLst>
      <p:ext uri="{BB962C8B-B14F-4D97-AF65-F5344CB8AC3E}">
        <p14:creationId xmlns:p14="http://schemas.microsoft.com/office/powerpoint/2010/main" val="40451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83EC-88CA-4BC4-91E8-AC29A10C1CBF}"/>
              </a:ext>
            </a:extLst>
          </p:cNvPr>
          <p:cNvSpPr>
            <a:spLocks noGrp="1"/>
          </p:cNvSpPr>
          <p:nvPr>
            <p:ph type="title"/>
          </p:nvPr>
        </p:nvSpPr>
        <p:spPr>
          <a:xfrm>
            <a:off x="838200" y="365125"/>
            <a:ext cx="10515600" cy="593663"/>
          </a:xfrm>
        </p:spPr>
        <p:txBody>
          <a:bodyPr>
            <a:normAutofit fontScale="90000"/>
          </a:bodyPr>
          <a:lstStyle/>
          <a:p>
            <a:pPr algn="ctr"/>
            <a:r>
              <a:rPr lang="en-US" b="1" dirty="0">
                <a:latin typeface="Times New Roman" pitchFamily="18" charset="0"/>
                <a:cs typeface="Times New Roman" pitchFamily="18" charset="0"/>
              </a:rPr>
              <a:t>INTRODUCTION</a:t>
            </a:r>
            <a:endParaRPr lang="en-IN" sz="4000" dirty="0"/>
          </a:p>
        </p:txBody>
      </p:sp>
      <p:sp>
        <p:nvSpPr>
          <p:cNvPr id="3" name="Content Placeholder 2">
            <a:extLst>
              <a:ext uri="{FF2B5EF4-FFF2-40B4-BE49-F238E27FC236}">
                <a16:creationId xmlns:a16="http://schemas.microsoft.com/office/drawing/2014/main" id="{5DEA0741-8141-41CB-8B4F-5C368B751593}"/>
              </a:ext>
            </a:extLst>
          </p:cNvPr>
          <p:cNvSpPr>
            <a:spLocks noGrp="1"/>
          </p:cNvSpPr>
          <p:nvPr>
            <p:ph idx="1"/>
          </p:nvPr>
        </p:nvSpPr>
        <p:spPr>
          <a:xfrm>
            <a:off x="838200" y="1695635"/>
            <a:ext cx="10515600" cy="4797239"/>
          </a:xfrm>
        </p:spPr>
        <p:txBody>
          <a:bodyPr>
            <a:normAutofit fontScale="25000" lnSpcReduction="20000"/>
          </a:bodyPr>
          <a:lstStyle/>
          <a:p>
            <a:pPr marL="0" indent="0" algn="just">
              <a:lnSpc>
                <a:spcPct val="120000"/>
              </a:lnSpc>
              <a:buNone/>
            </a:pPr>
            <a:r>
              <a:rPr lang="en-US" sz="9600" b="0" i="0" u="none" strike="noStrike" baseline="0" dirty="0">
                <a:latin typeface="Times New Roman" panose="02020603050405020304" pitchFamily="18" charset="0"/>
                <a:cs typeface="Times New Roman" panose="02020603050405020304" pitchFamily="18" charset="0"/>
              </a:rPr>
              <a:t>Home automation is gaining popularity nowadays. Today, we are entering post-PC era where mobile devices are handling daily tasks that traditional desktop and laptop computers once handled. Several reports show that personal computers are no longer on the leading the edge of computing and the use of mobile devices are quickly taking over. A smart home automation system is based on controlling light and fan and making user life easier. </a:t>
            </a:r>
          </a:p>
          <a:p>
            <a:pPr marL="0" indent="0" algn="just">
              <a:lnSpc>
                <a:spcPct val="120000"/>
              </a:lnSpc>
              <a:buNone/>
            </a:pPr>
            <a:r>
              <a:rPr lang="en-US" sz="9600" b="0" i="0" u="none" strike="noStrike" baseline="0" dirty="0">
                <a:latin typeface="Times New Roman" panose="02020603050405020304" pitchFamily="18" charset="0"/>
                <a:cs typeface="Times New Roman" panose="02020603050405020304" pitchFamily="18" charset="0"/>
              </a:rPr>
              <a:t>The project mainly consists of three parts, Android Application, Controlling Electrical devices, and Security module. The Android Application enables the user to Search for nearby Bluetooth devices; connect to one of them, then send some data to the connected device through USART serial interface. </a:t>
            </a:r>
          </a:p>
          <a:p>
            <a:pPr marL="0" indent="0">
              <a:buNone/>
            </a:pPr>
            <a:endParaRPr lang="en-IN" dirty="0"/>
          </a:p>
        </p:txBody>
      </p:sp>
    </p:spTree>
    <p:extLst>
      <p:ext uri="{BB962C8B-B14F-4D97-AF65-F5344CB8AC3E}">
        <p14:creationId xmlns:p14="http://schemas.microsoft.com/office/powerpoint/2010/main" val="100219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55C57-59F3-4E65-88FA-49B166E2C8C6}"/>
              </a:ext>
            </a:extLst>
          </p:cNvPr>
          <p:cNvSpPr>
            <a:spLocks noGrp="1"/>
          </p:cNvSpPr>
          <p:nvPr>
            <p:ph idx="1"/>
          </p:nvPr>
        </p:nvSpPr>
        <p:spPr>
          <a:xfrm>
            <a:off x="838200" y="760305"/>
            <a:ext cx="10515600" cy="4351338"/>
          </a:xfrm>
        </p:spPr>
        <p:txBody>
          <a:bodyPr/>
          <a:lstStyle/>
          <a:p>
            <a:pPr marL="0" indent="0" algn="just">
              <a:lnSpc>
                <a:spcPct val="120000"/>
              </a:lnSpc>
              <a:buNone/>
            </a:pPr>
            <a:r>
              <a:rPr lang="en-US" sz="2400" b="0" i="0" u="none" strike="noStrike" baseline="0" dirty="0">
                <a:latin typeface="Times New Roman" panose="02020603050405020304" pitchFamily="18" charset="0"/>
                <a:cs typeface="Times New Roman" panose="02020603050405020304" pitchFamily="18" charset="0"/>
              </a:rPr>
              <a:t>In this paper, a solution to transform a normal house to a smart house while reducing the energy consumption is proposed. This can be realized with the help of wireless sensor networks. </a:t>
            </a:r>
          </a:p>
          <a:p>
            <a:pPr marL="0" indent="0" algn="just">
              <a:lnSpc>
                <a:spcPct val="120000"/>
              </a:lnSpc>
              <a:buNone/>
            </a:pPr>
            <a:r>
              <a:rPr lang="en-US" sz="2400" b="0" i="0" u="none" strike="noStrike" baseline="0" dirty="0">
                <a:latin typeface="Times New Roman" panose="02020603050405020304" pitchFamily="18" charset="0"/>
                <a:cs typeface="Times New Roman" panose="02020603050405020304" pitchFamily="18" charset="0"/>
              </a:rPr>
              <a:t>The Android phone is integrated into the system which allows the control of the light and fan in the house. The protocol model is developed to demonstrate the effective utilizations of Android phone in home automation. </a:t>
            </a:r>
            <a:endParaRPr lang="en-US" sz="2400" dirty="0">
              <a:latin typeface="Times New Roman" panose="02020603050405020304"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9613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0E1C-0EDC-4235-BB6A-F4F8875B3EC3}"/>
              </a:ext>
            </a:extLst>
          </p:cNvPr>
          <p:cNvSpPr>
            <a:spLocks noGrp="1"/>
          </p:cNvSpPr>
          <p:nvPr>
            <p:ph type="title"/>
          </p:nvPr>
        </p:nvSpPr>
        <p:spPr>
          <a:xfrm>
            <a:off x="838200" y="365126"/>
            <a:ext cx="10515600" cy="478254"/>
          </a:xfrm>
        </p:spPr>
        <p:txBody>
          <a:bodyPr>
            <a:normAutofit fontScale="90000"/>
          </a:bodyPr>
          <a:lstStyle/>
          <a:p>
            <a:pPr algn="ctr"/>
            <a:r>
              <a:rPr lang="en-US" b="1" dirty="0">
                <a:latin typeface="Times New Roman" pitchFamily="18" charset="0"/>
                <a:cs typeface="Times New Roman" pitchFamily="18" charset="0"/>
              </a:rPr>
              <a:t>MODULES</a:t>
            </a:r>
            <a:endParaRPr lang="en-IN" sz="4000" dirty="0"/>
          </a:p>
        </p:txBody>
      </p:sp>
      <p:sp>
        <p:nvSpPr>
          <p:cNvPr id="3" name="Content Placeholder 2">
            <a:extLst>
              <a:ext uri="{FF2B5EF4-FFF2-40B4-BE49-F238E27FC236}">
                <a16:creationId xmlns:a16="http://schemas.microsoft.com/office/drawing/2014/main" id="{47E46472-DE89-40C1-A9F8-839B443CC78B}"/>
              </a:ext>
            </a:extLst>
          </p:cNvPr>
          <p:cNvSpPr>
            <a:spLocks noGrp="1"/>
          </p:cNvSpPr>
          <p:nvPr>
            <p:ph idx="1"/>
          </p:nvPr>
        </p:nvSpPr>
        <p:spPr>
          <a:xfrm>
            <a:off x="838200" y="914400"/>
            <a:ext cx="10515600" cy="5681709"/>
          </a:xfrm>
        </p:spPr>
        <p:txBody>
          <a:bodyPr>
            <a:noAutofit/>
          </a:bodyPr>
          <a:lstStyle/>
          <a:p>
            <a:pPr marL="0" lvl="0" indent="0">
              <a:lnSpc>
                <a:spcPct val="107000"/>
              </a:lnSpc>
              <a:buNone/>
            </a:pPr>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MODULE 1:- USERS</a:t>
            </a:r>
            <a:endParaRPr lang="en-IN" sz="22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Login</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User registration</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Change password</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Familiar person management</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View visitor log </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Device control</a:t>
            </a:r>
          </a:p>
          <a:p>
            <a:pPr marL="342900" lvl="0" indent="-342900">
              <a:lnSpc>
                <a:spcPct val="107000"/>
              </a:lnSpc>
              <a:spcAft>
                <a:spcPts val="8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Receive Notification </a:t>
            </a:r>
          </a:p>
          <a:p>
            <a:pPr marL="0" lvl="0" indent="0">
              <a:lnSpc>
                <a:spcPct val="107000"/>
              </a:lnSpc>
              <a:buNone/>
            </a:pPr>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MODULE 2:- DESKTOP APPLICATION (CAMERA MODE)</a:t>
            </a:r>
            <a:endParaRPr lang="en-IN" sz="22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Surveillance</a:t>
            </a:r>
          </a:p>
          <a:p>
            <a:pPr marL="342900" lvl="0" indent="-342900">
              <a:lnSpc>
                <a:spcPct val="107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Visitor log entry</a:t>
            </a:r>
          </a:p>
        </p:txBody>
      </p:sp>
    </p:spTree>
    <p:extLst>
      <p:ext uri="{BB962C8B-B14F-4D97-AF65-F5344CB8AC3E}">
        <p14:creationId xmlns:p14="http://schemas.microsoft.com/office/powerpoint/2010/main" val="59430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EBF7B-122D-45B2-B1AB-F5EAA6EC59F9}"/>
              </a:ext>
            </a:extLst>
          </p:cNvPr>
          <p:cNvSpPr>
            <a:spLocks noGrp="1"/>
          </p:cNvSpPr>
          <p:nvPr>
            <p:ph idx="1"/>
          </p:nvPr>
        </p:nvSpPr>
        <p:spPr>
          <a:xfrm>
            <a:off x="838200" y="479394"/>
            <a:ext cx="10515600" cy="5697569"/>
          </a:xfrm>
        </p:spPr>
        <p:txBody>
          <a:bodyPr/>
          <a:lstStyle/>
          <a:p>
            <a:pPr marL="342900" lvl="0" indent="-342900">
              <a:lnSpc>
                <a:spcPct val="107000"/>
              </a:lnSpc>
              <a:spcAft>
                <a:spcPts val="8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Face recognition</a:t>
            </a:r>
          </a:p>
          <a:p>
            <a:pPr marL="0" lvl="0" indent="0">
              <a:lnSpc>
                <a:spcPct val="107000"/>
              </a:lnSpc>
              <a:buNone/>
            </a:pPr>
            <a:r>
              <a:rPr lang="en-IN" sz="2200" b="1" u="sng" dirty="0">
                <a:effectLst/>
                <a:latin typeface="Times New Roman" panose="02020603050405020304" pitchFamily="18" charset="0"/>
                <a:ea typeface="Calibri" panose="020F0502020204030204" pitchFamily="34" charset="0"/>
                <a:cs typeface="Times New Roman" panose="02020603050405020304" pitchFamily="18" charset="0"/>
              </a:rPr>
              <a:t>MODULE 3:- EMBEDDED</a:t>
            </a:r>
            <a:endParaRPr lang="en-IN" sz="22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Device control based on user instruction</a:t>
            </a:r>
          </a:p>
          <a:p>
            <a:pPr marL="0" indent="0">
              <a:buNone/>
            </a:pPr>
            <a:endParaRPr lang="en-IN" dirty="0"/>
          </a:p>
        </p:txBody>
      </p:sp>
    </p:spTree>
    <p:extLst>
      <p:ext uri="{BB962C8B-B14F-4D97-AF65-F5344CB8AC3E}">
        <p14:creationId xmlns:p14="http://schemas.microsoft.com/office/powerpoint/2010/main" val="166820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BA4F-A468-471C-9427-C382CE2E9DCE}"/>
              </a:ext>
            </a:extLst>
          </p:cNvPr>
          <p:cNvSpPr>
            <a:spLocks noGrp="1"/>
          </p:cNvSpPr>
          <p:nvPr>
            <p:ph type="title"/>
          </p:nvPr>
        </p:nvSpPr>
        <p:spPr>
          <a:xfrm>
            <a:off x="838200" y="365126"/>
            <a:ext cx="10515600" cy="629174"/>
          </a:xfrm>
        </p:spPr>
        <p:txBody>
          <a:bodyPr>
            <a:noAutofit/>
          </a:bodyPr>
          <a:lstStyle/>
          <a:p>
            <a:pPr algn="ctr"/>
            <a:r>
              <a:rPr lang="en-US" sz="4000" b="1" dirty="0">
                <a:latin typeface="Times New Roman" panose="02020603050405020304" pitchFamily="18" charset="0"/>
                <a:cs typeface="Times New Roman" panose="02020603050405020304" pitchFamily="18" charset="0"/>
              </a:rPr>
              <a:t>DATA FLOW DIAGRAM</a:t>
            </a:r>
            <a:endParaRPr lang="en-IN" sz="4000" dirty="0"/>
          </a:p>
        </p:txBody>
      </p:sp>
      <p:pic>
        <p:nvPicPr>
          <p:cNvPr id="5" name="Content Placeholder 4">
            <a:extLst>
              <a:ext uri="{FF2B5EF4-FFF2-40B4-BE49-F238E27FC236}">
                <a16:creationId xmlns:a16="http://schemas.microsoft.com/office/drawing/2014/main" id="{660192F8-F594-41CF-90E3-8ADC55A6C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197" y="1368329"/>
            <a:ext cx="7873606" cy="4121341"/>
          </a:xfrm>
        </p:spPr>
      </p:pic>
    </p:spTree>
    <p:extLst>
      <p:ext uri="{BB962C8B-B14F-4D97-AF65-F5344CB8AC3E}">
        <p14:creationId xmlns:p14="http://schemas.microsoft.com/office/powerpoint/2010/main" val="28029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0F3791-00C2-4FF3-A909-DEC86E259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099" y="665162"/>
            <a:ext cx="6560597" cy="5620227"/>
          </a:xfrm>
        </p:spPr>
      </p:pic>
    </p:spTree>
    <p:extLst>
      <p:ext uri="{BB962C8B-B14F-4D97-AF65-F5344CB8AC3E}">
        <p14:creationId xmlns:p14="http://schemas.microsoft.com/office/powerpoint/2010/main" val="232470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4B42AB-945C-439D-8F8E-8B6F90732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802" y="1377369"/>
            <a:ext cx="8594395" cy="4103262"/>
          </a:xfrm>
        </p:spPr>
      </p:pic>
    </p:spTree>
    <p:extLst>
      <p:ext uri="{BB962C8B-B14F-4D97-AF65-F5344CB8AC3E}">
        <p14:creationId xmlns:p14="http://schemas.microsoft.com/office/powerpoint/2010/main" val="2636145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2038</Words>
  <Application>Microsoft Office PowerPoint</Application>
  <PresentationFormat>Widescreen</PresentationFormat>
  <Paragraphs>823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SMART HOME SECURITY AND AUTOMATION SYSTEM USING IOT</vt:lpstr>
      <vt:lpstr>TABLE OF CONTENTS</vt:lpstr>
      <vt:lpstr>INTRODUCTION</vt:lpstr>
      <vt:lpstr>PowerPoint Presentation</vt:lpstr>
      <vt:lpstr>MODULES</vt:lpstr>
      <vt:lpstr>PowerPoint Presentation</vt:lpstr>
      <vt:lpstr>DATA FLOW DIAGRAM</vt:lpstr>
      <vt:lpstr>PowerPoint Presentation</vt:lpstr>
      <vt:lpstr>PowerPoint Presentation</vt:lpstr>
      <vt:lpstr>PowerPoint Presentation</vt:lpstr>
      <vt:lpstr>EMBEDDED SYSTEM</vt:lpstr>
      <vt:lpstr>BLOCK DIAGRAM</vt:lpstr>
      <vt:lpstr>STEPS OF BLOCK DIAGRAM</vt:lpstr>
      <vt:lpstr>PowerPoint Presentation</vt:lpstr>
      <vt:lpstr>TABLE DESIGN</vt:lpstr>
      <vt:lpstr>PowerPoint Presentation</vt:lpstr>
      <vt:lpstr>PowerPoint Presentation</vt:lpstr>
      <vt:lpstr>PowerPoint Presentation</vt:lpstr>
      <vt:lpstr>DEVELOPING ENVIRONMENT</vt:lpstr>
      <vt:lpstr>PRODUCT BACKLOG</vt:lpstr>
      <vt:lpstr>USER STORY</vt:lpstr>
      <vt:lpstr>PowerPoint Presentation</vt:lpstr>
      <vt:lpstr>PROJECT PLAN</vt:lpstr>
      <vt:lpstr>SPRINT BACKLOG PLAN</vt:lpstr>
      <vt:lpstr>PowerPoint Presentation</vt:lpstr>
      <vt:lpstr>SPRINT BACKLOG ACTUAL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SECURITY AND AUTOMATION SYSTEM USING IOT</dc:title>
  <dc:creator>deepika</dc:creator>
  <cp:lastModifiedBy>deepika</cp:lastModifiedBy>
  <cp:revision>19</cp:revision>
  <dcterms:created xsi:type="dcterms:W3CDTF">2022-02-22T19:34:34Z</dcterms:created>
  <dcterms:modified xsi:type="dcterms:W3CDTF">2022-02-23T15:59:21Z</dcterms:modified>
</cp:coreProperties>
</file>