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13.xml.rels" ContentType="application/vnd.openxmlformats-package.relationships+xml"/>
  <Override PartName="/ppt/notesSlides/notesSlide13.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1.jpeg" ContentType="image/jpeg"/>
  <Override PartName="/ppt/media/image2.jpeg" ContentType="image/jpeg"/>
  <Override PartName="/ppt/media/image3.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9906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22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23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23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23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3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A94D920-C0C2-4221-B0E0-B1069978294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952560" y="685800"/>
            <a:ext cx="4949280" cy="3423600"/>
          </a:xfrm>
          <a:prstGeom prst="rect">
            <a:avLst/>
          </a:prstGeom>
        </p:spPr>
      </p:sp>
      <p:sp>
        <p:nvSpPr>
          <p:cNvPr id="290" name="PlaceHolder 2"/>
          <p:cNvSpPr>
            <a:spLocks noGrp="1"/>
          </p:cNvSpPr>
          <p:nvPr>
            <p:ph type="body"/>
          </p:nvPr>
        </p:nvSpPr>
        <p:spPr>
          <a:xfrm>
            <a:off x="685800" y="4343400"/>
            <a:ext cx="5481000" cy="4109400"/>
          </a:xfrm>
          <a:prstGeom prst="rect">
            <a:avLst/>
          </a:prstGeom>
        </p:spPr>
        <p:txBody>
          <a:bodyPr lIns="0" rIns="0" tIns="0" bIns="0">
            <a:noAutofit/>
          </a:bodyPr>
          <a:p>
            <a:endParaRPr b="0" lang="en-IN" sz="2000" spc="-1" strike="noStrike">
              <a:latin typeface="Arial"/>
            </a:endParaRPr>
          </a:p>
        </p:txBody>
      </p:sp>
      <p:sp>
        <p:nvSpPr>
          <p:cNvPr id="291" name="CustomShape 3"/>
          <p:cNvSpPr/>
          <p:nvPr/>
        </p:nvSpPr>
        <p:spPr>
          <a:xfrm>
            <a:off x="3884760" y="8685360"/>
            <a:ext cx="2966400" cy="4518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1F620D1-BF9B-4262-B568-63D72AB0512C}"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81"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34"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41"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64"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65"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166"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72"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73"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74"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79"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80"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81"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182"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187"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188"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189"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93" name="PlaceHolder 2"/>
          <p:cNvSpPr>
            <a:spLocks noGrp="1"/>
          </p:cNvSpPr>
          <p:nvPr>
            <p:ph type="subTitle"/>
          </p:nvPr>
        </p:nvSpPr>
        <p:spPr>
          <a:xfrm>
            <a:off x="495000" y="1604520"/>
            <a:ext cx="89150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body"/>
          </p:nvPr>
        </p:nvSpPr>
        <p:spPr>
          <a:xfrm>
            <a:off x="495000" y="1604520"/>
            <a:ext cx="89150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95000" y="273600"/>
            <a:ext cx="89150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02"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06"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10"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212"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063040" y="1604520"/>
            <a:ext cx="435024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14" name="PlaceHolder 2"/>
          <p:cNvSpPr>
            <a:spLocks noGrp="1"/>
          </p:cNvSpPr>
          <p:nvPr>
            <p:ph type="body"/>
          </p:nvPr>
        </p:nvSpPr>
        <p:spPr>
          <a:xfrm>
            <a:off x="495000" y="1604520"/>
            <a:ext cx="8915040" cy="1896840"/>
          </a:xfrm>
          <a:prstGeom prst="rect">
            <a:avLst/>
          </a:prstGeom>
        </p:spPr>
        <p:txBody>
          <a:bodyPr lIns="0" rIns="0" tIns="0" bIns="0">
            <a:normAutofit/>
          </a:bodyPr>
          <a:p>
            <a:endParaRPr b="0" lang="en-IN" sz="3200" spc="-1" strike="noStrike">
              <a:latin typeface="Arial"/>
            </a:endParaRPr>
          </a:p>
        </p:txBody>
      </p:sp>
      <p:sp>
        <p:nvSpPr>
          <p:cNvPr id="215" name="PlaceHolder 3"/>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17"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218"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219" name="PlaceHolder 4"/>
          <p:cNvSpPr>
            <a:spLocks noGrp="1"/>
          </p:cNvSpPr>
          <p:nvPr>
            <p:ph type="body"/>
          </p:nvPr>
        </p:nvSpPr>
        <p:spPr>
          <a:xfrm>
            <a:off x="495000" y="3682080"/>
            <a:ext cx="4350240" cy="1896840"/>
          </a:xfrm>
          <a:prstGeom prst="rect">
            <a:avLst/>
          </a:prstGeom>
        </p:spPr>
        <p:txBody>
          <a:bodyPr lIns="0" rIns="0" tIns="0" bIns="0">
            <a:normAutofit/>
          </a:bodyPr>
          <a:p>
            <a:endParaRPr b="0" lang="en-IN" sz="3200" spc="-1" strike="noStrike">
              <a:latin typeface="Arial"/>
            </a:endParaRPr>
          </a:p>
        </p:txBody>
      </p:sp>
      <p:sp>
        <p:nvSpPr>
          <p:cNvPr id="220" name="PlaceHolder 5"/>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22" name="PlaceHolder 2"/>
          <p:cNvSpPr>
            <a:spLocks noGrp="1"/>
          </p:cNvSpPr>
          <p:nvPr>
            <p:ph type="body"/>
          </p:nvPr>
        </p:nvSpPr>
        <p:spPr>
          <a:xfrm>
            <a:off x="495000" y="1604520"/>
            <a:ext cx="2870280" cy="1896840"/>
          </a:xfrm>
          <a:prstGeom prst="rect">
            <a:avLst/>
          </a:prstGeom>
        </p:spPr>
        <p:txBody>
          <a:bodyPr lIns="0" rIns="0" tIns="0" bIns="0">
            <a:normAutofit/>
          </a:bodyPr>
          <a:p>
            <a:endParaRPr b="0" lang="en-IN" sz="3200" spc="-1" strike="noStrike">
              <a:latin typeface="Arial"/>
            </a:endParaRPr>
          </a:p>
        </p:txBody>
      </p:sp>
      <p:sp>
        <p:nvSpPr>
          <p:cNvPr id="223" name="PlaceHolder 3"/>
          <p:cNvSpPr>
            <a:spLocks noGrp="1"/>
          </p:cNvSpPr>
          <p:nvPr>
            <p:ph type="body"/>
          </p:nvPr>
        </p:nvSpPr>
        <p:spPr>
          <a:xfrm>
            <a:off x="3509280" y="1604520"/>
            <a:ext cx="2870280" cy="1896840"/>
          </a:xfrm>
          <a:prstGeom prst="rect">
            <a:avLst/>
          </a:prstGeom>
        </p:spPr>
        <p:txBody>
          <a:bodyPr lIns="0" rIns="0" tIns="0" bIns="0">
            <a:normAutofit/>
          </a:bodyPr>
          <a:p>
            <a:endParaRPr b="0" lang="en-IN" sz="3200" spc="-1" strike="noStrike">
              <a:latin typeface="Arial"/>
            </a:endParaRPr>
          </a:p>
        </p:txBody>
      </p:sp>
      <p:sp>
        <p:nvSpPr>
          <p:cNvPr id="224" name="PlaceHolder 4"/>
          <p:cNvSpPr>
            <a:spLocks noGrp="1"/>
          </p:cNvSpPr>
          <p:nvPr>
            <p:ph type="body"/>
          </p:nvPr>
        </p:nvSpPr>
        <p:spPr>
          <a:xfrm>
            <a:off x="6523200" y="1604520"/>
            <a:ext cx="2870280" cy="1896840"/>
          </a:xfrm>
          <a:prstGeom prst="rect">
            <a:avLst/>
          </a:prstGeom>
        </p:spPr>
        <p:txBody>
          <a:bodyPr lIns="0" rIns="0" tIns="0" bIns="0">
            <a:normAutofit/>
          </a:bodyPr>
          <a:p>
            <a:endParaRPr b="0" lang="en-IN" sz="3200" spc="-1" strike="noStrike">
              <a:latin typeface="Arial"/>
            </a:endParaRPr>
          </a:p>
        </p:txBody>
      </p:sp>
      <p:sp>
        <p:nvSpPr>
          <p:cNvPr id="225" name="PlaceHolder 5"/>
          <p:cNvSpPr>
            <a:spLocks noGrp="1"/>
          </p:cNvSpPr>
          <p:nvPr>
            <p:ph type="body"/>
          </p:nvPr>
        </p:nvSpPr>
        <p:spPr>
          <a:xfrm>
            <a:off x="495000" y="3682080"/>
            <a:ext cx="2870280" cy="1896840"/>
          </a:xfrm>
          <a:prstGeom prst="rect">
            <a:avLst/>
          </a:prstGeom>
        </p:spPr>
        <p:txBody>
          <a:bodyPr lIns="0" rIns="0" tIns="0" bIns="0">
            <a:normAutofit/>
          </a:bodyPr>
          <a:p>
            <a:endParaRPr b="0" lang="en-IN" sz="3200" spc="-1" strike="noStrike">
              <a:latin typeface="Arial"/>
            </a:endParaRPr>
          </a:p>
        </p:txBody>
      </p:sp>
      <p:sp>
        <p:nvSpPr>
          <p:cNvPr id="226" name="PlaceHolder 6"/>
          <p:cNvSpPr>
            <a:spLocks noGrp="1"/>
          </p:cNvSpPr>
          <p:nvPr>
            <p:ph type="body"/>
          </p:nvPr>
        </p:nvSpPr>
        <p:spPr>
          <a:xfrm>
            <a:off x="3509280" y="3682080"/>
            <a:ext cx="2870280" cy="1896840"/>
          </a:xfrm>
          <a:prstGeom prst="rect">
            <a:avLst/>
          </a:prstGeom>
        </p:spPr>
        <p:txBody>
          <a:bodyPr lIns="0" rIns="0" tIns="0" bIns="0">
            <a:normAutofit/>
          </a:bodyPr>
          <a:p>
            <a:endParaRPr b="0" lang="en-IN" sz="3200" spc="-1" strike="noStrike">
              <a:latin typeface="Arial"/>
            </a:endParaRPr>
          </a:p>
        </p:txBody>
      </p:sp>
      <p:sp>
        <p:nvSpPr>
          <p:cNvPr id="227" name="PlaceHolder 7"/>
          <p:cNvSpPr>
            <a:spLocks noGrp="1"/>
          </p:cNvSpPr>
          <p:nvPr>
            <p:ph type="body"/>
          </p:nvPr>
        </p:nvSpPr>
        <p:spPr>
          <a:xfrm>
            <a:off x="6523200" y="3682080"/>
            <a:ext cx="2870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95000" y="1604520"/>
            <a:ext cx="435024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063040" y="3682080"/>
            <a:ext cx="4350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95000" y="1604520"/>
            <a:ext cx="435024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95000" y="3682080"/>
            <a:ext cx="89150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95000" y="273600"/>
            <a:ext cx="891468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15" name="PlaceHolder 2"/>
          <p:cNvSpPr>
            <a:spLocks noGrp="1"/>
          </p:cNvSpPr>
          <p:nvPr>
            <p:ph type="body"/>
          </p:nvPr>
        </p:nvSpPr>
        <p:spPr>
          <a:xfrm>
            <a:off x="495000" y="1604520"/>
            <a:ext cx="89146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3"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495000" y="273600"/>
            <a:ext cx="89150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91" name="PlaceHolder 2"/>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440000" y="4176000"/>
            <a:ext cx="7914960" cy="2658960"/>
          </a:xfrm>
          <a:prstGeom prst="rect">
            <a:avLst/>
          </a:prstGeom>
          <a:noFill/>
          <a:ln>
            <a:noFill/>
          </a:ln>
        </p:spPr>
        <p:style>
          <a:lnRef idx="0"/>
          <a:fillRef idx="0"/>
          <a:effectRef idx="0"/>
          <a:fontRef idx="minor"/>
        </p:style>
        <p:txBody>
          <a:bodyPr lIns="90000" rIns="90000" tIns="45000" bIns="45000">
            <a:noAutofit/>
          </a:bodyPr>
          <a:p>
            <a:pPr algn="r">
              <a:lnSpc>
                <a:spcPct val="90000"/>
              </a:lnSpc>
              <a:spcBef>
                <a:spcPts val="1001"/>
              </a:spcBef>
              <a:tabLst>
                <a:tab algn="l" pos="0"/>
              </a:tabLst>
            </a:pPr>
            <a:r>
              <a:rPr b="1" i="1" lang="en-IN" sz="2800" spc="-1" strike="noStrike">
                <a:solidFill>
                  <a:srgbClr val="002060"/>
                </a:solidFill>
                <a:latin typeface="Times New Roman"/>
                <a:ea typeface="DejaVu Sans"/>
              </a:rPr>
              <a:t>MOHAMMED LIJAS C</a:t>
            </a:r>
            <a:endParaRPr b="0" lang="en-IN" sz="2800" spc="-1" strike="noStrike">
              <a:latin typeface="Arial"/>
            </a:endParaRPr>
          </a:p>
          <a:p>
            <a:pPr algn="r">
              <a:lnSpc>
                <a:spcPct val="90000"/>
              </a:lnSpc>
              <a:spcBef>
                <a:spcPts val="1001"/>
              </a:spcBef>
              <a:tabLst>
                <a:tab algn="l" pos="0"/>
              </a:tabLst>
            </a:pPr>
            <a:r>
              <a:rPr b="1" i="1" lang="en-IN" sz="2800" spc="-1" strike="noStrike">
                <a:solidFill>
                  <a:srgbClr val="002060"/>
                </a:solidFill>
                <a:latin typeface="Times New Roman"/>
                <a:ea typeface="DejaVu Sans"/>
              </a:rPr>
              <a:t>MES20MCA-2028</a:t>
            </a:r>
            <a:endParaRPr b="0" lang="en-IN" sz="2800" spc="-1" strike="noStrike">
              <a:latin typeface="Arial"/>
            </a:endParaRPr>
          </a:p>
          <a:p>
            <a:pPr algn="r">
              <a:lnSpc>
                <a:spcPct val="90000"/>
              </a:lnSpc>
              <a:spcBef>
                <a:spcPts val="1001"/>
              </a:spcBef>
              <a:tabLst>
                <a:tab algn="l" pos="0"/>
              </a:tabLst>
            </a:pPr>
            <a:r>
              <a:rPr b="1" i="1" lang="en-IN" sz="2400" spc="-1" strike="noStrike">
                <a:solidFill>
                  <a:srgbClr val="002060"/>
                </a:solidFill>
                <a:latin typeface="Times New Roman"/>
                <a:ea typeface="DejaVu Sans"/>
              </a:rPr>
              <a:t>PRODUCT OWNER: MR VASUDEVAN T.V</a:t>
            </a:r>
            <a:endParaRPr b="0" lang="en-IN" sz="2400" spc="-1" strike="noStrike">
              <a:latin typeface="Arial"/>
            </a:endParaRPr>
          </a:p>
        </p:txBody>
      </p:sp>
      <p:sp>
        <p:nvSpPr>
          <p:cNvPr id="235" name="CustomShape 2"/>
          <p:cNvSpPr/>
          <p:nvPr/>
        </p:nvSpPr>
        <p:spPr>
          <a:xfrm>
            <a:off x="652320" y="420840"/>
            <a:ext cx="8414640" cy="23821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000" spc="-1" strike="noStrike">
                <a:solidFill>
                  <a:srgbClr val="2a6099"/>
                </a:solidFill>
                <a:latin typeface="Times New Roman"/>
                <a:ea typeface="DejaVu Sans"/>
              </a:rPr>
              <a:t>Cyber bullying Detection on Social Networks Using Machine Learning Approaches</a:t>
            </a:r>
            <a:endParaRPr b="0" lang="en-IN" sz="40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0" y="0"/>
            <a:ext cx="9900720" cy="451800"/>
          </a:xfrm>
          <a:prstGeom prst="rect">
            <a:avLst/>
          </a:prstGeom>
          <a:noFill/>
          <a:ln>
            <a:noFill/>
          </a:ln>
        </p:spPr>
        <p:style>
          <a:lnRef idx="0"/>
          <a:fillRef idx="0"/>
          <a:effectRef idx="0"/>
          <a:fontRef idx="minor"/>
        </p:style>
      </p:sp>
      <p:pic>
        <p:nvPicPr>
          <p:cNvPr id="268" name="Picture 4" descr=""/>
          <p:cNvPicPr/>
          <p:nvPr/>
        </p:nvPicPr>
        <p:blipFill>
          <a:blip r:embed="rId1"/>
          <a:stretch/>
        </p:blipFill>
        <p:spPr>
          <a:xfrm>
            <a:off x="848520" y="1196640"/>
            <a:ext cx="6052680" cy="5328720"/>
          </a:xfrm>
          <a:prstGeom prst="rect">
            <a:avLst/>
          </a:prstGeom>
          <a:ln>
            <a:noFill/>
          </a:ln>
        </p:spPr>
      </p:pic>
      <p:sp>
        <p:nvSpPr>
          <p:cNvPr id="269" name="CustomShape 2"/>
          <p:cNvSpPr/>
          <p:nvPr/>
        </p:nvSpPr>
        <p:spPr>
          <a:xfrm>
            <a:off x="423000" y="458640"/>
            <a:ext cx="1284480" cy="36360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pPr>
            <a:r>
              <a:rPr b="1" lang="en-IN" sz="1800" spc="-1" strike="noStrike">
                <a:solidFill>
                  <a:srgbClr val="0070c0"/>
                </a:solidFill>
                <a:latin typeface="Times New Roman"/>
                <a:ea typeface="DejaVu Sans"/>
              </a:rPr>
              <a:t>LEVEL 1.1</a:t>
            </a:r>
            <a:endParaRPr b="0" lang="en-IN" sz="1800" spc="-1" strike="noStrike">
              <a:latin typeface="Arial"/>
            </a:endParaRPr>
          </a:p>
        </p:txBody>
      </p:sp>
    </p:spTree>
  </p:cSld>
  <p:transition spd="med">
    <p:pull dir="r"/>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864000" y="576000"/>
            <a:ext cx="1280520" cy="33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70c0"/>
                </a:solidFill>
                <a:latin typeface="Times New Roman"/>
                <a:ea typeface="DejaVu Sans"/>
              </a:rPr>
              <a:t>LEVEL 1.2</a:t>
            </a:r>
            <a:endParaRPr b="0" lang="en-IN" sz="1800" spc="-1" strike="noStrike">
              <a:latin typeface="Arial"/>
            </a:endParaRPr>
          </a:p>
        </p:txBody>
      </p:sp>
      <p:pic>
        <p:nvPicPr>
          <p:cNvPr id="271" name="" descr=""/>
          <p:cNvPicPr/>
          <p:nvPr/>
        </p:nvPicPr>
        <p:blipFill>
          <a:blip r:embed="rId1"/>
          <a:stretch/>
        </p:blipFill>
        <p:spPr>
          <a:xfrm>
            <a:off x="593640" y="1164240"/>
            <a:ext cx="7681320" cy="5166720"/>
          </a:xfrm>
          <a:prstGeom prst="rect">
            <a:avLst/>
          </a:prstGeom>
          <a:ln>
            <a:noFill/>
          </a:ln>
        </p:spPr>
      </p:pic>
    </p:spTree>
  </p:cSld>
  <p:transition spd="med">
    <p:pull dir="r"/>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495360" y="0"/>
            <a:ext cx="8910000" cy="831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DEVELOPING ENVIRONMENT</a:t>
            </a:r>
            <a:endParaRPr b="0" lang="en-IN" sz="2800" spc="-1" strike="noStrike">
              <a:latin typeface="Arial"/>
            </a:endParaRPr>
          </a:p>
        </p:txBody>
      </p:sp>
      <p:sp>
        <p:nvSpPr>
          <p:cNvPr id="273" name="CustomShape 2"/>
          <p:cNvSpPr/>
          <p:nvPr/>
        </p:nvSpPr>
        <p:spPr>
          <a:xfrm>
            <a:off x="495360" y="1052640"/>
            <a:ext cx="8910000" cy="56833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endParaRPr b="0" lang="en-IN" sz="1800" spc="-1" strike="noStrike">
              <a:latin typeface="Arial"/>
            </a:endParaRPr>
          </a:p>
          <a:p>
            <a:pPr>
              <a:lnSpc>
                <a:spcPct val="90000"/>
              </a:lnSpc>
              <a:spcBef>
                <a:spcPts val="1001"/>
              </a:spcBef>
              <a:tabLst>
                <a:tab algn="l" pos="0"/>
              </a:tabLst>
            </a:pPr>
            <a:r>
              <a:rPr b="1" lang="en-IN" sz="2400" spc="-1" strike="noStrike" u="sng">
                <a:solidFill>
                  <a:srgbClr val="000000"/>
                </a:solidFill>
                <a:uFillTx/>
                <a:latin typeface="Times New Roman"/>
                <a:ea typeface="DejaVu Sans"/>
              </a:rPr>
              <a:t>Software Requirements</a:t>
            </a:r>
            <a:endParaRPr b="0" lang="en-IN" sz="2400" spc="-1" strike="noStrike">
              <a:latin typeface="Arial"/>
            </a:endParaRPr>
          </a:p>
          <a:p>
            <a:pPr marL="228600" indent="-2232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Operating System - Windows 7 or Above , Linux</a:t>
            </a:r>
            <a:endParaRPr b="0" lang="en-IN" sz="2400" spc="-1" strike="noStrike">
              <a:latin typeface="Arial"/>
            </a:endParaRPr>
          </a:p>
          <a:p>
            <a:pPr marL="228600" indent="-2232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Frontend – HTML,CSS,JavaScript</a:t>
            </a:r>
            <a:endParaRPr b="0" lang="en-IN" sz="2400" spc="-1" strike="noStrike">
              <a:latin typeface="Arial"/>
            </a:endParaRPr>
          </a:p>
          <a:p>
            <a:pPr marL="228600" indent="-2232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Backend – Python ,MySQL</a:t>
            </a:r>
            <a:endParaRPr b="0" lang="en-IN" sz="2400" spc="-1" strike="noStrike">
              <a:latin typeface="Arial"/>
            </a:endParaRPr>
          </a:p>
          <a:p>
            <a:pPr marL="228600" indent="-2232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Platform used - PyCharm, MySQL workbench</a:t>
            </a:r>
            <a:endParaRPr b="0" lang="en-IN" sz="2400" spc="-1" strike="noStrike">
              <a:latin typeface="Arial"/>
            </a:endParaRPr>
          </a:p>
          <a:p>
            <a:pPr marL="228600" indent="-2232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Web Browser - Google Chrome, Fire fox, Microsoft Edge</a:t>
            </a:r>
            <a:endParaRPr b="0" lang="en-IN" sz="2400" spc="-1" strike="noStrike">
              <a:latin typeface="Arial"/>
            </a:endParaRPr>
          </a:p>
          <a:p>
            <a:pPr marL="228600" indent="-223200">
              <a:lnSpc>
                <a:spcPct val="90000"/>
              </a:lnSpc>
              <a:spcBef>
                <a:spcPts val="1001"/>
              </a:spcBef>
              <a:buClr>
                <a:srgbClr val="000000"/>
              </a:buClr>
              <a:buFont typeface="Arial"/>
              <a:buChar char="•"/>
              <a:tabLst>
                <a:tab algn="l" pos="0"/>
              </a:tabLst>
            </a:pPr>
            <a:r>
              <a:rPr b="0" lang="en-IN" sz="2400" spc="-1" strike="noStrike">
                <a:solidFill>
                  <a:srgbClr val="000000"/>
                </a:solidFill>
                <a:latin typeface="Times New Roman"/>
                <a:ea typeface="DejaVu Sans"/>
              </a:rPr>
              <a:t>Frame work - Flask</a:t>
            </a:r>
            <a:endParaRPr b="0" lang="en-IN" sz="2400" spc="-1" strike="noStrike">
              <a:latin typeface="Arial"/>
            </a:endParaRPr>
          </a:p>
        </p:txBody>
      </p:sp>
    </p:spTree>
  </p:cSld>
  <p:transition spd="slow">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495360" y="0"/>
            <a:ext cx="8910000" cy="687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PRODUCT BACKLOG</a:t>
            </a:r>
            <a:endParaRPr b="0" lang="en-IN" sz="2800" spc="-1" strike="noStrike">
              <a:latin typeface="Arial"/>
            </a:endParaRPr>
          </a:p>
        </p:txBody>
      </p:sp>
      <p:sp>
        <p:nvSpPr>
          <p:cNvPr id="275" name="CustomShape 2"/>
          <p:cNvSpPr/>
          <p:nvPr/>
        </p:nvSpPr>
        <p:spPr>
          <a:xfrm>
            <a:off x="-2077560" y="-132840"/>
            <a:ext cx="14160600" cy="584640"/>
          </a:xfrm>
          <a:prstGeom prst="rect">
            <a:avLst/>
          </a:prstGeom>
          <a:noFill/>
          <a:ln>
            <a:noFill/>
          </a:ln>
        </p:spPr>
        <p:style>
          <a:lnRef idx="0"/>
          <a:fillRef idx="0"/>
          <a:effectRef idx="0"/>
          <a:fontRef idx="minor"/>
        </p:style>
      </p:sp>
      <p:graphicFrame>
        <p:nvGraphicFramePr>
          <p:cNvPr id="276" name="Table 3"/>
          <p:cNvGraphicFramePr/>
          <p:nvPr/>
        </p:nvGraphicFramePr>
        <p:xfrm>
          <a:off x="128880" y="825840"/>
          <a:ext cx="9720360" cy="5893560"/>
        </p:xfrm>
        <a:graphic>
          <a:graphicData uri="http://schemas.openxmlformats.org/drawingml/2006/table">
            <a:tbl>
              <a:tblPr/>
              <a:tblGrid>
                <a:gridCol w="871560"/>
                <a:gridCol w="1916640"/>
                <a:gridCol w="990720"/>
                <a:gridCol w="909720"/>
                <a:gridCol w="1943280"/>
                <a:gridCol w="1003320"/>
                <a:gridCol w="2085480"/>
              </a:tblGrid>
              <a:tr h="1035360">
                <a:tc>
                  <a:txBody>
                    <a:bodyPr lIns="68400" rIns="68400">
                      <a:noAutofit/>
                    </a:bodyPr>
                    <a:p>
                      <a:pPr algn="ctr">
                        <a:lnSpc>
                          <a:spcPct val="107000"/>
                        </a:lnSpc>
                        <a:spcAft>
                          <a:spcPts val="799"/>
                        </a:spcAft>
                      </a:pPr>
                      <a:r>
                        <a:rPr b="1" lang="en-US" sz="1500" spc="-1" strike="noStrike">
                          <a:solidFill>
                            <a:srgbClr val="ffffff"/>
                          </a:solidFill>
                          <a:latin typeface="Times New Roman"/>
                        </a:rPr>
                        <a:t>User Story ID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Priority</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&lt;High/Medium/Low&gt;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Size</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(Hours)</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Sprint</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&lt;#&gt;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Status</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&lt;Planned/In progress/Completed&gt;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Release</a:t>
                      </a:r>
                      <a:endParaRPr b="0" lang="en-IN" sz="1500" spc="-1" strike="noStrike">
                        <a:latin typeface="Arial"/>
                      </a:endParaRPr>
                    </a:p>
                    <a:p>
                      <a:pPr algn="ctr">
                        <a:lnSpc>
                          <a:spcPct val="107000"/>
                        </a:lnSpc>
                        <a:spcAft>
                          <a:spcPts val="799"/>
                        </a:spcAft>
                      </a:pPr>
                      <a:r>
                        <a:rPr b="1" lang="en-US" sz="1500" spc="-1" strike="noStrike">
                          <a:solidFill>
                            <a:srgbClr val="ffffff"/>
                          </a:solidFill>
                          <a:latin typeface="Times New Roman"/>
                        </a:rPr>
                        <a:t>Date</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lIns="68400" rIns="68400">
                      <a:noAutofit/>
                    </a:bodyPr>
                    <a:p>
                      <a:pPr algn="ctr">
                        <a:lnSpc>
                          <a:spcPct val="107000"/>
                        </a:lnSpc>
                        <a:spcAft>
                          <a:spcPts val="799"/>
                        </a:spcAft>
                      </a:pPr>
                      <a:r>
                        <a:rPr b="1" lang="en-US" sz="1500" spc="-1" strike="noStrike">
                          <a:solidFill>
                            <a:srgbClr val="ffffff"/>
                          </a:solidFill>
                          <a:latin typeface="Times New Roman"/>
                        </a:rPr>
                        <a:t>Release Goal</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491040">
                <a:tc>
                  <a:txBody>
                    <a:bodyPr lIns="68400" rIns="68400">
                      <a:noAutofit/>
                    </a:bodyPr>
                    <a:p>
                      <a:pPr algn="ctr">
                        <a:lnSpc>
                          <a:spcPct val="107000"/>
                        </a:lnSpc>
                        <a:spcAft>
                          <a:spcPts val="799"/>
                        </a:spcAft>
                      </a:pPr>
                      <a:r>
                        <a:rPr b="1" lang="en-US" sz="1500" spc="-1" strike="noStrike">
                          <a:solidFill>
                            <a:srgbClr val="ffffff"/>
                          </a:solidFill>
                          <a:latin typeface="Times New Roman"/>
                        </a:rPr>
                        <a:t>1</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Medium</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2</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rowSpan="3">
                  <a:txBody>
                    <a:bodyPr lIns="68400" rIns="68400">
                      <a:noAutofit/>
                    </a:bodyPr>
                    <a:p>
                      <a:pPr algn="ctr">
                        <a:lnSpc>
                          <a:spcPct val="107000"/>
                        </a:lnSpc>
                        <a:spcAft>
                          <a:spcPts val="799"/>
                        </a:spcAft>
                      </a:pPr>
                      <a:r>
                        <a:rPr b="0" lang="en-US" sz="1500" spc="-1" strike="noStrike">
                          <a:solidFill>
                            <a:srgbClr val="000000"/>
                          </a:solidFill>
                          <a:latin typeface="Times New Roman"/>
                        </a:rPr>
                        <a:t>1</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200" spc="-1" strike="noStrike">
                          <a:solidFill>
                            <a:srgbClr val="000000"/>
                          </a:solidFill>
                          <a:latin typeface="Times New Roman"/>
                        </a:rPr>
                        <a:t> </a:t>
                      </a:r>
                      <a:r>
                        <a:rPr b="0" lang="en-US" sz="1200" spc="-1" strike="noStrike">
                          <a:solidFill>
                            <a:srgbClr val="000000"/>
                          </a:solidFill>
                          <a:latin typeface="Times New Roman"/>
                        </a:rPr>
                        <a:t>08/01/2022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Table design</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91040">
                <a:tc>
                  <a:txBody>
                    <a:bodyPr lIns="68400" rIns="68400">
                      <a:noAutofit/>
                    </a:bodyPr>
                    <a:p>
                      <a:pPr algn="ctr">
                        <a:lnSpc>
                          <a:spcPct val="107000"/>
                        </a:lnSpc>
                        <a:spcAft>
                          <a:spcPts val="799"/>
                        </a:spcAft>
                      </a:pPr>
                      <a:r>
                        <a:rPr b="1" lang="en-US" sz="1500" spc="-1" strike="noStrike">
                          <a:solidFill>
                            <a:srgbClr val="ffffff"/>
                          </a:solidFill>
                          <a:latin typeface="Times New Roman"/>
                        </a:rPr>
                        <a:t>2</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3</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vMerge="1">
                  <a:tcPr marL="90000" marR="90000">
                    <a:solidFill>
                      <a:srgbClr val="729fcf"/>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200" spc="-1" strike="noStrike">
                          <a:solidFill>
                            <a:srgbClr val="000000"/>
                          </a:solidFill>
                          <a:latin typeface="Times New Roman"/>
                        </a:rPr>
                        <a:t> </a:t>
                      </a:r>
                      <a:r>
                        <a:rPr b="0" lang="en-US" sz="1200" spc="-1" strike="noStrike">
                          <a:solidFill>
                            <a:srgbClr val="000000"/>
                          </a:solidFill>
                          <a:latin typeface="Times New Roman"/>
                        </a:rPr>
                        <a:t>08/01/2022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Form design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91040">
                <a:tc>
                  <a:txBody>
                    <a:bodyPr lIns="68400" rIns="68400">
                      <a:noAutofit/>
                    </a:bodyPr>
                    <a:p>
                      <a:pPr algn="ctr">
                        <a:lnSpc>
                          <a:spcPct val="107000"/>
                        </a:lnSpc>
                        <a:spcAft>
                          <a:spcPts val="799"/>
                        </a:spcAft>
                      </a:pPr>
                      <a:r>
                        <a:rPr b="1" lang="en-US" sz="1500" spc="-1" strike="noStrike">
                          <a:solidFill>
                            <a:srgbClr val="ffffff"/>
                          </a:solidFill>
                          <a:latin typeface="Times New Roman"/>
                        </a:rPr>
                        <a:t>3</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200" spc="-1" strike="noStrike">
                          <a:solidFill>
                            <a:srgbClr val="000000"/>
                          </a:solidFill>
                          <a:latin typeface="Times New Roman"/>
                        </a:rPr>
                        <a:t> </a:t>
                      </a:r>
                      <a:r>
                        <a:rPr b="0" lang="en-US" sz="1200" spc="-1" strike="noStrike">
                          <a:solidFill>
                            <a:srgbClr val="000000"/>
                          </a:solidFill>
                          <a:latin typeface="Times New Roman"/>
                        </a:rPr>
                        <a:t>08/01/2022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Basic coding</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8952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4</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07000"/>
                        </a:lnSpc>
                        <a:spcAft>
                          <a:spcPts val="799"/>
                        </a:spcAft>
                      </a:pPr>
                      <a:r>
                        <a:rPr b="0" lang="en-US" sz="1500" spc="-1" strike="noStrike">
                          <a:solidFill>
                            <a:srgbClr val="000000"/>
                          </a:solidFill>
                          <a:latin typeface="Times New Roman"/>
                        </a:rPr>
                        <a:t>2</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ea typeface="Noto Sans CJK SC"/>
                        </a:rPr>
                        <a:t> </a:t>
                      </a:r>
                      <a:r>
                        <a:rPr b="0" lang="en-US" sz="1200" spc="-1" strike="noStrike">
                          <a:solidFill>
                            <a:srgbClr val="000000"/>
                          </a:solidFill>
                          <a:latin typeface="Times New Roman"/>
                          <a:ea typeface="Noto Sans CJK SC"/>
                        </a:rPr>
                        <a:t> </a:t>
                      </a:r>
                      <a:r>
                        <a:rPr b="0" lang="en-US" sz="1200" spc="-1" strike="noStrike">
                          <a:solidFill>
                            <a:srgbClr val="000000"/>
                          </a:solidFill>
                          <a:latin typeface="Times New Roman"/>
                          <a:ea typeface="Noto Sans CJK SC"/>
                        </a:rPr>
                        <a:t>16/01/2022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Creation of data set</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60840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Medium</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0000"/>
                        </a:lnSpc>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Prediction</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40536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6</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07000"/>
                        </a:lnSpc>
                        <a:spcAft>
                          <a:spcPts val="799"/>
                        </a:spcAft>
                      </a:pPr>
                      <a:r>
                        <a:rPr b="0" lang="en-US" sz="1500" spc="-1" strike="noStrike">
                          <a:solidFill>
                            <a:srgbClr val="000000"/>
                          </a:solidFill>
                          <a:latin typeface="Times New Roman"/>
                        </a:rPr>
                        <a:t>3</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200" spc="-1" strike="noStrike">
                          <a:solidFill>
                            <a:srgbClr val="000000"/>
                          </a:solidFill>
                          <a:latin typeface="Times New Roman"/>
                          <a:ea typeface="Noto Sans CJK SC"/>
                        </a:rPr>
                        <a:t>27/01/2022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Filtering</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0536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7</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0000"/>
                        </a:lnSpc>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nSpc>
                          <a:spcPct val="100000"/>
                        </a:lnSpc>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Machine learning</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69912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8</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Medium</a:t>
                      </a:r>
                      <a:endParaRPr b="0" lang="en-IN" sz="1500" spc="-1" strike="noStrike">
                        <a:latin typeface="Arial"/>
                      </a:endParaRPr>
                    </a:p>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rowSpan="2">
                  <a:txBody>
                    <a:bodyPr lIns="68400" rIns="68400">
                      <a:noAutofit/>
                    </a:bodyPr>
                    <a:p>
                      <a:pPr algn="ctr">
                        <a:lnSpc>
                          <a:spcPct val="107000"/>
                        </a:lnSpc>
                        <a:spcAft>
                          <a:spcPts val="799"/>
                        </a:spcAft>
                      </a:pPr>
                      <a:r>
                        <a:rPr b="0" lang="en-US" sz="1500" spc="-1" strike="noStrike">
                          <a:solidFill>
                            <a:srgbClr val="000000"/>
                          </a:solidFill>
                          <a:latin typeface="Times New Roman"/>
                        </a:rPr>
                        <a:t>4</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ea typeface="Noto Sans CJK SC"/>
                        </a:rPr>
                        <a:t> </a:t>
                      </a:r>
                      <a:r>
                        <a:rPr b="0" lang="en-US" sz="1500" spc="-1" strike="noStrike">
                          <a:solidFill>
                            <a:srgbClr val="000000"/>
                          </a:solidFill>
                          <a:latin typeface="Times New Roman"/>
                          <a:ea typeface="Noto Sans CJK SC"/>
                        </a:rPr>
                        <a:t>1</a:t>
                      </a:r>
                      <a:r>
                        <a:rPr b="0" lang="en-US" sz="1200" spc="-1" strike="noStrike">
                          <a:solidFill>
                            <a:srgbClr val="000000"/>
                          </a:solidFill>
                          <a:latin typeface="Times New Roman"/>
                          <a:ea typeface="Noto Sans CJK SC"/>
                        </a:rPr>
                        <a:t>0/02/2022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Testing data</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877680">
                <a:tc>
                  <a:txBody>
                    <a:bodyPr lIns="68400" rIns="68400">
                      <a:noAutofit/>
                    </a:bodyPr>
                    <a:p>
                      <a:pPr algn="ctr">
                        <a:lnSpc>
                          <a:spcPct val="107000"/>
                        </a:lnSpc>
                        <a:spcAft>
                          <a:spcPts val="799"/>
                        </a:spcAft>
                      </a:pPr>
                      <a:r>
                        <a:rPr b="1" lang="en-US" sz="1500" spc="-1" strike="noStrike">
                          <a:solidFill>
                            <a:srgbClr val="ffffff"/>
                          </a:solidFill>
                          <a:latin typeface="Times New Roman"/>
                          <a:ea typeface="Calibri"/>
                        </a:rPr>
                        <a:t>9</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472c4"/>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High</a:t>
                      </a:r>
                      <a:endParaRPr b="0" lang="en-IN" sz="1500" spc="-1" strike="noStrike">
                        <a:latin typeface="Arial"/>
                      </a:endParaRPr>
                    </a:p>
                    <a:p>
                      <a:pPr algn="ctr">
                        <a:lnSpc>
                          <a:spcPct val="107000"/>
                        </a:lnSpc>
                        <a:spcAft>
                          <a:spcPts val="799"/>
                        </a:spcAft>
                      </a:pPr>
                      <a:r>
                        <a:rPr b="0" lang="en-US" sz="1500" spc="-1" strike="noStrike">
                          <a:solidFill>
                            <a:srgbClr val="000000"/>
                          </a:solidFill>
                          <a:latin typeface="Times New Roman"/>
                        </a:rPr>
                        <a:t>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5</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vMerge="1">
                  <a:tcPr marL="90000" marR="90000">
                    <a:solidFill>
                      <a:srgbClr val="729fcf"/>
                    </a:solidFill>
                  </a:tcPr>
                </a:tc>
                <a:tc>
                  <a:txBody>
                    <a:bodyPr lIns="68400" rIns="68400">
                      <a:noAutofit/>
                    </a:bodyPr>
                    <a:p>
                      <a:pPr algn="ctr">
                        <a:lnSpc>
                          <a:spcPct val="100000"/>
                        </a:lnSpc>
                      </a:pPr>
                      <a:r>
                        <a:rPr b="0" lang="en-US" sz="1500" spc="-1" strike="noStrike">
                          <a:solidFill>
                            <a:srgbClr val="000000"/>
                          </a:solidFill>
                          <a:latin typeface="Times New Roman"/>
                        </a:rPr>
                        <a:t>Completed</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0000"/>
                        </a:lnSpc>
                      </a:pPr>
                      <a:r>
                        <a:rPr b="0" lang="en-US" sz="1500" spc="-1" strike="noStrike">
                          <a:solidFill>
                            <a:srgbClr val="000000"/>
                          </a:solidFill>
                          <a:latin typeface="Times New Roman"/>
                          <a:ea typeface="Noto Sans CJK SC"/>
                        </a:rPr>
                        <a:t>19</a:t>
                      </a:r>
                      <a:r>
                        <a:rPr b="0" lang="en-US" sz="1200" spc="-1" strike="noStrike">
                          <a:solidFill>
                            <a:srgbClr val="000000"/>
                          </a:solidFill>
                          <a:latin typeface="Times New Roman"/>
                          <a:ea typeface="Noto Sans CJK SC"/>
                        </a:rPr>
                        <a:t>/02/2022</a:t>
                      </a:r>
                      <a:endParaRPr b="0" lang="en-IN"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lIns="68400" rIns="68400">
                      <a:noAutofit/>
                    </a:bodyPr>
                    <a:p>
                      <a:pPr algn="ctr">
                        <a:lnSpc>
                          <a:spcPct val="107000"/>
                        </a:lnSpc>
                        <a:spcAft>
                          <a:spcPts val="799"/>
                        </a:spcAft>
                      </a:pPr>
                      <a:r>
                        <a:rPr b="0" lang="en-US" sz="1500" spc="-1" strike="noStrike">
                          <a:solidFill>
                            <a:srgbClr val="000000"/>
                          </a:solidFill>
                          <a:latin typeface="Times New Roman"/>
                        </a:rPr>
                        <a:t>Output generation </a:t>
                      </a:r>
                      <a:endParaRPr b="0" lang="en-IN" sz="15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Tree>
  </p:cSld>
  <mc:AlternateContent>
    <mc:Choice Requires="p14">
      <p:transition spd="med" p14:dur="900"/>
    </mc:Choice>
    <mc:Fallback>
      <p:transition spd="med"/>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44680" y="-123840"/>
            <a:ext cx="8910000" cy="759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USER STORIES</a:t>
            </a:r>
            <a:endParaRPr b="0" lang="en-IN" sz="2800" spc="-1" strike="noStrike">
              <a:latin typeface="Arial"/>
            </a:endParaRPr>
          </a:p>
        </p:txBody>
      </p:sp>
      <p:graphicFrame>
        <p:nvGraphicFramePr>
          <p:cNvPr id="278" name="Table 2"/>
          <p:cNvGraphicFramePr/>
          <p:nvPr/>
        </p:nvGraphicFramePr>
        <p:xfrm>
          <a:off x="826560" y="410400"/>
          <a:ext cx="7533360" cy="6220440"/>
        </p:xfrm>
        <a:graphic>
          <a:graphicData uri="http://schemas.openxmlformats.org/drawingml/2006/table">
            <a:tbl>
              <a:tblPr/>
              <a:tblGrid>
                <a:gridCol w="1301040"/>
                <a:gridCol w="1998720"/>
                <a:gridCol w="1950120"/>
                <a:gridCol w="2283840"/>
              </a:tblGrid>
              <a:tr h="834480">
                <a:tc>
                  <a:txBody>
                    <a:bodyPr lIns="68400" rIns="68400">
                      <a:noAutofit/>
                    </a:bodyPr>
                    <a:p>
                      <a:pPr algn="ctr">
                        <a:lnSpc>
                          <a:spcPct val="107000"/>
                        </a:lnSpc>
                        <a:spcAft>
                          <a:spcPts val="799"/>
                        </a:spcAft>
                      </a:pPr>
                      <a:r>
                        <a:rPr b="0" lang="en-IN" sz="2400" spc="-1" strike="noStrike">
                          <a:solidFill>
                            <a:srgbClr val="000000"/>
                          </a:solidFill>
                          <a:latin typeface="Times New Roman"/>
                        </a:rPr>
                        <a:t>UserStoryID</a:t>
                      </a:r>
                      <a:endParaRPr b="0" lang="en-IN" sz="24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2400" spc="-1" strike="noStrike">
                          <a:solidFill>
                            <a:srgbClr val="000000"/>
                          </a:solidFill>
                          <a:latin typeface="Times New Roman"/>
                        </a:rPr>
                        <a:t>As a &lt;type of user&gt;</a:t>
                      </a:r>
                      <a:endParaRPr b="0" lang="en-IN" sz="2400" spc="-1" strike="noStrike">
                        <a:latin typeface="Arial"/>
                      </a:endParaRPr>
                    </a:p>
                  </a:txBody>
                  <a:tcPr marL="68400" marR="68400">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2400" spc="-1" strike="noStrike">
                          <a:solidFill>
                            <a:srgbClr val="000000"/>
                          </a:solidFill>
                          <a:latin typeface="Times New Roman"/>
                        </a:rPr>
                        <a:t>I want to</a:t>
                      </a:r>
                      <a:endParaRPr b="0" lang="en-IN" sz="2400" spc="-1" strike="noStrike">
                        <a:latin typeface="Arial"/>
                      </a:endParaRPr>
                    </a:p>
                  </a:txBody>
                  <a:tcPr marL="68400" marR="68400">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2400" spc="-1" strike="noStrike">
                          <a:solidFill>
                            <a:srgbClr val="000000"/>
                          </a:solidFill>
                          <a:latin typeface="Times New Roman"/>
                        </a:rPr>
                        <a:t>So that I can</a:t>
                      </a:r>
                      <a:endParaRPr b="0" lang="en-IN" sz="2400" spc="-1" strike="noStrike">
                        <a:latin typeface="Arial"/>
                      </a:endParaRPr>
                    </a:p>
                  </a:txBody>
                  <a:tcPr marL="68400" marR="68400">
                    <a:lnR w="6480">
                      <a:solidFill>
                        <a:srgbClr val="4472c4"/>
                      </a:solidFill>
                    </a:lnR>
                    <a:lnT w="6480">
                      <a:solidFill>
                        <a:srgbClr val="4472c4"/>
                      </a:solidFill>
                    </a:lnT>
                    <a:lnB w="6480">
                      <a:solidFill>
                        <a:srgbClr val="4472c4"/>
                      </a:solidFill>
                    </a:lnB>
                    <a:solidFill>
                      <a:srgbClr val="bfbfbf"/>
                    </a:solidFill>
                  </a:tcPr>
                </a:tc>
              </a:tr>
              <a:tr h="837360">
                <a:tc>
                  <a:txBody>
                    <a:bodyPr lIns="68400" rIns="68400">
                      <a:noAutofit/>
                    </a:bodyPr>
                    <a:p>
                      <a:pPr algn="ctr">
                        <a:lnSpc>
                          <a:spcPct val="107000"/>
                        </a:lnSpc>
                        <a:spcAft>
                          <a:spcPts val="799"/>
                        </a:spcAft>
                      </a:pPr>
                      <a:r>
                        <a:rPr b="0" lang="en-IN" sz="1600" spc="-1" strike="noStrike">
                          <a:solidFill>
                            <a:srgbClr val="000000"/>
                          </a:solidFill>
                          <a:latin typeface="Times New Roman"/>
                        </a:rPr>
                        <a:t>1</a:t>
                      </a:r>
                      <a:endParaRPr b="0" lang="en-IN" sz="1600" spc="-1" strike="noStrike">
                        <a:latin typeface="Arial"/>
                      </a:endParaRPr>
                    </a:p>
                  </a:txBody>
                  <a:tcPr marL="68400" marR="68400">
                    <a:lnL w="6480">
                      <a:solidFill>
                        <a:srgbClr val="4472c4"/>
                      </a:solidFill>
                    </a:lnL>
                    <a:lnR w="6480">
                      <a:solidFill>
                        <a:srgbClr val="4472c4"/>
                      </a:solidFill>
                    </a:lnR>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login</a:t>
                      </a:r>
                      <a:endParaRPr b="0" lang="en-IN" sz="1600" spc="-1" strike="noStrike">
                        <a:latin typeface="Arial"/>
                      </a:endParaRPr>
                    </a:p>
                  </a:txBody>
                  <a:tcPr marL="68400" marR="68400">
                    <a:lnL w="6480">
                      <a:solidFill>
                        <a:srgbClr val="4472c4"/>
                      </a:solidFill>
                    </a:lnL>
                    <a:lnR w="6480">
                      <a:solidFill>
                        <a:srgbClr val="4472c4"/>
                      </a:solidFill>
                    </a:lnR>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login successful with correct username and password</a:t>
                      </a:r>
                      <a:endParaRPr b="0" lang="en-IN" sz="1600" spc="-1" strike="noStrike">
                        <a:latin typeface="Arial"/>
                      </a:endParaRPr>
                    </a:p>
                  </a:txBody>
                  <a:tcPr marL="68400" marR="68400">
                    <a:lnL w="6480">
                      <a:solidFill>
                        <a:srgbClr val="4472c4"/>
                      </a:solidFill>
                    </a:lnL>
                    <a:lnR w="6480">
                      <a:solidFill>
                        <a:srgbClr val="4472c4"/>
                      </a:solidFill>
                    </a:lnR>
                    <a:lnB w="6480">
                      <a:solidFill>
                        <a:srgbClr val="4472c4"/>
                      </a:solidFill>
                    </a:lnB>
                    <a:solidFill>
                      <a:srgbClr val="9aabd9"/>
                    </a:solidFill>
                  </a:tcPr>
                </a:tc>
              </a:tr>
              <a:tr h="342000">
                <a:tc>
                  <a:txBody>
                    <a:bodyPr lIns="68400" rIns="68400">
                      <a:noAutofit/>
                    </a:bodyPr>
                    <a:p>
                      <a:pPr algn="ctr">
                        <a:lnSpc>
                          <a:spcPct val="107000"/>
                        </a:lnSpc>
                        <a:spcAft>
                          <a:spcPts val="799"/>
                        </a:spcAft>
                      </a:pPr>
                      <a:r>
                        <a:rPr b="0" lang="en-IN" sz="1600" spc="-1" strike="noStrike">
                          <a:solidFill>
                            <a:srgbClr val="000000"/>
                          </a:solidFill>
                          <a:latin typeface="Times New Roman"/>
                        </a:rPr>
                        <a:t>2</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View users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Noto Sans CJK SC"/>
                        </a:rPr>
                        <a:t>        </a:t>
                      </a:r>
                      <a:r>
                        <a:rPr b="0" lang="en-IN" sz="1600" spc="-1" strike="noStrike">
                          <a:solidFill>
                            <a:srgbClr val="000000"/>
                          </a:solidFill>
                          <a:latin typeface="Times New Roman"/>
                          <a:ea typeface="Noto Sans CJK SC"/>
                        </a:rPr>
                        <a:t>View all user details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5764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3</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Noto Sans CJK SC"/>
                        </a:rPr>
                        <a:t>      </a:t>
                      </a:r>
                      <a:r>
                        <a:rPr b="0" lang="en-IN" sz="1600" spc="-1" strike="noStrike">
                          <a:solidFill>
                            <a:srgbClr val="000000"/>
                          </a:solidFill>
                          <a:latin typeface="Times New Roman"/>
                          <a:ea typeface="Noto Sans CJK SC"/>
                        </a:rPr>
                        <a:t>Add and view               bullying words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Add and manage                  bullying words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4324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4</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Noto Sans CJK SC"/>
                        </a:rPr>
                        <a:t>      </a:t>
                      </a:r>
                      <a:r>
                        <a:rPr b="0" lang="en-IN" sz="1600" spc="-1" strike="noStrike">
                          <a:solidFill>
                            <a:srgbClr val="000000"/>
                          </a:solidFill>
                          <a:latin typeface="Times New Roman"/>
                          <a:ea typeface="Noto Sans CJK SC"/>
                        </a:rPr>
                        <a:t>Add and view              good words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Add and manage good          words for dataset</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5764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5</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Admin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View report</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just">
                        <a:lnSpc>
                          <a:spcPct val="100000"/>
                        </a:lnSpc>
                      </a:pPr>
                      <a:r>
                        <a:rPr b="0" lang="en-IN" sz="1600" spc="-1" strike="noStrike">
                          <a:solidFill>
                            <a:srgbClr val="000000"/>
                          </a:solidFill>
                          <a:latin typeface="Times New Roman"/>
                          <a:ea typeface="Times New Roman"/>
                        </a:rPr>
                        <a:t>      </a:t>
                      </a:r>
                      <a:r>
                        <a:rPr b="0" lang="en-IN" sz="1600" spc="-1" strike="noStrike">
                          <a:solidFill>
                            <a:srgbClr val="000000"/>
                          </a:solidFill>
                          <a:latin typeface="Times New Roman"/>
                          <a:ea typeface="Times New Roman"/>
                        </a:rPr>
                        <a:t>View reports about              bullying posts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8968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6</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User</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Registration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Registration using personal information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342000">
                <a:tc>
                  <a:txBody>
                    <a:bodyPr lIns="68400" rIns="68400">
                      <a:noAutofit/>
                    </a:bodyPr>
                    <a:p>
                      <a:pPr algn="ctr">
                        <a:lnSpc>
                          <a:spcPct val="107000"/>
                        </a:lnSpc>
                        <a:spcAft>
                          <a:spcPts val="799"/>
                        </a:spcAft>
                      </a:pPr>
                      <a:r>
                        <a:rPr b="0" lang="en-IN" sz="1600" spc="-1" strike="noStrike">
                          <a:solidFill>
                            <a:srgbClr val="000000"/>
                          </a:solidFill>
                          <a:latin typeface="Times New Roman"/>
                          <a:ea typeface="Times New Roman"/>
                        </a:rPr>
                        <a:t>7</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User</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Add post</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Add a new post to OSN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342000">
                <a:tc>
                  <a:txBody>
                    <a:bodyPr lIns="68400" rIns="68400">
                      <a:noAutofit/>
                    </a:bodyPr>
                    <a:p>
                      <a:pPr algn="ctr">
                        <a:lnSpc>
                          <a:spcPct val="107000"/>
                        </a:lnSpc>
                        <a:spcAft>
                          <a:spcPts val="799"/>
                        </a:spcAft>
                      </a:pPr>
                      <a:r>
                        <a:rPr b="0" lang="en-IN" sz="1600" spc="-1" strike="noStrike">
                          <a:solidFill>
                            <a:srgbClr val="000000"/>
                          </a:solidFill>
                          <a:latin typeface="Times New Roman"/>
                        </a:rPr>
                        <a:t>8</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User</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View post</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View all post OSN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589680">
                <a:tc>
                  <a:txBody>
                    <a:bodyPr lIns="68400" rIns="68400">
                      <a:noAutofit/>
                    </a:bodyPr>
                    <a:p>
                      <a:pPr algn="ctr">
                        <a:lnSpc>
                          <a:spcPct val="107000"/>
                        </a:lnSpc>
                        <a:spcAft>
                          <a:spcPts val="799"/>
                        </a:spcAft>
                      </a:pPr>
                      <a:r>
                        <a:rPr b="0" lang="en-IN" sz="1600" spc="-1" strike="noStrike">
                          <a:solidFill>
                            <a:srgbClr val="000000"/>
                          </a:solidFill>
                          <a:latin typeface="Times New Roman"/>
                        </a:rPr>
                        <a:t>9</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User</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Add and manage friend request</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Accept or reject friend request</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342000">
                <a:tc>
                  <a:txBody>
                    <a:bodyPr lIns="68400" rIns="68400">
                      <a:noAutofit/>
                    </a:bodyPr>
                    <a:p>
                      <a:pPr algn="ctr">
                        <a:lnSpc>
                          <a:spcPct val="107000"/>
                        </a:lnSpc>
                        <a:spcAft>
                          <a:spcPts val="799"/>
                        </a:spcAft>
                      </a:pPr>
                      <a:r>
                        <a:rPr b="0" lang="en-IN" sz="1600" spc="-1" strike="noStrike">
                          <a:solidFill>
                            <a:srgbClr val="000000"/>
                          </a:solidFill>
                          <a:latin typeface="Times New Roman"/>
                        </a:rPr>
                        <a:t>10</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User</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0000"/>
                        </a:lnSpc>
                      </a:pPr>
                      <a:r>
                        <a:rPr b="0" lang="en-IN" sz="1600" spc="-1" strike="noStrike">
                          <a:solidFill>
                            <a:srgbClr val="000000"/>
                          </a:solidFill>
                          <a:latin typeface="Times New Roman"/>
                        </a:rPr>
                        <a:t>Chat</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0000"/>
                        </a:lnSpc>
                      </a:pPr>
                      <a:r>
                        <a:rPr b="0" lang="en-IN" sz="1600" spc="-1" strike="noStrike">
                          <a:solidFill>
                            <a:srgbClr val="000000"/>
                          </a:solidFill>
                          <a:latin typeface="Times New Roman"/>
                        </a:rPr>
                        <a:t>Chat with friends</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r h="342720">
                <a:tc>
                  <a:txBody>
                    <a:bodyPr lIns="68400" rIns="68400">
                      <a:noAutofit/>
                    </a:bodyPr>
                    <a:p>
                      <a:pPr algn="ctr">
                        <a:lnSpc>
                          <a:spcPct val="100000"/>
                        </a:lnSpc>
                      </a:pPr>
                      <a:r>
                        <a:rPr b="0" lang="en-IN" sz="1600" spc="-1" strike="noStrike">
                          <a:solidFill>
                            <a:srgbClr val="000000"/>
                          </a:solidFill>
                          <a:latin typeface="Times New Roman"/>
                        </a:rPr>
                        <a:t>11</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bfbfbf"/>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User</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View recomendation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c>
                  <a:txBody>
                    <a:bodyPr lIns="68400" rIns="68400">
                      <a:noAutofit/>
                    </a:bodyPr>
                    <a:p>
                      <a:pPr algn="ctr">
                        <a:lnSpc>
                          <a:spcPct val="107000"/>
                        </a:lnSpc>
                        <a:spcAft>
                          <a:spcPts val="799"/>
                        </a:spcAft>
                      </a:pPr>
                      <a:r>
                        <a:rPr b="0" lang="en-IN" sz="1600" spc="-1" strike="noStrike">
                          <a:solidFill>
                            <a:srgbClr val="000000"/>
                          </a:solidFill>
                          <a:latin typeface="Times New Roman"/>
                        </a:rPr>
                        <a:t>View recomendation</a:t>
                      </a:r>
                      <a:endParaRPr b="0" lang="en-IN" sz="1600" spc="-1" strike="noStrike">
                        <a:latin typeface="Arial"/>
                      </a:endParaRPr>
                    </a:p>
                  </a:txBody>
                  <a:tcPr marL="68400" marR="68400">
                    <a:lnL w="6480">
                      <a:solidFill>
                        <a:srgbClr val="4472c4"/>
                      </a:solidFill>
                    </a:lnL>
                    <a:lnR w="6480">
                      <a:solidFill>
                        <a:srgbClr val="4472c4"/>
                      </a:solidFill>
                    </a:lnR>
                    <a:lnT w="6480">
                      <a:solidFill>
                        <a:srgbClr val="4472c4"/>
                      </a:solidFill>
                    </a:lnT>
                    <a:lnB w="6480">
                      <a:solidFill>
                        <a:srgbClr val="4472c4"/>
                      </a:solidFill>
                    </a:lnB>
                    <a:solidFill>
                      <a:srgbClr val="9aabd9"/>
                    </a:solidFill>
                  </a:tcPr>
                </a:tc>
              </a:tr>
            </a:tbl>
          </a:graphicData>
        </a:graphic>
      </p:graphicFrame>
    </p:spTree>
  </p:cSld>
  <mc:AlternateContent>
    <mc:Choice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681120" y="0"/>
            <a:ext cx="8538480" cy="903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PROJECT PLAN</a:t>
            </a:r>
            <a:endParaRPr b="0" lang="en-IN" sz="2800" spc="-1" strike="noStrike">
              <a:latin typeface="Arial"/>
            </a:endParaRPr>
          </a:p>
        </p:txBody>
      </p:sp>
      <p:graphicFrame>
        <p:nvGraphicFramePr>
          <p:cNvPr id="280" name="Table 2"/>
          <p:cNvGraphicFramePr/>
          <p:nvPr/>
        </p:nvGraphicFramePr>
        <p:xfrm>
          <a:off x="305280" y="1371960"/>
          <a:ext cx="8381160" cy="4876200"/>
        </p:xfrm>
        <a:graphic>
          <a:graphicData uri="http://schemas.openxmlformats.org/drawingml/2006/table">
            <a:tbl>
              <a:tblPr/>
              <a:tblGrid>
                <a:gridCol w="1396800"/>
                <a:gridCol w="1396800"/>
                <a:gridCol w="1396800"/>
                <a:gridCol w="1396800"/>
                <a:gridCol w="1396800"/>
                <a:gridCol w="1397520"/>
              </a:tblGrid>
              <a:tr h="866160">
                <a:tc>
                  <a:txBody>
                    <a:bodyPr lIns="68400" rIns="68400">
                      <a:noAutofit/>
                    </a:bodyPr>
                    <a:p>
                      <a:pPr algn="ctr">
                        <a:lnSpc>
                          <a:spcPct val="115000"/>
                        </a:lnSpc>
                      </a:pPr>
                      <a:r>
                        <a:rPr b="1" lang="en-US" sz="1000" spc="-1" strike="noStrike">
                          <a:solidFill>
                            <a:srgbClr val="ffffff"/>
                          </a:solidFill>
                          <a:latin typeface="Times New Roman"/>
                        </a:rPr>
                        <a:t>User Story ID</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ctr">
                        <a:lnSpc>
                          <a:spcPct val="115000"/>
                        </a:lnSpc>
                      </a:pPr>
                      <a:r>
                        <a:rPr b="1" lang="en-US" sz="1000" spc="-1" strike="noStrike">
                          <a:solidFill>
                            <a:srgbClr val="ffffff"/>
                          </a:solidFill>
                          <a:latin typeface="Times New Roman"/>
                        </a:rPr>
                        <a:t>Task Name</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ctr">
                        <a:lnSpc>
                          <a:spcPct val="115000"/>
                        </a:lnSpc>
                      </a:pPr>
                      <a:r>
                        <a:rPr b="1" lang="en-US" sz="1000" spc="-1" strike="noStrike">
                          <a:solidFill>
                            <a:srgbClr val="ffffff"/>
                          </a:solidFill>
                          <a:latin typeface="Times New Roman"/>
                        </a:rPr>
                        <a:t>Start Date</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ctr">
                        <a:lnSpc>
                          <a:spcPct val="115000"/>
                        </a:lnSpc>
                      </a:pPr>
                      <a:r>
                        <a:rPr b="1" lang="en-US" sz="1000" spc="-1" strike="noStrike">
                          <a:solidFill>
                            <a:srgbClr val="ffffff"/>
                          </a:solidFill>
                          <a:latin typeface="Times New Roman"/>
                        </a:rPr>
                        <a:t>End Date</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ctr">
                        <a:lnSpc>
                          <a:spcPct val="115000"/>
                        </a:lnSpc>
                      </a:pPr>
                      <a:r>
                        <a:rPr b="1" lang="en-US" sz="1000" spc="-1" strike="noStrike">
                          <a:solidFill>
                            <a:srgbClr val="ffffff"/>
                          </a:solidFill>
                          <a:latin typeface="Times New Roman"/>
                        </a:rPr>
                        <a:t>Days</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68400" rIns="68400">
                      <a:noAutofit/>
                    </a:bodyPr>
                    <a:p>
                      <a:pPr algn="ctr">
                        <a:lnSpc>
                          <a:spcPct val="115000"/>
                        </a:lnSpc>
                      </a:pPr>
                      <a:r>
                        <a:rPr b="1" lang="en-US" sz="1000" spc="-1" strike="noStrike">
                          <a:solidFill>
                            <a:srgbClr val="ffffff"/>
                          </a:solidFill>
                          <a:latin typeface="Times New Roman"/>
                        </a:rPr>
                        <a:t>Status</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45320">
                <a:tc>
                  <a:txBody>
                    <a:bodyPr lIns="68400" rIns="68400">
                      <a:noAutofit/>
                    </a:bodyPr>
                    <a:p>
                      <a:pPr algn="ctr">
                        <a:lnSpc>
                          <a:spcPct val="115000"/>
                        </a:lnSpc>
                      </a:pPr>
                      <a:r>
                        <a:rPr b="0" lang="en-US" sz="1000" spc="-1" strike="noStrike">
                          <a:solidFill>
                            <a:srgbClr val="000000"/>
                          </a:solidFill>
                          <a:latin typeface="Times New Roman"/>
                        </a:rPr>
                        <a:t>1</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rowSpan="3">
                  <a:txBody>
                    <a:bodyPr lIns="68400" rIns="68400">
                      <a:noAutofit/>
                    </a:bodyPr>
                    <a:p>
                      <a:pPr algn="ctr">
                        <a:lnSpc>
                          <a:spcPct val="115000"/>
                        </a:lnSpc>
                      </a:pPr>
                      <a:r>
                        <a:rPr b="0" lang="en-US" sz="1000" spc="-1" strike="noStrike">
                          <a:solidFill>
                            <a:srgbClr val="000000"/>
                          </a:solidFill>
                          <a:latin typeface="Times New Roman"/>
                        </a:rPr>
                        <a:t>Sprint 1</a:t>
                      </a:r>
                      <a:endParaRPr b="0" lang="en-IN" sz="1000" spc="-1" strike="noStrike">
                        <a:latin typeface="Arial"/>
                      </a:endParaRPr>
                    </a:p>
                    <a:p>
                      <a:pPr algn="ctr">
                        <a:lnSpc>
                          <a:spcPct val="115000"/>
                        </a:lnSpc>
                      </a:pPr>
                      <a:endParaRPr b="0" lang="en-IN" sz="1000" spc="-1" strike="noStrike">
                        <a:latin typeface="Arial"/>
                      </a:endParaRPr>
                    </a:p>
                    <a:p>
                      <a:pPr algn="ctr">
                        <a:lnSpc>
                          <a:spcPct val="115000"/>
                        </a:lnSpc>
                      </a:pP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99000" rIns="99000">
                      <a:noAutofit/>
                    </a:bodyPr>
                    <a:p>
                      <a:pPr algn="ctr">
                        <a:lnSpc>
                          <a:spcPct val="100000"/>
                        </a:lnSpc>
                      </a:pPr>
                      <a:r>
                        <a:rPr b="0" lang="en-IN" sz="1000" spc="-1" strike="noStrike">
                          <a:solidFill>
                            <a:srgbClr val="000000"/>
                          </a:solidFill>
                          <a:latin typeface="Times New Roman"/>
                        </a:rPr>
                        <a:t>26/12/2021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99000" rIns="99000">
                      <a:noAutofit/>
                    </a:bodyPr>
                    <a:p>
                      <a:pPr algn="ctr">
                        <a:lnSpc>
                          <a:spcPct val="100000"/>
                        </a:lnSpc>
                      </a:pPr>
                      <a:r>
                        <a:rPr b="0" lang="en-IN" sz="1000" spc="-1" strike="noStrike">
                          <a:solidFill>
                            <a:srgbClr val="000000"/>
                          </a:solidFill>
                          <a:latin typeface="Times New Roman"/>
                        </a:rPr>
                        <a:t>28/12/2021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99000" rIns="99000">
                      <a:noAutofit/>
                    </a:bodyPr>
                    <a:p>
                      <a:pPr algn="ctr">
                        <a:lnSpc>
                          <a:spcPct val="100000"/>
                        </a:lnSpc>
                      </a:pPr>
                      <a:r>
                        <a:rPr b="0" lang="en-IN" sz="1000" spc="-1" strike="noStrike">
                          <a:solidFill>
                            <a:srgbClr val="000000"/>
                          </a:solidFill>
                          <a:latin typeface="Times New Roman"/>
                        </a:rPr>
                        <a:t>2</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99000" rIns="990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5320">
                <a:tc>
                  <a:txBody>
                    <a:bodyPr lIns="68400" rIns="68400">
                      <a:noAutofit/>
                    </a:bodyPr>
                    <a:p>
                      <a:pPr algn="ctr">
                        <a:lnSpc>
                          <a:spcPct val="115000"/>
                        </a:lnSpc>
                      </a:pPr>
                      <a:r>
                        <a:rPr b="0" lang="en-US" sz="1000" spc="-1" strike="noStrike">
                          <a:solidFill>
                            <a:srgbClr val="000000"/>
                          </a:solidFill>
                          <a:latin typeface="Times New Roman"/>
                        </a:rPr>
                        <a:t>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vMerge="1">
                  <a:tcPr marL="90000" marR="90000">
                    <a:solidFill>
                      <a:srgbClr val="729fcf"/>
                    </a:solidFill>
                  </a:tcPr>
                </a:tc>
                <a:tc>
                  <a:txBody>
                    <a:bodyPr lIns="99000" rIns="99000">
                      <a:noAutofit/>
                    </a:bodyPr>
                    <a:p>
                      <a:pPr algn="ctr">
                        <a:lnSpc>
                          <a:spcPct val="100000"/>
                        </a:lnSpc>
                      </a:pPr>
                      <a:r>
                        <a:rPr b="0" lang="en-IN" sz="1000" spc="-1" strike="noStrike">
                          <a:solidFill>
                            <a:srgbClr val="000000"/>
                          </a:solidFill>
                          <a:latin typeface="Times New Roman"/>
                        </a:rPr>
                        <a:t>29/12/2021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99000" rIns="99000">
                      <a:noAutofit/>
                    </a:bodyPr>
                    <a:p>
                      <a:pPr algn="ctr">
                        <a:lnSpc>
                          <a:spcPct val="100000"/>
                        </a:lnSpc>
                      </a:pPr>
                      <a:r>
                        <a:rPr b="0" lang="en-IN" sz="1000" spc="-1" strike="noStrike">
                          <a:solidFill>
                            <a:srgbClr val="000000"/>
                          </a:solidFill>
                          <a:latin typeface="Times New Roman"/>
                        </a:rPr>
                        <a:t>31/12/2021</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99000" rIns="99000">
                      <a:noAutofit/>
                    </a:bodyPr>
                    <a:p>
                      <a:pPr algn="ctr">
                        <a:lnSpc>
                          <a:spcPct val="100000"/>
                        </a:lnSpc>
                      </a:pPr>
                      <a:r>
                        <a:rPr b="0" lang="en-IN" sz="1000" spc="-1" strike="noStrike">
                          <a:solidFill>
                            <a:srgbClr val="000000"/>
                          </a:solidFill>
                          <a:latin typeface="Times New Roman"/>
                        </a:rPr>
                        <a:t>3</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99000" rIns="990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5320">
                <a:tc>
                  <a:txBody>
                    <a:bodyPr lIns="68400" rIns="68400">
                      <a:noAutofit/>
                    </a:bodyPr>
                    <a:p>
                      <a:pPr algn="ctr">
                        <a:lnSpc>
                          <a:spcPct val="115000"/>
                        </a:lnSpc>
                      </a:pPr>
                      <a:r>
                        <a:rPr b="0" lang="en-US" sz="1000" spc="-1" strike="noStrike">
                          <a:solidFill>
                            <a:srgbClr val="000000"/>
                          </a:solidFill>
                          <a:latin typeface="Times New Roman"/>
                        </a:rPr>
                        <a:t>3</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vMerge="1">
                  <a:tcPr marL="90000" marR="90000">
                    <a:solidFill>
                      <a:srgbClr val="729fcf"/>
                    </a:solidFill>
                  </a:tcPr>
                </a:tc>
                <a:tc>
                  <a:txBody>
                    <a:bodyPr lIns="99000" rIns="99000">
                      <a:noAutofit/>
                    </a:bodyPr>
                    <a:p>
                      <a:pPr algn="ctr">
                        <a:lnSpc>
                          <a:spcPct val="100000"/>
                        </a:lnSpc>
                      </a:pPr>
                      <a:r>
                        <a:rPr b="0" lang="en-IN" sz="1000" spc="-1" strike="noStrike">
                          <a:solidFill>
                            <a:srgbClr val="000000"/>
                          </a:solidFill>
                          <a:latin typeface="Times New Roman"/>
                        </a:rPr>
                        <a:t>03/01/2022</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99000" rIns="99000">
                      <a:noAutofit/>
                    </a:bodyPr>
                    <a:p>
                      <a:pPr algn="ctr">
                        <a:lnSpc>
                          <a:spcPct val="100000"/>
                        </a:lnSpc>
                      </a:pPr>
                      <a:r>
                        <a:rPr b="0" lang="en-IN" sz="1000" spc="-1" strike="noStrike">
                          <a:solidFill>
                            <a:srgbClr val="000000"/>
                          </a:solidFill>
                          <a:latin typeface="Times New Roman"/>
                        </a:rPr>
                        <a:t>08/01/2022</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99000" rIns="99000">
                      <a:noAutofit/>
                    </a:bodyPr>
                    <a:p>
                      <a:pPr algn="ctr">
                        <a:lnSpc>
                          <a:spcPct val="100000"/>
                        </a:lnSpc>
                      </a:pPr>
                      <a:r>
                        <a:rPr b="0" lang="en-IN" sz="1000" spc="-1" strike="noStrike">
                          <a:solidFill>
                            <a:srgbClr val="000000"/>
                          </a:solidFill>
                          <a:latin typeface="Times New Roman"/>
                        </a:rPr>
                        <a:t>5</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99000" rIns="990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5320">
                <a:tc>
                  <a:txBody>
                    <a:bodyPr lIns="68400" rIns="68400">
                      <a:noAutofit/>
                    </a:bodyPr>
                    <a:p>
                      <a:pPr algn="ctr">
                        <a:lnSpc>
                          <a:spcPct val="115000"/>
                        </a:lnSpc>
                      </a:pPr>
                      <a:r>
                        <a:rPr b="0" lang="en-US" sz="1000" spc="-1" strike="noStrike">
                          <a:solidFill>
                            <a:srgbClr val="000000"/>
                          </a:solidFill>
                          <a:latin typeface="Times New Roman"/>
                        </a:rPr>
                        <a:t>4</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rowSpan="2">
                  <a:txBody>
                    <a:bodyPr lIns="68400" rIns="68400">
                      <a:noAutofit/>
                    </a:bodyPr>
                    <a:p>
                      <a:pPr algn="ctr">
                        <a:lnSpc>
                          <a:spcPct val="115000"/>
                        </a:lnSpc>
                        <a:tabLst>
                          <a:tab algn="l" pos="0"/>
                        </a:tabLst>
                      </a:pPr>
                      <a:r>
                        <a:rPr b="0" lang="en-US" sz="1000" spc="-1" strike="noStrike">
                          <a:solidFill>
                            <a:srgbClr val="000000"/>
                          </a:solidFill>
                          <a:latin typeface="Times New Roman"/>
                        </a:rPr>
                        <a:t>Sprint 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09/01/2022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16/01/2022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000" spc="-1" strike="noStrike">
                          <a:solidFill>
                            <a:srgbClr val="000000"/>
                          </a:solidFill>
                          <a:latin typeface="Times New Roman"/>
                        </a:rPr>
                        <a:t>8</a:t>
                      </a:r>
                      <a:endParaRPr b="0" lang="en-IN"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5320">
                <a:tc>
                  <a:txBody>
                    <a:bodyPr lIns="68400" rIns="68400">
                      <a:noAutofit/>
                    </a:bodyPr>
                    <a:p>
                      <a:pPr algn="ctr">
                        <a:lnSpc>
                          <a:spcPct val="115000"/>
                        </a:lnSpc>
                      </a:pPr>
                      <a:r>
                        <a:rPr b="0" lang="en-US" sz="1000" spc="-1" strike="noStrike">
                          <a:solidFill>
                            <a:srgbClr val="000000"/>
                          </a:solidFill>
                          <a:latin typeface="Times New Roman"/>
                        </a:rPr>
                        <a:t>5</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vMerge="1">
                  <a:tcPr marL="90000" marR="90000">
                    <a:solidFill>
                      <a:srgbClr val="729fcf"/>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18/01/2022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22/01/2022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gn="ctr">
                        <a:lnSpc>
                          <a:spcPct val="100000"/>
                        </a:lnSpc>
                      </a:pPr>
                      <a:r>
                        <a:rPr b="0" lang="en-US" sz="1000" spc="-1" strike="noStrike">
                          <a:solidFill>
                            <a:srgbClr val="000000"/>
                          </a:solidFill>
                          <a:latin typeface="Times New Roman"/>
                        </a:rPr>
                        <a:t>5</a:t>
                      </a:r>
                      <a:endParaRPr b="0" lang="en-IN"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5320">
                <a:tc>
                  <a:txBody>
                    <a:bodyPr lIns="68400" rIns="68400">
                      <a:noAutofit/>
                    </a:bodyPr>
                    <a:p>
                      <a:pPr algn="ctr">
                        <a:lnSpc>
                          <a:spcPct val="115000"/>
                        </a:lnSpc>
                      </a:pPr>
                      <a:r>
                        <a:rPr b="0" lang="en-US" sz="1000" spc="-1" strike="noStrike">
                          <a:solidFill>
                            <a:srgbClr val="000000"/>
                          </a:solidFill>
                          <a:latin typeface="Times New Roman"/>
                        </a:rPr>
                        <a:t>6</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rowSpan="2">
                  <a:txBody>
                    <a:bodyPr lIns="68400" rIns="68400">
                      <a:noAutofit/>
                    </a:bodyPr>
                    <a:p>
                      <a:pPr algn="ctr">
                        <a:lnSpc>
                          <a:spcPct val="115000"/>
                        </a:lnSpc>
                      </a:pPr>
                      <a:r>
                        <a:rPr b="0" lang="en-US" sz="1000" spc="-1" strike="noStrike">
                          <a:solidFill>
                            <a:srgbClr val="000000"/>
                          </a:solidFill>
                          <a:latin typeface="Times New Roman"/>
                        </a:rPr>
                        <a:t>Sprint 3</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23/01/2022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27/01/2022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gn="ctr">
                        <a:lnSpc>
                          <a:spcPct val="100000"/>
                        </a:lnSpc>
                      </a:pPr>
                      <a:r>
                        <a:rPr b="0" lang="en-US" sz="1000" spc="-1" strike="noStrike">
                          <a:solidFill>
                            <a:srgbClr val="000000"/>
                          </a:solidFill>
                          <a:latin typeface="Times New Roman"/>
                        </a:rPr>
                        <a:t>5</a:t>
                      </a:r>
                      <a:endParaRPr b="0" lang="en-IN" sz="1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5320">
                <a:tc>
                  <a:txBody>
                    <a:bodyPr lIns="68400" rIns="68400">
                      <a:noAutofit/>
                    </a:bodyPr>
                    <a:p>
                      <a:pPr algn="ctr">
                        <a:lnSpc>
                          <a:spcPct val="115000"/>
                        </a:lnSpc>
                      </a:pPr>
                      <a:r>
                        <a:rPr b="0" lang="en-US" sz="1000" spc="-1" strike="noStrike">
                          <a:solidFill>
                            <a:srgbClr val="000000"/>
                          </a:solidFill>
                          <a:latin typeface="Times New Roman"/>
                        </a:rPr>
                        <a:t>7</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vMerge="1">
                  <a:tcPr marL="90000" marR="90000">
                    <a:solidFill>
                      <a:srgbClr val="729fcf"/>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30/01/2022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05/02/2022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0000"/>
                        </a:lnSpc>
                      </a:pPr>
                      <a:r>
                        <a:rPr b="0" lang="en-US" sz="1000" spc="-1" strike="noStrike">
                          <a:solidFill>
                            <a:srgbClr val="000000"/>
                          </a:solidFill>
                          <a:latin typeface="Times New Roman"/>
                        </a:rPr>
                        <a:t>7</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5320">
                <a:tc>
                  <a:txBody>
                    <a:bodyPr lIns="68400" rIns="68400">
                      <a:noAutofit/>
                    </a:bodyPr>
                    <a:p>
                      <a:pPr algn="ctr">
                        <a:lnSpc>
                          <a:spcPct val="115000"/>
                        </a:lnSpc>
                      </a:pPr>
                      <a:r>
                        <a:rPr b="0" lang="en-US" sz="1000" spc="-1" strike="noStrike">
                          <a:solidFill>
                            <a:srgbClr val="000000"/>
                          </a:solidFill>
                          <a:latin typeface="Times New Roman"/>
                        </a:rPr>
                        <a:t>8</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rowSpan="2">
                  <a:txBody>
                    <a:bodyPr lIns="68400" rIns="68400">
                      <a:noAutofit/>
                    </a:bodyPr>
                    <a:p>
                      <a:pPr algn="ctr">
                        <a:lnSpc>
                          <a:spcPct val="115000"/>
                        </a:lnSpc>
                      </a:pPr>
                      <a:r>
                        <a:rPr b="0" lang="en-US" sz="1000" spc="-1" strike="noStrike">
                          <a:solidFill>
                            <a:srgbClr val="000000"/>
                          </a:solidFill>
                          <a:latin typeface="Times New Roman"/>
                        </a:rPr>
                        <a:t>Sprint 4</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15000"/>
                        </a:lnSpc>
                      </a:pPr>
                      <a:r>
                        <a:rPr b="0" lang="en-US" sz="1000" spc="-1" strike="noStrike">
                          <a:solidFill>
                            <a:srgbClr val="000000"/>
                          </a:solidFill>
                          <a:latin typeface="Times New Roman"/>
                        </a:rPr>
                        <a:t>06/02/2022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15000"/>
                        </a:lnSpc>
                      </a:pPr>
                      <a:r>
                        <a:rPr b="0" lang="en-US" sz="1000" spc="-1" strike="noStrike">
                          <a:solidFill>
                            <a:srgbClr val="000000"/>
                          </a:solidFill>
                          <a:latin typeface="Times New Roman"/>
                        </a:rPr>
                        <a:t>10/01/2022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0000"/>
                        </a:lnSpc>
                      </a:pPr>
                      <a:r>
                        <a:rPr b="0" lang="en-US" sz="1000" spc="-1" strike="noStrike">
                          <a:solidFill>
                            <a:srgbClr val="000000"/>
                          </a:solidFill>
                          <a:latin typeface="Times New Roman"/>
                        </a:rPr>
                        <a:t>5</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7840">
                <a:tc>
                  <a:txBody>
                    <a:bodyPr lIns="68400" rIns="68400">
                      <a:noAutofit/>
                    </a:bodyPr>
                    <a:p>
                      <a:pPr algn="ctr">
                        <a:lnSpc>
                          <a:spcPct val="115000"/>
                        </a:lnSpc>
                      </a:pPr>
                      <a:r>
                        <a:rPr b="0" lang="en-US" sz="1000" spc="-1" strike="noStrike">
                          <a:solidFill>
                            <a:srgbClr val="000000"/>
                          </a:solidFill>
                          <a:latin typeface="Times New Roman"/>
                        </a:rPr>
                        <a:t>9</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vMerge="1">
                  <a:tcPr marL="90000" marR="90000">
                    <a:solidFill>
                      <a:srgbClr val="729fcf"/>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16/02/2022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15000"/>
                        </a:lnSpc>
                        <a:tabLst>
                          <a:tab algn="l" pos="0"/>
                        </a:tabLst>
                      </a:pPr>
                      <a:r>
                        <a:rPr b="0" lang="en-US" sz="1000" spc="-1" strike="noStrike">
                          <a:solidFill>
                            <a:srgbClr val="000000"/>
                          </a:solidFill>
                          <a:latin typeface="Times New Roman"/>
                        </a:rPr>
                        <a:t>19/02/2022</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0000"/>
                        </a:lnSpc>
                      </a:pPr>
                      <a:r>
                        <a:rPr b="0" lang="en-US" sz="1000" spc="-1" strike="noStrike">
                          <a:solidFill>
                            <a:srgbClr val="000000"/>
                          </a:solidFill>
                          <a:latin typeface="Times New Roman"/>
                        </a:rPr>
                        <a:t>4</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0000"/>
                        </a:lnSpc>
                      </a:pPr>
                      <a:r>
                        <a:rPr b="0" lang="en-IN" sz="1000" spc="-1" strike="noStrike">
                          <a:solidFill>
                            <a:srgbClr val="000000"/>
                          </a:solidFill>
                          <a:latin typeface="Times New Roman"/>
                        </a:rPr>
                        <a:t>Completed</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mc:AlternateContent>
    <mc:Choice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495360" y="0"/>
            <a:ext cx="8910000" cy="759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SPRINT BACKLOG PLAN</a:t>
            </a:r>
            <a:endParaRPr b="0" lang="en-IN" sz="2800" spc="-1" strike="noStrike">
              <a:latin typeface="Arial"/>
            </a:endParaRPr>
          </a:p>
        </p:txBody>
      </p:sp>
      <p:sp>
        <p:nvSpPr>
          <p:cNvPr id="282" name="CustomShape 2"/>
          <p:cNvSpPr/>
          <p:nvPr/>
        </p:nvSpPr>
        <p:spPr>
          <a:xfrm>
            <a:off x="1600200" y="2942640"/>
            <a:ext cx="179280" cy="363960"/>
          </a:xfrm>
          <a:prstGeom prst="rect">
            <a:avLst/>
          </a:prstGeom>
          <a:noFill/>
          <a:ln>
            <a:noFill/>
          </a:ln>
        </p:spPr>
        <p:style>
          <a:lnRef idx="0"/>
          <a:fillRef idx="0"/>
          <a:effectRef idx="0"/>
          <a:fontRef idx="minor"/>
        </p:style>
      </p:sp>
      <p:sp>
        <p:nvSpPr>
          <p:cNvPr id="283" name="CustomShape 3"/>
          <p:cNvSpPr/>
          <p:nvPr/>
        </p:nvSpPr>
        <p:spPr>
          <a:xfrm>
            <a:off x="1050840" y="1203480"/>
            <a:ext cx="9900720" cy="451800"/>
          </a:xfrm>
          <a:prstGeom prst="rect">
            <a:avLst/>
          </a:prstGeom>
          <a:noFill/>
          <a:ln>
            <a:noFill/>
          </a:ln>
        </p:spPr>
        <p:style>
          <a:lnRef idx="0"/>
          <a:fillRef idx="0"/>
          <a:effectRef idx="0"/>
          <a:fontRef idx="minor"/>
        </p:style>
      </p:sp>
      <p:graphicFrame>
        <p:nvGraphicFramePr>
          <p:cNvPr id="284" name="Table 4"/>
          <p:cNvGraphicFramePr/>
          <p:nvPr/>
        </p:nvGraphicFramePr>
        <p:xfrm>
          <a:off x="152640" y="914760"/>
          <a:ext cx="8686080" cy="6507000"/>
        </p:xfrm>
        <a:graphic>
          <a:graphicData uri="http://schemas.openxmlformats.org/drawingml/2006/table">
            <a:tbl>
              <a:tblPr/>
              <a:tblGrid>
                <a:gridCol w="839880"/>
                <a:gridCol w="774000"/>
                <a:gridCol w="625320"/>
                <a:gridCol w="435960"/>
                <a:gridCol w="435960"/>
                <a:gridCol w="435960"/>
                <a:gridCol w="435960"/>
                <a:gridCol w="435960"/>
                <a:gridCol w="435960"/>
                <a:gridCol w="435960"/>
                <a:gridCol w="435960"/>
                <a:gridCol w="435960"/>
                <a:gridCol w="504000"/>
                <a:gridCol w="504000"/>
                <a:gridCol w="504000"/>
                <a:gridCol w="504000"/>
                <a:gridCol w="507600"/>
              </a:tblGrid>
              <a:tr h="735480">
                <a:tc>
                  <a:txBody>
                    <a:bodyPr lIns="59760" rIns="59760">
                      <a:noAutofit/>
                    </a:bodyPr>
                    <a:p>
                      <a:pPr algn="ctr">
                        <a:lnSpc>
                          <a:spcPct val="115000"/>
                        </a:lnSpc>
                      </a:pPr>
                      <a:r>
                        <a:rPr b="1" lang="en-IN" sz="1000" spc="-1" strike="noStrike">
                          <a:solidFill>
                            <a:srgbClr val="ffffff"/>
                          </a:solidFill>
                          <a:latin typeface="Times New Roman"/>
                        </a:rPr>
                        <a:t>Backlog Item</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Status &amp; completion date</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Original estimate in hours</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Day5</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Day6</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Day7</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Day8</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Day9</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Day10</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13640">
                <a:tc>
                  <a:txBody>
                    <a:bodyPr lIns="59760" rIns="59760">
                      <a:noAutofit/>
                    </a:bodyPr>
                    <a:p>
                      <a:pPr algn="ctr">
                        <a:lnSpc>
                          <a:spcPct val="115000"/>
                        </a:lnSpc>
                      </a:pPr>
                      <a:r>
                        <a:rPr b="1" lang="en-IN" sz="1000" spc="-1" strike="noStrike">
                          <a:solidFill>
                            <a:srgbClr val="ffffff"/>
                          </a:solidFill>
                          <a:latin typeface="Times New Roman"/>
                        </a:rPr>
                        <a:t>User story #1,#2,#3</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59760" rIns="59760">
                      <a:noAutofit/>
                    </a:bodyPr>
                    <a:p>
                      <a:pPr algn="ctr">
                        <a:lnSpc>
                          <a:spcPct val="115000"/>
                        </a:lnSpc>
                      </a:pPr>
                      <a:r>
                        <a:rPr b="0" lang="en-IN" sz="1000" spc="-1" strike="noStrike">
                          <a:solidFill>
                            <a:srgbClr val="000000"/>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2840">
                <a:tc>
                  <a:txBody>
                    <a:bodyPr lIns="59760" rIns="59760">
                      <a:noAutofit/>
                    </a:bodyPr>
                    <a:p>
                      <a:pPr algn="ctr">
                        <a:lnSpc>
                          <a:spcPct val="115000"/>
                        </a:lnSpc>
                      </a:pPr>
                      <a:r>
                        <a:rPr b="1" lang="en-IN" sz="1000" spc="-1" strike="noStrike">
                          <a:solidFill>
                            <a:srgbClr val="ffffff"/>
                          </a:solidFill>
                          <a:latin typeface="Times New Roman"/>
                          <a:ea typeface="Calibri"/>
                        </a:rPr>
                        <a:t>Table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99000" rIns="99000">
                      <a:noAutofit/>
                    </a:bodyPr>
                    <a:p>
                      <a:pPr algn="ctr">
                        <a:lnSpc>
                          <a:spcPct val="100000"/>
                        </a:lnSpc>
                      </a:pPr>
                      <a:r>
                        <a:rPr b="0" lang="en-IN" sz="1100" spc="-1" strike="noStrike">
                          <a:solidFill>
                            <a:srgbClr val="000000"/>
                          </a:solidFill>
                          <a:latin typeface="Times New Roman"/>
                        </a:rPr>
                        <a:t>28/12/2021</a:t>
                      </a:r>
                      <a:endParaRPr b="0" lang="en-IN" sz="11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2840">
                <a:tc>
                  <a:txBody>
                    <a:bodyPr lIns="59760" rIns="59760">
                      <a:noAutofit/>
                    </a:bodyPr>
                    <a:p>
                      <a:pPr algn="ctr">
                        <a:lnSpc>
                          <a:spcPct val="115000"/>
                        </a:lnSpc>
                      </a:pPr>
                      <a:r>
                        <a:rPr b="1" lang="en-IN" sz="1000" spc="-1" strike="noStrike">
                          <a:solidFill>
                            <a:srgbClr val="ffffff"/>
                          </a:solidFill>
                          <a:latin typeface="Times New Roman"/>
                        </a:rPr>
                        <a:t>Form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99000" rIns="99000">
                      <a:noAutofit/>
                    </a:bodyPr>
                    <a:p>
                      <a:pPr algn="ctr">
                        <a:lnSpc>
                          <a:spcPct val="100000"/>
                        </a:lnSpc>
                      </a:pPr>
                      <a:r>
                        <a:rPr b="0" lang="en-IN" sz="1100" spc="-1" strike="noStrike">
                          <a:solidFill>
                            <a:srgbClr val="000000"/>
                          </a:solidFill>
                          <a:latin typeface="Times New Roman"/>
                        </a:rPr>
                        <a:t>31/12/2021</a:t>
                      </a:r>
                      <a:endParaRPr b="0" lang="en-IN" sz="11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3</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2840">
                <a:tc>
                  <a:txBody>
                    <a:bodyPr lIns="59760" rIns="59760">
                      <a:noAutofit/>
                    </a:bodyPr>
                    <a:p>
                      <a:pPr algn="ctr">
                        <a:lnSpc>
                          <a:spcPct val="115000"/>
                        </a:lnSpc>
                      </a:pPr>
                      <a:r>
                        <a:rPr b="1" lang="en-IN" sz="1000" spc="-1" strike="noStrike">
                          <a:solidFill>
                            <a:srgbClr val="ffffff"/>
                          </a:solidFill>
                          <a:latin typeface="Times New Roman"/>
                        </a:rPr>
                        <a:t>Coding</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99000" rIns="99000">
                      <a:noAutofit/>
                    </a:bodyPr>
                    <a:p>
                      <a:pPr algn="ctr">
                        <a:lnSpc>
                          <a:spcPct val="100000"/>
                        </a:lnSpc>
                      </a:pPr>
                      <a:r>
                        <a:rPr b="0" lang="en-IN" sz="1100" spc="-1" strike="noStrike">
                          <a:solidFill>
                            <a:srgbClr val="000000"/>
                          </a:solidFill>
                          <a:latin typeface="Times New Roman"/>
                        </a:rPr>
                        <a:t>08/01/2021</a:t>
                      </a:r>
                      <a:endParaRPr b="0" lang="en-IN" sz="11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5</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13640">
                <a:tc>
                  <a:txBody>
                    <a:bodyPr lIns="59760" rIns="59760">
                      <a:noAutofit/>
                    </a:bodyPr>
                    <a:p>
                      <a:pPr algn="ctr">
                        <a:lnSpc>
                          <a:spcPct val="115000"/>
                        </a:lnSpc>
                      </a:pPr>
                      <a:r>
                        <a:rPr b="1" lang="en-IN" sz="1000" spc="-1" strike="noStrike">
                          <a:solidFill>
                            <a:srgbClr val="ffffff"/>
                          </a:solidFill>
                          <a:latin typeface="Times New Roman"/>
                        </a:rPr>
                        <a:t>User story #4,#5</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8920">
                <a:tc>
                  <a:txBody>
                    <a:bodyPr lIns="68400" rIns="68400">
                      <a:noAutofit/>
                    </a:bodyPr>
                    <a:p>
                      <a:pPr algn="ctr">
                        <a:lnSpc>
                          <a:spcPct val="107000"/>
                        </a:lnSpc>
                        <a:spcAft>
                          <a:spcPts val="799"/>
                        </a:spcAft>
                      </a:pPr>
                      <a:r>
                        <a:rPr b="1" lang="en-US" sz="1000" spc="-1" strike="noStrike">
                          <a:solidFill>
                            <a:srgbClr val="ffffff"/>
                          </a:solidFill>
                          <a:latin typeface="Times New Roman"/>
                        </a:rPr>
                        <a:t>Creation dataset</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16/01/2022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89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Preprocessing</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22/01/2022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91320">
                <a:tc>
                  <a:txBody>
                    <a:bodyPr lIns="68400" rIns="68400">
                      <a:noAutofit/>
                    </a:bodyPr>
                    <a:p>
                      <a:pPr algn="ctr">
                        <a:lnSpc>
                          <a:spcPct val="107000"/>
                        </a:lnSpc>
                        <a:spcAft>
                          <a:spcPts val="799"/>
                        </a:spcAft>
                        <a:tabLst>
                          <a:tab algn="l" pos="0"/>
                        </a:tabLst>
                      </a:pPr>
                      <a:r>
                        <a:rPr b="1" lang="en-IN" sz="1000" spc="-1" strike="noStrike">
                          <a:solidFill>
                            <a:srgbClr val="ffffff"/>
                          </a:solidFill>
                          <a:latin typeface="Times New Roman"/>
                        </a:rPr>
                        <a:t>User story #6,#7</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89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Training</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27/01/2022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89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Prediction</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05/02/2022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91320">
                <a:tc>
                  <a:txBody>
                    <a:bodyPr lIns="68400" rIns="68400">
                      <a:noAutofit/>
                    </a:bodyPr>
                    <a:p>
                      <a:pPr algn="ctr">
                        <a:lnSpc>
                          <a:spcPct val="107000"/>
                        </a:lnSpc>
                        <a:spcAft>
                          <a:spcPts val="799"/>
                        </a:spcAft>
                        <a:tabLst>
                          <a:tab algn="l" pos="0"/>
                        </a:tabLst>
                      </a:pPr>
                      <a:r>
                        <a:rPr b="1" lang="en-IN" sz="1000" spc="-1" strike="noStrike">
                          <a:solidFill>
                            <a:srgbClr val="ffffff"/>
                          </a:solidFill>
                          <a:latin typeface="Times New Roman"/>
                        </a:rPr>
                        <a:t>User story #8,#9</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8920">
                <a:tc>
                  <a:txBody>
                    <a:bodyPr lIns="68400" rIns="68400">
                      <a:noAutofit/>
                    </a:bodyPr>
                    <a:p>
                      <a:pPr algn="ctr">
                        <a:lnSpc>
                          <a:spcPct val="107000"/>
                        </a:lnSpc>
                        <a:spcAft>
                          <a:spcPts val="799"/>
                        </a:spcAft>
                      </a:pPr>
                      <a:r>
                        <a:rPr b="1" lang="en-US" sz="1000" spc="-1" strike="noStrike">
                          <a:solidFill>
                            <a:srgbClr val="ffffff"/>
                          </a:solidFill>
                          <a:latin typeface="Times New Roman"/>
                        </a:rPr>
                        <a:t>Testing data</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pPr>
                      <a:r>
                        <a:rPr b="0" lang="en-US" sz="1100" spc="-1" strike="noStrike">
                          <a:solidFill>
                            <a:srgbClr val="000000"/>
                          </a:solidFill>
                          <a:latin typeface="Times New Roman"/>
                        </a:rPr>
                        <a:t>10/02/2022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91320">
                <a:tc>
                  <a:txBody>
                    <a:bodyPr lIns="68400" rIns="68400">
                      <a:noAutofit/>
                    </a:bodyPr>
                    <a:p>
                      <a:pPr algn="ctr">
                        <a:lnSpc>
                          <a:spcPct val="107000"/>
                        </a:lnSpc>
                        <a:spcAft>
                          <a:spcPts val="799"/>
                        </a:spcAft>
                        <a:tabLst>
                          <a:tab algn="l" pos="0"/>
                        </a:tabLst>
                      </a:pPr>
                      <a:r>
                        <a:rPr b="1" lang="en-US" sz="1000" spc="-1" strike="noStrike">
                          <a:solidFill>
                            <a:srgbClr val="ffffff"/>
                          </a:solidFill>
                          <a:latin typeface="Times New Roman"/>
                        </a:rPr>
                        <a:t>Output generation </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59760" rIns="59760">
                      <a:noAutofit/>
                    </a:bodyPr>
                    <a:p>
                      <a:pPr algn="ctr">
                        <a:lnSpc>
                          <a:spcPct val="115000"/>
                        </a:lnSpc>
                        <a:tabLst>
                          <a:tab algn="l" pos="0"/>
                        </a:tabLst>
                      </a:pPr>
                      <a:r>
                        <a:rPr b="0" lang="en-US" sz="1100" spc="-1" strike="noStrike">
                          <a:solidFill>
                            <a:srgbClr val="000000"/>
                          </a:solidFill>
                          <a:latin typeface="Times New Roman"/>
                        </a:rPr>
                        <a:t>19/02/2022</a:t>
                      </a:r>
                      <a:endParaRPr b="0" lang="en-IN" sz="11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5</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75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Total</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3</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5</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3</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44520" y="-31680"/>
            <a:ext cx="8910000" cy="86364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IN" sz="2800" spc="-1" strike="noStrike">
                <a:solidFill>
                  <a:srgbClr val="0070c0"/>
                </a:solidFill>
                <a:latin typeface="Times New Roman"/>
                <a:ea typeface="DejaVu Sans"/>
              </a:rPr>
              <a:t>SPRINT ACTUAL</a:t>
            </a:r>
            <a:endParaRPr b="0" lang="en-IN" sz="2800" spc="-1" strike="noStrike">
              <a:latin typeface="Arial"/>
            </a:endParaRPr>
          </a:p>
        </p:txBody>
      </p:sp>
      <p:sp>
        <p:nvSpPr>
          <p:cNvPr id="286" name="CustomShape 2"/>
          <p:cNvSpPr/>
          <p:nvPr/>
        </p:nvSpPr>
        <p:spPr>
          <a:xfrm>
            <a:off x="1064520" y="1163160"/>
            <a:ext cx="9900720" cy="451800"/>
          </a:xfrm>
          <a:prstGeom prst="rect">
            <a:avLst/>
          </a:prstGeom>
          <a:noFill/>
          <a:ln>
            <a:noFill/>
          </a:ln>
        </p:spPr>
        <p:style>
          <a:lnRef idx="0"/>
          <a:fillRef idx="0"/>
          <a:effectRef idx="0"/>
          <a:fontRef idx="minor"/>
        </p:style>
      </p:sp>
      <p:graphicFrame>
        <p:nvGraphicFramePr>
          <p:cNvPr id="287" name="Table 3"/>
          <p:cNvGraphicFramePr/>
          <p:nvPr/>
        </p:nvGraphicFramePr>
        <p:xfrm>
          <a:off x="159840" y="745920"/>
          <a:ext cx="8686080" cy="6507000"/>
        </p:xfrm>
        <a:graphic>
          <a:graphicData uri="http://schemas.openxmlformats.org/drawingml/2006/table">
            <a:tbl>
              <a:tblPr/>
              <a:tblGrid>
                <a:gridCol w="839880"/>
                <a:gridCol w="774000"/>
                <a:gridCol w="625320"/>
                <a:gridCol w="435960"/>
                <a:gridCol w="435960"/>
                <a:gridCol w="435960"/>
                <a:gridCol w="435960"/>
                <a:gridCol w="435960"/>
                <a:gridCol w="435960"/>
                <a:gridCol w="435960"/>
                <a:gridCol w="435960"/>
                <a:gridCol w="435960"/>
                <a:gridCol w="504000"/>
                <a:gridCol w="504000"/>
                <a:gridCol w="504000"/>
                <a:gridCol w="504000"/>
                <a:gridCol w="507600"/>
              </a:tblGrid>
              <a:tr h="735480">
                <a:tc>
                  <a:txBody>
                    <a:bodyPr lIns="59760" rIns="59760">
                      <a:noAutofit/>
                    </a:bodyPr>
                    <a:p>
                      <a:pPr algn="ctr">
                        <a:lnSpc>
                          <a:spcPct val="115000"/>
                        </a:lnSpc>
                      </a:pPr>
                      <a:r>
                        <a:rPr b="1" lang="en-IN" sz="1000" spc="-1" strike="noStrike">
                          <a:solidFill>
                            <a:srgbClr val="ffffff"/>
                          </a:solidFill>
                          <a:latin typeface="Times New Roman"/>
                        </a:rPr>
                        <a:t>Backlog Item</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Status &amp; completion date</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Original estimate in hours</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Day5</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Day6</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Day7</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Day8</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Day9</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Day10</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Day11</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Day12</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Day13</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lIns="59760" rIns="59760">
                      <a:noAutofit/>
                    </a:bodyPr>
                    <a:p>
                      <a:pPr algn="ctr">
                        <a:lnSpc>
                          <a:spcPct val="115000"/>
                        </a:lnSpc>
                      </a:pPr>
                      <a:r>
                        <a:rPr b="1" lang="en-IN" sz="1000" spc="-1" strike="noStrike">
                          <a:solidFill>
                            <a:srgbClr val="ffffff"/>
                          </a:solidFill>
                          <a:latin typeface="Times New Roman"/>
                        </a:rPr>
                        <a:t>Day14</a:t>
                      </a:r>
                      <a:endParaRPr b="0" lang="en-IN" sz="1000" spc="-1" strike="noStrike">
                        <a:latin typeface="Arial"/>
                      </a:endParaRPr>
                    </a:p>
                    <a:p>
                      <a:pPr algn="ctr">
                        <a:lnSpc>
                          <a:spcPct val="115000"/>
                        </a:lnSpc>
                      </a:pPr>
                      <a:r>
                        <a:rPr b="1" lang="en-IN" sz="1000" spc="-1" strike="noStrike">
                          <a:solidFill>
                            <a:srgbClr val="ffffff"/>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13640">
                <a:tc>
                  <a:txBody>
                    <a:bodyPr lIns="59760" rIns="59760">
                      <a:noAutofit/>
                    </a:bodyPr>
                    <a:p>
                      <a:pPr algn="ctr">
                        <a:lnSpc>
                          <a:spcPct val="115000"/>
                        </a:lnSpc>
                      </a:pPr>
                      <a:r>
                        <a:rPr b="1" lang="en-IN" sz="1000" spc="-1" strike="noStrike">
                          <a:solidFill>
                            <a:srgbClr val="ffffff"/>
                          </a:solidFill>
                          <a:latin typeface="Times New Roman"/>
                        </a:rPr>
                        <a:t>User story #1,#2,#3</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59760" rIns="59760">
                      <a:noAutofit/>
                    </a:bodyPr>
                    <a:p>
                      <a:pPr algn="ctr">
                        <a:lnSpc>
                          <a:spcPct val="115000"/>
                        </a:lnSpc>
                      </a:pPr>
                      <a:r>
                        <a:rPr b="0" lang="en-IN" sz="1000" spc="-1" strike="noStrike">
                          <a:solidFill>
                            <a:srgbClr val="000000"/>
                          </a:solidFill>
                          <a:latin typeface="Times New Roman"/>
                        </a:rPr>
                        <a:t> </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rPr>
                        <a:t>hrs</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2840">
                <a:tc>
                  <a:txBody>
                    <a:bodyPr lIns="59760" rIns="59760">
                      <a:noAutofit/>
                    </a:bodyPr>
                    <a:p>
                      <a:pPr algn="ctr">
                        <a:lnSpc>
                          <a:spcPct val="115000"/>
                        </a:lnSpc>
                      </a:pPr>
                      <a:r>
                        <a:rPr b="1" lang="en-IN" sz="1000" spc="-1" strike="noStrike">
                          <a:solidFill>
                            <a:srgbClr val="ffffff"/>
                          </a:solidFill>
                          <a:latin typeface="Times New Roman"/>
                          <a:ea typeface="Calibri"/>
                        </a:rPr>
                        <a:t>Table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99000" rIns="99000">
                      <a:noAutofit/>
                    </a:bodyPr>
                    <a:p>
                      <a:pPr algn="ctr">
                        <a:lnSpc>
                          <a:spcPct val="100000"/>
                        </a:lnSpc>
                      </a:pPr>
                      <a:r>
                        <a:rPr b="0" lang="en-IN" sz="1100" spc="-1" strike="noStrike">
                          <a:solidFill>
                            <a:srgbClr val="000000"/>
                          </a:solidFill>
                          <a:latin typeface="Times New Roman"/>
                        </a:rPr>
                        <a:t>28/12/2021</a:t>
                      </a:r>
                      <a:endParaRPr b="0" lang="en-IN" sz="11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02840">
                <a:tc>
                  <a:txBody>
                    <a:bodyPr lIns="59760" rIns="59760">
                      <a:noAutofit/>
                    </a:bodyPr>
                    <a:p>
                      <a:pPr algn="ctr">
                        <a:lnSpc>
                          <a:spcPct val="115000"/>
                        </a:lnSpc>
                      </a:pPr>
                      <a:r>
                        <a:rPr b="1" lang="en-IN" sz="1000" spc="-1" strike="noStrike">
                          <a:solidFill>
                            <a:srgbClr val="ffffff"/>
                          </a:solidFill>
                          <a:latin typeface="Times New Roman"/>
                        </a:rPr>
                        <a:t>Form design</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99000" rIns="99000">
                      <a:noAutofit/>
                    </a:bodyPr>
                    <a:p>
                      <a:pPr algn="ctr">
                        <a:lnSpc>
                          <a:spcPct val="100000"/>
                        </a:lnSpc>
                      </a:pPr>
                      <a:r>
                        <a:rPr b="0" lang="en-IN" sz="1100" spc="-1" strike="noStrike">
                          <a:solidFill>
                            <a:srgbClr val="000000"/>
                          </a:solidFill>
                          <a:latin typeface="Times New Roman"/>
                        </a:rPr>
                        <a:t>31/12/2021</a:t>
                      </a:r>
                      <a:endParaRPr b="0" lang="en-IN" sz="11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3</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02840">
                <a:tc>
                  <a:txBody>
                    <a:bodyPr lIns="59760" rIns="59760">
                      <a:noAutofit/>
                    </a:bodyPr>
                    <a:p>
                      <a:pPr algn="ctr">
                        <a:lnSpc>
                          <a:spcPct val="115000"/>
                        </a:lnSpc>
                      </a:pPr>
                      <a:r>
                        <a:rPr b="1" lang="en-IN" sz="1000" spc="-1" strike="noStrike">
                          <a:solidFill>
                            <a:srgbClr val="ffffff"/>
                          </a:solidFill>
                          <a:latin typeface="Times New Roman"/>
                        </a:rPr>
                        <a:t>Coding</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99000" rIns="99000">
                      <a:noAutofit/>
                    </a:bodyPr>
                    <a:p>
                      <a:pPr algn="ctr">
                        <a:lnSpc>
                          <a:spcPct val="100000"/>
                        </a:lnSpc>
                      </a:pPr>
                      <a:r>
                        <a:rPr b="0" lang="en-IN" sz="1100" spc="-1" strike="noStrike">
                          <a:solidFill>
                            <a:srgbClr val="000000"/>
                          </a:solidFill>
                          <a:latin typeface="Times New Roman"/>
                        </a:rPr>
                        <a:t>08/01/2021</a:t>
                      </a:r>
                      <a:endParaRPr b="0" lang="en-IN" sz="1100" spc="-1" strike="noStrike">
                        <a:latin typeface="Arial"/>
                      </a:endParaRPr>
                    </a:p>
                  </a:txBody>
                  <a:tcPr marL="99000" marR="990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5</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13640">
                <a:tc>
                  <a:txBody>
                    <a:bodyPr lIns="59760" rIns="59760">
                      <a:noAutofit/>
                    </a:bodyPr>
                    <a:p>
                      <a:pPr algn="ctr">
                        <a:lnSpc>
                          <a:spcPct val="115000"/>
                        </a:lnSpc>
                      </a:pPr>
                      <a:r>
                        <a:rPr b="1" lang="en-IN" sz="1000" spc="-1" strike="noStrike">
                          <a:solidFill>
                            <a:srgbClr val="ffffff"/>
                          </a:solidFill>
                          <a:latin typeface="Times New Roman"/>
                        </a:rPr>
                        <a:t>User story #4,#5</a:t>
                      </a:r>
                      <a:endParaRPr b="0" lang="en-IN" sz="10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8920">
                <a:tc>
                  <a:txBody>
                    <a:bodyPr lIns="68400" rIns="68400">
                      <a:noAutofit/>
                    </a:bodyPr>
                    <a:p>
                      <a:pPr algn="ctr">
                        <a:lnSpc>
                          <a:spcPct val="107000"/>
                        </a:lnSpc>
                        <a:spcAft>
                          <a:spcPts val="799"/>
                        </a:spcAft>
                      </a:pPr>
                      <a:r>
                        <a:rPr b="1" lang="en-US" sz="1000" spc="-1" strike="noStrike">
                          <a:solidFill>
                            <a:srgbClr val="ffffff"/>
                          </a:solidFill>
                          <a:latin typeface="Times New Roman"/>
                        </a:rPr>
                        <a:t>Creation dataset</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16/01/2022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89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Preprocessing</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22/01/2022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91320">
                <a:tc>
                  <a:txBody>
                    <a:bodyPr lIns="68400" rIns="68400">
                      <a:noAutofit/>
                    </a:bodyPr>
                    <a:p>
                      <a:pPr algn="ctr">
                        <a:lnSpc>
                          <a:spcPct val="107000"/>
                        </a:lnSpc>
                        <a:spcAft>
                          <a:spcPts val="799"/>
                        </a:spcAft>
                        <a:tabLst>
                          <a:tab algn="l" pos="0"/>
                        </a:tabLst>
                      </a:pPr>
                      <a:r>
                        <a:rPr b="1" lang="en-IN" sz="1000" spc="-1" strike="noStrike">
                          <a:solidFill>
                            <a:srgbClr val="ffffff"/>
                          </a:solidFill>
                          <a:latin typeface="Times New Roman"/>
                        </a:rPr>
                        <a:t>User story #6,#7</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89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Training</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27/01/2022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89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Prediction</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tabLst>
                          <a:tab algn="l" pos="0"/>
                        </a:tabLst>
                      </a:pPr>
                      <a:r>
                        <a:rPr b="0" lang="en-US" sz="1100" spc="-1" strike="noStrike">
                          <a:solidFill>
                            <a:srgbClr val="000000"/>
                          </a:solidFill>
                          <a:latin typeface="Times New Roman"/>
                        </a:rPr>
                        <a:t>05/02/2022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91320">
                <a:tc>
                  <a:txBody>
                    <a:bodyPr lIns="68400" rIns="68400">
                      <a:noAutofit/>
                    </a:bodyPr>
                    <a:p>
                      <a:pPr algn="ctr">
                        <a:lnSpc>
                          <a:spcPct val="107000"/>
                        </a:lnSpc>
                        <a:spcAft>
                          <a:spcPts val="799"/>
                        </a:spcAft>
                        <a:tabLst>
                          <a:tab algn="l" pos="0"/>
                        </a:tabLst>
                      </a:pPr>
                      <a:r>
                        <a:rPr b="1" lang="en-IN" sz="1000" spc="-1" strike="noStrike">
                          <a:solidFill>
                            <a:srgbClr val="ffffff"/>
                          </a:solidFill>
                          <a:latin typeface="Times New Roman"/>
                        </a:rPr>
                        <a:t>User story #8,#9</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8920">
                <a:tc>
                  <a:txBody>
                    <a:bodyPr lIns="68400" rIns="68400">
                      <a:noAutofit/>
                    </a:bodyPr>
                    <a:p>
                      <a:pPr algn="ctr">
                        <a:lnSpc>
                          <a:spcPct val="107000"/>
                        </a:lnSpc>
                        <a:spcAft>
                          <a:spcPts val="799"/>
                        </a:spcAft>
                      </a:pPr>
                      <a:r>
                        <a:rPr b="1" lang="en-US" sz="1000" spc="-1" strike="noStrike">
                          <a:solidFill>
                            <a:srgbClr val="ffffff"/>
                          </a:solidFill>
                          <a:latin typeface="Times New Roman"/>
                        </a:rPr>
                        <a:t>Testing data</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68400" rIns="68400">
                      <a:noAutofit/>
                    </a:bodyPr>
                    <a:p>
                      <a:pPr algn="ctr">
                        <a:lnSpc>
                          <a:spcPct val="115000"/>
                        </a:lnSpc>
                      </a:pPr>
                      <a:r>
                        <a:rPr b="0" lang="en-US" sz="1100" spc="-1" strike="noStrike">
                          <a:solidFill>
                            <a:srgbClr val="000000"/>
                          </a:solidFill>
                          <a:latin typeface="Times New Roman"/>
                        </a:rPr>
                        <a:t>10/02/2022</a:t>
                      </a:r>
                      <a:endParaRPr b="0" lang="en-IN"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68400" rIns="68400">
                      <a:noAutofit/>
                    </a:bodyPr>
                    <a:p>
                      <a:pPr algn="ctr">
                        <a:lnSpc>
                          <a:spcPct val="107000"/>
                        </a:lnSpc>
                        <a:spcAft>
                          <a:spcPts val="799"/>
                        </a:spcAft>
                      </a:pPr>
                      <a:r>
                        <a:rPr b="0" lang="en-US" sz="1400" spc="-1" strike="noStrike">
                          <a:solidFill>
                            <a:srgbClr val="000000"/>
                          </a:solidFill>
                          <a:latin typeface="Times New Roman"/>
                        </a:rPr>
                        <a:t>5</a:t>
                      </a:r>
                      <a:endParaRPr b="0" lang="en-IN" sz="14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391320">
                <a:tc>
                  <a:txBody>
                    <a:bodyPr lIns="68400" rIns="68400">
                      <a:noAutofit/>
                    </a:bodyPr>
                    <a:p>
                      <a:pPr algn="ctr">
                        <a:lnSpc>
                          <a:spcPct val="107000"/>
                        </a:lnSpc>
                        <a:spcAft>
                          <a:spcPts val="799"/>
                        </a:spcAft>
                        <a:tabLst>
                          <a:tab algn="l" pos="0"/>
                        </a:tabLst>
                      </a:pPr>
                      <a:r>
                        <a:rPr b="1" lang="en-US" sz="1000" spc="-1" strike="noStrike">
                          <a:solidFill>
                            <a:srgbClr val="ffffff"/>
                          </a:solidFill>
                          <a:latin typeface="Times New Roman"/>
                        </a:rPr>
                        <a:t>Output generation </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lIns="59760" rIns="59760">
                      <a:noAutofit/>
                    </a:bodyPr>
                    <a:p>
                      <a:pPr algn="ctr">
                        <a:lnSpc>
                          <a:spcPct val="115000"/>
                        </a:lnSpc>
                        <a:tabLst>
                          <a:tab algn="l" pos="0"/>
                        </a:tabLst>
                      </a:pPr>
                      <a:r>
                        <a:rPr b="0" lang="en-US" sz="1100" spc="-1" strike="noStrike">
                          <a:solidFill>
                            <a:srgbClr val="000000"/>
                          </a:solidFill>
                          <a:latin typeface="Times New Roman"/>
                        </a:rPr>
                        <a:t>19/02/2022</a:t>
                      </a:r>
                      <a:endParaRPr b="0" lang="en-IN" sz="11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5</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1</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17520">
                <a:tc>
                  <a:txBody>
                    <a:bodyPr lIns="68400" rIns="68400">
                      <a:noAutofit/>
                    </a:bodyPr>
                    <a:p>
                      <a:pPr algn="ctr">
                        <a:lnSpc>
                          <a:spcPct val="107000"/>
                        </a:lnSpc>
                        <a:spcAft>
                          <a:spcPts val="799"/>
                        </a:spcAft>
                      </a:pPr>
                      <a:r>
                        <a:rPr b="1" lang="en-IN" sz="1000" spc="-1" strike="noStrike">
                          <a:solidFill>
                            <a:srgbClr val="ffffff"/>
                          </a:solidFill>
                          <a:latin typeface="Times New Roman"/>
                          <a:ea typeface="Calibri"/>
                        </a:rPr>
                        <a:t>Total</a:t>
                      </a:r>
                      <a:endParaRPr b="0" lang="en-IN" sz="10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3</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2</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0</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5</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3</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lIns="59760" rIns="59760">
                      <a:noAutofit/>
                    </a:bodyPr>
                    <a:p>
                      <a:pPr algn="ctr">
                        <a:lnSpc>
                          <a:spcPct val="115000"/>
                        </a:lnSpc>
                      </a:pPr>
                      <a:r>
                        <a:rPr b="0" lang="en-IN" sz="1400" spc="-1" strike="noStrike">
                          <a:solidFill>
                            <a:srgbClr val="000000"/>
                          </a:solidFill>
                          <a:latin typeface="Times New Roman"/>
                          <a:ea typeface="Calibri"/>
                        </a:rPr>
                        <a:t>4</a:t>
                      </a:r>
                      <a:endParaRPr b="0" lang="en-IN" sz="1400" spc="-1" strike="noStrike">
                        <a:latin typeface="Arial"/>
                      </a:endParaRPr>
                    </a:p>
                  </a:txBody>
                  <a:tcPr marL="59760" marR="5976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2576880" y="3141000"/>
            <a:ext cx="5467320" cy="100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6000" spc="-1" strike="noStrike">
                <a:solidFill>
                  <a:srgbClr val="00b0f0"/>
                </a:solidFill>
                <a:latin typeface="Pristina"/>
                <a:ea typeface="DejaVu Sans"/>
              </a:rPr>
              <a:t>THANK YOU</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681120" y="0"/>
            <a:ext cx="8538480" cy="1191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TABLE OF CONTENTS</a:t>
            </a:r>
            <a:endParaRPr b="0" lang="en-IN" sz="2800" spc="-1" strike="noStrike">
              <a:latin typeface="Arial"/>
            </a:endParaRPr>
          </a:p>
        </p:txBody>
      </p:sp>
      <p:sp>
        <p:nvSpPr>
          <p:cNvPr id="237" name="CustomShape 2"/>
          <p:cNvSpPr/>
          <p:nvPr/>
        </p:nvSpPr>
        <p:spPr>
          <a:xfrm>
            <a:off x="681120" y="1825560"/>
            <a:ext cx="8538480" cy="4345920"/>
          </a:xfrm>
          <a:prstGeom prst="rect">
            <a:avLst/>
          </a:prstGeom>
          <a:noFill/>
          <a:ln>
            <a:noFill/>
          </a:ln>
        </p:spPr>
        <p:style>
          <a:lnRef idx="0"/>
          <a:fillRef idx="0"/>
          <a:effectRef idx="0"/>
          <a:fontRef idx="minor"/>
        </p:style>
        <p:txBody>
          <a:bodyPr lIns="90000" rIns="90000" tIns="45000" bIns="45000">
            <a:normAutofit/>
          </a:bodyPr>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Introduction</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Modules</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Data Flow Diagram</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Developing Environment</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Product Backlog</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User Stories</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Project Plan</a:t>
            </a:r>
            <a:r>
              <a:rPr b="1" lang="en-IN" sz="2400" spc="-1" strike="noStrike">
                <a:solidFill>
                  <a:srgbClr val="0070c0"/>
                </a:solidFill>
                <a:latin typeface="Times New Roman"/>
                <a:ea typeface="DejaVu Sans"/>
              </a:rPr>
              <a:t>	</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Sprint Plans</a:t>
            </a:r>
            <a:endParaRPr b="0" lang="en-IN" sz="2400" spc="-1" strike="noStrike">
              <a:latin typeface="Arial"/>
            </a:endParaRPr>
          </a:p>
          <a:p>
            <a:pPr marL="456840" indent="-451440">
              <a:lnSpc>
                <a:spcPct val="90000"/>
              </a:lnSpc>
              <a:spcBef>
                <a:spcPts val="1001"/>
              </a:spcBef>
              <a:buClr>
                <a:srgbClr val="0070c0"/>
              </a:buClr>
              <a:buFont typeface="Calibri Light"/>
              <a:buAutoNum type="arabicPeriod"/>
            </a:pPr>
            <a:r>
              <a:rPr b="1" lang="en-IN" sz="2400" spc="-1" strike="noStrike">
                <a:solidFill>
                  <a:srgbClr val="0070c0"/>
                </a:solidFill>
                <a:latin typeface="Times New Roman"/>
                <a:ea typeface="DejaVu Sans"/>
              </a:rPr>
              <a:t>Sprint Actual</a:t>
            </a: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a:p>
            <a:pPr>
              <a:lnSpc>
                <a:spcPct val="90000"/>
              </a:lnSpc>
              <a:spcBef>
                <a:spcPts val="1001"/>
              </a:spcBef>
              <a:tabLst>
                <a:tab algn="l" pos="0"/>
              </a:tabLst>
            </a:pPr>
            <a:endParaRPr b="0" lang="en-IN" sz="2400" spc="-1" strike="noStrike">
              <a:latin typeface="Arial"/>
            </a:endParaRPr>
          </a:p>
        </p:txBody>
      </p:sp>
    </p:spTree>
  </p:cSld>
  <p:transition spd="slow">
    <p:wipe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681120" y="0"/>
            <a:ext cx="8538480" cy="831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INTRODUCTION</a:t>
            </a:r>
            <a:endParaRPr b="0" lang="en-IN" sz="2800" spc="-1" strike="noStrike">
              <a:latin typeface="Arial"/>
            </a:endParaRPr>
          </a:p>
        </p:txBody>
      </p:sp>
      <p:sp>
        <p:nvSpPr>
          <p:cNvPr id="239" name="CustomShape 2"/>
          <p:cNvSpPr/>
          <p:nvPr/>
        </p:nvSpPr>
        <p:spPr>
          <a:xfrm>
            <a:off x="681120" y="764640"/>
            <a:ext cx="8538480" cy="5899320"/>
          </a:xfrm>
          <a:prstGeom prst="rect">
            <a:avLst/>
          </a:prstGeom>
          <a:noFill/>
          <a:ln>
            <a:noFill/>
          </a:ln>
        </p:spPr>
        <p:style>
          <a:lnRef idx="0"/>
          <a:fillRef idx="0"/>
          <a:effectRef idx="0"/>
          <a:fontRef idx="minor"/>
        </p:style>
      </p:sp>
      <p:sp>
        <p:nvSpPr>
          <p:cNvPr id="240" name="CustomShape 3"/>
          <p:cNvSpPr/>
          <p:nvPr/>
        </p:nvSpPr>
        <p:spPr>
          <a:xfrm>
            <a:off x="216000" y="2160000"/>
            <a:ext cx="177840" cy="343440"/>
          </a:xfrm>
          <a:prstGeom prst="rect">
            <a:avLst/>
          </a:prstGeom>
          <a:noFill/>
          <a:ln>
            <a:noFill/>
          </a:ln>
        </p:spPr>
        <p:style>
          <a:lnRef idx="0"/>
          <a:fillRef idx="0"/>
          <a:effectRef idx="0"/>
          <a:fontRef idx="minor"/>
        </p:style>
      </p:sp>
      <p:sp>
        <p:nvSpPr>
          <p:cNvPr id="241" name="CustomShape 4"/>
          <p:cNvSpPr/>
          <p:nvPr/>
        </p:nvSpPr>
        <p:spPr>
          <a:xfrm>
            <a:off x="-28800" y="829080"/>
            <a:ext cx="9890280" cy="5864400"/>
          </a:xfrm>
          <a:prstGeom prst="rect">
            <a:avLst/>
          </a:prstGeom>
          <a:noFill/>
          <a:ln>
            <a:noFill/>
          </a:ln>
        </p:spPr>
        <p:style>
          <a:lnRef idx="0"/>
          <a:fillRef idx="0"/>
          <a:effectRef idx="0"/>
          <a:fontRef idx="minor"/>
        </p:style>
        <p:txBody>
          <a:bodyPr lIns="0" rIns="0" tIns="0" bIns="0">
            <a:normAutofit/>
          </a:bodyPr>
          <a:p>
            <a:pPr marL="432000" indent="-321120">
              <a:lnSpc>
                <a:spcPct val="100000"/>
              </a:lnSpc>
              <a:spcBef>
                <a:spcPts val="706"/>
              </a:spcBef>
              <a:buClr>
                <a:srgbClr val="000000"/>
              </a:buClr>
              <a:buSzPct val="45000"/>
              <a:buFont typeface="Wingdings" charset="2"/>
              <a:buChar char=""/>
            </a:pPr>
            <a:r>
              <a:rPr b="0" lang="en-IN" sz="1600" spc="-1" strike="noStrike">
                <a:solidFill>
                  <a:srgbClr val="000000"/>
                </a:solidFill>
                <a:latin typeface="Arial"/>
                <a:ea typeface="DejaVu Sans"/>
              </a:rPr>
              <a:t>Cyberbullying can be defined as aggressive, intentional actions performed by an individual or a group of people via digital communication methods such as sending messages and posting comments against a victim.</a:t>
            </a:r>
            <a:endParaRPr b="0" lang="en-IN" sz="1600" spc="-1" strike="noStrike">
              <a:latin typeface="Arial"/>
            </a:endParaRPr>
          </a:p>
          <a:p>
            <a:pPr marL="432000" indent="-321120">
              <a:lnSpc>
                <a:spcPct val="100000"/>
              </a:lnSpc>
              <a:spcBef>
                <a:spcPts val="706"/>
              </a:spcBef>
              <a:buClr>
                <a:srgbClr val="000000"/>
              </a:buClr>
              <a:buSzPct val="45000"/>
              <a:buFont typeface="Wingdings" charset="2"/>
              <a:buChar char=""/>
            </a:pPr>
            <a:r>
              <a:rPr b="0" lang="en-IN" sz="1600" spc="-1" strike="noStrike">
                <a:solidFill>
                  <a:srgbClr val="000000"/>
                </a:solidFill>
                <a:latin typeface="Arial"/>
                <a:ea typeface="DejaVu Sans"/>
              </a:rPr>
              <a:t>Different from traditional bullying that usually occurs at school during face-to-face communication, cyber bullying on social media can take place anywhere at any time.</a:t>
            </a:r>
            <a:endParaRPr b="0" lang="en-IN" sz="1600" spc="-1" strike="noStrike">
              <a:latin typeface="Arial"/>
            </a:endParaRPr>
          </a:p>
          <a:p>
            <a:pPr marL="432000" indent="-321120">
              <a:lnSpc>
                <a:spcPct val="100000"/>
              </a:lnSpc>
              <a:spcBef>
                <a:spcPts val="706"/>
              </a:spcBef>
              <a:buClr>
                <a:srgbClr val="000000"/>
              </a:buClr>
              <a:buSzPct val="45000"/>
              <a:buFont typeface="Wingdings" charset="2"/>
              <a:buChar char=""/>
            </a:pPr>
            <a:r>
              <a:rPr b="0" lang="en-IN" sz="1600" spc="-1" strike="noStrike">
                <a:solidFill>
                  <a:srgbClr val="000000"/>
                </a:solidFill>
                <a:latin typeface="Arial"/>
                <a:ea typeface="DejaVu Sans"/>
              </a:rPr>
              <a:t>Cyberbullying frequently leads to serious mental and physical distress, particularly for women and children, and even sometimes force them to attempt suicide.</a:t>
            </a:r>
            <a:endParaRPr b="0" lang="en-IN" sz="1600" spc="-1" strike="noStrike">
              <a:latin typeface="Arial"/>
            </a:endParaRPr>
          </a:p>
          <a:p>
            <a:pPr marL="432000" indent="-321120">
              <a:lnSpc>
                <a:spcPct val="100000"/>
              </a:lnSpc>
              <a:spcBef>
                <a:spcPts val="706"/>
              </a:spcBef>
              <a:buClr>
                <a:srgbClr val="000000"/>
              </a:buClr>
              <a:buSzPct val="45000"/>
              <a:buFont typeface="Wingdings" charset="2"/>
              <a:buChar char=""/>
            </a:pPr>
            <a:r>
              <a:rPr b="0" lang="en-IN" sz="1600" spc="-1" strike="noStrike">
                <a:solidFill>
                  <a:srgbClr val="000000"/>
                </a:solidFill>
                <a:latin typeface="Arial"/>
                <a:ea typeface="DejaVu Sans"/>
              </a:rPr>
              <a:t>The purpose of this project is to design and develop an effective technique to detect online abusive and bullying messages by merging natural language processing and machine learning. Two distinct features,namely Bag-of - Words and term frequency-inverse text frequency (TF-IDF)</a:t>
            </a:r>
            <a:endParaRPr b="0" lang="en-IN" sz="1600" spc="-1" strike="noStrike">
              <a:latin typeface="Arial"/>
            </a:endParaRPr>
          </a:p>
          <a:p>
            <a:pPr marL="432000" indent="-321120">
              <a:lnSpc>
                <a:spcPct val="100000"/>
              </a:lnSpc>
              <a:spcBef>
                <a:spcPts val="706"/>
              </a:spcBef>
              <a:buClr>
                <a:srgbClr val="000000"/>
              </a:buClr>
              <a:buSzPct val="45000"/>
              <a:buFont typeface="Wingdings" charset="2"/>
              <a:buChar char=""/>
            </a:pPr>
            <a:r>
              <a:rPr b="0" lang="en-IN" sz="1600" spc="-1" strike="noStrike">
                <a:solidFill>
                  <a:srgbClr val="000000"/>
                </a:solidFill>
                <a:latin typeface="Arial"/>
                <a:ea typeface="DejaVu Sans"/>
              </a:rPr>
              <a:t>In propsed system, we suggest a cyberbullying detection model based on machine learning that can detect whether a text relates to cyberbullying or not. </a:t>
            </a:r>
            <a:endParaRPr b="0" lang="en-IN" sz="1600" spc="-1" strike="noStrike">
              <a:latin typeface="Arial"/>
            </a:endParaRPr>
          </a:p>
          <a:p>
            <a:pPr marL="432000" indent="-321120">
              <a:lnSpc>
                <a:spcPct val="100000"/>
              </a:lnSpc>
              <a:spcBef>
                <a:spcPts val="706"/>
              </a:spcBef>
              <a:buClr>
                <a:srgbClr val="000000"/>
              </a:buClr>
              <a:buSzPct val="45000"/>
              <a:buFont typeface="Wingdings" charset="2"/>
              <a:buChar char=""/>
            </a:pPr>
            <a:r>
              <a:rPr b="0" lang="en-IN" sz="1600" spc="-1" strike="noStrike">
                <a:solidFill>
                  <a:srgbClr val="000000"/>
                </a:solidFill>
                <a:latin typeface="Arial"/>
                <a:ea typeface="DejaVu Sans"/>
              </a:rPr>
              <a:t>The results indicate that TF-IDF feature provides better accuracy than BoW. Users behaviour could be defined inseveral approaches like association rules in perspective of mining, complex graph activities, sequence mining etc.Suppose for two different user we have same behaviour we can recommend them each other.</a:t>
            </a:r>
            <a:endParaRPr b="0" lang="en-IN"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95000" y="273600"/>
            <a:ext cx="8914320" cy="1144080"/>
          </a:xfrm>
          <a:prstGeom prst="rect">
            <a:avLst/>
          </a:prstGeom>
          <a:noFill/>
          <a:ln>
            <a:noFill/>
          </a:ln>
        </p:spPr>
        <p:style>
          <a:lnRef idx="0"/>
          <a:fillRef idx="0"/>
          <a:effectRef idx="0"/>
          <a:fontRef idx="minor"/>
        </p:style>
        <p:txBody>
          <a:bodyPr lIns="0" rIns="0" tIns="0" bIns="0" anchor="ctr">
            <a:noAutofit/>
          </a:bodyPr>
          <a:p>
            <a:pPr algn="ctr">
              <a:lnSpc>
                <a:spcPct val="90000"/>
              </a:lnSpc>
            </a:pPr>
            <a:r>
              <a:rPr b="1" lang="en-IN" sz="2800" spc="-1" strike="noStrike">
                <a:solidFill>
                  <a:srgbClr val="0070c0"/>
                </a:solidFill>
                <a:latin typeface="Times New Roman"/>
                <a:ea typeface="DejaVu Sans"/>
              </a:rPr>
              <a:t>METHODOLOGY</a:t>
            </a:r>
            <a:endParaRPr b="0" lang="en-IN" sz="2800" spc="-1" strike="noStrike">
              <a:latin typeface="Arial"/>
            </a:endParaRPr>
          </a:p>
        </p:txBody>
      </p:sp>
      <p:sp>
        <p:nvSpPr>
          <p:cNvPr id="243" name="CustomShape 2"/>
          <p:cNvSpPr/>
          <p:nvPr/>
        </p:nvSpPr>
        <p:spPr>
          <a:xfrm>
            <a:off x="601560" y="1418400"/>
            <a:ext cx="393372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800" spc="-1" strike="noStrike">
                <a:solidFill>
                  <a:srgbClr val="00b0f0"/>
                </a:solidFill>
                <a:latin typeface="Times New Roman"/>
                <a:ea typeface="DejaVu Sans"/>
              </a:rPr>
              <a:t>MACHINE LEARNING</a:t>
            </a:r>
            <a:endParaRPr b="0" lang="en-IN" sz="2800" spc="-1" strike="noStrike">
              <a:latin typeface="Arial"/>
            </a:endParaRPr>
          </a:p>
        </p:txBody>
      </p:sp>
      <p:sp>
        <p:nvSpPr>
          <p:cNvPr id="244" name="CustomShape 3"/>
          <p:cNvSpPr/>
          <p:nvPr/>
        </p:nvSpPr>
        <p:spPr>
          <a:xfrm>
            <a:off x="144000" y="1944000"/>
            <a:ext cx="10044720" cy="375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0000"/>
                </a:solidFill>
                <a:latin typeface="Times New Roman"/>
                <a:ea typeface="DejaVu Sans"/>
              </a:rPr>
              <a:t>Machine learning (ML) is the study of computer algorithms that can improve automatically through experience and by the use of data. It is seen as a part of artificial intelligence. Machine learning algorithms build a model based on sample data, known as training data, in order to make predictions or decisions without being explicitly programmed to do so. Machine learning algorithms are used in a wide variety of applications, such as in medicine, email filtering, speech recognition, and computer vision, where it is difficult or unfeasible to develop conventional algorithms to perform the needed tasks.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Times New Roman"/>
                <a:ea typeface="DejaVu Sans"/>
              </a:rPr>
              <a:t>A subset of machine learning is closely related to computational statistics, which focuses on making predictions using computers; but not all machine learning is statistical learning. The study of mathematical optimization delivers methods, theory and application domains to the field of machine learning. Data mining is a related field of study, focusing on exploratory data analysis through unsupervised learning.</a:t>
            </a:r>
            <a:endParaRPr b="0" lang="en-IN"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76000" y="740160"/>
            <a:ext cx="8855280" cy="48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800" spc="-1" strike="noStrike">
                <a:solidFill>
                  <a:srgbClr val="0070c0"/>
                </a:solidFill>
                <a:latin typeface="Times New Roman"/>
                <a:ea typeface="DejaVu Sans"/>
              </a:rPr>
              <a:t>Term Frequency Inverse Document Frequency (TF IDF)</a:t>
            </a:r>
            <a:endParaRPr b="0" lang="en-IN" sz="2800" spc="-1" strike="noStrike">
              <a:latin typeface="Arial"/>
            </a:endParaRPr>
          </a:p>
        </p:txBody>
      </p:sp>
      <p:sp>
        <p:nvSpPr>
          <p:cNvPr id="246" name="CustomShape 2"/>
          <p:cNvSpPr/>
          <p:nvPr/>
        </p:nvSpPr>
        <p:spPr>
          <a:xfrm>
            <a:off x="1008000" y="1656000"/>
            <a:ext cx="180000" cy="426600"/>
          </a:xfrm>
          <a:prstGeom prst="rect">
            <a:avLst/>
          </a:prstGeom>
          <a:noFill/>
          <a:ln>
            <a:noFill/>
          </a:ln>
        </p:spPr>
        <p:style>
          <a:lnRef idx="0"/>
          <a:fillRef idx="0"/>
          <a:effectRef idx="0"/>
          <a:fontRef idx="minor"/>
        </p:style>
      </p:sp>
      <p:sp>
        <p:nvSpPr>
          <p:cNvPr id="247" name="CustomShape 3"/>
          <p:cNvSpPr/>
          <p:nvPr/>
        </p:nvSpPr>
        <p:spPr>
          <a:xfrm>
            <a:off x="288000" y="1584000"/>
            <a:ext cx="8855280" cy="279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000000"/>
                </a:solidFill>
                <a:latin typeface="Arial"/>
                <a:ea typeface="DejaVu Sans"/>
              </a:rPr>
              <a:t>TF-IDF is frequently used in machine learning algorithms in various capacities, including stop-word removal. These are common words like “a, the, an, it” that occur frequently but hold little informational value. TF-IDF consists of two components, term frequency, and inverse document frequency</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Term frequency can be determined by counting the number of occurrences of a term in a document.</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ejaVu Sans"/>
              </a:rPr>
              <a:t>IDF is calculated by dividing the total number of documents by the number of documents in the collection containing the term. It’s useful for reducing the weight of terms that are common within a collection of documents.</a:t>
            </a: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2454840" y="701640"/>
            <a:ext cx="5430240" cy="648000"/>
          </a:xfrm>
          <a:prstGeom prst="rect">
            <a:avLst/>
          </a:prstGeom>
          <a:noFill/>
          <a:ln>
            <a:noFill/>
          </a:ln>
        </p:spPr>
        <p:txBody>
          <a:bodyPr lIns="90000" rIns="90000" tIns="45000" bIns="45000">
            <a:noAutofit/>
          </a:bodyPr>
          <a:p>
            <a:r>
              <a:rPr b="1" lang="en-IN" sz="2800" spc="-1" strike="noStrike">
                <a:solidFill>
                  <a:srgbClr val="0070c0"/>
                </a:solidFill>
                <a:latin typeface="Times New Roman"/>
                <a:ea typeface="DejaVu Sans"/>
              </a:rPr>
              <a:t>FUTURE ENHANCEMENT</a:t>
            </a:r>
            <a:endParaRPr b="0" lang="en-IN" sz="2800" spc="-1" strike="noStrike">
              <a:latin typeface="Arial"/>
            </a:endParaRPr>
          </a:p>
        </p:txBody>
      </p:sp>
      <p:sp>
        <p:nvSpPr>
          <p:cNvPr id="249" name="TextShape 2"/>
          <p:cNvSpPr txBox="1"/>
          <p:nvPr/>
        </p:nvSpPr>
        <p:spPr>
          <a:xfrm>
            <a:off x="720000" y="1661760"/>
            <a:ext cx="8602200" cy="858240"/>
          </a:xfrm>
          <a:prstGeom prst="rect">
            <a:avLst/>
          </a:prstGeom>
          <a:noFill/>
          <a:ln>
            <a:noFill/>
          </a:ln>
        </p:spPr>
        <p:txBody>
          <a:bodyPr lIns="90000" rIns="90000" tIns="45000" bIns="45000">
            <a:noAutofit/>
          </a:bodyPr>
          <a:p>
            <a:r>
              <a:rPr b="0" lang="en-IN" sz="1800" spc="-1" strike="noStrike">
                <a:latin typeface="Arial"/>
              </a:rPr>
              <a:t>Current system that i implemented have only text filtering and block those kind of</a:t>
            </a:r>
            <a:endParaRPr b="0" lang="en-IN" sz="1800" spc="-1" strike="noStrike">
              <a:latin typeface="Arial"/>
            </a:endParaRPr>
          </a:p>
          <a:p>
            <a:r>
              <a:rPr b="0" lang="en-IN" sz="1800" spc="-1" strike="noStrike">
                <a:latin typeface="Arial"/>
              </a:rPr>
              <a:t>users.In Future i can implement image filtering which means those who post vulgar </a:t>
            </a:r>
            <a:endParaRPr b="0" lang="en-IN" sz="1800" spc="-1" strike="noStrike">
              <a:latin typeface="Arial"/>
            </a:endParaRPr>
          </a:p>
          <a:p>
            <a:r>
              <a:rPr b="0" lang="en-IN" sz="1800" spc="-1" strike="noStrike">
                <a:latin typeface="Arial"/>
              </a:rPr>
              <a:t>Post in form photos,comments etc.. and those users can be blocked by admin </a:t>
            </a:r>
            <a:endParaRPr b="0" lang="en-IN"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95360" y="0"/>
            <a:ext cx="8910000" cy="7592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MODULES</a:t>
            </a:r>
            <a:endParaRPr b="0" lang="en-IN" sz="2800" spc="-1" strike="noStrike">
              <a:latin typeface="Arial"/>
            </a:endParaRPr>
          </a:p>
        </p:txBody>
      </p:sp>
      <p:sp>
        <p:nvSpPr>
          <p:cNvPr id="251" name="CustomShape 2"/>
          <p:cNvSpPr/>
          <p:nvPr/>
        </p:nvSpPr>
        <p:spPr>
          <a:xfrm>
            <a:off x="0" y="791640"/>
            <a:ext cx="8910000" cy="575532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IN" sz="18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1.View user</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2.Add bullying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3.Add good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4.View bullying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5.View good words</a:t>
            </a:r>
            <a:endParaRPr b="0" lang="en-IN" sz="2400" spc="-1" strike="noStrike">
              <a:latin typeface="Arial"/>
            </a:endParaRPr>
          </a:p>
          <a:p>
            <a:pPr>
              <a:lnSpc>
                <a:spcPct val="90000"/>
              </a:lnSpc>
              <a:spcBef>
                <a:spcPts val="1001"/>
              </a:spcBef>
            </a:pPr>
            <a:r>
              <a:rPr b="0" lang="en-US" sz="2400" spc="-1" strike="noStrike">
                <a:solidFill>
                  <a:srgbClr val="000000"/>
                </a:solidFill>
                <a:latin typeface="Times New Roman"/>
                <a:ea typeface="DejaVu Sans"/>
              </a:rPr>
              <a:t>6.View report</a:t>
            </a:r>
            <a:endParaRPr b="0" lang="en-IN" sz="2400" spc="-1" strike="noStrike">
              <a:latin typeface="Arial"/>
            </a:endParaRPr>
          </a:p>
        </p:txBody>
      </p:sp>
      <p:sp>
        <p:nvSpPr>
          <p:cNvPr id="252" name="CustomShape 3"/>
          <p:cNvSpPr/>
          <p:nvPr/>
        </p:nvSpPr>
        <p:spPr>
          <a:xfrm>
            <a:off x="12960" y="591840"/>
            <a:ext cx="3798720" cy="483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2600" spc="-1" strike="noStrike" u="sng">
                <a:solidFill>
                  <a:srgbClr val="000000"/>
                </a:solidFill>
                <a:uFillTx/>
                <a:latin typeface="Arial"/>
                <a:ea typeface="DejaVu Sans"/>
              </a:rPr>
              <a:t>ADMIN</a:t>
            </a:r>
            <a:endParaRPr b="0" lang="en-IN" sz="2600" spc="-1" strike="noStrike">
              <a:latin typeface="Arial"/>
            </a:endParaRPr>
          </a:p>
        </p:txBody>
      </p:sp>
    </p:spTree>
  </p:cSld>
  <p:transition spd="slow">
    <p:randomBar dir="vert"/>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2761920" y="1512000"/>
            <a:ext cx="8538480" cy="1320120"/>
          </a:xfrm>
          <a:prstGeom prst="rect">
            <a:avLst/>
          </a:prstGeom>
          <a:noFill/>
          <a:ln>
            <a:noFill/>
          </a:ln>
        </p:spPr>
        <p:style>
          <a:lnRef idx="0"/>
          <a:fillRef idx="0"/>
          <a:effectRef idx="0"/>
          <a:fontRef idx="minor"/>
        </p:style>
        <p:txBody>
          <a:bodyPr lIns="0" rIns="0" tIns="0" bIns="0" anchor="ctr">
            <a:noAutofit/>
          </a:bodyPr>
          <a:p>
            <a:pPr>
              <a:lnSpc>
                <a:spcPct val="90000"/>
              </a:lnSpc>
              <a:spcBef>
                <a:spcPts val="1001"/>
              </a:spcBef>
            </a:pPr>
            <a:br/>
            <a:endParaRPr b="0" lang="en-IN" sz="1800" spc="-1" strike="noStrike">
              <a:latin typeface="Arial"/>
            </a:endParaRPr>
          </a:p>
        </p:txBody>
      </p:sp>
      <p:sp>
        <p:nvSpPr>
          <p:cNvPr id="254" name="CustomShape 2"/>
          <p:cNvSpPr/>
          <p:nvPr/>
        </p:nvSpPr>
        <p:spPr>
          <a:xfrm>
            <a:off x="0" y="1489320"/>
            <a:ext cx="2067120" cy="45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1.Registration</a:t>
            </a:r>
            <a:endParaRPr b="0" lang="en-IN" sz="2400" spc="-1" strike="noStrike">
              <a:latin typeface="Arial"/>
            </a:endParaRPr>
          </a:p>
        </p:txBody>
      </p:sp>
      <p:sp>
        <p:nvSpPr>
          <p:cNvPr id="255" name="CustomShape 3"/>
          <p:cNvSpPr/>
          <p:nvPr/>
        </p:nvSpPr>
        <p:spPr>
          <a:xfrm>
            <a:off x="0" y="1991880"/>
            <a:ext cx="1657080" cy="45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2.Add post</a:t>
            </a:r>
            <a:endParaRPr b="0" lang="en-IN" sz="2400" spc="-1" strike="noStrike">
              <a:latin typeface="Arial"/>
            </a:endParaRPr>
          </a:p>
        </p:txBody>
      </p:sp>
      <p:sp>
        <p:nvSpPr>
          <p:cNvPr id="256" name="CustomShape 4"/>
          <p:cNvSpPr/>
          <p:nvPr/>
        </p:nvSpPr>
        <p:spPr>
          <a:xfrm>
            <a:off x="0" y="2475720"/>
            <a:ext cx="3771360" cy="35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3.View my post</a:t>
            </a:r>
            <a:endParaRPr b="0" lang="en-IN" sz="2400" spc="-1" strike="noStrike">
              <a:latin typeface="Arial"/>
            </a:endParaRPr>
          </a:p>
        </p:txBody>
      </p:sp>
      <p:sp>
        <p:nvSpPr>
          <p:cNvPr id="257" name="CustomShape 5"/>
          <p:cNvSpPr/>
          <p:nvPr/>
        </p:nvSpPr>
        <p:spPr>
          <a:xfrm>
            <a:off x="216000" y="3888000"/>
            <a:ext cx="175680" cy="422280"/>
          </a:xfrm>
          <a:prstGeom prst="rect">
            <a:avLst/>
          </a:prstGeom>
          <a:noFill/>
          <a:ln>
            <a:noFill/>
          </a:ln>
        </p:spPr>
        <p:style>
          <a:lnRef idx="0"/>
          <a:fillRef idx="0"/>
          <a:effectRef idx="0"/>
          <a:fontRef idx="minor"/>
        </p:style>
      </p:sp>
      <p:sp>
        <p:nvSpPr>
          <p:cNvPr id="258" name="CustomShape 6"/>
          <p:cNvSpPr/>
          <p:nvPr/>
        </p:nvSpPr>
        <p:spPr>
          <a:xfrm>
            <a:off x="0" y="2958120"/>
            <a:ext cx="1958040" cy="49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4.Chat</a:t>
            </a:r>
            <a:endParaRPr b="0" lang="en-IN" sz="2400" spc="-1" strike="noStrike">
              <a:latin typeface="Arial"/>
            </a:endParaRPr>
          </a:p>
        </p:txBody>
      </p:sp>
      <p:sp>
        <p:nvSpPr>
          <p:cNvPr id="259" name="CustomShape 7"/>
          <p:cNvSpPr/>
          <p:nvPr/>
        </p:nvSpPr>
        <p:spPr>
          <a:xfrm>
            <a:off x="0" y="3521880"/>
            <a:ext cx="3888720" cy="578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5.Add bullying words</a:t>
            </a:r>
            <a:endParaRPr b="0" lang="en-IN" sz="2400" spc="-1" strike="noStrike">
              <a:latin typeface="Arial"/>
            </a:endParaRPr>
          </a:p>
        </p:txBody>
      </p:sp>
      <p:sp>
        <p:nvSpPr>
          <p:cNvPr id="260" name="CustomShape 8"/>
          <p:cNvSpPr/>
          <p:nvPr/>
        </p:nvSpPr>
        <p:spPr>
          <a:xfrm>
            <a:off x="0" y="4110120"/>
            <a:ext cx="3604680" cy="56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6.Add friend request</a:t>
            </a:r>
            <a:endParaRPr b="0" lang="en-IN" sz="2400" spc="-1" strike="noStrike">
              <a:latin typeface="Arial"/>
            </a:endParaRPr>
          </a:p>
        </p:txBody>
      </p:sp>
      <p:sp>
        <p:nvSpPr>
          <p:cNvPr id="261" name="CustomShape 9"/>
          <p:cNvSpPr/>
          <p:nvPr/>
        </p:nvSpPr>
        <p:spPr>
          <a:xfrm>
            <a:off x="5760" y="4752000"/>
            <a:ext cx="4753800" cy="71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7.View friend request</a:t>
            </a:r>
            <a:endParaRPr b="0" lang="en-IN" sz="2400" spc="-1" strike="noStrike">
              <a:latin typeface="Arial"/>
            </a:endParaRPr>
          </a:p>
        </p:txBody>
      </p:sp>
      <p:sp>
        <p:nvSpPr>
          <p:cNvPr id="262" name="CustomShape 10"/>
          <p:cNvSpPr/>
          <p:nvPr/>
        </p:nvSpPr>
        <p:spPr>
          <a:xfrm>
            <a:off x="5760" y="5400000"/>
            <a:ext cx="6398640" cy="85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Times New Roman"/>
                <a:ea typeface="DejaVu Sans"/>
              </a:rPr>
              <a:t>8.View recommendation</a:t>
            </a:r>
            <a:endParaRPr b="0" lang="en-IN" sz="2400" spc="-1" strike="noStrike">
              <a:latin typeface="Arial"/>
            </a:endParaRPr>
          </a:p>
        </p:txBody>
      </p:sp>
      <p:sp>
        <p:nvSpPr>
          <p:cNvPr id="263" name="CustomShape 11"/>
          <p:cNvSpPr/>
          <p:nvPr/>
        </p:nvSpPr>
        <p:spPr>
          <a:xfrm>
            <a:off x="-72000" y="864000"/>
            <a:ext cx="3908160" cy="4978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2600" spc="-1" strike="noStrike" u="sng">
                <a:solidFill>
                  <a:srgbClr val="000000"/>
                </a:solidFill>
                <a:uFillTx/>
                <a:latin typeface="Arial"/>
                <a:ea typeface="DejaVu Sans"/>
              </a:rPr>
              <a:t>USER</a:t>
            </a:r>
            <a:endParaRPr b="0" lang="en-IN" sz="2600" spc="-1" strike="noStrike">
              <a:latin typeface="Arial"/>
            </a:endParaRPr>
          </a:p>
        </p:txBody>
      </p:sp>
    </p:spTree>
  </p:cSld>
  <p:transition spd="slow">
    <p:randomBar dir="vert"/>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482760" y="188640"/>
            <a:ext cx="8910000" cy="92592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IN" sz="2800" spc="-1" strike="noStrike">
                <a:solidFill>
                  <a:srgbClr val="0070c0"/>
                </a:solidFill>
                <a:latin typeface="Times New Roman"/>
                <a:ea typeface="DejaVu Sans"/>
              </a:rPr>
              <a:t>DATA FLOW DIAGRAM</a:t>
            </a:r>
            <a:endParaRPr b="0" lang="en-IN" sz="2800" spc="-1" strike="noStrike">
              <a:latin typeface="Arial"/>
            </a:endParaRPr>
          </a:p>
        </p:txBody>
      </p:sp>
      <p:pic>
        <p:nvPicPr>
          <p:cNvPr id="265" name="Content Placeholder 9" descr=""/>
          <p:cNvPicPr/>
          <p:nvPr/>
        </p:nvPicPr>
        <p:blipFill>
          <a:blip r:embed="rId1"/>
          <a:stretch/>
        </p:blipFill>
        <p:spPr>
          <a:xfrm>
            <a:off x="974160" y="2520000"/>
            <a:ext cx="8596800" cy="1650960"/>
          </a:xfrm>
          <a:prstGeom prst="rect">
            <a:avLst/>
          </a:prstGeom>
          <a:ln>
            <a:noFill/>
          </a:ln>
        </p:spPr>
      </p:pic>
      <p:sp>
        <p:nvSpPr>
          <p:cNvPr id="266" name="CustomShape 2"/>
          <p:cNvSpPr/>
          <p:nvPr/>
        </p:nvSpPr>
        <p:spPr>
          <a:xfrm>
            <a:off x="272520" y="1206000"/>
            <a:ext cx="26589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70c0"/>
                </a:solidFill>
                <a:latin typeface="Times New Roman"/>
                <a:ea typeface="DejaVu Sans"/>
              </a:rPr>
              <a:t>LEVEL 0</a:t>
            </a:r>
            <a:endParaRPr b="0" lang="en-IN" sz="1800" spc="-1" strike="noStrike">
              <a:latin typeface="Arial"/>
            </a:endParaRPr>
          </a:p>
        </p:txBody>
      </p:sp>
    </p:spTree>
  </p:cSld>
  <mc:AlternateContent>
    <mc:Choice Requires="p14">
      <p:transition spd="slow" p14:dur="1500">
        <p:split dir="out" orient="vert"/>
      </p:transition>
    </mc:Choice>
    <mc:Fallback>
      <p:transition spd="slow">
        <p:split dir="ou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TM02892315[[fn=Wisp]]</Template>
  <TotalTime>1192</TotalTime>
  <Application>LibreOffice/6.4.7.2$Linux_X86_64 LibreOffice_project/40$Build-2</Application>
  <Words>1058</Words>
  <Paragraphs>577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2022-01-08T15:19:27Z</dcterms:created>
  <dc:creator>Windows User</dc:creator>
  <dc:description/>
  <dc:language>en-IN</dc:language>
  <cp:lastModifiedBy/>
  <dcterms:modified xsi:type="dcterms:W3CDTF">2022-02-23T11:07:02Z</dcterms:modified>
  <cp:revision>103</cp:revision>
  <dc:subject/>
  <dc:title>HEALTH INSURANCE CLAIM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A4 Paper (210x297 mm)</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