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>
      <p:cViewPr varScale="1">
        <p:scale>
          <a:sx n="88" d="100"/>
          <a:sy n="88" d="100"/>
        </p:scale>
        <p:origin x="13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91B6D-3558-4BC6-BD78-AEF4DC2F6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22CFD-941C-4565-8B87-D5A2AA0D3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22CFD-941C-4565-8B87-D5A2AA0D3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FB6B00-3D1E-4076-833A-D01E043F829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0425B2-5269-49E1-A4A3-ED6EAE8149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175351" cy="1793167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Super Resolution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181600"/>
            <a:ext cx="7239000" cy="1219200"/>
          </a:xfrm>
        </p:spPr>
        <p:txBody>
          <a:bodyPr>
            <a:normAutofit fontScale="92500" lnSpcReduction="10000"/>
          </a:bodyPr>
          <a:lstStyle/>
          <a:p>
            <a:pPr marL="45720"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Mubashira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km</a:t>
            </a:r>
          </a:p>
          <a:p>
            <a:pPr marL="45720" algn="l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Roll no: 30</a:t>
            </a:r>
          </a:p>
          <a:p>
            <a:pPr marL="45720" algn="l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Owner: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Vasudevan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V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32886"/>
              </p:ext>
            </p:extLst>
          </p:nvPr>
        </p:nvGraphicFramePr>
        <p:xfrm>
          <a:off x="76199" y="533403"/>
          <a:ext cx="8686801" cy="63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95">
                  <a:extLst>
                    <a:ext uri="{9D8B030D-6E8A-4147-A177-3AD203B41FA5}">
                      <a16:colId xmlns:a16="http://schemas.microsoft.com/office/drawing/2014/main" val="1897602881"/>
                    </a:ext>
                  </a:extLst>
                </a:gridCol>
                <a:gridCol w="551739">
                  <a:extLst>
                    <a:ext uri="{9D8B030D-6E8A-4147-A177-3AD203B41FA5}">
                      <a16:colId xmlns:a16="http://schemas.microsoft.com/office/drawing/2014/main" val="2864488865"/>
                    </a:ext>
                  </a:extLst>
                </a:gridCol>
                <a:gridCol w="692559">
                  <a:extLst>
                    <a:ext uri="{9D8B030D-6E8A-4147-A177-3AD203B41FA5}">
                      <a16:colId xmlns:a16="http://schemas.microsoft.com/office/drawing/2014/main" val="847635808"/>
                    </a:ext>
                  </a:extLst>
                </a:gridCol>
                <a:gridCol w="451665">
                  <a:extLst>
                    <a:ext uri="{9D8B030D-6E8A-4147-A177-3AD203B41FA5}">
                      <a16:colId xmlns:a16="http://schemas.microsoft.com/office/drawing/2014/main" val="1017778356"/>
                    </a:ext>
                  </a:extLst>
                </a:gridCol>
                <a:gridCol w="526942">
                  <a:extLst>
                    <a:ext uri="{9D8B030D-6E8A-4147-A177-3AD203B41FA5}">
                      <a16:colId xmlns:a16="http://schemas.microsoft.com/office/drawing/2014/main" val="2935940022"/>
                    </a:ext>
                  </a:extLst>
                </a:gridCol>
                <a:gridCol w="602221">
                  <a:extLst>
                    <a:ext uri="{9D8B030D-6E8A-4147-A177-3AD203B41FA5}">
                      <a16:colId xmlns:a16="http://schemas.microsoft.com/office/drawing/2014/main" val="54001885"/>
                    </a:ext>
                  </a:extLst>
                </a:gridCol>
                <a:gridCol w="526942">
                  <a:extLst>
                    <a:ext uri="{9D8B030D-6E8A-4147-A177-3AD203B41FA5}">
                      <a16:colId xmlns:a16="http://schemas.microsoft.com/office/drawing/2014/main" val="3792790465"/>
                    </a:ext>
                  </a:extLst>
                </a:gridCol>
                <a:gridCol w="597201">
                  <a:extLst>
                    <a:ext uri="{9D8B030D-6E8A-4147-A177-3AD203B41FA5}">
                      <a16:colId xmlns:a16="http://schemas.microsoft.com/office/drawing/2014/main" val="3555359213"/>
                    </a:ext>
                  </a:extLst>
                </a:gridCol>
                <a:gridCol w="592184">
                  <a:extLst>
                    <a:ext uri="{9D8B030D-6E8A-4147-A177-3AD203B41FA5}">
                      <a16:colId xmlns:a16="http://schemas.microsoft.com/office/drawing/2014/main" val="2445324128"/>
                    </a:ext>
                  </a:extLst>
                </a:gridCol>
                <a:gridCol w="592184">
                  <a:extLst>
                    <a:ext uri="{9D8B030D-6E8A-4147-A177-3AD203B41FA5}">
                      <a16:colId xmlns:a16="http://schemas.microsoft.com/office/drawing/2014/main" val="1303204953"/>
                    </a:ext>
                  </a:extLst>
                </a:gridCol>
                <a:gridCol w="592184">
                  <a:extLst>
                    <a:ext uri="{9D8B030D-6E8A-4147-A177-3AD203B41FA5}">
                      <a16:colId xmlns:a16="http://schemas.microsoft.com/office/drawing/2014/main" val="779521754"/>
                    </a:ext>
                  </a:extLst>
                </a:gridCol>
                <a:gridCol w="579768">
                  <a:extLst>
                    <a:ext uri="{9D8B030D-6E8A-4147-A177-3AD203B41FA5}">
                      <a16:colId xmlns:a16="http://schemas.microsoft.com/office/drawing/2014/main" val="840767045"/>
                    </a:ext>
                  </a:extLst>
                </a:gridCol>
                <a:gridCol w="604596">
                  <a:extLst>
                    <a:ext uri="{9D8B030D-6E8A-4147-A177-3AD203B41FA5}">
                      <a16:colId xmlns:a16="http://schemas.microsoft.com/office/drawing/2014/main" val="667907493"/>
                    </a:ext>
                  </a:extLst>
                </a:gridCol>
                <a:gridCol w="988421">
                  <a:extLst>
                    <a:ext uri="{9D8B030D-6E8A-4147-A177-3AD203B41FA5}">
                      <a16:colId xmlns:a16="http://schemas.microsoft.com/office/drawing/2014/main" val="2183911942"/>
                    </a:ext>
                  </a:extLst>
                </a:gridCol>
              </a:tblGrid>
              <a:tr h="5918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Backlog items(user 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Estimated </a:t>
                      </a:r>
                      <a:r>
                        <a:rPr lang="en-US" sz="1200" dirty="0" err="1" smtClean="0"/>
                        <a:t>hrs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79207"/>
                  </a:ext>
                </a:extLst>
              </a:tr>
              <a:tr h="42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imaging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27/12/2021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1640"/>
                  </a:ext>
                </a:extLst>
              </a:tr>
              <a:tr h="5918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 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28/12/2021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53497"/>
                  </a:ext>
                </a:extLst>
              </a:tr>
              <a:tr h="7608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collection and preprocessing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56846"/>
                  </a:ext>
                </a:extLst>
              </a:tr>
              <a:tr h="9299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 and algorithm implementation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76598"/>
                  </a:ext>
                </a:extLst>
              </a:tr>
              <a:tr h="42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 detection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66167"/>
                  </a:ext>
                </a:extLst>
              </a:tr>
              <a:tr h="5918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Replacing pixel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89999"/>
                  </a:ext>
                </a:extLst>
              </a:tr>
              <a:tr h="7608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Writing image</a:t>
                      </a:r>
                    </a:p>
                    <a:p>
                      <a:r>
                        <a:rPr lang="en-US" sz="1200" dirty="0" smtClean="0"/>
                        <a:t>Show/save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37046"/>
                  </a:ext>
                </a:extLst>
              </a:tr>
              <a:tr h="718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1254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6200"/>
            <a:ext cx="2895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Sprint  actual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Table of  Contents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4572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4572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plan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High-resolution (HR) image reconstruction from single low-resolution (LR) image is one of the important vision applications.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Despite </a:t>
            </a:r>
            <a:r>
              <a:rPr lang="en-US" dirty="0">
                <a:solidFill>
                  <a:schemeClr val="tx1"/>
                </a:solidFill>
              </a:rPr>
              <a:t>numerous algorithms have been successfully proposed in recent years, efficient and robust single-image super-resolution (SR) reconstruction is still challenging by several factors, such as inherent ambiguous mapping between the HR-LR images, necessary huge exemplar images, and computational load.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this paper, we proposed a new learning-based method of single-image SR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Inspired </a:t>
            </a:r>
            <a:r>
              <a:rPr lang="en-US" dirty="0">
                <a:solidFill>
                  <a:schemeClr val="tx1"/>
                </a:solidFill>
              </a:rPr>
              <a:t>by simple mapping functions method, a mapping matrix table of HR-LR feature patches is calculated in the training phase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Each atom of dictionary learned from LR feature patches is corresponding to a mapping matrix in the mapping matrix table.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Combining </a:t>
            </a:r>
            <a:r>
              <a:rPr lang="en-US" dirty="0">
                <a:solidFill>
                  <a:schemeClr val="tx1"/>
                </a:solidFill>
              </a:rPr>
              <a:t>this mapping table with sparse coding, high quality and HR images are reconstructed in reconstruction phase.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effectiveness and efficiency of this method is validated with experiments on the training datasets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Compared with state-of-art methods, jagged and blurred artifacts are depressed effectively and high reconstruction quality is acquired with less </a:t>
            </a:r>
            <a:r>
              <a:rPr lang="en-US">
                <a:solidFill>
                  <a:schemeClr val="tx1"/>
                </a:solidFill>
              </a:rPr>
              <a:t>exemplar </a:t>
            </a:r>
            <a:r>
              <a:rPr lang="en-US" smtClean="0">
                <a:solidFill>
                  <a:schemeClr val="tx1"/>
                </a:solidFill>
              </a:rPr>
              <a:t>images.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Imaging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Image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and Algorithm implementation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Modifications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pixel data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image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show/save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Based Computer or higher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GB RAM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Drive: 50 GB</a:t>
            </a: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4572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:Python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: Python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7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higher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PyCharm,Anaconda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"/>
            <a:ext cx="6400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2539"/>
              </p:ext>
            </p:extLst>
          </p:nvPr>
        </p:nvGraphicFramePr>
        <p:xfrm>
          <a:off x="152400" y="990597"/>
          <a:ext cx="8610601" cy="6613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2623077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655235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157421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71552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2301959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40386396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327465038"/>
                    </a:ext>
                  </a:extLst>
                </a:gridCol>
              </a:tblGrid>
              <a:tr h="180742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Priority&lt;High/</a:t>
                      </a:r>
                    </a:p>
                    <a:p>
                      <a:r>
                        <a:rPr lang="en-US" dirty="0" smtClean="0"/>
                        <a:t>Medium/</a:t>
                      </a:r>
                    </a:p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Status/</a:t>
                      </a:r>
                    </a:p>
                    <a:p>
                      <a:r>
                        <a:rPr lang="en-US" dirty="0" smtClean="0"/>
                        <a:t>Planned/</a:t>
                      </a:r>
                    </a:p>
                    <a:p>
                      <a:r>
                        <a:rPr lang="en-US" dirty="0" smtClean="0"/>
                        <a:t>In progress/completed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00056"/>
                  </a:ext>
                </a:extLst>
              </a:tr>
              <a:tr h="6658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27/12/2021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imaging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46055"/>
                  </a:ext>
                </a:extLst>
              </a:tr>
              <a:tr h="6658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28/12/2021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 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00228"/>
                  </a:ext>
                </a:extLst>
              </a:tr>
              <a:tr h="55150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 and preprocessing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746"/>
                  </a:ext>
                </a:extLst>
              </a:tr>
              <a:tr h="55150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</a:t>
                      </a:r>
                    </a:p>
                    <a:p>
                      <a:r>
                        <a:rPr lang="en-US" baseline="0" dirty="0" smtClean="0"/>
                        <a:t>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r>
                        <a:rPr lang="en-US" baseline="0" dirty="0" smtClean="0"/>
                        <a:t> and algorithm Implementation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36266"/>
                  </a:ext>
                </a:extLst>
              </a:tr>
              <a:tr h="55150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baseline="0" dirty="0" smtClean="0"/>
                        <a:t>  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4</a:t>
                      </a:r>
                    </a:p>
                    <a:p>
                      <a:r>
                        <a:rPr lang="en-US" baseline="0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 detection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07911"/>
                  </a:ext>
                </a:extLst>
              </a:tr>
              <a:tr h="55150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05/02/2022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Replacing pixel </a:t>
                      </a:r>
                      <a:r>
                        <a:rPr lang="en-US" dirty="0" err="1" smtClean="0"/>
                        <a:t>datas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55949"/>
                  </a:ext>
                </a:extLst>
              </a:tr>
              <a:tr h="55150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12/02/2022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image and show/save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7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2400"/>
            <a:ext cx="6400800" cy="5638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66510"/>
              </p:ext>
            </p:extLst>
          </p:nvPr>
        </p:nvGraphicFramePr>
        <p:xfrm>
          <a:off x="381000" y="1219200"/>
          <a:ext cx="79248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81313033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594379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8432372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5392621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</a:t>
                      </a:r>
                    </a:p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a&lt;type of user&gt;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&lt;perform some task&gt;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that I can &lt;achieve some goal&gt;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0104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imaging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image</a:t>
                      </a:r>
                      <a:r>
                        <a:rPr lang="en-US" baseline="0" dirty="0" smtClean="0"/>
                        <a:t> from a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5014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 and color scheme changes as per project requirement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7537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</a:t>
                      </a:r>
                      <a:r>
                        <a:rPr lang="en-US" baseline="0" dirty="0" smtClean="0"/>
                        <a:t> and 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Cleaned final 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3171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and algorithm</a:t>
                      </a:r>
                      <a:r>
                        <a:rPr lang="en-US" baseline="0" dirty="0" smtClean="0"/>
                        <a:t>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different</a:t>
                      </a:r>
                      <a:r>
                        <a:rPr lang="en-US" baseline="0" dirty="0" smtClean="0"/>
                        <a:t> type algorithm and implement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5113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 boundaries</a:t>
                      </a:r>
                    </a:p>
                    <a:p>
                      <a:r>
                        <a:rPr lang="en-US" dirty="0" smtClean="0"/>
                        <a:t>Of objects within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3313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Replacing pixel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Spreaded</a:t>
                      </a:r>
                      <a:r>
                        <a:rPr lang="en-US" dirty="0" smtClean="0"/>
                        <a:t> pixel data replace with </a:t>
                      </a:r>
                      <a:r>
                        <a:rPr lang="en-US" dirty="0" err="1" smtClean="0"/>
                        <a:t>neighbours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41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image and show/save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and save 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3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4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09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 Plan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60955"/>
              </p:ext>
            </p:extLst>
          </p:nvPr>
        </p:nvGraphicFramePr>
        <p:xfrm>
          <a:off x="304800" y="1295400"/>
          <a:ext cx="8458200" cy="47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38388644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4886162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75081466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1542534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86952659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543815330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8086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27/12/2021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27/12/2021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9165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28/12/2021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28/12/2021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7925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3704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309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Sprint4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26/01/2022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27/01/2022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8223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5/02/2022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6/02/2022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4920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12/02/2022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13/02/2022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8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0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2775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Sprint plan</a:t>
            </a:r>
            <a:endParaRPr lang="en-US" sz="22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68742"/>
              </p:ext>
            </p:extLst>
          </p:nvPr>
        </p:nvGraphicFramePr>
        <p:xfrm>
          <a:off x="1" y="990511"/>
          <a:ext cx="8991600" cy="603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854">
                  <a:extLst>
                    <a:ext uri="{9D8B030D-6E8A-4147-A177-3AD203B41FA5}">
                      <a16:colId xmlns:a16="http://schemas.microsoft.com/office/drawing/2014/main" val="1507117473"/>
                    </a:ext>
                  </a:extLst>
                </a:gridCol>
                <a:gridCol w="558500">
                  <a:extLst>
                    <a:ext uri="{9D8B030D-6E8A-4147-A177-3AD203B41FA5}">
                      <a16:colId xmlns:a16="http://schemas.microsoft.com/office/drawing/2014/main" val="3692666667"/>
                    </a:ext>
                  </a:extLst>
                </a:gridCol>
                <a:gridCol w="701046">
                  <a:extLst>
                    <a:ext uri="{9D8B030D-6E8A-4147-A177-3AD203B41FA5}">
                      <a16:colId xmlns:a16="http://schemas.microsoft.com/office/drawing/2014/main" val="30510125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587625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4361007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2412164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85597004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930646726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761035059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967305977"/>
                    </a:ext>
                  </a:extLst>
                </a:gridCol>
                <a:gridCol w="634998">
                  <a:extLst>
                    <a:ext uri="{9D8B030D-6E8A-4147-A177-3AD203B41FA5}">
                      <a16:colId xmlns:a16="http://schemas.microsoft.com/office/drawing/2014/main" val="195921817"/>
                    </a:ext>
                  </a:extLst>
                </a:gridCol>
                <a:gridCol w="551315">
                  <a:extLst>
                    <a:ext uri="{9D8B030D-6E8A-4147-A177-3AD203B41FA5}">
                      <a16:colId xmlns:a16="http://schemas.microsoft.com/office/drawing/2014/main" val="3616084684"/>
                    </a:ext>
                  </a:extLst>
                </a:gridCol>
                <a:gridCol w="612007">
                  <a:extLst>
                    <a:ext uri="{9D8B030D-6E8A-4147-A177-3AD203B41FA5}">
                      <a16:colId xmlns:a16="http://schemas.microsoft.com/office/drawing/2014/main" val="3341982853"/>
                    </a:ext>
                  </a:extLst>
                </a:gridCol>
                <a:gridCol w="669961">
                  <a:extLst>
                    <a:ext uri="{9D8B030D-6E8A-4147-A177-3AD203B41FA5}">
                      <a16:colId xmlns:a16="http://schemas.microsoft.com/office/drawing/2014/main" val="1933833471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1164858705"/>
                    </a:ext>
                  </a:extLst>
                </a:gridCol>
              </a:tblGrid>
              <a:tr h="7027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Backlog items(user 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Estimated </a:t>
                      </a:r>
                      <a:r>
                        <a:rPr lang="en-US" sz="1200" dirty="0" err="1" smtClean="0"/>
                        <a:t>hrs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day12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75947"/>
                  </a:ext>
                </a:extLst>
              </a:tr>
              <a:tr h="439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imaging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27/12/2021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12577"/>
                  </a:ext>
                </a:extLst>
              </a:tr>
              <a:tr h="531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 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28/12/2021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40012"/>
                  </a:ext>
                </a:extLst>
              </a:tr>
              <a:tr h="7027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collection and preprocessing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15/01/2022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0547"/>
                  </a:ext>
                </a:extLst>
              </a:tr>
              <a:tr h="8349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 and algorithm implementation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23/01/2022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8499"/>
                  </a:ext>
                </a:extLst>
              </a:tr>
              <a:tr h="379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 detection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26/01/2022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55135"/>
                  </a:ext>
                </a:extLst>
              </a:tr>
              <a:tr h="531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Replacing pixel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05/02/2022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06772"/>
                  </a:ext>
                </a:extLst>
              </a:tr>
              <a:tr h="6831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Writing image</a:t>
                      </a:r>
                    </a:p>
                    <a:p>
                      <a:r>
                        <a:rPr lang="en-US" sz="1200" dirty="0" smtClean="0"/>
                        <a:t>Show/save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12/02/2022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15534"/>
                  </a:ext>
                </a:extLst>
              </a:tr>
              <a:tr h="3004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0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imade super resolution</Template>
  <TotalTime>11</TotalTime>
  <Words>782</Words>
  <Application>Microsoft Office PowerPoint</Application>
  <PresentationFormat>On-screen Show (4:3)</PresentationFormat>
  <Paragraphs>384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Times New Roman</vt:lpstr>
      <vt:lpstr>Executive</vt:lpstr>
      <vt:lpstr>Image Super Resolution</vt:lpstr>
      <vt:lpstr>Table of  Contents</vt:lpstr>
      <vt:lpstr>Description</vt:lpstr>
      <vt:lpstr>MODULES </vt:lpstr>
      <vt:lpstr>DEVELOPING ENVIRONMENT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 Resolution</dc:title>
  <dc:creator>Hawwamol</dc:creator>
  <cp:lastModifiedBy>Hawwamol</cp:lastModifiedBy>
  <cp:revision>3</cp:revision>
  <dcterms:created xsi:type="dcterms:W3CDTF">2022-02-23T14:11:07Z</dcterms:created>
  <dcterms:modified xsi:type="dcterms:W3CDTF">2022-02-23T14:23:39Z</dcterms:modified>
</cp:coreProperties>
</file>