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9"/>
  </p:notesMasterIdLst>
  <p:sldIdLst>
    <p:sldId id="268" r:id="rId5"/>
    <p:sldId id="310" r:id="rId6"/>
    <p:sldId id="318" r:id="rId7"/>
    <p:sldId id="320" r:id="rId8"/>
    <p:sldId id="321" r:id="rId9"/>
    <p:sldId id="273" r:id="rId10"/>
    <p:sldId id="322" r:id="rId11"/>
    <p:sldId id="261" r:id="rId12"/>
    <p:sldId id="260" r:id="rId13"/>
    <p:sldId id="323" r:id="rId14"/>
    <p:sldId id="277" r:id="rId15"/>
    <p:sldId id="324" r:id="rId16"/>
    <p:sldId id="325" r:id="rId17"/>
    <p:sldId id="31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8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19" autoAdjust="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6873A-9C49-4A0F-B7D2-76F9B12EAE21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7FD84-038F-4EA0-A09E-DC56D27B1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110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4412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6AB35-29B9-416D-A802-1D989582B361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944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369" y="350015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Arial Rounded MT Bold" panose="020F0704030504030204" pitchFamily="34" charset="0"/>
              </a:rPr>
              <a:t>MEDLAR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670" y="3988176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Medical lab report generator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D510F7-3796-4D62-8E41-BCEC273C8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3618" y="-462895"/>
            <a:ext cx="4378382" cy="77837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FCFFA1-12D6-42DC-A934-9FC3744CC1E7}"/>
              </a:ext>
            </a:extLst>
          </p:cNvPr>
          <p:cNvSpPr txBox="1"/>
          <p:nvPr/>
        </p:nvSpPr>
        <p:spPr>
          <a:xfrm>
            <a:off x="744178" y="4838007"/>
            <a:ext cx="5351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 dirty="0"/>
              <a:t>A mini project by Muhammed </a:t>
            </a:r>
            <a:r>
              <a:rPr lang="en-US" sz="1800" dirty="0" err="1"/>
              <a:t>Munees</a:t>
            </a:r>
            <a:r>
              <a:rPr lang="en-US" sz="1800" dirty="0"/>
              <a:t> M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 dirty="0"/>
              <a:t>MES20MCA-2034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 dirty="0"/>
              <a:t>Product Owner : Jabir Sir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50DFE-30F5-4696-A519-62B6883FD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AC51206E-6958-4E47-9695-20861F10C7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8629511"/>
              </p:ext>
            </p:extLst>
          </p:nvPr>
        </p:nvGraphicFramePr>
        <p:xfrm>
          <a:off x="1075786" y="2527599"/>
          <a:ext cx="10040427" cy="259304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87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9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6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46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6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46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46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46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46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46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467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9497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3858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170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7476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9638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8505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Backlog Item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Status &amp; completion date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Original estimate in hours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Day1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09/01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Day2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10/01 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Day3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 11/01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Day4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 12/01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Day5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 13/01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Day6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 14/01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Day7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15/01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Day8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16/01 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Day9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 17/01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Day10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18/01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Day11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19/01 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Day12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 20/01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Day13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 21/01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Day14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22/01 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1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User story #1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hrs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hrs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Hrs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hrs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Hrs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Hrs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hrs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Hrs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hrs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hrs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Hrs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Hrs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Hrs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Hrs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hrs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/>
                        <a:t>UI  designing</a:t>
                      </a:r>
                      <a:endParaRPr lang="en-IN" sz="1000" dirty="0"/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/>
                        <a:t>13/01/2022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2203" marB="4220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1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1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0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0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0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0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0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0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0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0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0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44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/>
                        <a:t>Coding</a:t>
                      </a:r>
                      <a:endParaRPr lang="en-US" sz="1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/>
                        <a:t>18/01/2022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2203" marB="4220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0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0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0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0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0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1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1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0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0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0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5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Testing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/>
                        <a:t>22/01/2022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2203" marB="4220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0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0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0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0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0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0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0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0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0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1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1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01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total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52129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3508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2E517A5E-A50E-4C43-B4D5-3D0349E81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099173"/>
              </p:ext>
            </p:extLst>
          </p:nvPr>
        </p:nvGraphicFramePr>
        <p:xfrm>
          <a:off x="1791789" y="2457184"/>
          <a:ext cx="8608421" cy="19436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9080">
                  <a:extLst>
                    <a:ext uri="{9D8B030D-6E8A-4147-A177-3AD203B41FA5}">
                      <a16:colId xmlns:a16="http://schemas.microsoft.com/office/drawing/2014/main" val="2209509003"/>
                    </a:ext>
                  </a:extLst>
                </a:gridCol>
                <a:gridCol w="1310846">
                  <a:extLst>
                    <a:ext uri="{9D8B030D-6E8A-4147-A177-3AD203B41FA5}">
                      <a16:colId xmlns:a16="http://schemas.microsoft.com/office/drawing/2014/main" val="3557679970"/>
                    </a:ext>
                  </a:extLst>
                </a:gridCol>
                <a:gridCol w="1911387">
                  <a:extLst>
                    <a:ext uri="{9D8B030D-6E8A-4147-A177-3AD203B41FA5}">
                      <a16:colId xmlns:a16="http://schemas.microsoft.com/office/drawing/2014/main" val="230099931"/>
                    </a:ext>
                  </a:extLst>
                </a:gridCol>
                <a:gridCol w="1469036">
                  <a:extLst>
                    <a:ext uri="{9D8B030D-6E8A-4147-A177-3AD203B41FA5}">
                      <a16:colId xmlns:a16="http://schemas.microsoft.com/office/drawing/2014/main" val="2555418953"/>
                    </a:ext>
                  </a:extLst>
                </a:gridCol>
                <a:gridCol w="1469036">
                  <a:extLst>
                    <a:ext uri="{9D8B030D-6E8A-4147-A177-3AD203B41FA5}">
                      <a16:colId xmlns:a16="http://schemas.microsoft.com/office/drawing/2014/main" val="159800858"/>
                    </a:ext>
                  </a:extLst>
                </a:gridCol>
                <a:gridCol w="1469036">
                  <a:extLst>
                    <a:ext uri="{9D8B030D-6E8A-4147-A177-3AD203B41FA5}">
                      <a16:colId xmlns:a16="http://schemas.microsoft.com/office/drawing/2014/main" val="3178252839"/>
                    </a:ext>
                  </a:extLst>
                </a:gridCol>
              </a:tblGrid>
              <a:tr h="55339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/>
                        <a:t>User Story ID</a:t>
                      </a:r>
                      <a:endParaRPr lang="en-US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/>
                        <a:t>Task Name</a:t>
                      </a:r>
                      <a:endParaRPr lang="en-US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/>
                        <a:t>Start Date</a:t>
                      </a:r>
                      <a:endParaRPr lang="en-US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/>
                        <a:t>End Date</a:t>
                      </a:r>
                      <a:endParaRPr lang="en-US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/>
                        <a:t>Days</a:t>
                      </a:r>
                      <a:endParaRPr lang="en-US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/>
                        <a:t>Status</a:t>
                      </a:r>
                      <a:endParaRPr lang="en-US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9645490"/>
                  </a:ext>
                </a:extLst>
              </a:tr>
              <a:tr h="4634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1</a:t>
                      </a:r>
                      <a:endParaRPr lang="en-US" sz="1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Sprint 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26/12/2021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08/01/2021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12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Completed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460951138"/>
                  </a:ext>
                </a:extLst>
              </a:tr>
              <a:tr h="4634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4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Sprint 2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09/01/2022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22/01/2022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Completed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7789447"/>
                  </a:ext>
                </a:extLst>
              </a:tr>
              <a:tr h="4634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6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Sprint 3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02/02/2022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15/01/2022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Completed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6695294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6A6CD52A-E84E-406C-8D7B-4B6E75C4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Plan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5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159C0-D89C-4E11-8502-8301D3FDF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Sprint Backlog</a:t>
            </a:r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D25EB794-6BAC-47FB-8728-0950E347F5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0543403"/>
              </p:ext>
            </p:extLst>
          </p:nvPr>
        </p:nvGraphicFramePr>
        <p:xfrm>
          <a:off x="1075786" y="2527599"/>
          <a:ext cx="10040427" cy="259304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87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9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6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46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6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46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46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46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46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46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467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9497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3858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170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7476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9638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8505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Backlog Item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Status &amp; completion date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Original estimate in hours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Day1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02/02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Day2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03/02 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Day3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 04/02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Day4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 05/02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Day5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 06/02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Day6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 07/02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Day7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08/02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Day8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09/02 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Day9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 10/02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Day10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11/02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Day11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12/02 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Day12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 13/02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Day13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 14/02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Day14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15/02 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1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User story #1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hrs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hrs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Hrs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hrs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Hrs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Hrs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hrs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Hrs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hrs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hrs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Hrs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Hrs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Hrs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Hrs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hrs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/>
                        <a:t>UI  designing</a:t>
                      </a:r>
                      <a:endParaRPr lang="en-IN" sz="1000" dirty="0"/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/>
                        <a:t>07/02/2022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2203" marB="4220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1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1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0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0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0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0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0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0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0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0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0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44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/>
                        <a:t>Coding</a:t>
                      </a:r>
                      <a:endParaRPr lang="en-US" sz="1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/>
                        <a:t>12/02/2022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2203" marB="4220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0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0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0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0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1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1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0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0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0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5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Testing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/>
                        <a:t>15/02/2022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2203" marB="4220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0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0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0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0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0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0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0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0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0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1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1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01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total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52129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274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159C0-D89C-4E11-8502-8301D3FDF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Sprint Backlog Actual</a:t>
            </a:r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D25EB794-6BAC-47FB-8728-0950E347F501}"/>
              </a:ext>
            </a:extLst>
          </p:cNvPr>
          <p:cNvGraphicFramePr>
            <a:graphicFrameLocks/>
          </p:cNvGraphicFramePr>
          <p:nvPr/>
        </p:nvGraphicFramePr>
        <p:xfrm>
          <a:off x="1075786" y="2527599"/>
          <a:ext cx="10040427" cy="259304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87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9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6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46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6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46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46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46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46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46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467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9497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3858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170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7476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9638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8505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Backlog Item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Status &amp; completion date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Original estimate in hours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Day1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02/02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Day2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03/02 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Day3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 04/02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Day4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 05/02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Day5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 06/02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Day6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 07/02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Day7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08/02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Day8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09/02 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Day9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 10/02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Day10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11/02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Day11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12/02 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Day12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 13/02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Day13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 14/02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Day14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15/02 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1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User story #1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 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hrs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hrs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Hrs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hrs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Hrs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Hrs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hrs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Hrs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hrs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hrs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Hrs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Hrs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Hrs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Hrs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hrs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/>
                        <a:t>UI  designing</a:t>
                      </a:r>
                      <a:endParaRPr lang="en-IN" sz="1000" dirty="0"/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/>
                        <a:t>07/02/2022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2203" marB="4220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1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1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0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0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0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0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0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0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0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0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0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44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/>
                        <a:t>Coding</a:t>
                      </a:r>
                      <a:endParaRPr lang="en-US" sz="1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/>
                        <a:t>12/02/2022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2203" marB="4220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0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0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0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0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1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1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0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0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0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5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Testing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/>
                        <a:t>15/02/2022</a:t>
                      </a: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2203" marB="4220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0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0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0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0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0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0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0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0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0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1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</a:rPr>
                        <a:t>1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01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total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9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5408" marR="55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9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52129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189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5622D71-0453-40FD-9505-C96109FB75BF}"/>
              </a:ext>
            </a:extLst>
          </p:cNvPr>
          <p:cNvSpPr txBox="1"/>
          <p:nvPr/>
        </p:nvSpPr>
        <p:spPr>
          <a:xfrm>
            <a:off x="3270250" y="2717800"/>
            <a:ext cx="5651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latin typeface="Arial Rounded MT Bold" panose="020F07040305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53485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43681"/>
          </a:xfrm>
        </p:spPr>
        <p:txBody>
          <a:bodyPr>
            <a:normAutofit/>
          </a:bodyPr>
          <a:lstStyle/>
          <a:p>
            <a:r>
              <a:rPr lang="en-US" dirty="0"/>
              <a:t>Table of Contents 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8BDBF100-D7AA-4906-A333-F82E9E1AF5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5762411"/>
              </p:ext>
            </p:extLst>
          </p:nvPr>
        </p:nvGraphicFramePr>
        <p:xfrm>
          <a:off x="1096963" y="2108200"/>
          <a:ext cx="10058397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095">
                  <a:extLst>
                    <a:ext uri="{9D8B030D-6E8A-4147-A177-3AD203B41FA5}">
                      <a16:colId xmlns:a16="http://schemas.microsoft.com/office/drawing/2014/main" val="1309627527"/>
                    </a:ext>
                  </a:extLst>
                </a:gridCol>
                <a:gridCol w="4530437">
                  <a:extLst>
                    <a:ext uri="{9D8B030D-6E8A-4147-A177-3AD203B41FA5}">
                      <a16:colId xmlns:a16="http://schemas.microsoft.com/office/drawing/2014/main" val="3327879100"/>
                    </a:ext>
                  </a:extLst>
                </a:gridCol>
                <a:gridCol w="4496865">
                  <a:extLst>
                    <a:ext uri="{9D8B030D-6E8A-4147-A177-3AD203B41FA5}">
                      <a16:colId xmlns:a16="http://schemas.microsoft.com/office/drawing/2014/main" val="980703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Sl.no.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269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Project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318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4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694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Developing 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055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Future Enhancements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712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User 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749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Product Backlog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202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Project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911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Sprint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144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Sprint Actuals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564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922A3-1EAA-4151-ACB0-0C9708F19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aseline="0" dirty="0">
                <a:latin typeface="Times New Roman" pitchFamily="18" charset="0"/>
                <a:cs typeface="Times New Roman" pitchFamily="18" charset="0"/>
              </a:rPr>
              <a:t>Project Description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39E1B-F3A9-4D6F-8CE1-71CC3A3B0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 project is to create a web application that stores the data from different medical analysers.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 data produced differs from one device to another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This application generates reports according to data fed.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All the user(patient) information, details of the test like RBC, WBC, platelets counts and others.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These data are easily fed into the system for further manipulation.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It also enables the admin to add, delete and update the medical data which is acquired from the analysers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 analysers and the data stored are as follows : </a:t>
            </a:r>
          </a:p>
          <a:p>
            <a:r>
              <a:rPr lang="en-GB" dirty="0"/>
              <a:t>	Haematology :RBC WBC platelet count ,ESR ,PCV,HB,PCHC,MCV</a:t>
            </a:r>
          </a:p>
          <a:p>
            <a:r>
              <a:rPr lang="en-GB" dirty="0"/>
              <a:t>	Kidney function test : urea ,creatinine ,uric acid</a:t>
            </a:r>
          </a:p>
          <a:p>
            <a:r>
              <a:rPr lang="en-GB" dirty="0"/>
              <a:t>	Liver function test :ALT,AST,ALP, Bilirubin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2829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A137F-75BF-4DCB-833B-0D020ABC4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16E34-00EE-4CDF-A129-A50681F12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000" b="1" u="sng" dirty="0">
                <a:latin typeface="Times New Roman" pitchFamily="18" charset="0"/>
                <a:cs typeface="Times New Roman" pitchFamily="18" charset="0"/>
              </a:rPr>
              <a:t>Module 1:- User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entered by admin can be viewed as a medical report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User can update blood pressure level and check normal or not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User van view blood sugar and creatin levels as graphs and view report</a:t>
            </a:r>
          </a:p>
          <a:p>
            <a:pPr marL="0" indent="0">
              <a:buNone/>
            </a:pPr>
            <a:r>
              <a:rPr lang="en-IN" sz="2000" b="1" u="sng" dirty="0">
                <a:latin typeface="Times New Roman" pitchFamily="18" charset="0"/>
                <a:cs typeface="Times New Roman" pitchFamily="18" charset="0"/>
              </a:rPr>
              <a:t>Module 2:- Admin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Admin can manage users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Admin can add patients medical reports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Admin can view all patients data and </a:t>
            </a:r>
            <a:r>
              <a:rPr lang="en-US"/>
              <a:t>medical reports</a:t>
            </a: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0206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E6D6E-8212-413D-8F07-8C4730C8B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3544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1727269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820FDA9-1AF0-47E8-90BE-57A455E01B84}"/>
              </a:ext>
            </a:extLst>
          </p:cNvPr>
          <p:cNvSpPr txBox="1"/>
          <p:nvPr/>
        </p:nvSpPr>
        <p:spPr>
          <a:xfrm>
            <a:off x="1097280" y="2128521"/>
            <a:ext cx="8088064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- windows 7 or above</a:t>
            </a:r>
          </a:p>
          <a:p>
            <a:r>
              <a:rPr lang="en-IN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 Development -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HTML, CSS, JAVASCRIPT</a:t>
            </a:r>
            <a:endParaRPr lang="en-IN" sz="2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 Development -  Node.js web server</a:t>
            </a:r>
          </a:p>
          <a:p>
            <a:r>
              <a:rPr lang="en-IN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– Mongo DB</a:t>
            </a:r>
          </a:p>
          <a:p>
            <a:r>
              <a:rPr lang="en-IN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 used – Vs code</a:t>
            </a:r>
          </a:p>
          <a:p>
            <a:r>
              <a:rPr lang="en-IN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browser - google chrome, fire fox, Microsoft edge</a:t>
            </a:r>
          </a:p>
          <a:p>
            <a:r>
              <a:rPr lang="en-IN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 work – Express Web Framework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A950522-7B50-45F5-BEC5-9C988E88029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Developing Environment</a:t>
            </a:r>
          </a:p>
        </p:txBody>
      </p:sp>
    </p:spTree>
    <p:extLst>
      <p:ext uri="{BB962C8B-B14F-4D97-AF65-F5344CB8AC3E}">
        <p14:creationId xmlns:p14="http://schemas.microsoft.com/office/powerpoint/2010/main" val="35119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60F8B-9308-4D6E-955A-1A70FF7D5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9513A-379A-4185-9CF7-1FFED6CED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Referral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Integrate this application with test devices and diagnosing machines to get immediate results.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More diagnosis data and test results.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496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78E8BF3-F57B-49F7-806E-A706C394D9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0680470"/>
              </p:ext>
            </p:extLst>
          </p:nvPr>
        </p:nvGraphicFramePr>
        <p:xfrm>
          <a:off x="1097280" y="1892300"/>
          <a:ext cx="10058400" cy="381610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815331">
                  <a:extLst>
                    <a:ext uri="{9D8B030D-6E8A-4147-A177-3AD203B41FA5}">
                      <a16:colId xmlns:a16="http://schemas.microsoft.com/office/drawing/2014/main" val="3448281643"/>
                    </a:ext>
                  </a:extLst>
                </a:gridCol>
                <a:gridCol w="2841388">
                  <a:extLst>
                    <a:ext uri="{9D8B030D-6E8A-4147-A177-3AD203B41FA5}">
                      <a16:colId xmlns:a16="http://schemas.microsoft.com/office/drawing/2014/main" val="3932192990"/>
                    </a:ext>
                  </a:extLst>
                </a:gridCol>
                <a:gridCol w="2772073">
                  <a:extLst>
                    <a:ext uri="{9D8B030D-6E8A-4147-A177-3AD203B41FA5}">
                      <a16:colId xmlns:a16="http://schemas.microsoft.com/office/drawing/2014/main" val="2120655326"/>
                    </a:ext>
                  </a:extLst>
                </a:gridCol>
                <a:gridCol w="2629608">
                  <a:extLst>
                    <a:ext uri="{9D8B030D-6E8A-4147-A177-3AD203B41FA5}">
                      <a16:colId xmlns:a16="http://schemas.microsoft.com/office/drawing/2014/main" val="1293573176"/>
                    </a:ext>
                  </a:extLst>
                </a:gridCol>
              </a:tblGrid>
              <a:tr h="7870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</a:rPr>
                        <a:t>UserStoryID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</a:rPr>
                        <a:t>As a &lt;type of user&gt;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</a:rPr>
                        <a:t>I want to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</a:rPr>
                        <a:t>So that I can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062838"/>
                  </a:ext>
                </a:extLst>
              </a:tr>
              <a:tr h="49573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1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User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login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Login successfully with correct credentials.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6846429"/>
                  </a:ext>
                </a:extLst>
              </a:tr>
              <a:tr h="48338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2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User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Registration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register as a new user in this app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9967920"/>
                  </a:ext>
                </a:extLst>
              </a:tr>
              <a:tr h="48089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View report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View test result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6037043"/>
                  </a:ext>
                </a:extLst>
              </a:tr>
              <a:tr h="48089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Add blood pressure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Check blood pressure level is normal or not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775904"/>
                  </a:ext>
                </a:extLst>
              </a:tr>
              <a:tr h="48089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Admin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Manage users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Add patients and view their medical reports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8956951"/>
                  </a:ext>
                </a:extLst>
              </a:tr>
              <a:tr h="49716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Admin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Generate Test Report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Generate Test report of Patients (</a:t>
                      </a:r>
                      <a:r>
                        <a:rPr lang="en-IN" sz="16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pfd</a:t>
                      </a: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7278309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113378EE-8B1B-4B6A-8530-9BC2E7F88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Stories</a:t>
            </a:r>
          </a:p>
        </p:txBody>
      </p:sp>
    </p:spTree>
    <p:extLst>
      <p:ext uri="{BB962C8B-B14F-4D97-AF65-F5344CB8AC3E}">
        <p14:creationId xmlns:p14="http://schemas.microsoft.com/office/powerpoint/2010/main" val="2260697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005288C-E7ED-4574-98B8-7D3E81FFAE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912602"/>
              </p:ext>
            </p:extLst>
          </p:nvPr>
        </p:nvGraphicFramePr>
        <p:xfrm>
          <a:off x="1082040" y="1907177"/>
          <a:ext cx="9903823" cy="266482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99590">
                  <a:extLst>
                    <a:ext uri="{9D8B030D-6E8A-4147-A177-3AD203B41FA5}">
                      <a16:colId xmlns:a16="http://schemas.microsoft.com/office/drawing/2014/main" val="181873635"/>
                    </a:ext>
                  </a:extLst>
                </a:gridCol>
                <a:gridCol w="2064614">
                  <a:extLst>
                    <a:ext uri="{9D8B030D-6E8A-4147-A177-3AD203B41FA5}">
                      <a16:colId xmlns:a16="http://schemas.microsoft.com/office/drawing/2014/main" val="490045812"/>
                    </a:ext>
                  </a:extLst>
                </a:gridCol>
                <a:gridCol w="1041199">
                  <a:extLst>
                    <a:ext uri="{9D8B030D-6E8A-4147-A177-3AD203B41FA5}">
                      <a16:colId xmlns:a16="http://schemas.microsoft.com/office/drawing/2014/main" val="3258513505"/>
                    </a:ext>
                  </a:extLst>
                </a:gridCol>
                <a:gridCol w="784731">
                  <a:extLst>
                    <a:ext uri="{9D8B030D-6E8A-4147-A177-3AD203B41FA5}">
                      <a16:colId xmlns:a16="http://schemas.microsoft.com/office/drawing/2014/main" val="952074047"/>
                    </a:ext>
                  </a:extLst>
                </a:gridCol>
                <a:gridCol w="2163553">
                  <a:extLst>
                    <a:ext uri="{9D8B030D-6E8A-4147-A177-3AD203B41FA5}">
                      <a16:colId xmlns:a16="http://schemas.microsoft.com/office/drawing/2014/main" val="411824167"/>
                    </a:ext>
                  </a:extLst>
                </a:gridCol>
                <a:gridCol w="991522">
                  <a:extLst>
                    <a:ext uri="{9D8B030D-6E8A-4147-A177-3AD203B41FA5}">
                      <a16:colId xmlns:a16="http://schemas.microsoft.com/office/drawing/2014/main" val="617842993"/>
                    </a:ext>
                  </a:extLst>
                </a:gridCol>
                <a:gridCol w="2058614">
                  <a:extLst>
                    <a:ext uri="{9D8B030D-6E8A-4147-A177-3AD203B41FA5}">
                      <a16:colId xmlns:a16="http://schemas.microsoft.com/office/drawing/2014/main" val="3399595432"/>
                    </a:ext>
                  </a:extLst>
                </a:gridCol>
              </a:tblGrid>
              <a:tr h="10328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dirty="0"/>
                        <a:t>User </a:t>
                      </a:r>
                      <a:r>
                        <a:rPr lang="en-US" sz="1600" dirty="0"/>
                        <a:t>Story ID</a:t>
                      </a:r>
                      <a:endParaRPr lang="en-IN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dirty="0"/>
                        <a:t>Priority</a:t>
                      </a:r>
                      <a:endParaRPr lang="en-IN" sz="1800" dirty="0"/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/>
                        <a:t>&lt;High/Medium/Low&gt;</a:t>
                      </a:r>
                      <a:endParaRPr lang="en-IN" sz="16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dirty="0"/>
                        <a:t>Size</a:t>
                      </a:r>
                      <a:endParaRPr lang="en-IN" dirty="0"/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/>
                        <a:t>(Hours)</a:t>
                      </a:r>
                      <a:endParaRPr lang="en-IN" sz="16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/>
                        <a:t>Sprint</a:t>
                      </a:r>
                      <a:endParaRPr lang="en-IN"/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/>
                        <a:t>&lt;#&gt;</a:t>
                      </a:r>
                      <a:endParaRPr lang="en-IN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dirty="0"/>
                        <a:t>Status</a:t>
                      </a:r>
                      <a:endParaRPr lang="en-IN" dirty="0"/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/>
                        <a:t>&lt;Planned/In progress/Completed&gt;</a:t>
                      </a:r>
                      <a:endParaRPr lang="en-IN" sz="16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dirty="0"/>
                        <a:t>Release</a:t>
                      </a:r>
                      <a:endParaRPr lang="en-IN" dirty="0"/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dirty="0"/>
                        <a:t>Date</a:t>
                      </a:r>
                      <a:endParaRPr lang="en-IN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dirty="0"/>
                        <a:t>Release Goal</a:t>
                      </a:r>
                      <a:endParaRPr lang="en-IN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2375118"/>
                  </a:ext>
                </a:extLst>
              </a:tr>
              <a:tr h="5405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/>
                        <a:t>1</a:t>
                      </a:r>
                      <a:endParaRPr lang="en-IN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/>
                        <a:t>Medium</a:t>
                      </a:r>
                      <a:endParaRPr lang="en-IN" sz="16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/>
                        <a:t>12</a:t>
                      </a:r>
                      <a:endParaRPr lang="en-IN" sz="16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/>
                        <a:t>1</a:t>
                      </a:r>
                      <a:endParaRPr lang="en-IN" sz="16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/>
                        <a:t>Completed</a:t>
                      </a:r>
                      <a:endParaRPr lang="en-IN" sz="16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/>
                        <a:t>09-12-22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/>
                        <a:t>form design</a:t>
                      </a:r>
                      <a:endParaRPr lang="en-IN" sz="16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253609"/>
                  </a:ext>
                </a:extLst>
              </a:tr>
              <a:tr h="4999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dirty="0"/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/>
                        <a:t>High</a:t>
                      </a:r>
                      <a:endParaRPr lang="en-IN" sz="16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/>
                        <a:t>18</a:t>
                      </a:r>
                      <a:endParaRPr lang="en-IN" sz="16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/>
                        <a:t>2</a:t>
                      </a:r>
                      <a:endParaRPr lang="en-IN" sz="16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/>
                        <a:t>Completed</a:t>
                      </a:r>
                      <a:endParaRPr lang="en-IN" sz="16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/>
                        <a:t>22-01-22</a:t>
                      </a:r>
                      <a:endParaRPr lang="en-IN" sz="16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/>
                        <a:t>Admin Module  </a:t>
                      </a:r>
                      <a:endParaRPr lang="en-IN" sz="16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7437128"/>
                  </a:ext>
                </a:extLst>
              </a:tr>
              <a:tr h="5914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dirty="0"/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/>
                        <a:t>High</a:t>
                      </a:r>
                      <a:endParaRPr lang="en-IN" sz="16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/>
                        <a:t>20</a:t>
                      </a:r>
                      <a:endParaRPr lang="en-IN" sz="16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/>
                        <a:t>3</a:t>
                      </a:r>
                      <a:endParaRPr lang="en-IN" sz="16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/>
                        <a:t>Completed</a:t>
                      </a:r>
                      <a:endParaRPr lang="en-IN" sz="16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/>
                        <a:t>15-02-22</a:t>
                      </a:r>
                      <a:endParaRPr lang="en-IN" sz="16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/>
                        <a:t>User Module</a:t>
                      </a:r>
                      <a:endParaRPr lang="en-IN" sz="16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6821309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98A57D22-C882-4E0B-A7AF-3952C0A3D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34617" y="-22469"/>
            <a:ext cx="141661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EDB6180-AC0D-471E-8C45-B4C218FC3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040" y="149134"/>
            <a:ext cx="10058400" cy="1450757"/>
          </a:xfrm>
        </p:spPr>
        <p:txBody>
          <a:bodyPr/>
          <a:lstStyle/>
          <a:p>
            <a:r>
              <a:rPr lang="en-IN" dirty="0"/>
              <a:t>Product Backlog </a:t>
            </a:r>
          </a:p>
        </p:txBody>
      </p:sp>
    </p:spTree>
    <p:extLst>
      <p:ext uri="{BB962C8B-B14F-4D97-AF65-F5344CB8AC3E}">
        <p14:creationId xmlns:p14="http://schemas.microsoft.com/office/powerpoint/2010/main" val="33024563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5B1FD9-3BB6-4DA9-A089-3B68C2323D4F}">
  <ds:schemaRefs>
    <ds:schemaRef ds:uri="16c05727-aa75-4e4a-9b5f-8a80a1165891"/>
    <ds:schemaRef ds:uri="http://www.w3.org/XML/1998/namespace"/>
    <ds:schemaRef ds:uri="71af3243-3dd4-4a8d-8c0d-dd76da1f02a5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{B18189A7-120C-488B-94A0-93B6D2AB2E34}tf33845126_win32</Template>
  <TotalTime>7425</TotalTime>
  <Words>942</Words>
  <Application>Microsoft Office PowerPoint</Application>
  <PresentationFormat>Widescreen</PresentationFormat>
  <Paragraphs>519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Rounded MT Bold</vt:lpstr>
      <vt:lpstr>Bookman Old Style</vt:lpstr>
      <vt:lpstr>Calibri</vt:lpstr>
      <vt:lpstr>Franklin Gothic Book</vt:lpstr>
      <vt:lpstr>Times New Roman</vt:lpstr>
      <vt:lpstr>Wingdings</vt:lpstr>
      <vt:lpstr>1_RetrospectVTI</vt:lpstr>
      <vt:lpstr>MEDLAR</vt:lpstr>
      <vt:lpstr>Table of Contents </vt:lpstr>
      <vt:lpstr>Project Description</vt:lpstr>
      <vt:lpstr>Modules</vt:lpstr>
      <vt:lpstr>Methodology</vt:lpstr>
      <vt:lpstr>PowerPoint Presentation</vt:lpstr>
      <vt:lpstr>Future Enhancements</vt:lpstr>
      <vt:lpstr>User Stories</vt:lpstr>
      <vt:lpstr>Product Backlog </vt:lpstr>
      <vt:lpstr>PowerPoint Presentation</vt:lpstr>
      <vt:lpstr>Project Plan</vt:lpstr>
      <vt:lpstr>Sprint Backlog</vt:lpstr>
      <vt:lpstr>Sprint Backlog Actual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MEDLAR</dc:title>
  <dc:creator>munees mmm</dc:creator>
  <cp:lastModifiedBy>munees mmm</cp:lastModifiedBy>
  <cp:revision>21</cp:revision>
  <cp:lastPrinted>2022-02-28T08:37:50Z</cp:lastPrinted>
  <dcterms:created xsi:type="dcterms:W3CDTF">2022-01-11T16:26:00Z</dcterms:created>
  <dcterms:modified xsi:type="dcterms:W3CDTF">2022-02-28T09:41:25Z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