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80" r:id="rId6"/>
    <p:sldId id="281" r:id="rId7"/>
    <p:sldId id="259" r:id="rId8"/>
    <p:sldId id="260" r:id="rId9"/>
    <p:sldId id="282" r:id="rId10"/>
    <p:sldId id="261" r:id="rId11"/>
    <p:sldId id="262" r:id="rId12"/>
    <p:sldId id="263" r:id="rId13"/>
    <p:sldId id="272" r:id="rId14"/>
    <p:sldId id="273" r:id="rId15"/>
    <p:sldId id="274" r:id="rId16"/>
    <p:sldId id="275" r:id="rId17"/>
    <p:sldId id="276" r:id="rId18"/>
    <p:sldId id="264" r:id="rId19"/>
    <p:sldId id="283" r:id="rId20"/>
    <p:sldId id="266" r:id="rId21"/>
    <p:sldId id="268" r:id="rId22"/>
    <p:sldId id="267" r:id="rId23"/>
    <p:sldId id="269" r:id="rId24"/>
    <p:sldId id="270" r:id="rId25"/>
    <p:sldId id="284" r:id="rId26"/>
    <p:sldId id="285" r:id="rId27"/>
    <p:sldId id="286" r:id="rId28"/>
    <p:sldId id="287"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83" autoAdjust="0"/>
    <p:restoredTop sz="94660"/>
  </p:normalViewPr>
  <p:slideViewPr>
    <p:cSldViewPr snapToGrid="0">
      <p:cViewPr varScale="1">
        <p:scale>
          <a:sx n="73" d="100"/>
          <a:sy n="73" d="100"/>
        </p:scale>
        <p:origin x="-41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BB024-15D1-4F6A-8A93-26EF5E7BD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D851295-5731-4C6B-9881-9FD7BEFF8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F9EBB7-C513-461F-857F-753257318517}"/>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5" name="Footer Placeholder 4">
            <a:extLst>
              <a:ext uri="{FF2B5EF4-FFF2-40B4-BE49-F238E27FC236}">
                <a16:creationId xmlns:a16="http://schemas.microsoft.com/office/drawing/2014/main" xmlns="" id="{6FCE03C3-7281-40AF-BC02-12402EED0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C4A8C74-53C2-44A3-8461-8D4623091446}"/>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205786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796C5-C4B1-4115-B930-F74FF572EE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825CA55-B136-4D03-A350-EB58BFBB9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C230C2-4658-4324-901D-2D6712C2014C}"/>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5" name="Footer Placeholder 4">
            <a:extLst>
              <a:ext uri="{FF2B5EF4-FFF2-40B4-BE49-F238E27FC236}">
                <a16:creationId xmlns:a16="http://schemas.microsoft.com/office/drawing/2014/main" xmlns="" id="{7FC42544-5295-48E2-A538-EFCFD7CE6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0502F1-2164-48E0-AC79-17F3C0DD52C2}"/>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10234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75E6FD-2C9A-467C-9C88-366A4F1CAE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A4B3C8A-BEF7-47B5-B9D9-6DBF995B2A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C499516-71CD-427F-B92D-2B60C25AC392}"/>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5" name="Footer Placeholder 4">
            <a:extLst>
              <a:ext uri="{FF2B5EF4-FFF2-40B4-BE49-F238E27FC236}">
                <a16:creationId xmlns:a16="http://schemas.microsoft.com/office/drawing/2014/main" xmlns="" id="{C0ABFFA0-C77D-43B4-A370-F7F2BEBB3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104B89-1380-429B-8CDB-83F80C2C12D8}"/>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140294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4A9C0-0477-44B2-8456-FBE34CB31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A83AF3F-8B18-4380-91BC-D64DC3327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2A81B6-F59A-4BCA-A4E1-32615B2FFD26}"/>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5" name="Footer Placeholder 4">
            <a:extLst>
              <a:ext uri="{FF2B5EF4-FFF2-40B4-BE49-F238E27FC236}">
                <a16:creationId xmlns:a16="http://schemas.microsoft.com/office/drawing/2014/main" xmlns="" id="{E64241F5-0E66-4B3F-A4AA-AE7C45245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5D81A4-16CE-4950-B7D3-199D60BF0BBE}"/>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143332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AE1913-6C64-4C22-807D-D35478F7E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FC77A79-8E61-4853-AFCB-4A2DDBDD9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7DBDA61-E56D-46A7-9204-17E0A2CCC5DC}"/>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5" name="Footer Placeholder 4">
            <a:extLst>
              <a:ext uri="{FF2B5EF4-FFF2-40B4-BE49-F238E27FC236}">
                <a16:creationId xmlns:a16="http://schemas.microsoft.com/office/drawing/2014/main" xmlns="" id="{BD960AD9-1FCB-4F40-9C59-AE1D52B94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25B781-8868-479B-844F-672B9E0F40CC}"/>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47591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94B4A-ADC0-4E9A-BC4D-C9D871D123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7DC713-8CDE-4323-8EEE-E94DC79DB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44F28A7-8E9F-4421-90B6-F143994F1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2D9CBE1-5544-4542-9F2B-9BDEE40DCFAC}"/>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6" name="Footer Placeholder 5">
            <a:extLst>
              <a:ext uri="{FF2B5EF4-FFF2-40B4-BE49-F238E27FC236}">
                <a16:creationId xmlns:a16="http://schemas.microsoft.com/office/drawing/2014/main" xmlns="" id="{46E4EB15-043D-4A25-A4DE-77F2EBED2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32878DB-3913-4EDA-BFE0-657A0F69E163}"/>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229579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A4FB3-66DD-4D31-9B08-91CA5768E5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AAB9639-BFFF-4B09-8BBB-7E72C0016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05DAA05-C7DF-426E-841C-4BFB6666B0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15977B6-A260-4AE1-81D2-2E4A5E0FF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AEBB6A9-1F86-4F10-999C-353598B1A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06CFF14-EB23-48AA-882A-1E8695D44C36}"/>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8" name="Footer Placeholder 7">
            <a:extLst>
              <a:ext uri="{FF2B5EF4-FFF2-40B4-BE49-F238E27FC236}">
                <a16:creationId xmlns:a16="http://schemas.microsoft.com/office/drawing/2014/main" xmlns="" id="{810FCD06-31D3-413E-883A-F6E68D1BD7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3736679-2360-4945-9028-C5D7B57A8686}"/>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373193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ABE57-16DD-49F7-8DC8-4B66F72DD8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20D5550-26BE-44BC-A0F4-D276191BE57A}"/>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4" name="Footer Placeholder 3">
            <a:extLst>
              <a:ext uri="{FF2B5EF4-FFF2-40B4-BE49-F238E27FC236}">
                <a16:creationId xmlns:a16="http://schemas.microsoft.com/office/drawing/2014/main" xmlns="" id="{3C10C6DD-B787-4BFA-84F3-BAA46B2E01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2837160-6671-495B-960E-D88067D099C1}"/>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85523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3EEC787-67C6-430A-A673-52CAF72CB3ED}"/>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3" name="Footer Placeholder 2">
            <a:extLst>
              <a:ext uri="{FF2B5EF4-FFF2-40B4-BE49-F238E27FC236}">
                <a16:creationId xmlns:a16="http://schemas.microsoft.com/office/drawing/2014/main" xmlns="" id="{161D3407-2142-4CEB-8B1C-18C0E2A10E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31A369C-BB99-49CC-80FA-227586F4B443}"/>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46707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173DC-98F1-4587-A8A3-A31603460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9234FF5-99AE-43AF-A59A-7980F08BD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440A848-C3AB-4EAD-948F-F8F1F357F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E624EC-7E41-44BE-BA46-55DB923CBC16}"/>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6" name="Footer Placeholder 5">
            <a:extLst>
              <a:ext uri="{FF2B5EF4-FFF2-40B4-BE49-F238E27FC236}">
                <a16:creationId xmlns:a16="http://schemas.microsoft.com/office/drawing/2014/main" xmlns="" id="{96248354-2A2D-4D4F-9AC9-BCAAA3D15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0A75A9-2A68-461D-9086-D460F21ECD60}"/>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401597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9ECED-B81A-4CC0-A69C-02D9E9064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A383967-CC98-4EF8-BCA0-1BD21BA28A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1E3AC64-915D-425D-A408-D2112484B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3AE272-F917-4EA8-A7C5-67A08CBC9C5C}"/>
              </a:ext>
            </a:extLst>
          </p:cNvPr>
          <p:cNvSpPr>
            <a:spLocks noGrp="1"/>
          </p:cNvSpPr>
          <p:nvPr>
            <p:ph type="dt" sz="half" idx="10"/>
          </p:nvPr>
        </p:nvSpPr>
        <p:spPr/>
        <p:txBody>
          <a:bodyPr/>
          <a:lstStyle/>
          <a:p>
            <a:fld id="{20692184-1213-40A5-A7AC-95222ED990AB}" type="datetimeFigureOut">
              <a:rPr lang="en-IN" smtClean="0"/>
              <a:pPr/>
              <a:t>23-02-2022</a:t>
            </a:fld>
            <a:endParaRPr lang="en-IN"/>
          </a:p>
        </p:txBody>
      </p:sp>
      <p:sp>
        <p:nvSpPr>
          <p:cNvPr id="6" name="Footer Placeholder 5">
            <a:extLst>
              <a:ext uri="{FF2B5EF4-FFF2-40B4-BE49-F238E27FC236}">
                <a16:creationId xmlns:a16="http://schemas.microsoft.com/office/drawing/2014/main" xmlns="" id="{4962B775-713B-4B9A-8853-5DA58D34C4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5FACA3A-44DD-4BA1-906E-9B5DBF289AF8}"/>
              </a:ext>
            </a:extLst>
          </p:cNvPr>
          <p:cNvSpPr>
            <a:spLocks noGrp="1"/>
          </p:cNvSpPr>
          <p:nvPr>
            <p:ph type="sldNum" sz="quarter" idx="12"/>
          </p:nvPr>
        </p:nvSpPr>
        <p:spPr/>
        <p:txBody>
          <a:body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173941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4243661-D40A-4BF9-9A8E-B371664A9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E5243EE-14F7-470C-A193-09F9FAC85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38849EB-5489-486E-841F-C26F2A0F4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92184-1213-40A5-A7AC-95222ED990AB}" type="datetimeFigureOut">
              <a:rPr lang="en-IN" smtClean="0"/>
              <a:pPr/>
              <a:t>23-02-2022</a:t>
            </a:fld>
            <a:endParaRPr lang="en-IN"/>
          </a:p>
        </p:txBody>
      </p:sp>
      <p:sp>
        <p:nvSpPr>
          <p:cNvPr id="5" name="Footer Placeholder 4">
            <a:extLst>
              <a:ext uri="{FF2B5EF4-FFF2-40B4-BE49-F238E27FC236}">
                <a16:creationId xmlns:a16="http://schemas.microsoft.com/office/drawing/2014/main" xmlns="" id="{EC4A6628-37BA-4700-8D09-3B5304DA8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CC768F3-1DD5-4D87-A1D1-AEB6338E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4E4B4-54A9-4BE0-9A50-D82684D26EA6}" type="slidenum">
              <a:rPr lang="en-IN" smtClean="0"/>
              <a:pPr/>
              <a:t>‹#›</a:t>
            </a:fld>
            <a:endParaRPr lang="en-IN"/>
          </a:p>
        </p:txBody>
      </p:sp>
    </p:spTree>
    <p:extLst>
      <p:ext uri="{BB962C8B-B14F-4D97-AF65-F5344CB8AC3E}">
        <p14:creationId xmlns:p14="http://schemas.microsoft.com/office/powerpoint/2010/main" xmlns="" val="12674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16D3C-CF66-46EE-ABBA-1F3652AB1508}"/>
              </a:ext>
            </a:extLst>
          </p:cNvPr>
          <p:cNvSpPr>
            <a:spLocks noGrp="1"/>
          </p:cNvSpPr>
          <p:nvPr>
            <p:ph type="ctrTitle"/>
          </p:nvPr>
        </p:nvSpPr>
        <p:spPr>
          <a:xfrm>
            <a:off x="1524000" y="798990"/>
            <a:ext cx="9144000" cy="2710973"/>
          </a:xfrm>
        </p:spPr>
        <p:txBody>
          <a:bodyPr>
            <a:noAutofit/>
          </a:bodyPr>
          <a:lstStyle/>
          <a:p>
            <a:r>
              <a:rPr lang="en-US" sz="4400" dirty="0"/>
              <a:t>TEETH DETECTION &amp; DENTAL PROBLEM CLASSIFICATION IN PANORAMIC X-RAY</a:t>
            </a:r>
            <a:br>
              <a:rPr lang="en-US" sz="4400" dirty="0"/>
            </a:br>
            <a:r>
              <a:rPr lang="en-US" sz="4400" dirty="0"/>
              <a:t>IMAGES USING DEEP LEARNING AND IMAGE PROCESSING TECHNIQUES</a:t>
            </a:r>
            <a:endParaRPr lang="en-IN" sz="4400" dirty="0"/>
          </a:p>
        </p:txBody>
      </p:sp>
      <p:sp>
        <p:nvSpPr>
          <p:cNvPr id="3" name="Subtitle 2">
            <a:extLst>
              <a:ext uri="{FF2B5EF4-FFF2-40B4-BE49-F238E27FC236}">
                <a16:creationId xmlns:a16="http://schemas.microsoft.com/office/drawing/2014/main" xmlns="" id="{46DE789A-CDA5-4475-9C2F-C8CC2FB9C63E}"/>
              </a:ext>
            </a:extLst>
          </p:cNvPr>
          <p:cNvSpPr>
            <a:spLocks noGrp="1"/>
          </p:cNvSpPr>
          <p:nvPr>
            <p:ph type="subTitle" idx="1"/>
          </p:nvPr>
        </p:nvSpPr>
        <p:spPr/>
        <p:txBody>
          <a:bodyPr/>
          <a:lstStyle/>
          <a:p>
            <a:r>
              <a:rPr lang="en-US" dirty="0"/>
              <a:t>NAMITHA C</a:t>
            </a:r>
          </a:p>
          <a:p>
            <a:r>
              <a:rPr lang="en-US" dirty="0"/>
              <a:t>Roll No : 36</a:t>
            </a:r>
          </a:p>
          <a:p>
            <a:r>
              <a:rPr lang="en-US" dirty="0"/>
              <a:t>Product Owner : Mr. MOHAMMAD JABIR C</a:t>
            </a:r>
            <a:endParaRPr lang="en-IN" dirty="0"/>
          </a:p>
        </p:txBody>
      </p:sp>
    </p:spTree>
    <p:extLst>
      <p:ext uri="{BB962C8B-B14F-4D97-AF65-F5344CB8AC3E}">
        <p14:creationId xmlns:p14="http://schemas.microsoft.com/office/powerpoint/2010/main" xmlns="" val="3872861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04396-F739-4EBD-955E-69778B305E13}"/>
              </a:ext>
            </a:extLst>
          </p:cNvPr>
          <p:cNvSpPr>
            <a:spLocks noGrp="1"/>
          </p:cNvSpPr>
          <p:nvPr>
            <p:ph type="title"/>
          </p:nvPr>
        </p:nvSpPr>
        <p:spPr/>
        <p:txBody>
          <a:bodyPr>
            <a:normAutofit fontScale="90000"/>
          </a:bodyPr>
          <a:lstStyle/>
          <a:p>
            <a:r>
              <a:rPr lang="en-US" dirty="0"/>
              <a:t>             DATA FLOW </a:t>
            </a:r>
            <a:r>
              <a:rPr lang="en-US" dirty="0" smtClean="0"/>
              <a:t>DIAGRAM</a:t>
            </a:r>
            <a:br>
              <a:rPr lang="en-US" dirty="0" smtClean="0"/>
            </a:br>
            <a:r>
              <a:rPr lang="en-US" dirty="0" smtClean="0"/>
              <a:t/>
            </a:r>
            <a:br>
              <a:rPr lang="en-US" dirty="0" smtClean="0"/>
            </a:br>
            <a:r>
              <a:rPr lang="en-US" sz="2800" u="sng" dirty="0" smtClean="0"/>
              <a:t>Level- 0</a:t>
            </a:r>
            <a:endParaRPr lang="en-IN" sz="2800" u="sng" dirty="0"/>
          </a:p>
        </p:txBody>
      </p:sp>
      <p:pic>
        <p:nvPicPr>
          <p:cNvPr id="11" name="Content Placeholder 10" descr="Di.png"/>
          <p:cNvPicPr>
            <a:picLocks noGrp="1" noChangeAspect="1"/>
          </p:cNvPicPr>
          <p:nvPr>
            <p:ph idx="1"/>
          </p:nvPr>
        </p:nvPicPr>
        <p:blipFill>
          <a:blip r:embed="rId2"/>
          <a:stretch>
            <a:fillRect/>
          </a:stretch>
        </p:blipFill>
        <p:spPr>
          <a:xfrm>
            <a:off x="838200" y="2592341"/>
            <a:ext cx="10515600" cy="2817906"/>
          </a:xfrm>
        </p:spPr>
      </p:pic>
    </p:spTree>
    <p:extLst>
      <p:ext uri="{BB962C8B-B14F-4D97-AF65-F5344CB8AC3E}">
        <p14:creationId xmlns:p14="http://schemas.microsoft.com/office/powerpoint/2010/main" xmlns="" val="3558124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23494" y="528034"/>
            <a:ext cx="9517486" cy="5648929"/>
          </a:xfrm>
        </p:spPr>
      </p:pic>
    </p:spTree>
    <p:extLst>
      <p:ext uri="{BB962C8B-B14F-4D97-AF65-F5344CB8AC3E}">
        <p14:creationId xmlns:p14="http://schemas.microsoft.com/office/powerpoint/2010/main" xmlns="" val="1766784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979139" y="759854"/>
            <a:ext cx="8624726" cy="5185289"/>
          </a:xfrm>
        </p:spPr>
      </p:pic>
    </p:spTree>
    <p:extLst>
      <p:ext uri="{BB962C8B-B14F-4D97-AF65-F5344CB8AC3E}">
        <p14:creationId xmlns:p14="http://schemas.microsoft.com/office/powerpoint/2010/main" xmlns="" val="2642070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Table Design</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53791" y="1825625"/>
            <a:ext cx="10998557" cy="4351338"/>
          </a:xfrm>
        </p:spPr>
      </p:pic>
    </p:spTree>
    <p:extLst>
      <p:ext uri="{BB962C8B-B14F-4D97-AF65-F5344CB8AC3E}">
        <p14:creationId xmlns:p14="http://schemas.microsoft.com/office/powerpoint/2010/main" xmlns="" val="4266525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92428" y="365125"/>
            <a:ext cx="11281893" cy="5811838"/>
          </a:xfrm>
        </p:spPr>
      </p:pic>
    </p:spTree>
    <p:extLst>
      <p:ext uri="{BB962C8B-B14F-4D97-AF65-F5344CB8AC3E}">
        <p14:creationId xmlns:p14="http://schemas.microsoft.com/office/powerpoint/2010/main" xmlns="" val="160587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1820" y="463639"/>
            <a:ext cx="9353322" cy="5713324"/>
          </a:xfrm>
        </p:spPr>
      </p:pic>
    </p:spTree>
    <p:extLst>
      <p:ext uri="{BB962C8B-B14F-4D97-AF65-F5344CB8AC3E}">
        <p14:creationId xmlns:p14="http://schemas.microsoft.com/office/powerpoint/2010/main" xmlns="" val="424645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95460" y="1104407"/>
            <a:ext cx="10187188" cy="4961541"/>
          </a:xfrm>
        </p:spPr>
      </p:pic>
    </p:spTree>
    <p:extLst>
      <p:ext uri="{BB962C8B-B14F-4D97-AF65-F5344CB8AC3E}">
        <p14:creationId xmlns:p14="http://schemas.microsoft.com/office/powerpoint/2010/main" xmlns="" val="3128316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6518" y="1056068"/>
            <a:ext cx="11372045" cy="5120895"/>
          </a:xfrm>
        </p:spPr>
      </p:pic>
    </p:spTree>
    <p:extLst>
      <p:ext uri="{BB962C8B-B14F-4D97-AF65-F5344CB8AC3E}">
        <p14:creationId xmlns:p14="http://schemas.microsoft.com/office/powerpoint/2010/main" xmlns="" val="162744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6BEE5-D051-4787-9B8A-3895AA1B9936}"/>
              </a:ext>
            </a:extLst>
          </p:cNvPr>
          <p:cNvSpPr>
            <a:spLocks noGrp="1"/>
          </p:cNvSpPr>
          <p:nvPr>
            <p:ph type="title"/>
          </p:nvPr>
        </p:nvSpPr>
        <p:spPr/>
        <p:txBody>
          <a:bodyPr/>
          <a:lstStyle/>
          <a:p>
            <a:r>
              <a:rPr lang="en-US" dirty="0"/>
              <a:t>             DEVELOPMENT ENVIORNMENT</a:t>
            </a:r>
            <a:endParaRPr lang="en-IN" dirty="0"/>
          </a:p>
        </p:txBody>
      </p:sp>
      <p:sp>
        <p:nvSpPr>
          <p:cNvPr id="3" name="Content Placeholder 2">
            <a:extLst>
              <a:ext uri="{FF2B5EF4-FFF2-40B4-BE49-F238E27FC236}">
                <a16:creationId xmlns:a16="http://schemas.microsoft.com/office/drawing/2014/main" xmlns="" id="{C2C4DF53-8CDC-4357-8CCF-0BFF72D4E324}"/>
              </a:ext>
            </a:extLst>
          </p:cNvPr>
          <p:cNvSpPr>
            <a:spLocks noGrp="1"/>
          </p:cNvSpPr>
          <p:nvPr>
            <p:ph idx="1"/>
          </p:nvPr>
        </p:nvSpPr>
        <p:spPr/>
        <p:txBody>
          <a:bodyPr/>
          <a:lstStyle/>
          <a:p>
            <a:pPr marL="0" indent="0">
              <a:buNone/>
            </a:pPr>
            <a:r>
              <a:rPr lang="en-IN" u="sng" dirty="0"/>
              <a:t>Software Requirements</a:t>
            </a:r>
          </a:p>
          <a:p>
            <a:r>
              <a:rPr lang="en-IN" dirty="0"/>
              <a:t>OPERATING SYSTEM: WINDOWS 10 </a:t>
            </a:r>
          </a:p>
          <a:p>
            <a:r>
              <a:rPr lang="en-IN" dirty="0"/>
              <a:t>FRONT END: HTML, CSS, JAVASCRIPT </a:t>
            </a:r>
          </a:p>
          <a:p>
            <a:r>
              <a:rPr lang="en-IN" dirty="0"/>
              <a:t> BACK END: Mysql </a:t>
            </a:r>
          </a:p>
          <a:p>
            <a:r>
              <a:rPr lang="en-IN" dirty="0"/>
              <a:t> IDE: Jetbrains Pycharm, Android studio </a:t>
            </a:r>
          </a:p>
          <a:p>
            <a:r>
              <a:rPr lang="en-IN" dirty="0"/>
              <a:t> TECHNOLOGY USED: PYTHON,JAVA </a:t>
            </a:r>
          </a:p>
          <a:p>
            <a:r>
              <a:rPr lang="en-IN" dirty="0"/>
              <a:t> FRAME WORK USED: Flas</a:t>
            </a:r>
            <a:r>
              <a:rPr lang="en-IN" u="sng" dirty="0"/>
              <a:t>k</a:t>
            </a:r>
          </a:p>
          <a:p>
            <a:pPr marL="0" indent="0">
              <a:buNone/>
            </a:pPr>
            <a:endParaRPr lang="en-IN" u="sng" dirty="0"/>
          </a:p>
        </p:txBody>
      </p:sp>
    </p:spTree>
    <p:extLst>
      <p:ext uri="{BB962C8B-B14F-4D97-AF65-F5344CB8AC3E}">
        <p14:creationId xmlns:p14="http://schemas.microsoft.com/office/powerpoint/2010/main" xmlns="" val="351717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Enhancement</a:t>
            </a:r>
            <a:endParaRPr lang="en-US" dirty="0"/>
          </a:p>
        </p:txBody>
      </p:sp>
      <p:sp>
        <p:nvSpPr>
          <p:cNvPr id="3" name="Content Placeholder 2"/>
          <p:cNvSpPr>
            <a:spLocks noGrp="1"/>
          </p:cNvSpPr>
          <p:nvPr>
            <p:ph idx="1"/>
          </p:nvPr>
        </p:nvSpPr>
        <p:spPr/>
        <p:txBody>
          <a:bodyPr/>
          <a:lstStyle/>
          <a:p>
            <a:r>
              <a:rPr lang="en-US" dirty="0" smtClean="0"/>
              <a:t>In future Iam trying improve the proposed system  by predicting the specific problem on teeth .</a:t>
            </a:r>
          </a:p>
          <a:p>
            <a:r>
              <a:rPr lang="en-US" dirty="0" smtClean="0"/>
              <a:t>Trying to solve particular problem and reduce the chance of any teeth damage ,helping patients to take proper treatments in proper interval of time.</a:t>
            </a:r>
          </a:p>
          <a:p>
            <a:r>
              <a:rPr lang="en-US" dirty="0" smtClean="0"/>
              <a:t>Include more dental hospitals and provide opportunity to consult </a:t>
            </a:r>
          </a:p>
          <a:p>
            <a:pPr marL="0" indent="0">
              <a:buNone/>
            </a:pPr>
            <a:r>
              <a:rPr lang="en-US" dirty="0" smtClean="0"/>
              <a:t>Doctors according to feedbacks from other patients</a:t>
            </a:r>
          </a:p>
          <a:p>
            <a:r>
              <a:rPr lang="en-US" dirty="0" smtClean="0"/>
              <a:t>Include a module for doctor ,to help user to interact with doctor</a:t>
            </a:r>
          </a:p>
          <a:p>
            <a:endParaRPr lang="en-US" dirty="0"/>
          </a:p>
        </p:txBody>
      </p:sp>
    </p:spTree>
    <p:extLst>
      <p:ext uri="{BB962C8B-B14F-4D97-AF65-F5344CB8AC3E}">
        <p14:creationId xmlns:p14="http://schemas.microsoft.com/office/powerpoint/2010/main" xmlns="" val="3348039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11743-D08D-4DCA-9FD9-6B46CD49049B}"/>
              </a:ext>
            </a:extLst>
          </p:cNvPr>
          <p:cNvSpPr>
            <a:spLocks noGrp="1"/>
          </p:cNvSpPr>
          <p:nvPr>
            <p:ph type="title"/>
          </p:nvPr>
        </p:nvSpPr>
        <p:spPr/>
        <p:txBody>
          <a:bodyPr/>
          <a:lstStyle/>
          <a:p>
            <a:r>
              <a:rPr lang="en-US" dirty="0"/>
              <a:t>                TABLE OF CONTENTS</a:t>
            </a:r>
            <a:endParaRPr lang="en-IN" dirty="0"/>
          </a:p>
        </p:txBody>
      </p:sp>
      <p:sp>
        <p:nvSpPr>
          <p:cNvPr id="3" name="Content Placeholder 2">
            <a:extLst>
              <a:ext uri="{FF2B5EF4-FFF2-40B4-BE49-F238E27FC236}">
                <a16:creationId xmlns:a16="http://schemas.microsoft.com/office/drawing/2014/main" xmlns="" id="{3CB6653B-4BE6-4C30-8D24-D0E1403F0408}"/>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Introduction</a:t>
            </a:r>
          </a:p>
          <a:p>
            <a:pPr marL="514350" indent="-514350">
              <a:buFont typeface="+mj-lt"/>
              <a:buAutoNum type="arabicPeriod"/>
            </a:pPr>
            <a:r>
              <a:rPr lang="en-US" dirty="0" smtClean="0"/>
              <a:t>Modules</a:t>
            </a:r>
          </a:p>
          <a:p>
            <a:pPr marL="514350" indent="-514350">
              <a:buFont typeface="+mj-lt"/>
              <a:buAutoNum type="arabicPeriod"/>
            </a:pPr>
            <a:r>
              <a:rPr lang="en-US" dirty="0" smtClean="0"/>
              <a:t>Methodology</a:t>
            </a:r>
            <a:endParaRPr lang="en-US" dirty="0"/>
          </a:p>
          <a:p>
            <a:pPr marL="514350" indent="-514350">
              <a:buFont typeface="+mj-lt"/>
              <a:buAutoNum type="arabicPeriod"/>
            </a:pPr>
            <a:r>
              <a:rPr lang="en-US" dirty="0"/>
              <a:t>Data Flow </a:t>
            </a:r>
            <a:r>
              <a:rPr lang="en-US" dirty="0" smtClean="0"/>
              <a:t>Diagram</a:t>
            </a:r>
          </a:p>
          <a:p>
            <a:pPr marL="514350" indent="-514350">
              <a:buFont typeface="+mj-lt"/>
              <a:buAutoNum type="arabicPeriod"/>
            </a:pPr>
            <a:r>
              <a:rPr lang="en-US" dirty="0" smtClean="0"/>
              <a:t>Table Design</a:t>
            </a:r>
            <a:endParaRPr lang="en-US" dirty="0"/>
          </a:p>
          <a:p>
            <a:pPr marL="514350" indent="-514350">
              <a:buFont typeface="+mj-lt"/>
              <a:buAutoNum type="arabicPeriod"/>
            </a:pPr>
            <a:r>
              <a:rPr lang="en-US" dirty="0"/>
              <a:t>Developing </a:t>
            </a:r>
            <a:r>
              <a:rPr lang="en-US" dirty="0" smtClean="0"/>
              <a:t>Environment</a:t>
            </a:r>
          </a:p>
          <a:p>
            <a:pPr marL="514350" indent="-514350">
              <a:buFont typeface="+mj-lt"/>
              <a:buAutoNum type="arabicPeriod"/>
            </a:pPr>
            <a:r>
              <a:rPr lang="en-US" dirty="0" smtClean="0"/>
              <a:t>Future Enhancement</a:t>
            </a:r>
            <a:endParaRPr lang="en-US" dirty="0"/>
          </a:p>
          <a:p>
            <a:pPr marL="514350" indent="-514350">
              <a:buFont typeface="+mj-lt"/>
              <a:buAutoNum type="arabicPeriod"/>
            </a:pPr>
            <a:r>
              <a:rPr lang="en-US" dirty="0" smtClean="0"/>
              <a:t>User stories</a:t>
            </a:r>
          </a:p>
          <a:p>
            <a:pPr marL="514350" indent="-514350">
              <a:buFont typeface="+mj-lt"/>
              <a:buAutoNum type="arabicPeriod"/>
            </a:pPr>
            <a:r>
              <a:rPr lang="en-US" dirty="0"/>
              <a:t>Product </a:t>
            </a:r>
            <a:r>
              <a:rPr lang="en-US" dirty="0" smtClean="0"/>
              <a:t>plan</a:t>
            </a:r>
            <a:endParaRPr lang="en-US" dirty="0"/>
          </a:p>
          <a:p>
            <a:pPr marL="514350" indent="-514350">
              <a:buFont typeface="+mj-lt"/>
              <a:buAutoNum type="arabicPeriod"/>
            </a:pPr>
            <a:r>
              <a:rPr lang="en-US" dirty="0"/>
              <a:t>Project </a:t>
            </a:r>
            <a:r>
              <a:rPr lang="en-US" dirty="0" smtClean="0"/>
              <a:t>backlog</a:t>
            </a:r>
          </a:p>
          <a:p>
            <a:pPr marL="514350" indent="-514350">
              <a:buFont typeface="+mj-lt"/>
              <a:buAutoNum type="arabicPeriod"/>
            </a:pPr>
            <a:r>
              <a:rPr lang="en-US" dirty="0" smtClean="0"/>
              <a:t>Sprint backlog plans</a:t>
            </a:r>
          </a:p>
          <a:p>
            <a:pPr marL="514350" indent="-514350">
              <a:buFont typeface="+mj-lt"/>
              <a:buAutoNum type="arabicPeriod"/>
            </a:pPr>
            <a:r>
              <a:rPr lang="en-US" dirty="0" smtClean="0"/>
              <a:t>Sprint actual</a:t>
            </a:r>
          </a:p>
          <a:p>
            <a:pPr marL="514350" indent="-514350">
              <a:buFont typeface="+mj-lt"/>
              <a:buAutoNum type="arabicPeriod"/>
            </a:pPr>
            <a:r>
              <a:rPr lang="en-US" dirty="0" smtClean="0"/>
              <a:t>Screenshot</a:t>
            </a:r>
            <a:endParaRPr lang="en-IN" dirty="0"/>
          </a:p>
        </p:txBody>
      </p:sp>
    </p:spTree>
    <p:extLst>
      <p:ext uri="{BB962C8B-B14F-4D97-AF65-F5344CB8AC3E}">
        <p14:creationId xmlns:p14="http://schemas.microsoft.com/office/powerpoint/2010/main" xmlns="" val="1799891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6984C-50F1-48F6-8216-5FB563B37CDE}"/>
              </a:ext>
            </a:extLst>
          </p:cNvPr>
          <p:cNvSpPr>
            <a:spLocks noGrp="1"/>
          </p:cNvSpPr>
          <p:nvPr>
            <p:ph type="title"/>
          </p:nvPr>
        </p:nvSpPr>
        <p:spPr/>
        <p:txBody>
          <a:bodyPr/>
          <a:lstStyle/>
          <a:p>
            <a:r>
              <a:rPr lang="en-IN" dirty="0" smtClean="0"/>
              <a:t>                           USER STORIES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652145762"/>
              </p:ext>
            </p:extLst>
          </p:nvPr>
        </p:nvGraphicFramePr>
        <p:xfrm>
          <a:off x="556592" y="1391475"/>
          <a:ext cx="10628244" cy="5043026"/>
        </p:xfrm>
        <a:graphic>
          <a:graphicData uri="http://schemas.openxmlformats.org/drawingml/2006/table">
            <a:tbl>
              <a:tblPr firstRow="1" firstCol="1" bandRow="1">
                <a:tableStyleId>{5C22544A-7EE6-4342-B048-85BDC9FD1C3A}</a:tableStyleId>
              </a:tblPr>
              <a:tblGrid>
                <a:gridCol w="1352645"/>
                <a:gridCol w="2792775"/>
                <a:gridCol w="3376004"/>
                <a:gridCol w="3106820"/>
              </a:tblGrid>
              <a:tr h="555460">
                <a:tc>
                  <a:txBody>
                    <a:bodyPr/>
                    <a:lstStyle/>
                    <a:p>
                      <a:pPr marL="0" marR="0" algn="just">
                        <a:spcBef>
                          <a:spcPts val="0"/>
                        </a:spcBef>
                        <a:spcAft>
                          <a:spcPts val="0"/>
                        </a:spcAft>
                      </a:pPr>
                      <a:r>
                        <a:rPr lang="en-US" sz="1000" dirty="0" err="1">
                          <a:effectLst/>
                        </a:rPr>
                        <a:t>UserStoryID</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As a &lt;type of user&gt;</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I want to</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So that I can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499290">
                <a:tc>
                  <a:txBody>
                    <a:bodyPr/>
                    <a:lstStyle/>
                    <a:p>
                      <a:pPr marL="0" marR="0" algn="just">
                        <a:spcBef>
                          <a:spcPts val="0"/>
                        </a:spcBef>
                        <a:spcAft>
                          <a:spcPts val="0"/>
                        </a:spcAft>
                      </a:pPr>
                      <a:r>
                        <a:rPr lang="en-US" sz="1000">
                          <a:effectLst/>
                        </a:rPr>
                        <a:t>1</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Admin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login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login successful with correct username and password</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Manage hospitals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Add,view,edit&amp;delete hospitals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Admin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View users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View all registered users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4</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Add tips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Add tips to help users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5</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a:t>
                      </a:r>
                      <a:r>
                        <a:rPr lang="en-US" sz="1000" baseline="0" dirty="0" smtClean="0">
                          <a:effectLst/>
                        </a:rPr>
                        <a:t> feedback</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 feedback</a:t>
                      </a:r>
                      <a:r>
                        <a:rPr lang="en-US" sz="1000" baseline="0" dirty="0" smtClean="0">
                          <a:effectLst/>
                        </a:rPr>
                        <a:t> about doctor from users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6</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Login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smtClean="0">
                          <a:effectLst/>
                        </a:rPr>
                        <a:t>login successful with correct username and password</a:t>
                      </a:r>
                      <a:endParaRPr lang="en-US" sz="1000" dirty="0" smtClean="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88432">
                <a:tc>
                  <a:txBody>
                    <a:bodyPr/>
                    <a:lstStyle/>
                    <a:p>
                      <a:pPr marL="0" marR="0" algn="just">
                        <a:spcBef>
                          <a:spcPts val="0"/>
                        </a:spcBef>
                        <a:spcAft>
                          <a:spcPts val="0"/>
                        </a:spcAft>
                      </a:pPr>
                      <a:r>
                        <a:rPr lang="en-US" sz="1000" dirty="0">
                          <a:effectLst/>
                        </a:rPr>
                        <a:t> </a:t>
                      </a:r>
                      <a:r>
                        <a:rPr lang="en-US" sz="1000" dirty="0" smtClean="0">
                          <a:effectLst/>
                        </a:rPr>
                        <a:t>7</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 tips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 all tips from 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8</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Feedback</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Provide feedback to 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9</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Upload image</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uploads the image and views</a:t>
                      </a:r>
                      <a:r>
                        <a:rPr lang="en-US" sz="1000" baseline="0" dirty="0" smtClean="0">
                          <a:effectLst/>
                        </a:rPr>
                        <a:t> the result</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10</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 nearest Hospital</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Views nearest hospital for </a:t>
                      </a:r>
                      <a:r>
                        <a:rPr lang="en-US" sz="1000" smtClean="0">
                          <a:effectLst/>
                        </a:rPr>
                        <a:t>consulting doctor</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811027" y="-114135"/>
            <a:ext cx="15003027" cy="5713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1304013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29DA1-BC89-4AE2-8833-1504B0E7E054}"/>
              </a:ext>
            </a:extLst>
          </p:cNvPr>
          <p:cNvSpPr>
            <a:spLocks noGrp="1"/>
          </p:cNvSpPr>
          <p:nvPr>
            <p:ph type="title"/>
          </p:nvPr>
        </p:nvSpPr>
        <p:spPr/>
        <p:txBody>
          <a:bodyPr/>
          <a:lstStyle/>
          <a:p>
            <a:r>
              <a:rPr lang="en-US" dirty="0"/>
              <a:t>               </a:t>
            </a:r>
            <a:r>
              <a:rPr lang="en-US" dirty="0" smtClean="0"/>
              <a:t>            PROJECT </a:t>
            </a:r>
            <a:r>
              <a:rPr lang="en-US" dirty="0"/>
              <a:t>PLAN</a:t>
            </a:r>
            <a:endParaRPr lang="en-IN" dirty="0"/>
          </a:p>
        </p:txBody>
      </p:sp>
      <p:sp>
        <p:nvSpPr>
          <p:cNvPr id="3" name="Content Placeholder 2"/>
          <p:cNvSpPr>
            <a:spLocks noGrp="1"/>
          </p:cNvSpPr>
          <p:nvPr>
            <p:ph idx="1"/>
          </p:nvPr>
        </p:nvSpPr>
        <p:spPr>
          <a:xfrm>
            <a:off x="1313644" y="1300765"/>
            <a:ext cx="9620519" cy="5267459"/>
          </a:xfrm>
        </p:spPr>
        <p:txBody>
          <a:bodyPr/>
          <a:lstStyle/>
          <a:p>
            <a:endParaRPr lang="en-US" dirty="0"/>
          </a:p>
        </p:txBody>
      </p:sp>
      <p:graphicFrame>
        <p:nvGraphicFramePr>
          <p:cNvPr id="6" name="Table 4">
            <a:extLst>
              <a:ext uri="{FF2B5EF4-FFF2-40B4-BE49-F238E27FC236}">
                <a16:creationId xmlns="" xmlns:a16="http://schemas.microsoft.com/office/drawing/2014/main" id="{CDCF506E-9C98-4255-A394-E721FB2E2E43}"/>
              </a:ext>
            </a:extLst>
          </p:cNvPr>
          <p:cNvGraphicFramePr>
            <a:graphicFrameLocks/>
          </p:cNvGraphicFramePr>
          <p:nvPr>
            <p:extLst>
              <p:ext uri="{D42A27DB-BD31-4B8C-83A1-F6EECF244321}">
                <p14:modId xmlns:p14="http://schemas.microsoft.com/office/powerpoint/2010/main" xmlns="" val="2613695857"/>
              </p:ext>
            </p:extLst>
          </p:nvPr>
        </p:nvGraphicFramePr>
        <p:xfrm>
          <a:off x="1346691" y="1300765"/>
          <a:ext cx="9577068" cy="5241701"/>
        </p:xfrm>
        <a:graphic>
          <a:graphicData uri="http://schemas.openxmlformats.org/drawingml/2006/table">
            <a:tbl>
              <a:tblPr firstRow="1" bandRow="1">
                <a:tableStyleId>{5C22544A-7EE6-4342-B048-85BDC9FD1C3A}</a:tableStyleId>
              </a:tblPr>
              <a:tblGrid>
                <a:gridCol w="1596178">
                  <a:extLst>
                    <a:ext uri="{9D8B030D-6E8A-4147-A177-3AD203B41FA5}">
                      <a16:colId xmlns="" xmlns:a16="http://schemas.microsoft.com/office/drawing/2014/main" val="1070236902"/>
                    </a:ext>
                  </a:extLst>
                </a:gridCol>
                <a:gridCol w="1596178">
                  <a:extLst>
                    <a:ext uri="{9D8B030D-6E8A-4147-A177-3AD203B41FA5}">
                      <a16:colId xmlns="" xmlns:a16="http://schemas.microsoft.com/office/drawing/2014/main" val="136916411"/>
                    </a:ext>
                  </a:extLst>
                </a:gridCol>
                <a:gridCol w="1617054">
                  <a:extLst>
                    <a:ext uri="{9D8B030D-6E8A-4147-A177-3AD203B41FA5}">
                      <a16:colId xmlns="" xmlns:a16="http://schemas.microsoft.com/office/drawing/2014/main" val="3610999518"/>
                    </a:ext>
                  </a:extLst>
                </a:gridCol>
                <a:gridCol w="1575302">
                  <a:extLst>
                    <a:ext uri="{9D8B030D-6E8A-4147-A177-3AD203B41FA5}">
                      <a16:colId xmlns="" xmlns:a16="http://schemas.microsoft.com/office/drawing/2014/main" val="3403931027"/>
                    </a:ext>
                  </a:extLst>
                </a:gridCol>
                <a:gridCol w="1596178">
                  <a:extLst>
                    <a:ext uri="{9D8B030D-6E8A-4147-A177-3AD203B41FA5}">
                      <a16:colId xmlns="" xmlns:a16="http://schemas.microsoft.com/office/drawing/2014/main" val="1569813241"/>
                    </a:ext>
                  </a:extLst>
                </a:gridCol>
                <a:gridCol w="1596178">
                  <a:extLst>
                    <a:ext uri="{9D8B030D-6E8A-4147-A177-3AD203B41FA5}">
                      <a16:colId xmlns="" xmlns:a16="http://schemas.microsoft.com/office/drawing/2014/main" val="3362418608"/>
                    </a:ext>
                  </a:extLst>
                </a:gridCol>
              </a:tblGrid>
              <a:tr h="490395">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Start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 xmlns:a16="http://schemas.microsoft.com/office/drawing/2014/main" val="988569707"/>
                  </a:ext>
                </a:extLst>
              </a:tr>
              <a:tr h="4903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68580" marR="68580" marT="0" marB="0"/>
                </a:tc>
                <a:tc rowSpan="3">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1</a:t>
                      </a: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26/12/2021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28/12/2021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2</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 xmlns:a16="http://schemas.microsoft.com/office/drawing/2014/main" val="582945632"/>
                  </a:ext>
                </a:extLst>
              </a:tr>
              <a:tr h="568160">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68580" marR="68580" marT="0" marB="0"/>
                </a:tc>
                <a:tc vMerge="1">
                  <a:txBody>
                    <a:bodyPr/>
                    <a:lstStyle/>
                    <a:p>
                      <a:endParaRPr lang="en-US"/>
                    </a:p>
                  </a:txBody>
                  <a:tcPr/>
                </a:tc>
                <a:tc>
                  <a:txBody>
                    <a:bodyPr/>
                    <a:lstStyle/>
                    <a:p>
                      <a:pPr algn="ctr"/>
                      <a:r>
                        <a:rPr lang="en-IN" sz="1400" dirty="0">
                          <a:latin typeface="Times New Roman" panose="02020603050405020304" pitchFamily="18" charset="0"/>
                          <a:cs typeface="Times New Roman" panose="02020603050405020304" pitchFamily="18" charset="0"/>
                        </a:rPr>
                        <a:t>29/12/2021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31/12/2021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3</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 xmlns:a16="http://schemas.microsoft.com/office/drawing/2014/main" val="3578643695"/>
                  </a:ext>
                </a:extLst>
              </a:tr>
              <a:tr h="490395">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03/12/2021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08/01/2022</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5</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 xmlns:a16="http://schemas.microsoft.com/office/drawing/2014/main" val="2236333015"/>
                  </a:ext>
                </a:extLst>
              </a:tr>
              <a:tr h="4903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68580" marR="68580"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Sprint 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09/01/2022</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8</a:t>
                      </a: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 xmlns:a16="http://schemas.microsoft.com/office/drawing/2014/main" val="3612256986"/>
                  </a:ext>
                </a:extLst>
              </a:tr>
              <a:tr h="4903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 xmlns:a16="http://schemas.microsoft.com/office/drawing/2014/main" val="2482116794"/>
                  </a:ext>
                </a:extLst>
              </a:tr>
              <a:tr h="624844">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6</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Sprint 3</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23/01/2022</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27/01/2022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 xmlns:a16="http://schemas.microsoft.com/office/drawing/2014/main" val="3493201660"/>
                  </a:ext>
                </a:extLst>
              </a:tr>
              <a:tr h="455623">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7</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30/01/2022</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05/02/2022</a:t>
                      </a:r>
                    </a:p>
                  </a:txBody>
                  <a:tcPr marL="68580" marR="68580" marT="0" marB="0"/>
                </a:tc>
                <a:tc>
                  <a:txBody>
                    <a:bodyPr/>
                    <a:lstStyle/>
                    <a:p>
                      <a:pPr algn="ctr"/>
                      <a:r>
                        <a:rPr lang="en-US" sz="1400" dirty="0">
                          <a:latin typeface="Times New Roman" pitchFamily="18" charset="0"/>
                          <a:cs typeface="Times New Roman" pitchFamily="18" charset="0"/>
                        </a:rPr>
                        <a:t>7</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 xmlns:a16="http://schemas.microsoft.com/office/drawing/2014/main" val="502767156"/>
                  </a:ext>
                </a:extLst>
              </a:tr>
              <a:tr h="4903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8</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4</a:t>
                      </a:r>
                    </a:p>
                  </a:txBody>
                  <a:tcPr marL="68580" marR="68580" marT="0" marB="0" anchor="ctr"/>
                </a:tc>
                <a:tc>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06/02/2022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latin typeface="Times New Roman" pitchFamily="18" charset="0"/>
                          <a:cs typeface="Times New Roman" pitchFamily="18" charset="0"/>
                        </a:rPr>
                        <a:t>10/02/2022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itchFamily="18" charset="0"/>
                          <a:cs typeface="Times New Roman" pitchFamily="18" charset="0"/>
                        </a:rPr>
                        <a:t>5</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 xmlns:a16="http://schemas.microsoft.com/office/drawing/2014/main" val="1225915709"/>
                  </a:ext>
                </a:extLst>
              </a:tr>
              <a:tr h="650704">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9</a:t>
                      </a:r>
                    </a:p>
                  </a:txBody>
                  <a:tcPr marL="68580" marR="68580" marT="0" marB="0"/>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20/02/2022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 xmlns:a16="http://schemas.microsoft.com/office/drawing/2014/main" val="4262973549"/>
                  </a:ext>
                </a:extLst>
              </a:tr>
            </a:tbl>
          </a:graphicData>
        </a:graphic>
      </p:graphicFrame>
    </p:spTree>
    <p:extLst>
      <p:ext uri="{BB962C8B-B14F-4D97-AF65-F5344CB8AC3E}">
        <p14:creationId xmlns:p14="http://schemas.microsoft.com/office/powerpoint/2010/main" xmlns="" val="2424999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71097-12BE-4569-ABBF-E8AEE6813F89}"/>
              </a:ext>
            </a:extLst>
          </p:cNvPr>
          <p:cNvSpPr>
            <a:spLocks noGrp="1"/>
          </p:cNvSpPr>
          <p:nvPr>
            <p:ph type="title"/>
          </p:nvPr>
        </p:nvSpPr>
        <p:spPr/>
        <p:txBody>
          <a:bodyPr/>
          <a:lstStyle/>
          <a:p>
            <a:r>
              <a:rPr lang="en-IN" dirty="0" smtClean="0"/>
              <a:t>                           PRODUCT BACKLOG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90052951"/>
              </p:ext>
            </p:extLst>
          </p:nvPr>
        </p:nvGraphicFramePr>
        <p:xfrm>
          <a:off x="746974" y="1468192"/>
          <a:ext cx="10869770" cy="5022762"/>
        </p:xfrm>
        <a:graphic>
          <a:graphicData uri="http://schemas.openxmlformats.org/drawingml/2006/table">
            <a:tbl>
              <a:tblPr firstRow="1" firstCol="1" bandRow="1">
                <a:tableStyleId>{5C22544A-7EE6-4342-B048-85BDC9FD1C3A}</a:tableStyleId>
              </a:tblPr>
              <a:tblGrid>
                <a:gridCol w="974777"/>
                <a:gridCol w="2143492"/>
                <a:gridCol w="1107793"/>
                <a:gridCol w="1017422"/>
                <a:gridCol w="2172939"/>
                <a:gridCol w="1122008"/>
                <a:gridCol w="2331339"/>
              </a:tblGrid>
              <a:tr h="926076">
                <a:tc>
                  <a:txBody>
                    <a:bodyPr/>
                    <a:lstStyle/>
                    <a:p>
                      <a:pPr marL="0" marR="0" algn="ctr">
                        <a:lnSpc>
                          <a:spcPct val="107000"/>
                        </a:lnSpc>
                        <a:spcBef>
                          <a:spcPts val="0"/>
                        </a:spcBef>
                        <a:spcAft>
                          <a:spcPts val="0"/>
                        </a:spcAft>
                      </a:pPr>
                      <a:r>
                        <a:rPr lang="en-US" sz="1000">
                          <a:effectLst/>
                        </a:rPr>
                        <a:t>User Story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Priority</a:t>
                      </a:r>
                      <a:endParaRPr lang="en-US" sz="1100">
                        <a:effectLst/>
                      </a:endParaRPr>
                    </a:p>
                    <a:p>
                      <a:pPr marL="0" marR="0" algn="ctr">
                        <a:lnSpc>
                          <a:spcPct val="107000"/>
                        </a:lnSpc>
                        <a:spcBef>
                          <a:spcPts val="0"/>
                        </a:spcBef>
                        <a:spcAft>
                          <a:spcPts val="0"/>
                        </a:spcAft>
                      </a:pPr>
                      <a:r>
                        <a:rPr lang="en-US" sz="1000">
                          <a:effectLst/>
                        </a:rPr>
                        <a:t>&lt;High/Medium/Low&gt;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Size</a:t>
                      </a:r>
                      <a:endParaRPr lang="en-US" sz="1100">
                        <a:effectLst/>
                      </a:endParaRPr>
                    </a:p>
                    <a:p>
                      <a:pPr marL="0" marR="0" algn="ctr">
                        <a:lnSpc>
                          <a:spcPct val="107000"/>
                        </a:lnSpc>
                        <a:spcBef>
                          <a:spcPts val="0"/>
                        </a:spcBef>
                        <a:spcAft>
                          <a:spcPts val="0"/>
                        </a:spcAft>
                      </a:pPr>
                      <a:r>
                        <a:rPr lang="en-US" sz="1000">
                          <a:effectLst/>
                        </a:rPr>
                        <a:t>(Hours)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Sprint</a:t>
                      </a:r>
                      <a:endParaRPr lang="en-US" sz="1100">
                        <a:effectLst/>
                      </a:endParaRPr>
                    </a:p>
                    <a:p>
                      <a:pPr marL="0" marR="0" algn="ctr">
                        <a:lnSpc>
                          <a:spcPct val="107000"/>
                        </a:lnSpc>
                        <a:spcBef>
                          <a:spcPts val="0"/>
                        </a:spcBef>
                        <a:spcAft>
                          <a:spcPts val="0"/>
                        </a:spcAft>
                      </a:pPr>
                      <a:r>
                        <a:rPr lang="en-US" sz="1000">
                          <a:effectLst/>
                        </a:rPr>
                        <a:t>&lt;#&gt;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Status</a:t>
                      </a:r>
                      <a:endParaRPr lang="en-US" sz="1100">
                        <a:effectLst/>
                      </a:endParaRPr>
                    </a:p>
                    <a:p>
                      <a:pPr marL="0" marR="0" algn="ctr">
                        <a:lnSpc>
                          <a:spcPct val="107000"/>
                        </a:lnSpc>
                        <a:spcBef>
                          <a:spcPts val="0"/>
                        </a:spcBef>
                        <a:spcAft>
                          <a:spcPts val="0"/>
                        </a:spcAft>
                      </a:pPr>
                      <a:r>
                        <a:rPr lang="en-US" sz="1000">
                          <a:effectLst/>
                        </a:rPr>
                        <a:t>&lt;Planned/In progress/Completed&gt;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Release</a:t>
                      </a:r>
                      <a:endParaRPr lang="en-US" sz="1100">
                        <a:effectLst/>
                      </a:endParaRPr>
                    </a:p>
                    <a:p>
                      <a:pPr marL="0" marR="0" algn="ctr">
                        <a:lnSpc>
                          <a:spcPct val="107000"/>
                        </a:lnSpc>
                        <a:spcBef>
                          <a:spcPts val="0"/>
                        </a:spcBef>
                        <a:spcAft>
                          <a:spcPts val="0"/>
                        </a:spcAft>
                      </a:pPr>
                      <a:r>
                        <a:rPr lang="en-US" sz="1000">
                          <a:effectLst/>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Release Goal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2531">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Completed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Table 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2531">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Completed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Form design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2531">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Completed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Basic coding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8486">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mn-lt"/>
                          <a:ea typeface="+mn-ea"/>
                          <a:cs typeface="+mn-cs"/>
                        </a:rPr>
                        <a:t>Completed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Creation of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4235">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dirty="0" smtClean="0">
                          <a:effectLst/>
                          <a:latin typeface="+mn-lt"/>
                          <a:ea typeface="+mn-ea"/>
                          <a:cs typeface="+mn-cs"/>
                        </a:rPr>
                        <a:t>Completed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Pre-processing x-ray images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2531">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mn-lt"/>
                          <a:ea typeface="+mn-ea"/>
                          <a:cs typeface="+mn-cs"/>
                        </a:rPr>
                        <a:t>Completed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prediction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4984">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dirty="0" smtClean="0">
                          <a:effectLst/>
                          <a:latin typeface="+mn-lt"/>
                          <a:ea typeface="+mn-ea"/>
                          <a:cs typeface="+mn-cs"/>
                        </a:rPr>
                        <a:t>Completed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User prediction process.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4984">
                <a:tc>
                  <a:txBody>
                    <a:bodyPr/>
                    <a:lstStyle/>
                    <a:p>
                      <a:pPr marL="0" marR="0">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Medium</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mn-lt"/>
                          <a:ea typeface="+mn-ea"/>
                          <a:cs typeface="+mn-cs"/>
                        </a:rPr>
                        <a:t>Completed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Testing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3873">
                <a:tc>
                  <a:txBody>
                    <a:bodyPr/>
                    <a:lstStyle/>
                    <a:p>
                      <a:pPr marL="0" marR="0">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dirty="0" smtClean="0">
                          <a:effectLst/>
                          <a:latin typeface="+mn-lt"/>
                          <a:ea typeface="+mn-ea"/>
                          <a:cs typeface="+mn-cs"/>
                        </a:rPr>
                        <a:t>Completed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Output generation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3740738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268"/>
            <a:ext cx="10515600" cy="677863"/>
          </a:xfrm>
        </p:spPr>
        <p:txBody>
          <a:bodyPr>
            <a:normAutofit/>
          </a:bodyPr>
          <a:lstStyle/>
          <a:p>
            <a:r>
              <a:rPr lang="en-IN" sz="2800" b="1" dirty="0" smtClean="0">
                <a:solidFill>
                  <a:srgbClr val="0070C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SPRINT </a:t>
            </a:r>
            <a:r>
              <a:rPr lang="en-IN" sz="2800" dirty="0">
                <a:latin typeface="Times New Roman" pitchFamily="18" charset="0"/>
                <a:cs typeface="Times New Roman" pitchFamily="18" charset="0"/>
              </a:rPr>
              <a:t>BACKLOG PLAN</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39806399"/>
              </p:ext>
            </p:extLst>
          </p:nvPr>
        </p:nvGraphicFramePr>
        <p:xfrm>
          <a:off x="42862" y="796131"/>
          <a:ext cx="11978271" cy="10990255"/>
        </p:xfrm>
        <a:graphic>
          <a:graphicData uri="http://schemas.openxmlformats.org/drawingml/2006/table">
            <a:tbl>
              <a:tblPr firstRow="1" firstCol="1" bandRow="1">
                <a:tableStyleId>{5C22544A-7EE6-4342-B048-85BDC9FD1C3A}</a:tableStyleId>
              </a:tblPr>
              <a:tblGrid>
                <a:gridCol w="592725"/>
                <a:gridCol w="1111558"/>
                <a:gridCol w="905126"/>
                <a:gridCol w="635178"/>
                <a:gridCol w="635178"/>
                <a:gridCol w="635178"/>
                <a:gridCol w="635178"/>
                <a:gridCol w="635178"/>
                <a:gridCol w="635178"/>
                <a:gridCol w="635178"/>
                <a:gridCol w="635178"/>
                <a:gridCol w="635178"/>
                <a:gridCol w="730452"/>
                <a:gridCol w="730452"/>
                <a:gridCol w="730452"/>
                <a:gridCol w="730452"/>
                <a:gridCol w="730452"/>
              </a:tblGrid>
              <a:tr h="1060766">
                <a:tc>
                  <a:txBody>
                    <a:bodyPr/>
                    <a:lstStyle/>
                    <a:p>
                      <a:pPr marL="0" marR="0">
                        <a:lnSpc>
                          <a:spcPct val="107000"/>
                        </a:lnSpc>
                        <a:spcBef>
                          <a:spcPts val="0"/>
                        </a:spcBef>
                        <a:spcAft>
                          <a:spcPts val="800"/>
                        </a:spcAft>
                      </a:pPr>
                      <a:r>
                        <a:rPr lang="en-IN" sz="1400" dirty="0">
                          <a:effectLst/>
                        </a:rPr>
                        <a:t>Backlog </a:t>
                      </a:r>
                      <a:r>
                        <a:rPr lang="en-IN" sz="1400" dirty="0" smtClean="0">
                          <a:effectLst/>
                        </a:rPr>
                        <a:t>Item</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Status &amp; completion date</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Original estimate in hours</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Day2</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Day3</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rPr>
                        <a:t>Day4</a:t>
                      </a:r>
                      <a:endParaRPr lang="en-US" sz="1400" dirty="0" smtClean="0">
                        <a:effectLst/>
                      </a:endParaRPr>
                    </a:p>
                    <a:p>
                      <a:pPr marL="0" marR="0">
                        <a:lnSpc>
                          <a:spcPct val="107000"/>
                        </a:lnSpc>
                        <a:spcBef>
                          <a:spcPts val="0"/>
                        </a:spcBef>
                        <a:spcAft>
                          <a:spcPts val="800"/>
                        </a:spcAft>
                      </a:pPr>
                      <a:r>
                        <a:rPr lang="en-IN" sz="1400" dirty="0" smtClean="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Day5</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Day6</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Day7</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Day8</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Day9</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Day10</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Day11</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Day12</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Day13</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Day14</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954132">
                <a:tc>
                  <a:txBody>
                    <a:bodyPr/>
                    <a:lstStyle/>
                    <a:p>
                      <a:pPr marL="0" marR="0">
                        <a:lnSpc>
                          <a:spcPct val="107000"/>
                        </a:lnSpc>
                        <a:spcBef>
                          <a:spcPts val="0"/>
                        </a:spcBef>
                        <a:spcAft>
                          <a:spcPts val="800"/>
                        </a:spcAft>
                      </a:pPr>
                      <a:r>
                        <a:rPr lang="en-IN" sz="1400" dirty="0">
                          <a:effectLst/>
                        </a:rPr>
                        <a:t>User story #1,#2,#3,#4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err="1" smtClean="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474946">
                <a:tc>
                  <a:txBody>
                    <a:bodyPr/>
                    <a:lstStyle/>
                    <a:p>
                      <a:pPr marL="0" marR="0">
                        <a:lnSpc>
                          <a:spcPct val="107000"/>
                        </a:lnSpc>
                        <a:spcBef>
                          <a:spcPts val="0"/>
                        </a:spcBef>
                        <a:spcAft>
                          <a:spcPts val="800"/>
                        </a:spcAft>
                      </a:pPr>
                      <a:r>
                        <a:rPr lang="en-IN" sz="1400" dirty="0">
                          <a:effectLst/>
                        </a:rPr>
                        <a:t>Table design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28/12/2021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2984" marR="62984" marT="29069" marB="29069"/>
                </a:tc>
                <a:tc>
                  <a:txBody>
                    <a:bodyPr/>
                    <a:lstStyle/>
                    <a:p>
                      <a:pPr marL="0" marR="0">
                        <a:lnSpc>
                          <a:spcPct val="107000"/>
                        </a:lnSpc>
                        <a:spcBef>
                          <a:spcPts val="0"/>
                        </a:spcBef>
                        <a:spcAft>
                          <a:spcPts val="800"/>
                        </a:spcAft>
                      </a:pPr>
                      <a:r>
                        <a:rPr lang="en-IN"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474946">
                <a:tc>
                  <a:txBody>
                    <a:bodyPr/>
                    <a:lstStyle/>
                    <a:p>
                      <a:pPr marL="0" marR="0">
                        <a:lnSpc>
                          <a:spcPct val="107000"/>
                        </a:lnSpc>
                        <a:spcBef>
                          <a:spcPts val="0"/>
                        </a:spcBef>
                        <a:spcAft>
                          <a:spcPts val="800"/>
                        </a:spcAft>
                      </a:pPr>
                      <a:r>
                        <a:rPr lang="en-IN" sz="1400" dirty="0">
                          <a:effectLst/>
                        </a:rPr>
                        <a:t>Form design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31/12/2021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2984" marR="62984" marT="29069" marB="29069"/>
                </a:tc>
                <a:tc>
                  <a:txBody>
                    <a:bodyPr/>
                    <a:lstStyle/>
                    <a:p>
                      <a:pPr marL="0" marR="0">
                        <a:lnSpc>
                          <a:spcPct val="107000"/>
                        </a:lnSpc>
                        <a:spcBef>
                          <a:spcPts val="0"/>
                        </a:spcBef>
                        <a:spcAft>
                          <a:spcPts val="800"/>
                        </a:spcAft>
                      </a:pPr>
                      <a:r>
                        <a:rPr lang="en-IN"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290015">
                <a:tc>
                  <a:txBody>
                    <a:bodyPr/>
                    <a:lstStyle/>
                    <a:p>
                      <a:pPr marL="0" marR="0">
                        <a:lnSpc>
                          <a:spcPct val="107000"/>
                        </a:lnSpc>
                        <a:spcBef>
                          <a:spcPts val="0"/>
                        </a:spcBef>
                        <a:spcAft>
                          <a:spcPts val="800"/>
                        </a:spcAft>
                      </a:pPr>
                      <a:r>
                        <a:rPr lang="en-IN" sz="1400" dirty="0">
                          <a:effectLst/>
                        </a:rPr>
                        <a:t>Coding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08/01/2021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2984" marR="62984" marT="29069" marB="29069"/>
                </a:tc>
                <a:tc>
                  <a:txBody>
                    <a:bodyPr/>
                    <a:lstStyle/>
                    <a:p>
                      <a:pPr marL="0" marR="0">
                        <a:lnSpc>
                          <a:spcPct val="107000"/>
                        </a:lnSpc>
                        <a:spcBef>
                          <a:spcPts val="0"/>
                        </a:spcBef>
                        <a:spcAft>
                          <a:spcPts val="800"/>
                        </a:spcAft>
                      </a:pPr>
                      <a:r>
                        <a:rPr lang="en-IN"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954132">
                <a:tc>
                  <a:txBody>
                    <a:bodyPr/>
                    <a:lstStyle/>
                    <a:p>
                      <a:pPr marL="0" marR="0">
                        <a:lnSpc>
                          <a:spcPct val="107000"/>
                        </a:lnSpc>
                        <a:spcBef>
                          <a:spcPts val="0"/>
                        </a:spcBef>
                        <a:spcAft>
                          <a:spcPts val="800"/>
                        </a:spcAft>
                      </a:pPr>
                      <a:r>
                        <a:rPr lang="en-IN" sz="1400" dirty="0">
                          <a:effectLst/>
                        </a:rPr>
                        <a:t>User story #5,#6,#7,#8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r>
              <a:tr h="954132">
                <a:tc>
                  <a:txBody>
                    <a:bodyPr/>
                    <a:lstStyle/>
                    <a:p>
                      <a:pPr marL="0" marR="0">
                        <a:lnSpc>
                          <a:spcPct val="107000"/>
                        </a:lnSpc>
                        <a:spcBef>
                          <a:spcPts val="0"/>
                        </a:spcBef>
                        <a:spcAft>
                          <a:spcPts val="800"/>
                        </a:spcAft>
                      </a:pPr>
                      <a:r>
                        <a:rPr lang="en-US" sz="1400" dirty="0">
                          <a:effectLst/>
                        </a:rPr>
                        <a:t>Creation of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16/01/2022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1433318">
                <a:tc>
                  <a:txBody>
                    <a:bodyPr/>
                    <a:lstStyle/>
                    <a:p>
                      <a:pPr marL="0" marR="0">
                        <a:lnSpc>
                          <a:spcPct val="107000"/>
                        </a:lnSpc>
                        <a:spcBef>
                          <a:spcPts val="0"/>
                        </a:spcBef>
                        <a:spcAft>
                          <a:spcPts val="800"/>
                        </a:spcAft>
                      </a:pPr>
                      <a:r>
                        <a:rPr lang="en-US" sz="1400" dirty="0">
                          <a:effectLst/>
                        </a:rPr>
                        <a:t>Pre-processing x-ray images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22/01/2022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474946">
                <a:tc>
                  <a:txBody>
                    <a:bodyPr/>
                    <a:lstStyle/>
                    <a:p>
                      <a:pPr marL="0" marR="0">
                        <a:lnSpc>
                          <a:spcPct val="107000"/>
                        </a:lnSpc>
                        <a:spcBef>
                          <a:spcPts val="0"/>
                        </a:spcBef>
                        <a:spcAft>
                          <a:spcPts val="800"/>
                        </a:spcAft>
                      </a:pPr>
                      <a:r>
                        <a:rPr lang="en-US" sz="1400" dirty="0">
                          <a:effectLst/>
                        </a:rPr>
                        <a:t>prediction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27/01/2022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1193725">
                <a:tc>
                  <a:txBody>
                    <a:bodyPr/>
                    <a:lstStyle/>
                    <a:p>
                      <a:pPr marL="0" marR="0">
                        <a:lnSpc>
                          <a:spcPct val="107000"/>
                        </a:lnSpc>
                        <a:spcBef>
                          <a:spcPts val="0"/>
                        </a:spcBef>
                        <a:spcAft>
                          <a:spcPts val="800"/>
                        </a:spcAft>
                      </a:pPr>
                      <a:r>
                        <a:rPr lang="en-US" sz="1400" dirty="0">
                          <a:effectLst/>
                        </a:rPr>
                        <a:t>User prediction process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05/02/2022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474946">
                <a:tc>
                  <a:txBody>
                    <a:bodyPr/>
                    <a:lstStyle/>
                    <a:p>
                      <a:pPr marL="0" marR="0">
                        <a:lnSpc>
                          <a:spcPct val="107000"/>
                        </a:lnSpc>
                        <a:spcBef>
                          <a:spcPts val="0"/>
                        </a:spcBef>
                        <a:spcAft>
                          <a:spcPts val="800"/>
                        </a:spcAft>
                      </a:pPr>
                      <a:r>
                        <a:rPr lang="en-US" sz="1400" dirty="0">
                          <a:effectLst/>
                        </a:rPr>
                        <a:t>Testing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10/01/2022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714539">
                <a:tc>
                  <a:txBody>
                    <a:bodyPr/>
                    <a:lstStyle/>
                    <a:p>
                      <a:pPr marL="0" marR="0">
                        <a:lnSpc>
                          <a:spcPct val="107000"/>
                        </a:lnSpc>
                        <a:spcBef>
                          <a:spcPts val="0"/>
                        </a:spcBef>
                        <a:spcAft>
                          <a:spcPts val="800"/>
                        </a:spcAft>
                      </a:pPr>
                      <a:r>
                        <a:rPr lang="en-IN" sz="1400" dirty="0">
                          <a:effectLst/>
                        </a:rPr>
                        <a:t>User story #9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43604" marR="43604"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6056" marR="6056" marT="6056" marB="0" anchor="ctr"/>
                </a:tc>
              </a:tr>
              <a:tr h="954132">
                <a:tc>
                  <a:txBody>
                    <a:bodyPr/>
                    <a:lstStyle/>
                    <a:p>
                      <a:pPr marL="0" marR="0">
                        <a:lnSpc>
                          <a:spcPct val="107000"/>
                        </a:lnSpc>
                        <a:spcBef>
                          <a:spcPts val="0"/>
                        </a:spcBef>
                        <a:spcAft>
                          <a:spcPts val="800"/>
                        </a:spcAft>
                      </a:pPr>
                      <a:r>
                        <a:rPr lang="en-US" sz="1400" dirty="0" smtClean="0">
                          <a:effectLst/>
                        </a:rPr>
                        <a:t>Output generation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20/02/2022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581580">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IN" sz="1400" dirty="0" smtClean="0">
                          <a:effectLst/>
                        </a:rPr>
                        <a:t>Total</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400" dirty="0" smtClean="0">
                          <a:effectLst/>
                        </a:rPr>
                        <a:t>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284873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060" y="1"/>
            <a:ext cx="9458739" cy="848138"/>
          </a:xfrm>
        </p:spPr>
        <p:txBody>
          <a:bodyPr/>
          <a:lstStyle/>
          <a:p>
            <a:r>
              <a:rPr lang="en-IN" b="1" dirty="0" smtClean="0">
                <a:solidFill>
                  <a:srgbClr val="0070C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SPRINT </a:t>
            </a:r>
            <a:r>
              <a:rPr lang="en-IN" sz="2800" dirty="0">
                <a:latin typeface="Times New Roman" pitchFamily="18" charset="0"/>
                <a:cs typeface="Times New Roman" pitchFamily="18" charset="0"/>
              </a:rPr>
              <a:t>ACTUAL</a:t>
            </a:r>
            <a:endParaRPr lang="en-US" sz="2800" dirty="0"/>
          </a:p>
        </p:txBody>
      </p:sp>
      <p:sp>
        <p:nvSpPr>
          <p:cNvPr id="5" name="Rectangle 1"/>
          <p:cNvSpPr>
            <a:spLocks noChangeArrowheads="1"/>
          </p:cNvSpPr>
          <p:nvPr/>
        </p:nvSpPr>
        <p:spPr bwMode="auto">
          <a:xfrm>
            <a:off x="-3772024" y="0"/>
            <a:ext cx="1909559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table"/>
          <p:cNvPicPr>
            <a:picLocks noGrp="1" noChangeAspect="1"/>
          </p:cNvPicPr>
          <p:nvPr>
            <p:ph idx="1"/>
          </p:nvPr>
        </p:nvPicPr>
        <p:blipFill>
          <a:blip r:embed="rId2"/>
          <a:stretch>
            <a:fillRect/>
          </a:stretch>
        </p:blipFill>
        <p:spPr>
          <a:xfrm>
            <a:off x="1410755" y="847725"/>
            <a:ext cx="9370490" cy="5329238"/>
          </a:xfrm>
          <a:prstGeom prst="rect">
            <a:avLst/>
          </a:prstGeom>
        </p:spPr>
      </p:pic>
      <p:graphicFrame>
        <p:nvGraphicFramePr>
          <p:cNvPr id="7" name="Content Placeholder 3">
            <a:extLst>
              <a:ext uri="{FF2B5EF4-FFF2-40B4-BE49-F238E27FC236}">
                <a16:creationId xmlns:a16="http://schemas.microsoft.com/office/drawing/2014/main" xmlns="" id="{63C66D77-6AC4-42AB-935A-BD7881002154}"/>
              </a:ext>
            </a:extLst>
          </p:cNvPr>
          <p:cNvGraphicFramePr>
            <a:graphicFrameLocks/>
          </p:cNvGraphicFramePr>
          <p:nvPr>
            <p:extLst>
              <p:ext uri="{D42A27DB-BD31-4B8C-83A1-F6EECF244321}">
                <p14:modId xmlns:p14="http://schemas.microsoft.com/office/powerpoint/2010/main" xmlns="" val="3926473669"/>
              </p:ext>
            </p:extLst>
          </p:nvPr>
        </p:nvGraphicFramePr>
        <p:xfrm>
          <a:off x="838200" y="681037"/>
          <a:ext cx="10919010" cy="6155468"/>
        </p:xfrm>
        <a:graphic>
          <a:graphicData uri="http://schemas.openxmlformats.org/drawingml/2006/table">
            <a:tbl>
              <a:tblPr firstRow="1" firstCol="1" bandRow="1">
                <a:tableStyleId>{5C22544A-7EE6-4342-B048-85BDC9FD1C3A}</a:tableStyleId>
              </a:tblPr>
              <a:tblGrid>
                <a:gridCol w="1070770">
                  <a:extLst>
                    <a:ext uri="{9D8B030D-6E8A-4147-A177-3AD203B41FA5}">
                      <a16:colId xmlns:a16="http://schemas.microsoft.com/office/drawing/2014/main" xmlns="" val="994811169"/>
                    </a:ext>
                  </a:extLst>
                </a:gridCol>
                <a:gridCol w="1008470">
                  <a:extLst>
                    <a:ext uri="{9D8B030D-6E8A-4147-A177-3AD203B41FA5}">
                      <a16:colId xmlns:a16="http://schemas.microsoft.com/office/drawing/2014/main" xmlns="" val="30537392"/>
                    </a:ext>
                  </a:extLst>
                </a:gridCol>
                <a:gridCol w="818652">
                  <a:extLst>
                    <a:ext uri="{9D8B030D-6E8A-4147-A177-3AD203B41FA5}">
                      <a16:colId xmlns:a16="http://schemas.microsoft.com/office/drawing/2014/main" xmlns="" val="2107727880"/>
                    </a:ext>
                  </a:extLst>
                </a:gridCol>
                <a:gridCol w="547590">
                  <a:extLst>
                    <a:ext uri="{9D8B030D-6E8A-4147-A177-3AD203B41FA5}">
                      <a16:colId xmlns:a16="http://schemas.microsoft.com/office/drawing/2014/main" xmlns="" val="3317586567"/>
                    </a:ext>
                  </a:extLst>
                </a:gridCol>
                <a:gridCol w="547590">
                  <a:extLst>
                    <a:ext uri="{9D8B030D-6E8A-4147-A177-3AD203B41FA5}">
                      <a16:colId xmlns:a16="http://schemas.microsoft.com/office/drawing/2014/main" xmlns="" val="2413375559"/>
                    </a:ext>
                  </a:extLst>
                </a:gridCol>
                <a:gridCol w="547590">
                  <a:extLst>
                    <a:ext uri="{9D8B030D-6E8A-4147-A177-3AD203B41FA5}">
                      <a16:colId xmlns:a16="http://schemas.microsoft.com/office/drawing/2014/main" xmlns="" val="120402985"/>
                    </a:ext>
                  </a:extLst>
                </a:gridCol>
                <a:gridCol w="547590">
                  <a:extLst>
                    <a:ext uri="{9D8B030D-6E8A-4147-A177-3AD203B41FA5}">
                      <a16:colId xmlns:a16="http://schemas.microsoft.com/office/drawing/2014/main" xmlns="" val="3968783706"/>
                    </a:ext>
                  </a:extLst>
                </a:gridCol>
                <a:gridCol w="547590">
                  <a:extLst>
                    <a:ext uri="{9D8B030D-6E8A-4147-A177-3AD203B41FA5}">
                      <a16:colId xmlns:a16="http://schemas.microsoft.com/office/drawing/2014/main" xmlns="" val="4013262335"/>
                    </a:ext>
                  </a:extLst>
                </a:gridCol>
                <a:gridCol w="547590">
                  <a:extLst>
                    <a:ext uri="{9D8B030D-6E8A-4147-A177-3AD203B41FA5}">
                      <a16:colId xmlns:a16="http://schemas.microsoft.com/office/drawing/2014/main" xmlns="" val="955708396"/>
                    </a:ext>
                  </a:extLst>
                </a:gridCol>
                <a:gridCol w="547590">
                  <a:extLst>
                    <a:ext uri="{9D8B030D-6E8A-4147-A177-3AD203B41FA5}">
                      <a16:colId xmlns:a16="http://schemas.microsoft.com/office/drawing/2014/main" xmlns="" val="2757721590"/>
                    </a:ext>
                  </a:extLst>
                </a:gridCol>
                <a:gridCol w="547590">
                  <a:extLst>
                    <a:ext uri="{9D8B030D-6E8A-4147-A177-3AD203B41FA5}">
                      <a16:colId xmlns:a16="http://schemas.microsoft.com/office/drawing/2014/main" xmlns="" val="2176143426"/>
                    </a:ext>
                  </a:extLst>
                </a:gridCol>
                <a:gridCol w="547590">
                  <a:extLst>
                    <a:ext uri="{9D8B030D-6E8A-4147-A177-3AD203B41FA5}">
                      <a16:colId xmlns:a16="http://schemas.microsoft.com/office/drawing/2014/main" xmlns="" val="89685521"/>
                    </a:ext>
                  </a:extLst>
                </a:gridCol>
                <a:gridCol w="639401">
                  <a:extLst>
                    <a:ext uri="{9D8B030D-6E8A-4147-A177-3AD203B41FA5}">
                      <a16:colId xmlns:a16="http://schemas.microsoft.com/office/drawing/2014/main" xmlns="" val="3135408269"/>
                    </a:ext>
                  </a:extLst>
                </a:gridCol>
                <a:gridCol w="639401">
                  <a:extLst>
                    <a:ext uri="{9D8B030D-6E8A-4147-A177-3AD203B41FA5}">
                      <a16:colId xmlns:a16="http://schemas.microsoft.com/office/drawing/2014/main" xmlns="" val="1666370167"/>
                    </a:ext>
                  </a:extLst>
                </a:gridCol>
                <a:gridCol w="639401">
                  <a:extLst>
                    <a:ext uri="{9D8B030D-6E8A-4147-A177-3AD203B41FA5}">
                      <a16:colId xmlns:a16="http://schemas.microsoft.com/office/drawing/2014/main" xmlns="" val="3412199380"/>
                    </a:ext>
                  </a:extLst>
                </a:gridCol>
                <a:gridCol w="639401">
                  <a:extLst>
                    <a:ext uri="{9D8B030D-6E8A-4147-A177-3AD203B41FA5}">
                      <a16:colId xmlns:a16="http://schemas.microsoft.com/office/drawing/2014/main" xmlns="" val="3897809363"/>
                    </a:ext>
                  </a:extLst>
                </a:gridCol>
                <a:gridCol w="535204">
                  <a:extLst>
                    <a:ext uri="{9D8B030D-6E8A-4147-A177-3AD203B41FA5}">
                      <a16:colId xmlns:a16="http://schemas.microsoft.com/office/drawing/2014/main" xmlns="" val="4188346163"/>
                    </a:ext>
                  </a:extLst>
                </a:gridCol>
              </a:tblGrid>
              <a:tr h="478985">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Backlog item</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Status and completion date</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Original estimate in hours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Day4</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Day7</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Day8</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Day9</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Day10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Day11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Day12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Day13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Day14</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548565326"/>
                  </a:ext>
                </a:extLst>
              </a:tr>
              <a:tr h="417418">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User story#1,#2,#3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 hrs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extLst>
                  <a:ext uri="{0D108BD9-81ED-4DB2-BD59-A6C34878D82A}">
                    <a16:rowId xmlns:a16="http://schemas.microsoft.com/office/drawing/2014/main" xmlns="" val="1021832065"/>
                  </a:ext>
                </a:extLst>
              </a:tr>
              <a:tr h="270283">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Table design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28/12/2021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887" marR="43887"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1 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extLst>
                  <a:ext uri="{0D108BD9-81ED-4DB2-BD59-A6C34878D82A}">
                    <a16:rowId xmlns:a16="http://schemas.microsoft.com/office/drawing/2014/main" xmlns="" val="3118899493"/>
                  </a:ext>
                </a:extLst>
              </a:tr>
              <a:tr h="255169">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Form design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31/12/2021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887" marR="43887"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GB" sz="1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1 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GB" sz="10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extLst>
                  <a:ext uri="{0D108BD9-81ED-4DB2-BD59-A6C34878D82A}">
                    <a16:rowId xmlns:a16="http://schemas.microsoft.com/office/drawing/2014/main" xmlns="" val="1898564021"/>
                  </a:ext>
                </a:extLst>
              </a:tr>
              <a:tr h="270283">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Basic coding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08/01/2022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887" marR="43887"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1 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1 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48" marR="39748" marT="0" marB="0"/>
                </a:tc>
                <a:extLst>
                  <a:ext uri="{0D108BD9-81ED-4DB2-BD59-A6C34878D82A}">
                    <a16:rowId xmlns:a16="http://schemas.microsoft.com/office/drawing/2014/main" xmlns="" val="2421280182"/>
                  </a:ext>
                </a:extLst>
              </a:tr>
              <a:tr h="255169">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User story #4,#5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123462637"/>
                  </a:ext>
                </a:extLst>
              </a:tr>
              <a:tr h="744077">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effectLst/>
                        </a:rPr>
                        <a:t>collects the features of the disease</a:t>
                      </a:r>
                      <a:endParaRPr lang="en-IN" sz="800" dirty="0">
                        <a:effectLst/>
                      </a:endParaRPr>
                    </a:p>
                    <a:p>
                      <a:pP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22/01/2022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8</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2 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1 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0 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2725180196"/>
                  </a:ext>
                </a:extLst>
              </a:tr>
              <a:tr h="417418">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effectLst/>
                        </a:rPr>
                        <a:t>Training the data</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22/01/2022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3397531197"/>
                  </a:ext>
                </a:extLst>
              </a:tr>
              <a:tr h="255169">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User story #6,#7</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2809424598"/>
                  </a:ext>
                </a:extLst>
              </a:tr>
              <a:tr h="744077">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effectLst/>
                        </a:rPr>
                        <a:t>classify different </a:t>
                      </a:r>
                      <a:r>
                        <a:rPr lang="en-US" sz="1000" dirty="0" smtClean="0">
                          <a:effectLst/>
                        </a:rPr>
                        <a:t>images </a:t>
                      </a:r>
                      <a:r>
                        <a:rPr lang="en-US" sz="1000" dirty="0">
                          <a:effectLst/>
                        </a:rPr>
                        <a:t>using </a:t>
                      </a:r>
                      <a:r>
                        <a:rPr lang="en-US" sz="1000" dirty="0" smtClean="0">
                          <a:effectLst/>
                        </a:rPr>
                        <a:t>CNN</a:t>
                      </a:r>
                      <a:endParaRPr lang="en-IN" sz="800" dirty="0">
                        <a:effectLst/>
                      </a:endParaRPr>
                    </a:p>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5/02/2022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714699525"/>
                  </a:ext>
                </a:extLst>
              </a:tr>
              <a:tr h="580747">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effectLst/>
                        </a:rPr>
                        <a:t>find </a:t>
                      </a:r>
                      <a:r>
                        <a:rPr lang="en-US" sz="1000" baseline="0" dirty="0" smtClean="0">
                          <a:effectLst/>
                        </a:rPr>
                        <a:t> issue or not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17/02/2022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7</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3923535665"/>
                  </a:ext>
                </a:extLst>
              </a:tr>
              <a:tr h="270283">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User story #8,#9</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274659735"/>
                  </a:ext>
                </a:extLst>
              </a:tr>
              <a:tr h="336303">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Testing data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20/02/2022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3057555981"/>
                  </a:ext>
                </a:extLst>
              </a:tr>
              <a:tr h="420300">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20/02/2022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4</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982815449"/>
                  </a:ext>
                </a:extLst>
              </a:tr>
              <a:tr h="399137">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Total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44</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9</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4</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4</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tc>
                  <a:txBody>
                    <a:bodyPr/>
                    <a:lstStyle/>
                    <a:p>
                      <a:pPr>
                        <a:lnSpc>
                          <a:spcPct val="107000"/>
                        </a:lnSpc>
                        <a:spcAft>
                          <a:spcPts val="800"/>
                        </a:spcAft>
                      </a:pPr>
                      <a:r>
                        <a:rPr lang="en-IN" sz="1000" dirty="0">
                          <a:effectLst/>
                          <a:latin typeface="Times New Roman" panose="02020603050405020304" pitchFamily="18" charset="0"/>
                          <a:cs typeface="Times New Roman" panose="02020603050405020304" pitchFamily="18" charset="0"/>
                        </a:rPr>
                        <a:t> 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285" marR="21285" marT="0" marB="0"/>
                </a:tc>
                <a:extLst>
                  <a:ext uri="{0D108BD9-81ED-4DB2-BD59-A6C34878D82A}">
                    <a16:rowId xmlns:a16="http://schemas.microsoft.com/office/drawing/2014/main" xmlns="" val="3817036959"/>
                  </a:ext>
                </a:extLst>
              </a:tr>
            </a:tbl>
          </a:graphicData>
        </a:graphic>
      </p:graphicFrame>
    </p:spTree>
    <p:extLst>
      <p:ext uri="{BB962C8B-B14F-4D97-AF65-F5344CB8AC3E}">
        <p14:creationId xmlns:p14="http://schemas.microsoft.com/office/powerpoint/2010/main" xmlns="" val="2568706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0781" y="1413501"/>
            <a:ext cx="5362892" cy="3929208"/>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63672" y="1449976"/>
            <a:ext cx="6628328" cy="3856119"/>
          </a:xfrm>
          <a:prstGeom prst="rect">
            <a:avLst/>
          </a:prstGeom>
        </p:spPr>
      </p:pic>
    </p:spTree>
    <p:extLst>
      <p:ext uri="{BB962C8B-B14F-4D97-AF65-F5344CB8AC3E}">
        <p14:creationId xmlns:p14="http://schemas.microsoft.com/office/powerpoint/2010/main" xmlns="" val="3062605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808372" y="463639"/>
            <a:ext cx="5962918" cy="5713324"/>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09452"/>
            <a:ext cx="5551714" cy="5630092"/>
          </a:xfrm>
          <a:prstGeom prst="rect">
            <a:avLst/>
          </a:prstGeom>
        </p:spPr>
      </p:pic>
    </p:spTree>
    <p:extLst>
      <p:ext uri="{BB962C8B-B14F-4D97-AF65-F5344CB8AC3E}">
        <p14:creationId xmlns:p14="http://schemas.microsoft.com/office/powerpoint/2010/main" xmlns="" val="3844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878285" y="1825625"/>
            <a:ext cx="5841489" cy="4351338"/>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724297"/>
            <a:ext cx="5643154" cy="4415246"/>
          </a:xfrm>
          <a:prstGeom prst="rect">
            <a:avLst/>
          </a:prstGeom>
        </p:spPr>
      </p:pic>
    </p:spTree>
    <p:extLst>
      <p:ext uri="{BB962C8B-B14F-4D97-AF65-F5344CB8AC3E}">
        <p14:creationId xmlns:p14="http://schemas.microsoft.com/office/powerpoint/2010/main" xmlns="" val="1907835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2-23 at 11.08.07 AM.jpeg"/>
          <p:cNvPicPr>
            <a:picLocks noGrp="1" noChangeAspect="1"/>
          </p:cNvPicPr>
          <p:nvPr>
            <p:ph idx="1"/>
          </p:nvPr>
        </p:nvPicPr>
        <p:blipFill>
          <a:blip r:embed="rId2" cstate="print"/>
          <a:stretch>
            <a:fillRect/>
          </a:stretch>
        </p:blipFill>
        <p:spPr>
          <a:xfrm>
            <a:off x="859180" y="1721122"/>
            <a:ext cx="2061160" cy="4351338"/>
          </a:xfrm>
        </p:spPr>
      </p:pic>
      <p:pic>
        <p:nvPicPr>
          <p:cNvPr id="5" name="Picture 4" descr="WhatsApp Image 2022-02-23 at 11.08.01 AM.jpeg"/>
          <p:cNvPicPr>
            <a:picLocks noChangeAspect="1"/>
          </p:cNvPicPr>
          <p:nvPr/>
        </p:nvPicPr>
        <p:blipFill>
          <a:blip r:embed="rId3"/>
          <a:stretch>
            <a:fillRect/>
          </a:stretch>
        </p:blipFill>
        <p:spPr>
          <a:xfrm>
            <a:off x="3309143" y="1476104"/>
            <a:ext cx="3248526" cy="4153988"/>
          </a:xfrm>
          <a:prstGeom prst="rect">
            <a:avLst/>
          </a:prstGeom>
        </p:spPr>
      </p:pic>
      <p:pic>
        <p:nvPicPr>
          <p:cNvPr id="8" name="Picture 7" descr="WhatsApp Image 2022-02-23 at 11.08.02 AM.jpeg"/>
          <p:cNvPicPr>
            <a:picLocks noChangeAspect="1"/>
          </p:cNvPicPr>
          <p:nvPr/>
        </p:nvPicPr>
        <p:blipFill>
          <a:blip r:embed="rId4"/>
          <a:stretch>
            <a:fillRect/>
          </a:stretch>
        </p:blipFill>
        <p:spPr>
          <a:xfrm>
            <a:off x="7528446" y="1149532"/>
            <a:ext cx="3248526" cy="518595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buNone/>
            </a:pPr>
            <a:r>
              <a:rPr lang="en-US" sz="4400" dirty="0" smtClean="0">
                <a:solidFill>
                  <a:srgbClr val="FF0000"/>
                </a:solidFill>
              </a:rPr>
              <a:t>                             </a:t>
            </a:r>
          </a:p>
          <a:p>
            <a:pPr marL="457200" lvl="1" indent="0">
              <a:buNone/>
            </a:pPr>
            <a:endParaRPr lang="en-US" sz="4400" dirty="0">
              <a:solidFill>
                <a:srgbClr val="FF0000"/>
              </a:solidFill>
            </a:endParaRPr>
          </a:p>
          <a:p>
            <a:pPr marL="457200" lvl="1" indent="0">
              <a:buNone/>
            </a:pPr>
            <a:r>
              <a:rPr lang="en-US" sz="4400" dirty="0" smtClean="0">
                <a:solidFill>
                  <a:srgbClr val="FF0000"/>
                </a:solidFill>
              </a:rPr>
              <a:t>                   </a:t>
            </a:r>
            <a:r>
              <a:rPr lang="en-US" sz="6600" dirty="0" smtClean="0">
                <a:solidFill>
                  <a:schemeClr val="accent1">
                    <a:lumMod val="75000"/>
                  </a:schemeClr>
                </a:solidFill>
              </a:rPr>
              <a:t>THANK YOU</a:t>
            </a:r>
            <a:endParaRPr lang="en-US" sz="6600" dirty="0">
              <a:solidFill>
                <a:schemeClr val="accent1">
                  <a:lumMod val="75000"/>
                </a:schemeClr>
              </a:solidFill>
            </a:endParaRPr>
          </a:p>
        </p:txBody>
      </p:sp>
    </p:spTree>
    <p:extLst>
      <p:ext uri="{BB962C8B-B14F-4D97-AF65-F5344CB8AC3E}">
        <p14:creationId xmlns:p14="http://schemas.microsoft.com/office/powerpoint/2010/main" xmlns="" val="1600602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146C-6678-4EBB-974B-ED1F82D606AF}"/>
              </a:ext>
            </a:extLst>
          </p:cNvPr>
          <p:cNvSpPr>
            <a:spLocks noGrp="1"/>
          </p:cNvSpPr>
          <p:nvPr>
            <p:ph type="title"/>
          </p:nvPr>
        </p:nvSpPr>
        <p:spPr/>
        <p:txBody>
          <a:bodyPr/>
          <a:lstStyle/>
          <a:p>
            <a:r>
              <a:rPr lang="en-US" dirty="0"/>
              <a:t>      INTRODUCTION</a:t>
            </a:r>
            <a:endParaRPr lang="en-IN" dirty="0"/>
          </a:p>
        </p:txBody>
      </p:sp>
      <p:sp>
        <p:nvSpPr>
          <p:cNvPr id="3" name="Content Placeholder 2">
            <a:extLst>
              <a:ext uri="{FF2B5EF4-FFF2-40B4-BE49-F238E27FC236}">
                <a16:creationId xmlns:a16="http://schemas.microsoft.com/office/drawing/2014/main" xmlns="" id="{CB464703-954D-41C1-8491-7792037E6852}"/>
              </a:ext>
            </a:extLst>
          </p:cNvPr>
          <p:cNvSpPr>
            <a:spLocks noGrp="1"/>
          </p:cNvSpPr>
          <p:nvPr>
            <p:ph idx="1"/>
          </p:nvPr>
        </p:nvSpPr>
        <p:spPr>
          <a:xfrm>
            <a:off x="838200" y="1690688"/>
            <a:ext cx="10515600" cy="4684353"/>
          </a:xfrm>
        </p:spPr>
        <p:txBody>
          <a:bodyPr>
            <a:noAutofit/>
          </a:bodyPr>
          <a:lstStyle/>
          <a:p>
            <a:pPr marL="0" indent="0">
              <a:buNone/>
            </a:pPr>
            <a:r>
              <a:rPr lang="en-US" sz="2000" dirty="0"/>
              <a:t> </a:t>
            </a:r>
            <a:r>
              <a:rPr lang="en-US" sz="2000" dirty="0" smtClean="0"/>
              <a:t> </a:t>
            </a:r>
            <a:r>
              <a:rPr lang="en-US" sz="2000" dirty="0"/>
              <a:t>Deep convolutional neural networks, have gained a lot popularity in medical research due to their impressive results in detection, prediction and classification. </a:t>
            </a:r>
            <a:r>
              <a:rPr lang="en-US" sz="2000" dirty="0" smtClean="0"/>
              <a:t>Panoramic X-ray is a 2 dimensional dental X-ray that captures the entire mouth in a single image including the teeth ,upper and lower jaws, surrounding structures and tissues. Analysis </a:t>
            </a:r>
            <a:r>
              <a:rPr lang="en-US" sz="2000" dirty="0"/>
              <a:t>of panoramic dental radiographies help specialists observe problems in poor visibility areas, inside the buccal cavity or in hard to reach areas. However, poor image quality or fatigue can cause the diagnosis to vary, which can ultimately hinder the treatment. In this paper we propose a novel approach of automatic teeth detection and dental problem </a:t>
            </a:r>
            <a:r>
              <a:rPr lang="en-US" sz="2000" dirty="0" smtClean="0"/>
              <a:t>prediction </a:t>
            </a:r>
            <a:r>
              <a:rPr lang="en-US" sz="2000" dirty="0"/>
              <a:t>using panoramic X-Ray images which can aid the medical staff in making decisions regarding the correct </a:t>
            </a:r>
            <a:r>
              <a:rPr lang="en-US" sz="2000" dirty="0" smtClean="0"/>
              <a:t>diagnosis. </a:t>
            </a:r>
            <a:r>
              <a:rPr lang="en-US" sz="2000" dirty="0" smtClean="0"/>
              <a:t>T</a:t>
            </a:r>
            <a:r>
              <a:rPr lang="en-US" sz="2000" dirty="0" smtClean="0"/>
              <a:t>he image processing techniques include Semantic </a:t>
            </a:r>
            <a:r>
              <a:rPr lang="en-US" sz="2000" dirty="0" smtClean="0"/>
              <a:t>segmentation is process of assigning a label to every pixel in the image for complete scene understanding, the algorithm should figure out the object and it’s </a:t>
            </a:r>
            <a:r>
              <a:rPr lang="en-US" sz="2000" dirty="0" smtClean="0"/>
              <a:t>pixels. The conversion of colour image into grey scale image is converting the RGB values into grey scale value. </a:t>
            </a:r>
            <a:r>
              <a:rPr lang="en-US" sz="2000" dirty="0" smtClean="0"/>
              <a:t>CNN extract the feature of image and convert it into lower dimension without loosing its characteristics.</a:t>
            </a:r>
          </a:p>
        </p:txBody>
      </p:sp>
    </p:spTree>
    <p:extLst>
      <p:ext uri="{BB962C8B-B14F-4D97-AF65-F5344CB8AC3E}">
        <p14:creationId xmlns:p14="http://schemas.microsoft.com/office/powerpoint/2010/main" xmlns="" val="3427835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Panoramic X-ray image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2034862"/>
            <a:ext cx="10198994" cy="4142101"/>
          </a:xfrm>
        </p:spPr>
      </p:pic>
    </p:spTree>
    <p:extLst>
      <p:ext uri="{BB962C8B-B14F-4D97-AF65-F5344CB8AC3E}">
        <p14:creationId xmlns:p14="http://schemas.microsoft.com/office/powerpoint/2010/main" xmlns="" val="1135422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Algorithm</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There </a:t>
            </a:r>
            <a:r>
              <a:rPr lang="en-US" dirty="0"/>
              <a:t>are multiple convolutional layers extracting features from the image and finally the output layer.</a:t>
            </a:r>
          </a:p>
          <a:p>
            <a:r>
              <a:rPr lang="en-US" dirty="0" smtClean="0"/>
              <a:t>CNN extracts the feature of image and convert it into lower dimensions without loosing its characteristics</a:t>
            </a:r>
            <a:r>
              <a:rPr lang="en-US" dirty="0" smtClean="0"/>
              <a:t>.</a:t>
            </a:r>
          </a:p>
          <a:p>
            <a:r>
              <a:rPr lang="en-US" dirty="0" smtClean="0"/>
              <a:t>The role of cnn is to reduce the images into a form which is easier to process,without losing features which are critical for getting good prediction.</a:t>
            </a:r>
          </a:p>
          <a:p>
            <a:r>
              <a:rPr lang="en-US" dirty="0" smtClean="0"/>
              <a:t>Each input layer is connected to the next hidden layer.</a:t>
            </a:r>
          </a:p>
          <a:p>
            <a:r>
              <a:rPr lang="en-US" dirty="0" smtClean="0"/>
              <a:t>The output obtained is compared with dataset and then predict the result.</a:t>
            </a:r>
            <a:endParaRPr lang="en-US" dirty="0"/>
          </a:p>
          <a:p>
            <a:endParaRPr lang="en-US" dirty="0"/>
          </a:p>
        </p:txBody>
      </p:sp>
    </p:spTree>
    <p:extLst>
      <p:ext uri="{BB962C8B-B14F-4D97-AF65-F5344CB8AC3E}">
        <p14:creationId xmlns:p14="http://schemas.microsoft.com/office/powerpoint/2010/main" xmlns="" val="3082390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CNN is mainly used in image recognition, object detection and segmentation.</a:t>
            </a:r>
          </a:p>
        </p:txBody>
      </p:sp>
      <p:sp>
        <p:nvSpPr>
          <p:cNvPr id="4" name="AutoShape 2" descr="Dental Images Recognition Technology and Applications: A Literature Re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58345" y="2949263"/>
            <a:ext cx="8242478" cy="2627816"/>
          </a:xfrm>
          <a:prstGeom prst="rect">
            <a:avLst/>
          </a:prstGeom>
        </p:spPr>
      </p:pic>
    </p:spTree>
    <p:extLst>
      <p:ext uri="{BB962C8B-B14F-4D97-AF65-F5344CB8AC3E}">
        <p14:creationId xmlns:p14="http://schemas.microsoft.com/office/powerpoint/2010/main" xmlns="" val="2534683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52736-2A0E-408B-8CD5-4BE025932419}"/>
              </a:ext>
            </a:extLst>
          </p:cNvPr>
          <p:cNvSpPr>
            <a:spLocks noGrp="1"/>
          </p:cNvSpPr>
          <p:nvPr>
            <p:ph type="title"/>
          </p:nvPr>
        </p:nvSpPr>
        <p:spPr/>
        <p:txBody>
          <a:bodyPr/>
          <a:lstStyle/>
          <a:p>
            <a:r>
              <a:rPr lang="en-US" dirty="0"/>
              <a:t>                      MODULES</a:t>
            </a:r>
            <a:endParaRPr lang="en-IN" dirty="0"/>
          </a:p>
        </p:txBody>
      </p:sp>
      <p:sp>
        <p:nvSpPr>
          <p:cNvPr id="3" name="Content Placeholder 2">
            <a:extLst>
              <a:ext uri="{FF2B5EF4-FFF2-40B4-BE49-F238E27FC236}">
                <a16:creationId xmlns:a16="http://schemas.microsoft.com/office/drawing/2014/main" xmlns="" id="{7B060349-6D00-49F4-BB10-BF4B12787872}"/>
              </a:ext>
            </a:extLst>
          </p:cNvPr>
          <p:cNvSpPr>
            <a:spLocks noGrp="1"/>
          </p:cNvSpPr>
          <p:nvPr>
            <p:ph idx="1"/>
          </p:nvPr>
        </p:nvSpPr>
        <p:spPr/>
        <p:txBody>
          <a:bodyPr/>
          <a:lstStyle/>
          <a:p>
            <a:pPr marL="514350" indent="-514350">
              <a:buAutoNum type="arabicPeriod"/>
            </a:pPr>
            <a:r>
              <a:rPr lang="en-IN" u="sng" dirty="0"/>
              <a:t>ADMIN</a:t>
            </a:r>
          </a:p>
          <a:p>
            <a:r>
              <a:rPr lang="en-IN" dirty="0"/>
              <a:t>Login </a:t>
            </a:r>
          </a:p>
          <a:p>
            <a:r>
              <a:rPr lang="en-IN" dirty="0"/>
              <a:t>View users</a:t>
            </a:r>
          </a:p>
          <a:p>
            <a:r>
              <a:rPr lang="en-IN" dirty="0"/>
              <a:t> Add tips</a:t>
            </a:r>
          </a:p>
          <a:p>
            <a:r>
              <a:rPr lang="en-IN" dirty="0"/>
              <a:t> View feedback </a:t>
            </a:r>
          </a:p>
          <a:p>
            <a:r>
              <a:rPr lang="en-IN" dirty="0"/>
              <a:t>Add and manage dataset</a:t>
            </a:r>
          </a:p>
          <a:p>
            <a:r>
              <a:rPr lang="en-IN" dirty="0"/>
              <a:t> Add hospitals</a:t>
            </a:r>
            <a:endParaRPr lang="en-IN" u="sng" dirty="0"/>
          </a:p>
        </p:txBody>
      </p:sp>
    </p:spTree>
    <p:extLst>
      <p:ext uri="{BB962C8B-B14F-4D97-AF65-F5344CB8AC3E}">
        <p14:creationId xmlns:p14="http://schemas.microsoft.com/office/powerpoint/2010/main" xmlns="" val="3066430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065F8F-67CB-4B5C-BC5F-E2FBA1F2F6B2}"/>
              </a:ext>
            </a:extLst>
          </p:cNvPr>
          <p:cNvSpPr>
            <a:spLocks noGrp="1"/>
          </p:cNvSpPr>
          <p:nvPr>
            <p:ph idx="1"/>
          </p:nvPr>
        </p:nvSpPr>
        <p:spPr>
          <a:xfrm>
            <a:off x="577049" y="479394"/>
            <a:ext cx="10776751" cy="5697569"/>
          </a:xfrm>
        </p:spPr>
        <p:txBody>
          <a:bodyPr/>
          <a:lstStyle/>
          <a:p>
            <a:pPr marL="0" indent="0">
              <a:buNone/>
            </a:pPr>
            <a:r>
              <a:rPr lang="en-IN" dirty="0"/>
              <a:t>2. </a:t>
            </a:r>
            <a:r>
              <a:rPr lang="en-IN" u="sng" dirty="0"/>
              <a:t>USER</a:t>
            </a:r>
          </a:p>
          <a:p>
            <a:r>
              <a:rPr lang="en-IN" dirty="0"/>
              <a:t>Register </a:t>
            </a:r>
          </a:p>
          <a:p>
            <a:r>
              <a:rPr lang="en-IN" dirty="0"/>
              <a:t>Login </a:t>
            </a:r>
          </a:p>
          <a:p>
            <a:r>
              <a:rPr lang="en-IN" dirty="0"/>
              <a:t>View tips </a:t>
            </a:r>
          </a:p>
          <a:p>
            <a:r>
              <a:rPr lang="en-IN" dirty="0"/>
              <a:t>Feedback </a:t>
            </a:r>
          </a:p>
          <a:p>
            <a:r>
              <a:rPr lang="en-IN" dirty="0"/>
              <a:t>Upload X-Ray image </a:t>
            </a:r>
          </a:p>
          <a:p>
            <a:r>
              <a:rPr lang="en-IN" dirty="0"/>
              <a:t>Upload X-Ray image and predict problem </a:t>
            </a:r>
          </a:p>
          <a:p>
            <a:r>
              <a:rPr lang="en-IN" dirty="0"/>
              <a:t> View nearest hospital</a:t>
            </a:r>
          </a:p>
        </p:txBody>
      </p:sp>
    </p:spTree>
    <p:extLst>
      <p:ext uri="{BB962C8B-B14F-4D97-AF65-F5344CB8AC3E}">
        <p14:creationId xmlns:p14="http://schemas.microsoft.com/office/powerpoint/2010/main" xmlns="" val="2628452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Application have 2 modules,Admin and User </a:t>
            </a:r>
          </a:p>
          <a:p>
            <a:r>
              <a:rPr lang="en-US" dirty="0"/>
              <a:t>I</a:t>
            </a:r>
            <a:r>
              <a:rPr lang="en-US" dirty="0" smtClean="0"/>
              <a:t>n admin module admin can login ,view users who were registered</a:t>
            </a:r>
          </a:p>
          <a:p>
            <a:r>
              <a:rPr lang="en-US" dirty="0" smtClean="0"/>
              <a:t>Admin can add certain tips for dental care.</a:t>
            </a:r>
          </a:p>
          <a:p>
            <a:r>
              <a:rPr lang="en-US" dirty="0" smtClean="0"/>
              <a:t>View Feedback from users and add hospital details locality and locations for better treatment.</a:t>
            </a:r>
          </a:p>
          <a:p>
            <a:r>
              <a:rPr lang="en-US" dirty="0" smtClean="0"/>
              <a:t>In User module user can login ,view tips from admin and can provide feedbacks to admin about the provided facilities</a:t>
            </a:r>
          </a:p>
          <a:p>
            <a:r>
              <a:rPr lang="en-US" dirty="0" smtClean="0"/>
              <a:t>Upload the x-ray images and see the prediction.</a:t>
            </a:r>
          </a:p>
          <a:p>
            <a:r>
              <a:rPr lang="en-US" dirty="0" smtClean="0"/>
              <a:t>View the hospital in their location.</a:t>
            </a:r>
            <a:endParaRPr lang="en-US" dirty="0"/>
          </a:p>
        </p:txBody>
      </p:sp>
    </p:spTree>
    <p:extLst>
      <p:ext uri="{BB962C8B-B14F-4D97-AF65-F5344CB8AC3E}">
        <p14:creationId xmlns:p14="http://schemas.microsoft.com/office/powerpoint/2010/main" xmlns="" val="1642654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1158</Words>
  <Application>Microsoft Office PowerPoint</Application>
  <PresentationFormat>Custom</PresentationFormat>
  <Paragraphs>766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TEETH DETECTION &amp; DENTAL PROBLEM CLASSIFICATION IN PANORAMIC X-RAY IMAGES USING DEEP LEARNING AND IMAGE PROCESSING TECHNIQUES</vt:lpstr>
      <vt:lpstr>                TABLE OF CONTENTS</vt:lpstr>
      <vt:lpstr>      INTRODUCTION</vt:lpstr>
      <vt:lpstr>Panoramic X-ray image</vt:lpstr>
      <vt:lpstr>CNN Algorithm</vt:lpstr>
      <vt:lpstr>Slide 6</vt:lpstr>
      <vt:lpstr>                      MODULES</vt:lpstr>
      <vt:lpstr>Slide 8</vt:lpstr>
      <vt:lpstr>Methodology</vt:lpstr>
      <vt:lpstr>             DATA FLOW DIAGRAM  Level- 0</vt:lpstr>
      <vt:lpstr>Slide 11</vt:lpstr>
      <vt:lpstr>Slide 12</vt:lpstr>
      <vt:lpstr>                      Table Design</vt:lpstr>
      <vt:lpstr>Slide 14</vt:lpstr>
      <vt:lpstr>Slide 15</vt:lpstr>
      <vt:lpstr>Slide 16</vt:lpstr>
      <vt:lpstr>Slide 17</vt:lpstr>
      <vt:lpstr>             DEVELOPMENT ENVIORNMENT</vt:lpstr>
      <vt:lpstr>Future Enhancement</vt:lpstr>
      <vt:lpstr>                           USER STORIES</vt:lpstr>
      <vt:lpstr>                           PROJECT PLAN</vt:lpstr>
      <vt:lpstr>                           PRODUCT BACKLOG</vt:lpstr>
      <vt:lpstr>              SPRINT BACKLOG PLAN</vt:lpstr>
      <vt:lpstr>                 SPRINT ACTUAL</vt:lpstr>
      <vt:lpstr>Screenshots</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TEETH DETECTION &amp; DENTAL PROBLEM CLASSIFICATION IN PANORAMIC X-RAY IMAGES USING DEEP LEARNING AND IMAGE PROCESSING TECHNIQUES</dc:title>
  <dc:creator>amritha pallath</dc:creator>
  <cp:lastModifiedBy>GATEWAY</cp:lastModifiedBy>
  <cp:revision>61</cp:revision>
  <dcterms:created xsi:type="dcterms:W3CDTF">2022-01-11T05:04:52Z</dcterms:created>
  <dcterms:modified xsi:type="dcterms:W3CDTF">2022-02-23T13:55:32Z</dcterms:modified>
</cp:coreProperties>
</file>