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82" r:id="rId7"/>
    <p:sldId id="283" r:id="rId8"/>
    <p:sldId id="284" r:id="rId9"/>
    <p:sldId id="287" r:id="rId10"/>
    <p:sldId id="288" r:id="rId11"/>
    <p:sldId id="289" r:id="rId12"/>
    <p:sldId id="272" r:id="rId13"/>
    <p:sldId id="273" r:id="rId14"/>
    <p:sldId id="274" r:id="rId15"/>
    <p:sldId id="275" r:id="rId16"/>
    <p:sldId id="260" r:id="rId17"/>
    <p:sldId id="290" r:id="rId18"/>
    <p:sldId id="268" r:id="rId19"/>
    <p:sldId id="276" r:id="rId20"/>
    <p:sldId id="277" r:id="rId21"/>
    <p:sldId id="278" r:id="rId22"/>
    <p:sldId id="279" r:id="rId23"/>
    <p:sldId id="280" r:id="rId24"/>
    <p:sldId id="271" r:id="rId25"/>
    <p:sldId id="285" r:id="rId26"/>
    <p:sldId id="270" r:id="rId27"/>
    <p:sldId id="286"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22220-E992-447A-9CDD-8B430405C697}"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22220-E992-447A-9CDD-8B430405C697}"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22220-E992-447A-9CDD-8B430405C697}"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22220-E992-447A-9CDD-8B430405C697}"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22220-E992-447A-9CDD-8B430405C697}"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22220-E992-447A-9CDD-8B430405C697}"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22220-E992-447A-9CDD-8B430405C697}"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3436B-ECD8-4503-98D4-E3A92B063A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22220-E992-447A-9CDD-8B430405C697}" type="datetimeFigureOut">
              <a:rPr lang="en-US" smtClean="0"/>
              <a:pPr/>
              <a:t>3/2/2022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3436B-ECD8-4503-98D4-E3A92B063A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1981200"/>
          </a:xfrm>
        </p:spPr>
        <p:txBody>
          <a:bodyPr>
            <a:noAutofit/>
          </a:bodyPr>
          <a:lstStyle/>
          <a:p>
            <a:r>
              <a:rPr lang="en-US" b="1" dirty="0">
                <a:latin typeface="Times New Roman" panose="02020603050405020304" pitchFamily="18" charset="0"/>
                <a:cs typeface="Times New Roman" panose="02020603050405020304" pitchFamily="18" charset="0"/>
              </a:rPr>
              <a:t>TURF MANAGEMENT</a:t>
            </a:r>
          </a:p>
        </p:txBody>
      </p:sp>
      <p:sp>
        <p:nvSpPr>
          <p:cNvPr id="3" name="Subtitle 2"/>
          <p:cNvSpPr>
            <a:spLocks noGrp="1"/>
          </p:cNvSpPr>
          <p:nvPr>
            <p:ph type="subTitle" idx="1"/>
          </p:nvPr>
        </p:nvSpPr>
        <p:spPr>
          <a:xfrm>
            <a:off x="1143000" y="4191000"/>
            <a:ext cx="7028330" cy="2115990"/>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SAYUJ A.P</a:t>
            </a:r>
          </a:p>
          <a:p>
            <a:r>
              <a:rPr lang="en-US" sz="2800" dirty="0" err="1" smtClean="0">
                <a:solidFill>
                  <a:schemeClr val="tx1"/>
                </a:solidFill>
                <a:latin typeface="Times New Roman" panose="02020603050405020304" pitchFamily="18" charset="0"/>
                <a:cs typeface="Times New Roman" panose="02020603050405020304" pitchFamily="18" charset="0"/>
              </a:rPr>
              <a:t>Reg</a:t>
            </a:r>
            <a:r>
              <a:rPr lang="en-US" sz="2800" dirty="0" smtClean="0">
                <a:solidFill>
                  <a:schemeClr val="tx1"/>
                </a:solidFill>
                <a:latin typeface="Times New Roman" panose="02020603050405020304" pitchFamily="18" charset="0"/>
                <a:cs typeface="Times New Roman" panose="02020603050405020304" pitchFamily="18" charset="0"/>
              </a:rPr>
              <a:t> No: MES20MCA-2046</a:t>
            </a:r>
            <a:r>
              <a:rPr lang="en-IN" sz="2800" dirty="0" smtClean="0">
                <a:solidFill>
                  <a:schemeClr val="tx1"/>
                </a:solidFill>
                <a:latin typeface="Times New Roman" pitchFamily="18" charset="0"/>
                <a:cs typeface="Times New Roman" pitchFamily="18" charset="0"/>
              </a:rPr>
              <a:t>                                                   </a:t>
            </a:r>
          </a:p>
          <a:p>
            <a:r>
              <a:rPr lang="en-IN" sz="2800" dirty="0" smtClean="0">
                <a:solidFill>
                  <a:schemeClr val="tx1"/>
                </a:solidFill>
                <a:latin typeface="Times New Roman" pitchFamily="18" charset="0"/>
                <a:cs typeface="Times New Roman" pitchFamily="18" charset="0"/>
              </a:rPr>
              <a:t> </a:t>
            </a:r>
            <a:r>
              <a:rPr lang="en-IN" sz="2800" dirty="0">
                <a:solidFill>
                  <a:schemeClr val="tx1"/>
                </a:solidFill>
                <a:latin typeface="Times New Roman" pitchFamily="18" charset="0"/>
                <a:cs typeface="Times New Roman" pitchFamily="18" charset="0"/>
              </a:rPr>
              <a:t>Product Owner</a:t>
            </a:r>
            <a:r>
              <a:rPr lang="en-IN" sz="2800" dirty="0" smtClean="0">
                <a:solidFill>
                  <a:schemeClr val="tx1"/>
                </a:solidFill>
                <a:latin typeface="Times New Roman" pitchFamily="18" charset="0"/>
                <a:cs typeface="Times New Roman" pitchFamily="18" charset="0"/>
              </a:rPr>
              <a:t>: </a:t>
            </a:r>
            <a:r>
              <a:rPr lang="en-IN" sz="2800" dirty="0" err="1" smtClean="0">
                <a:solidFill>
                  <a:schemeClr val="tx1"/>
                </a:solidFill>
                <a:latin typeface="Times New Roman" pitchFamily="18" charset="0"/>
                <a:cs typeface="Times New Roman" pitchFamily="18" charset="0"/>
              </a:rPr>
              <a:t>Ms</a:t>
            </a:r>
            <a:r>
              <a:rPr lang="en-IN" sz="2800" dirty="0" err="1">
                <a:solidFill>
                  <a:schemeClr val="tx1"/>
                </a:solidFill>
                <a:latin typeface="Times New Roman" pitchFamily="18" charset="0"/>
                <a:cs typeface="Times New Roman" pitchFamily="18" charset="0"/>
              </a:rPr>
              <a:t>.</a:t>
            </a:r>
            <a:r>
              <a:rPr lang="en-IN" sz="2800" dirty="0">
                <a:solidFill>
                  <a:schemeClr val="tx1"/>
                </a:solidFill>
                <a:latin typeface="Times New Roman" pitchFamily="18" charset="0"/>
                <a:cs typeface="Times New Roman" pitchFamily="18" charset="0"/>
              </a:rPr>
              <a:t> </a:t>
            </a:r>
            <a:r>
              <a:rPr lang="en-IN" sz="2800" dirty="0" err="1">
                <a:solidFill>
                  <a:schemeClr val="tx1"/>
                </a:solidFill>
                <a:latin typeface="Times New Roman" pitchFamily="18" charset="0"/>
                <a:cs typeface="Times New Roman" pitchFamily="18" charset="0"/>
              </a:rPr>
              <a:t>Febin</a:t>
            </a:r>
            <a:r>
              <a:rPr lang="en-IN" sz="2800" dirty="0">
                <a:solidFill>
                  <a:schemeClr val="tx1"/>
                </a:solidFill>
                <a:latin typeface="Times New Roman" pitchFamily="18" charset="0"/>
                <a:cs typeface="Times New Roman" pitchFamily="18" charset="0"/>
              </a:rPr>
              <a:t> Aziz</a:t>
            </a:r>
          </a:p>
          <a:p>
            <a:endParaRPr lang="en-IN" sz="2800" dirty="0"/>
          </a:p>
          <a:p>
            <a:endParaRPr lang="en-US" sz="2800" b="1" dirty="0">
              <a:solidFill>
                <a:sysClr val="windowText" lastClr="000000"/>
              </a:solidFill>
              <a:latin typeface="Times New Roman" pitchFamily="18" charset="0"/>
              <a:cs typeface="Times New Roman" pitchFamily="18" charset="0"/>
            </a:endParaRPr>
          </a:p>
          <a:p>
            <a:endParaRPr lang="en-US" sz="2800" b="1" dirty="0" smtClean="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a:p>
            <a:endParaRPr lang="en-US" sz="2800" b="1" dirty="0">
              <a:solidFill>
                <a:sysClr val="windowText" lastClr="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76200" y="152400"/>
            <a:ext cx="8991600" cy="6553200"/>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Login</a:t>
            </a:r>
            <a:endParaRPr lang="en-IN"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Turf Location</a:t>
            </a:r>
            <a:endParaRPr lang="en-IN" sz="20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685800"/>
            <a:ext cx="8173591" cy="19624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60" y="3723952"/>
            <a:ext cx="8211696" cy="1857634"/>
          </a:xfrm>
          <a:prstGeom prst="rect">
            <a:avLst/>
          </a:prstGeom>
        </p:spPr>
      </p:pic>
    </p:spTree>
    <p:extLst>
      <p:ext uri="{BB962C8B-B14F-4D97-AF65-F5344CB8AC3E}">
        <p14:creationId xmlns:p14="http://schemas.microsoft.com/office/powerpoint/2010/main" val="1897622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52400" y="152400"/>
            <a:ext cx="8915400" cy="6400800"/>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Payment</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User</a:t>
            </a:r>
            <a:endParaRPr lang="en-IN" sz="20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33400"/>
            <a:ext cx="8059275" cy="32484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274053"/>
            <a:ext cx="8040222" cy="2248214"/>
          </a:xfrm>
          <a:prstGeom prst="rect">
            <a:avLst/>
          </a:prstGeom>
        </p:spPr>
      </p:pic>
    </p:spTree>
    <p:extLst>
      <p:ext uri="{BB962C8B-B14F-4D97-AF65-F5344CB8AC3E}">
        <p14:creationId xmlns:p14="http://schemas.microsoft.com/office/powerpoint/2010/main" val="2743588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Data Flow Diagram</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71535" y="1600200"/>
            <a:ext cx="8229600" cy="4525963"/>
          </a:xfrm>
        </p:spPr>
        <p:txBody>
          <a:bodyPr>
            <a:normAutofit/>
          </a:bodyPr>
          <a:lstStyle/>
          <a:p>
            <a:pPr marL="0" indent="0">
              <a:buNone/>
            </a:pPr>
            <a:r>
              <a:rPr lang="en-US" sz="2800" b="1" u="sng" dirty="0" smtClean="0">
                <a:latin typeface="Times New Roman" panose="02020603050405020304" pitchFamily="18" charset="0"/>
                <a:cs typeface="Times New Roman" panose="02020603050405020304" pitchFamily="18" charset="0"/>
              </a:rPr>
              <a:t>Level - 0</a:t>
            </a:r>
            <a:endParaRPr lang="en-IN" sz="28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743200"/>
            <a:ext cx="7162800" cy="3257550"/>
          </a:xfrm>
          <a:prstGeom prst="rect">
            <a:avLst/>
          </a:prstGeom>
        </p:spPr>
      </p:pic>
    </p:spTree>
    <p:extLst>
      <p:ext uri="{BB962C8B-B14F-4D97-AF65-F5344CB8AC3E}">
        <p14:creationId xmlns:p14="http://schemas.microsoft.com/office/powerpoint/2010/main" val="3846515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800" b="1" u="sng" dirty="0" smtClean="0">
                <a:latin typeface="Times New Roman" panose="02020603050405020304" pitchFamily="18" charset="0"/>
                <a:cs typeface="Times New Roman" panose="02020603050405020304" pitchFamily="18" charset="0"/>
              </a:rPr>
              <a:t>Level – 1 </a:t>
            </a:r>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Admin</a:t>
            </a:r>
            <a:endParaRPr lang="en-IN" sz="28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0"/>
            <a:ext cx="8305800" cy="4534423"/>
          </a:xfrm>
          <a:prstGeom prst="rect">
            <a:avLst/>
          </a:prstGeom>
        </p:spPr>
      </p:pic>
    </p:spTree>
    <p:extLst>
      <p:ext uri="{BB962C8B-B14F-4D97-AF65-F5344CB8AC3E}">
        <p14:creationId xmlns:p14="http://schemas.microsoft.com/office/powerpoint/2010/main" val="982355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a:xfrm>
            <a:off x="163717" y="257286"/>
            <a:ext cx="8229600" cy="4525963"/>
          </a:xfrm>
        </p:spPr>
        <p:txBody>
          <a:bodyPr>
            <a:normAutofit/>
          </a:bodyPr>
          <a:lstStyle/>
          <a:p>
            <a:pPr marL="0" indent="0">
              <a:buNone/>
            </a:pPr>
            <a:r>
              <a:rPr lang="en-US" sz="2800" b="1" u="sng" dirty="0" smtClean="0">
                <a:latin typeface="Times New Roman" panose="02020603050405020304" pitchFamily="18" charset="0"/>
                <a:cs typeface="Times New Roman" panose="02020603050405020304" pitchFamily="18" charset="0"/>
              </a:rPr>
              <a:t>Level – 2 </a:t>
            </a:r>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Manager</a:t>
            </a:r>
            <a:r>
              <a:rPr lang="en-US"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1752600"/>
            <a:ext cx="9086850" cy="4924425"/>
          </a:xfrm>
          <a:prstGeom prst="rect">
            <a:avLst/>
          </a:prstGeom>
        </p:spPr>
      </p:pic>
    </p:spTree>
    <p:extLst>
      <p:ext uri="{BB962C8B-B14F-4D97-AF65-F5344CB8AC3E}">
        <p14:creationId xmlns:p14="http://schemas.microsoft.com/office/powerpoint/2010/main" val="277596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152400" y="381000"/>
            <a:ext cx="8534400" cy="5745163"/>
          </a:xfrm>
        </p:spPr>
        <p:txBody>
          <a:bodyPr>
            <a:normAutofit/>
          </a:bodyPr>
          <a:lstStyle/>
          <a:p>
            <a:pPr marL="0" indent="0">
              <a:buNone/>
            </a:pPr>
            <a:r>
              <a:rPr lang="en-US" sz="2800" b="1" u="sng" dirty="0" smtClean="0">
                <a:latin typeface="Times New Roman" panose="02020603050405020304" pitchFamily="18" charset="0"/>
                <a:cs typeface="Times New Roman" panose="02020603050405020304" pitchFamily="18" charset="0"/>
              </a:rPr>
              <a:t>Level – 3 </a:t>
            </a:r>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User</a:t>
            </a:r>
            <a:endParaRPr lang="en-IN" sz="28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59" y="1104901"/>
            <a:ext cx="7553325" cy="5334000"/>
          </a:xfrm>
          <a:prstGeom prst="rect">
            <a:avLst/>
          </a:prstGeom>
        </p:spPr>
      </p:pic>
    </p:spTree>
    <p:extLst>
      <p:ext uri="{BB962C8B-B14F-4D97-AF65-F5344CB8AC3E}">
        <p14:creationId xmlns:p14="http://schemas.microsoft.com/office/powerpoint/2010/main" val="1225665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DEVELOPING ENVIRONMENT</a:t>
            </a:r>
            <a:endParaRPr lang="en-US" b="1" dirty="0">
              <a:latin typeface="Times New Roman" pitchFamily="18" charset="0"/>
              <a:cs typeface="Times New Roman" pitchFamily="18" charset="0"/>
            </a:endParaRPr>
          </a:p>
        </p:txBody>
      </p:sp>
      <p:sp>
        <p:nvSpPr>
          <p:cNvPr id="4" name="Content Placeholder 2"/>
          <p:cNvSpPr>
            <a:spLocks noGrp="1"/>
          </p:cNvSpPr>
          <p:nvPr>
            <p:ph idx="1"/>
          </p:nvPr>
        </p:nvSpPr>
        <p:spPr>
          <a:xfrm>
            <a:off x="457200" y="1600200"/>
            <a:ext cx="8229600" cy="4525963"/>
          </a:xfrm>
        </p:spPr>
        <p:txBody>
          <a:bodyPr>
            <a:normAutofit/>
          </a:bodyPr>
          <a:lstStyle/>
          <a:p>
            <a:r>
              <a:rPr lang="en-IN" sz="2000" dirty="0" smtClean="0">
                <a:latin typeface="Times New Roman" pitchFamily="18" charset="0"/>
                <a:cs typeface="Times New Roman" pitchFamily="18" charset="0"/>
              </a:rPr>
              <a:t>Language: Python</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Front End: Html, CSS, Java script</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Back end: Python-</a:t>
            </a:r>
            <a:r>
              <a:rPr lang="en-IN" sz="2000" dirty="0" err="1" smtClean="0">
                <a:latin typeface="Times New Roman" pitchFamily="18" charset="0"/>
                <a:cs typeface="Times New Roman" pitchFamily="18" charset="0"/>
              </a:rPr>
              <a:t>django</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Database : MySQL</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IDE: </a:t>
            </a:r>
            <a:r>
              <a:rPr lang="en-IN" sz="2000" dirty="0" err="1" smtClean="0">
                <a:latin typeface="Times New Roman" pitchFamily="18" charset="0"/>
                <a:cs typeface="Times New Roman" pitchFamily="18" charset="0"/>
              </a:rPr>
              <a:t>PyCharm</a:t>
            </a:r>
            <a:endParaRPr lang="en-US"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OS: Windows/Linux</a:t>
            </a: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Future Enhancements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We can add live updates of  of  world football.</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We can add other </a:t>
            </a:r>
            <a:r>
              <a:rPr lang="en-US" sz="2000" smtClean="0">
                <a:latin typeface="Times New Roman" panose="02020603050405020304" pitchFamily="18" charset="0"/>
                <a:cs typeface="Times New Roman" panose="02020603050405020304" pitchFamily="18" charset="0"/>
              </a:rPr>
              <a:t>sports activities </a:t>
            </a:r>
            <a:r>
              <a:rPr lang="en-US" sz="2000" dirty="0" smtClean="0">
                <a:latin typeface="Times New Roman" panose="02020603050405020304" pitchFamily="18" charset="0"/>
                <a:cs typeface="Times New Roman" panose="02020603050405020304" pitchFamily="18" charset="0"/>
              </a:rPr>
              <a:t>booking to the project.</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164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639762"/>
          </a:xfrm>
        </p:spPr>
        <p:txBody>
          <a:bodyPr>
            <a:normAutofit fontScale="90000"/>
          </a:bodyPr>
          <a:lstStyle/>
          <a:p>
            <a:r>
              <a:rPr lang="en-US" b="1" dirty="0">
                <a:latin typeface="Times New Roman" pitchFamily="18" charset="0"/>
                <a:cs typeface="Times New Roman" pitchFamily="18" charset="0"/>
              </a:rPr>
              <a:t>PRODUCT BACKLOG</a:t>
            </a:r>
            <a:endParaRPr lang="en-IN" dirty="0"/>
          </a:p>
        </p:txBody>
      </p:sp>
      <p:sp>
        <p:nvSpPr>
          <p:cNvPr id="6" name="Rectangle 1"/>
          <p:cNvSpPr>
            <a:spLocks noChangeArrowheads="1"/>
          </p:cNvSpPr>
          <p:nvPr/>
        </p:nvSpPr>
        <p:spPr bwMode="auto">
          <a:xfrm>
            <a:off x="-1704911" y="-274648"/>
            <a:ext cx="13372534" cy="577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283767647"/>
              </p:ext>
            </p:extLst>
          </p:nvPr>
        </p:nvGraphicFramePr>
        <p:xfrm>
          <a:off x="76202" y="1109049"/>
          <a:ext cx="8991598" cy="5745149"/>
        </p:xfrm>
        <a:graphic>
          <a:graphicData uri="http://schemas.openxmlformats.org/drawingml/2006/table">
            <a:tbl>
              <a:tblPr firstRow="1" firstCol="1" bandRow="1">
                <a:tableStyleId>{5940675A-B579-460E-94D1-54222C63F5DA}</a:tableStyleId>
              </a:tblPr>
              <a:tblGrid>
                <a:gridCol w="692826"/>
                <a:gridCol w="2059980"/>
                <a:gridCol w="854260"/>
                <a:gridCol w="733185"/>
                <a:gridCol w="2034753"/>
                <a:gridCol w="1014854"/>
                <a:gridCol w="1601740"/>
              </a:tblGrid>
              <a:tr h="829142">
                <a:tc>
                  <a:txBody>
                    <a:bodyPr/>
                    <a:lstStyle/>
                    <a:p>
                      <a:pPr algn="l">
                        <a:lnSpc>
                          <a:spcPct val="115000"/>
                        </a:lnSpc>
                        <a:spcAft>
                          <a:spcPts val="1000"/>
                        </a:spcAft>
                      </a:pPr>
                      <a:r>
                        <a:rPr lang="en-US" sz="1400" b="1" dirty="0">
                          <a:effectLst/>
                        </a:rPr>
                        <a:t>User story 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l">
                        <a:lnSpc>
                          <a:spcPct val="115000"/>
                        </a:lnSpc>
                        <a:spcAft>
                          <a:spcPts val="1000"/>
                        </a:spcAft>
                      </a:pPr>
                      <a:r>
                        <a:rPr lang="en-US" sz="1400" b="1" dirty="0">
                          <a:effectLst/>
                        </a:rPr>
                        <a:t>Priority</a:t>
                      </a:r>
                      <a:endParaRPr lang="en-IN" sz="1400" b="1" dirty="0">
                        <a:effectLst/>
                      </a:endParaRPr>
                    </a:p>
                    <a:p>
                      <a:pPr algn="l">
                        <a:lnSpc>
                          <a:spcPct val="115000"/>
                        </a:lnSpc>
                        <a:spcAft>
                          <a:spcPts val="1000"/>
                        </a:spcAft>
                      </a:pPr>
                      <a:r>
                        <a:rPr lang="en-US" sz="1400" b="1" dirty="0">
                          <a:effectLst/>
                        </a:rPr>
                        <a:t>&lt;High/Medium/Low&gt;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l">
                        <a:lnSpc>
                          <a:spcPct val="115000"/>
                        </a:lnSpc>
                        <a:spcAft>
                          <a:spcPts val="1000"/>
                        </a:spcAft>
                      </a:pPr>
                      <a:r>
                        <a:rPr lang="en-US" sz="1400" b="1" dirty="0">
                          <a:effectLst/>
                        </a:rPr>
                        <a:t>Size</a:t>
                      </a:r>
                      <a:endParaRPr lang="en-IN" sz="1400" b="1" dirty="0">
                        <a:effectLst/>
                      </a:endParaRPr>
                    </a:p>
                    <a:p>
                      <a:pPr algn="l">
                        <a:lnSpc>
                          <a:spcPct val="115000"/>
                        </a:lnSpc>
                        <a:spcAft>
                          <a:spcPts val="1000"/>
                        </a:spcAft>
                      </a:pPr>
                      <a:r>
                        <a:rPr lang="en-US" sz="1400" b="1" dirty="0">
                          <a:effectLst/>
                        </a:rPr>
                        <a:t>(Hours)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l">
                        <a:lnSpc>
                          <a:spcPct val="115000"/>
                        </a:lnSpc>
                        <a:spcAft>
                          <a:spcPts val="1000"/>
                        </a:spcAft>
                      </a:pPr>
                      <a:r>
                        <a:rPr lang="en-US" sz="1400" b="1" dirty="0">
                          <a:effectLst/>
                        </a:rPr>
                        <a:t>Sprint</a:t>
                      </a:r>
                      <a:endParaRPr lang="en-IN" sz="1400" b="1" dirty="0">
                        <a:effectLst/>
                      </a:endParaRPr>
                    </a:p>
                    <a:p>
                      <a:pPr algn="l">
                        <a:lnSpc>
                          <a:spcPct val="115000"/>
                        </a:lnSpc>
                        <a:spcAft>
                          <a:spcPts val="1000"/>
                        </a:spcAft>
                      </a:pPr>
                      <a:r>
                        <a:rPr lang="en-US" sz="1400" b="1" dirty="0">
                          <a:effectLst/>
                        </a:rPr>
                        <a:t>&lt;#&gt;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l">
                        <a:lnSpc>
                          <a:spcPct val="115000"/>
                        </a:lnSpc>
                        <a:spcAft>
                          <a:spcPts val="1000"/>
                        </a:spcAft>
                      </a:pPr>
                      <a:r>
                        <a:rPr lang="en-US" sz="1400" b="1" dirty="0">
                          <a:effectLst/>
                        </a:rPr>
                        <a:t>Status</a:t>
                      </a:r>
                      <a:endParaRPr lang="en-IN" sz="1400" b="1" dirty="0">
                        <a:effectLst/>
                      </a:endParaRPr>
                    </a:p>
                    <a:p>
                      <a:pPr algn="l">
                        <a:lnSpc>
                          <a:spcPct val="115000"/>
                        </a:lnSpc>
                        <a:spcAft>
                          <a:spcPts val="1000"/>
                        </a:spcAft>
                      </a:pPr>
                      <a:r>
                        <a:rPr lang="en-US" sz="1400" b="1" dirty="0">
                          <a:effectLst/>
                        </a:rPr>
                        <a:t>&lt;Planned/In progress/Completed&gt;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l">
                        <a:lnSpc>
                          <a:spcPct val="115000"/>
                        </a:lnSpc>
                        <a:spcAft>
                          <a:spcPts val="1000"/>
                        </a:spcAft>
                      </a:pPr>
                      <a:r>
                        <a:rPr lang="en-US" sz="1400" b="1" dirty="0">
                          <a:effectLst/>
                        </a:rPr>
                        <a:t>Release</a:t>
                      </a:r>
                      <a:endParaRPr lang="en-IN" sz="1400" b="1" dirty="0">
                        <a:effectLst/>
                      </a:endParaRPr>
                    </a:p>
                    <a:p>
                      <a:pPr algn="l">
                        <a:lnSpc>
                          <a:spcPct val="115000"/>
                        </a:lnSpc>
                        <a:spcAft>
                          <a:spcPts val="1000"/>
                        </a:spcAft>
                      </a:pPr>
                      <a:r>
                        <a:rPr lang="en-US" sz="1400" b="1" dirty="0">
                          <a:effectLst/>
                        </a:rPr>
                        <a:t>Date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l">
                        <a:lnSpc>
                          <a:spcPct val="115000"/>
                        </a:lnSpc>
                        <a:spcAft>
                          <a:spcPts val="1000"/>
                        </a:spcAft>
                      </a:pPr>
                      <a:r>
                        <a:rPr lang="en-US" sz="1400" b="1" dirty="0">
                          <a:effectLst/>
                        </a:rPr>
                        <a:t>Release Goal</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dirty="0">
                          <a:effectLst/>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a:effectLst/>
                        </a:rPr>
                        <a:t>Medium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rowSpan="2">
                  <a:txBody>
                    <a:bodyPr/>
                    <a:lstStyle/>
                    <a:p>
                      <a:pPr algn="ctr">
                        <a:lnSpc>
                          <a:spcPct val="115000"/>
                        </a:lnSpc>
                        <a:spcAft>
                          <a:spcPts val="1000"/>
                        </a:spcAft>
                      </a:pPr>
                      <a:endParaRPr lang="en-US" sz="1400" dirty="0" smtClean="0">
                        <a:effectLst/>
                      </a:endParaRPr>
                    </a:p>
                    <a:p>
                      <a:pPr algn="ctr">
                        <a:lnSpc>
                          <a:spcPct val="115000"/>
                        </a:lnSpc>
                        <a:spcAft>
                          <a:spcPts val="1000"/>
                        </a:spcAft>
                      </a:pPr>
                      <a:r>
                        <a:rPr lang="en-US" sz="1400" dirty="0" smtClean="0">
                          <a:effectLst/>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27-11-2021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Home page of admin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a:effectLst/>
                        </a:rPr>
                        <a:t>High</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vMerge="1">
                  <a:txBody>
                    <a:bodyPr/>
                    <a:lstStyle/>
                    <a:p>
                      <a:endParaRPr lang="en-IN"/>
                    </a:p>
                  </a:txBody>
                  <a:tcPr/>
                </a:tc>
                <a:tc>
                  <a:txBody>
                    <a:bodyPr/>
                    <a:lstStyle/>
                    <a:p>
                      <a:pPr algn="ctr">
                        <a:lnSpc>
                          <a:spcPct val="115000"/>
                        </a:lnSpc>
                        <a:spcAft>
                          <a:spcPts val="1000"/>
                        </a:spcAft>
                      </a:pPr>
                      <a:r>
                        <a:rPr lang="en-US" sz="1400">
                          <a:effectLst/>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05-12-2021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Add turf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a:effectLst/>
                        </a:rPr>
                        <a:t>Medium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rowSpan="5">
                  <a:txBody>
                    <a:bodyPr/>
                    <a:lstStyle/>
                    <a:p>
                      <a:pPr algn="ctr">
                        <a:lnSpc>
                          <a:spcPct val="115000"/>
                        </a:lnSpc>
                        <a:spcAft>
                          <a:spcPts val="1000"/>
                        </a:spcAft>
                      </a:pPr>
                      <a:endParaRPr lang="en-US" sz="1400" dirty="0" smtClean="0">
                        <a:effectLst/>
                      </a:endParaRPr>
                    </a:p>
                    <a:p>
                      <a:pPr algn="ctr">
                        <a:lnSpc>
                          <a:spcPct val="115000"/>
                        </a:lnSpc>
                        <a:spcAft>
                          <a:spcPts val="1000"/>
                        </a:spcAft>
                      </a:pPr>
                      <a:endParaRPr lang="en-US" sz="1400" dirty="0" smtClean="0">
                        <a:effectLst/>
                      </a:endParaRPr>
                    </a:p>
                    <a:p>
                      <a:pPr algn="ctr">
                        <a:lnSpc>
                          <a:spcPct val="115000"/>
                        </a:lnSpc>
                        <a:spcAft>
                          <a:spcPts val="1000"/>
                        </a:spcAft>
                      </a:pPr>
                      <a:endParaRPr lang="en-US" sz="1400" dirty="0" smtClean="0">
                        <a:effectLst/>
                      </a:endParaRPr>
                    </a:p>
                    <a:p>
                      <a:pPr algn="ctr">
                        <a:lnSpc>
                          <a:spcPct val="115000"/>
                        </a:lnSpc>
                        <a:spcAft>
                          <a:spcPts val="1000"/>
                        </a:spcAft>
                      </a:pPr>
                      <a:r>
                        <a:rPr lang="en-US" sz="1400" dirty="0" smtClean="0">
                          <a:effectLst/>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08-12-2021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Home page of manager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High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a:effectLst/>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Times New Roman" panose="02020603050405020304" pitchFamily="18" charset="0"/>
                          <a:cs typeface="Times New Roman" panose="02020603050405020304" pitchFamily="18" charset="0"/>
                        </a:rPr>
                        <a:t>15-12-2021</a:t>
                      </a:r>
                      <a:endParaRPr lang="en-IN" sz="1400" dirty="0" smtClean="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Manager set the time slot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a:effectLst/>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22-12-2021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User registration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Times New Roman" panose="02020603050405020304" pitchFamily="18" charset="0"/>
                          <a:cs typeface="Times New Roman" panose="02020603050405020304" pitchFamily="18" charset="0"/>
                        </a:rPr>
                        <a:t>24-12-2021</a:t>
                      </a:r>
                      <a:endParaRPr lang="en-IN" sz="1400" dirty="0" smtClean="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Login to the system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01-01-2022</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a:effectLst/>
                        </a:rPr>
                        <a:t>View the turf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rowSpan="3">
                  <a:txBody>
                    <a:bodyPr/>
                    <a:lstStyle/>
                    <a:p>
                      <a:pPr algn="ctr">
                        <a:lnSpc>
                          <a:spcPct val="115000"/>
                        </a:lnSpc>
                        <a:spcAft>
                          <a:spcPts val="1000"/>
                        </a:spcAft>
                      </a:pPr>
                      <a:endParaRPr lang="en-US" sz="1400" dirty="0" smtClean="0">
                        <a:effectLst/>
                      </a:endParaRPr>
                    </a:p>
                    <a:p>
                      <a:pPr algn="ctr">
                        <a:lnSpc>
                          <a:spcPct val="115000"/>
                        </a:lnSpc>
                        <a:spcAft>
                          <a:spcPts val="1000"/>
                        </a:spcAft>
                      </a:pPr>
                      <a:r>
                        <a:rPr lang="en-US" sz="1400" dirty="0" smtClean="0">
                          <a:effectLst/>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05-01-2022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a:effectLst/>
                        </a:rPr>
                        <a:t>Book the turf</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495292">
                <a:tc>
                  <a:txBody>
                    <a:bodyPr/>
                    <a:lstStyle/>
                    <a:p>
                      <a:pPr algn="ctr">
                        <a:lnSpc>
                          <a:spcPct val="115000"/>
                        </a:lnSpc>
                        <a:spcAft>
                          <a:spcPts val="1000"/>
                        </a:spcAft>
                      </a:pPr>
                      <a:r>
                        <a:rPr lang="en-US" sz="1400">
                          <a:effectLst/>
                        </a:rPr>
                        <a:t>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400" dirty="0" smtClean="0">
                          <a:effectLst/>
                          <a:latin typeface="Times New Roman" panose="02020603050405020304" pitchFamily="18" charset="0"/>
                          <a:cs typeface="Times New Roman" panose="02020603050405020304" pitchFamily="18" charset="0"/>
                        </a:rPr>
                        <a:t> 08-02-2022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a:effectLst/>
                        </a:rPr>
                        <a:t>View booking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r h="352031">
                <a:tc>
                  <a:txBody>
                    <a:bodyPr/>
                    <a:lstStyle/>
                    <a:p>
                      <a:pPr algn="ctr">
                        <a:lnSpc>
                          <a:spcPct val="115000"/>
                        </a:lnSpc>
                        <a:spcAft>
                          <a:spcPts val="1000"/>
                        </a:spcAft>
                      </a:pPr>
                      <a:r>
                        <a:rPr lang="en-US" sz="1400">
                          <a:effectLst/>
                        </a:rPr>
                        <a:t>10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High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algn="ctr">
                        <a:lnSpc>
                          <a:spcPct val="115000"/>
                        </a:lnSpc>
                        <a:spcAft>
                          <a:spcPts val="1000"/>
                        </a:spcAft>
                      </a:pPr>
                      <a:r>
                        <a:rPr lang="en-US" sz="1400">
                          <a:effectLst/>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12-02-2022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a:effectLst/>
                        </a:rPr>
                        <a:t>Status updates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046" marR="48046" marT="0" marB="0"/>
                </a:tc>
              </a:tr>
            </a:tbl>
          </a:graphicData>
        </a:graphic>
      </p:graphicFrame>
    </p:spTree>
    <p:extLst>
      <p:ext uri="{BB962C8B-B14F-4D97-AF65-F5344CB8AC3E}">
        <p14:creationId xmlns:p14="http://schemas.microsoft.com/office/powerpoint/2010/main" val="4042377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2690398"/>
              </p:ext>
            </p:extLst>
          </p:nvPr>
        </p:nvGraphicFramePr>
        <p:xfrm>
          <a:off x="27915" y="76200"/>
          <a:ext cx="8839200" cy="6553200"/>
        </p:xfrm>
        <a:graphic>
          <a:graphicData uri="http://schemas.openxmlformats.org/drawingml/2006/table">
            <a:tbl>
              <a:tblPr firstRow="1" firstCol="1" bandRow="1">
                <a:tableStyleId>{5940675A-B579-460E-94D1-54222C63F5DA}</a:tableStyleId>
              </a:tblPr>
              <a:tblGrid>
                <a:gridCol w="659022"/>
                <a:gridCol w="1959469"/>
                <a:gridCol w="812578"/>
                <a:gridCol w="697411"/>
                <a:gridCol w="1935474"/>
                <a:gridCol w="1070931"/>
                <a:gridCol w="1704315"/>
              </a:tblGrid>
              <a:tr h="1013250">
                <a:tc>
                  <a:txBody>
                    <a:bodyPr/>
                    <a:lstStyle/>
                    <a:p>
                      <a:pPr algn="l">
                        <a:lnSpc>
                          <a:spcPct val="115000"/>
                        </a:lnSpc>
                        <a:spcAft>
                          <a:spcPts val="1000"/>
                        </a:spcAft>
                      </a:pPr>
                      <a:r>
                        <a:rPr lang="en-US" sz="1400" b="1" dirty="0">
                          <a:effectLst/>
                        </a:rPr>
                        <a:t>User story 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l">
                        <a:lnSpc>
                          <a:spcPct val="115000"/>
                        </a:lnSpc>
                        <a:spcAft>
                          <a:spcPts val="1000"/>
                        </a:spcAft>
                      </a:pPr>
                      <a:r>
                        <a:rPr lang="en-US" sz="1400" b="1" dirty="0">
                          <a:effectLst/>
                        </a:rPr>
                        <a:t>Priority</a:t>
                      </a:r>
                      <a:endParaRPr lang="en-IN" sz="1400" b="1" dirty="0">
                        <a:effectLst/>
                      </a:endParaRPr>
                    </a:p>
                    <a:p>
                      <a:pPr algn="l">
                        <a:lnSpc>
                          <a:spcPct val="115000"/>
                        </a:lnSpc>
                        <a:spcAft>
                          <a:spcPts val="1000"/>
                        </a:spcAft>
                      </a:pPr>
                      <a:r>
                        <a:rPr lang="en-US" sz="1400" b="1" dirty="0">
                          <a:effectLst/>
                        </a:rPr>
                        <a:t>&lt;High/Medium/Low&gt;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l">
                        <a:lnSpc>
                          <a:spcPct val="115000"/>
                        </a:lnSpc>
                        <a:spcAft>
                          <a:spcPts val="1000"/>
                        </a:spcAft>
                      </a:pPr>
                      <a:r>
                        <a:rPr lang="en-US" sz="1400" b="1" dirty="0">
                          <a:effectLst/>
                        </a:rPr>
                        <a:t>Size</a:t>
                      </a:r>
                      <a:endParaRPr lang="en-IN" sz="1400" b="1" dirty="0">
                        <a:effectLst/>
                      </a:endParaRPr>
                    </a:p>
                    <a:p>
                      <a:pPr algn="l">
                        <a:lnSpc>
                          <a:spcPct val="115000"/>
                        </a:lnSpc>
                        <a:spcAft>
                          <a:spcPts val="1000"/>
                        </a:spcAft>
                      </a:pPr>
                      <a:r>
                        <a:rPr lang="en-US" sz="1400" b="1" dirty="0">
                          <a:effectLst/>
                        </a:rPr>
                        <a:t>(Hours)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l">
                        <a:lnSpc>
                          <a:spcPct val="115000"/>
                        </a:lnSpc>
                        <a:spcAft>
                          <a:spcPts val="1000"/>
                        </a:spcAft>
                      </a:pPr>
                      <a:r>
                        <a:rPr lang="en-US" sz="1400" b="1" dirty="0">
                          <a:effectLst/>
                        </a:rPr>
                        <a:t>Sprint</a:t>
                      </a:r>
                      <a:endParaRPr lang="en-IN" sz="1400" b="1" dirty="0">
                        <a:effectLst/>
                      </a:endParaRPr>
                    </a:p>
                    <a:p>
                      <a:pPr algn="l">
                        <a:lnSpc>
                          <a:spcPct val="115000"/>
                        </a:lnSpc>
                        <a:spcAft>
                          <a:spcPts val="1000"/>
                        </a:spcAft>
                      </a:pPr>
                      <a:r>
                        <a:rPr lang="en-US" sz="1400" b="1" dirty="0">
                          <a:effectLst/>
                        </a:rPr>
                        <a:t>&lt;#&gt;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l">
                        <a:lnSpc>
                          <a:spcPct val="115000"/>
                        </a:lnSpc>
                        <a:spcAft>
                          <a:spcPts val="1000"/>
                        </a:spcAft>
                      </a:pPr>
                      <a:r>
                        <a:rPr lang="en-US" sz="1400" b="1" dirty="0">
                          <a:effectLst/>
                        </a:rPr>
                        <a:t>Status</a:t>
                      </a:r>
                      <a:endParaRPr lang="en-IN" sz="1400" b="1" dirty="0">
                        <a:effectLst/>
                      </a:endParaRPr>
                    </a:p>
                    <a:p>
                      <a:pPr algn="l">
                        <a:lnSpc>
                          <a:spcPct val="115000"/>
                        </a:lnSpc>
                        <a:spcAft>
                          <a:spcPts val="1000"/>
                        </a:spcAft>
                      </a:pPr>
                      <a:r>
                        <a:rPr lang="en-US" sz="1400" b="1" dirty="0">
                          <a:effectLst/>
                        </a:rPr>
                        <a:t>&lt;Planned/In progress/Completed&gt;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l">
                        <a:lnSpc>
                          <a:spcPct val="115000"/>
                        </a:lnSpc>
                        <a:spcAft>
                          <a:spcPts val="1000"/>
                        </a:spcAft>
                      </a:pPr>
                      <a:r>
                        <a:rPr lang="en-US" sz="1400" b="1" dirty="0">
                          <a:effectLst/>
                        </a:rPr>
                        <a:t>Release</a:t>
                      </a:r>
                      <a:endParaRPr lang="en-IN" sz="1400" b="1" dirty="0">
                        <a:effectLst/>
                      </a:endParaRPr>
                    </a:p>
                    <a:p>
                      <a:pPr algn="l">
                        <a:lnSpc>
                          <a:spcPct val="115000"/>
                        </a:lnSpc>
                        <a:spcAft>
                          <a:spcPts val="1000"/>
                        </a:spcAft>
                      </a:pPr>
                      <a:r>
                        <a:rPr lang="en-US" sz="1400" b="1" dirty="0">
                          <a:effectLst/>
                        </a:rPr>
                        <a:t>Date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l">
                        <a:lnSpc>
                          <a:spcPct val="115000"/>
                        </a:lnSpc>
                        <a:spcAft>
                          <a:spcPts val="1000"/>
                        </a:spcAft>
                      </a:pPr>
                      <a:r>
                        <a:rPr lang="en-US" sz="1400" b="1" dirty="0">
                          <a:effectLst/>
                        </a:rPr>
                        <a:t>Release Goal</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r h="762314">
                <a:tc>
                  <a:txBody>
                    <a:bodyPr/>
                    <a:lstStyle/>
                    <a:p>
                      <a:pPr algn="ctr">
                        <a:lnSpc>
                          <a:spcPct val="115000"/>
                        </a:lnSpc>
                        <a:spcAft>
                          <a:spcPts val="1000"/>
                        </a:spcAft>
                      </a:pPr>
                      <a:r>
                        <a:rPr lang="en-US" sz="1400">
                          <a:effectLst/>
                        </a:rPr>
                        <a:t>11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rowSpan="5">
                  <a:txBody>
                    <a:bodyPr/>
                    <a:lstStyle/>
                    <a:p>
                      <a:pPr algn="ctr">
                        <a:lnSpc>
                          <a:spcPct val="115000"/>
                        </a:lnSpc>
                        <a:spcAft>
                          <a:spcPts val="1000"/>
                        </a:spcAft>
                      </a:pPr>
                      <a:endParaRPr lang="en-US" sz="1400" dirty="0" smtClean="0">
                        <a:effectLst/>
                      </a:endParaRPr>
                    </a:p>
                    <a:p>
                      <a:pPr algn="ctr">
                        <a:lnSpc>
                          <a:spcPct val="115000"/>
                        </a:lnSpc>
                        <a:spcAft>
                          <a:spcPts val="1000"/>
                        </a:spcAft>
                      </a:pPr>
                      <a:endParaRPr lang="en-US" sz="1400" dirty="0" smtClean="0">
                        <a:effectLst/>
                      </a:endParaRPr>
                    </a:p>
                    <a:p>
                      <a:pPr algn="ctr">
                        <a:lnSpc>
                          <a:spcPct val="115000"/>
                        </a:lnSpc>
                        <a:spcAft>
                          <a:spcPts val="1000"/>
                        </a:spcAft>
                      </a:pPr>
                      <a:endParaRPr lang="en-US" sz="1400" dirty="0" smtClean="0">
                        <a:effectLst/>
                      </a:endParaRPr>
                    </a:p>
                    <a:p>
                      <a:pPr algn="ctr">
                        <a:lnSpc>
                          <a:spcPct val="115000"/>
                        </a:lnSpc>
                        <a:spcAft>
                          <a:spcPts val="1000"/>
                        </a:spcAft>
                      </a:pPr>
                      <a:endParaRPr lang="en-US" sz="1400" dirty="0" smtClean="0">
                        <a:effectLst/>
                      </a:endParaRPr>
                    </a:p>
                    <a:p>
                      <a:pPr algn="ctr">
                        <a:lnSpc>
                          <a:spcPct val="115000"/>
                        </a:lnSpc>
                        <a:spcAft>
                          <a:spcPts val="1000"/>
                        </a:spcAft>
                      </a:pPr>
                      <a:r>
                        <a:rPr lang="en-US" sz="1400" dirty="0" smtClean="0">
                          <a:effectLst/>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07000"/>
                        </a:lnSpc>
                        <a:spcAft>
                          <a:spcPts val="800"/>
                        </a:spcAft>
                      </a:pPr>
                      <a:r>
                        <a:rPr lang="en-US" sz="1400" dirty="0" smtClean="0">
                          <a:effectLst/>
                        </a:rPr>
                        <a:t>17-01-2022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View booking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r h="762314">
                <a:tc>
                  <a:txBody>
                    <a:bodyPr/>
                    <a:lstStyle/>
                    <a:p>
                      <a:pPr algn="ctr">
                        <a:lnSpc>
                          <a:spcPct val="115000"/>
                        </a:lnSpc>
                        <a:spcAft>
                          <a:spcPts val="1000"/>
                        </a:spcAft>
                      </a:pPr>
                      <a:r>
                        <a:rPr lang="en-US" sz="1400">
                          <a:effectLst/>
                        </a:rPr>
                        <a:t>12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High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07000"/>
                        </a:lnSpc>
                        <a:spcAft>
                          <a:spcPts val="800"/>
                        </a:spcAft>
                      </a:pPr>
                      <a:r>
                        <a:rPr lang="en-US" sz="1400" dirty="0">
                          <a:effectLst/>
                        </a:rPr>
                        <a:t> </a:t>
                      </a:r>
                      <a:r>
                        <a:rPr lang="en-US" sz="1400" dirty="0" smtClean="0">
                          <a:effectLst/>
                        </a:rPr>
                        <a:t>19-01-2022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Make payments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r h="762314">
                <a:tc>
                  <a:txBody>
                    <a:bodyPr/>
                    <a:lstStyle/>
                    <a:p>
                      <a:pPr algn="ctr">
                        <a:lnSpc>
                          <a:spcPct val="115000"/>
                        </a:lnSpc>
                        <a:spcAft>
                          <a:spcPts val="1000"/>
                        </a:spcAft>
                      </a:pPr>
                      <a:r>
                        <a:rPr lang="en-US" sz="1400">
                          <a:effectLst/>
                        </a:rPr>
                        <a:t>13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07000"/>
                        </a:lnSpc>
                        <a:spcAft>
                          <a:spcPts val="800"/>
                        </a:spcAft>
                      </a:pPr>
                      <a:r>
                        <a:rPr lang="en-US" sz="1400" dirty="0" smtClean="0">
                          <a:effectLst/>
                        </a:rPr>
                        <a:t>26-01-2022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View the payment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r h="762314">
                <a:tc>
                  <a:txBody>
                    <a:bodyPr/>
                    <a:lstStyle/>
                    <a:p>
                      <a:pPr algn="ctr">
                        <a:lnSpc>
                          <a:spcPct val="115000"/>
                        </a:lnSpc>
                        <a:spcAft>
                          <a:spcPts val="1000"/>
                        </a:spcAft>
                      </a:pPr>
                      <a:r>
                        <a:rPr lang="en-US" sz="1400">
                          <a:effectLst/>
                        </a:rPr>
                        <a:t>14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07000"/>
                        </a:lnSpc>
                        <a:spcAft>
                          <a:spcPts val="800"/>
                        </a:spcAft>
                      </a:pPr>
                      <a:r>
                        <a:rPr lang="en-US" sz="1400" dirty="0" smtClean="0">
                          <a:effectLst/>
                        </a:rPr>
                        <a:t>31-01-2022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Post feedback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r h="762314">
                <a:tc>
                  <a:txBody>
                    <a:bodyPr/>
                    <a:lstStyle/>
                    <a:p>
                      <a:pPr algn="ctr">
                        <a:lnSpc>
                          <a:spcPct val="115000"/>
                        </a:lnSpc>
                        <a:spcAft>
                          <a:spcPts val="1000"/>
                        </a:spcAft>
                      </a:pPr>
                      <a:r>
                        <a:rPr lang="en-US" sz="1400">
                          <a:effectLst/>
                        </a:rPr>
                        <a:t>15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07000"/>
                        </a:lnSpc>
                        <a:spcAft>
                          <a:spcPts val="800"/>
                        </a:spcAft>
                      </a:pPr>
                      <a:r>
                        <a:rPr lang="en-US" sz="1400" dirty="0" smtClean="0">
                          <a:effectLst/>
                        </a:rPr>
                        <a:t>02-02-2022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View feedback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r h="984048">
                <a:tc>
                  <a:txBody>
                    <a:bodyPr/>
                    <a:lstStyle/>
                    <a:p>
                      <a:pPr algn="ctr">
                        <a:lnSpc>
                          <a:spcPct val="115000"/>
                        </a:lnSpc>
                        <a:spcAft>
                          <a:spcPts val="1000"/>
                        </a:spcAft>
                      </a:pPr>
                      <a:r>
                        <a:rPr lang="en-US" sz="1400">
                          <a:effectLst/>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rowSpan="2">
                  <a:txBody>
                    <a:bodyPr/>
                    <a:lstStyle/>
                    <a:p>
                      <a:pPr algn="ctr">
                        <a:lnSpc>
                          <a:spcPct val="115000"/>
                        </a:lnSpc>
                        <a:spcAft>
                          <a:spcPts val="1000"/>
                        </a:spcAft>
                      </a:pPr>
                      <a:endParaRPr lang="en-US" sz="1400" dirty="0" smtClean="0">
                        <a:effectLst/>
                      </a:endParaRPr>
                    </a:p>
                    <a:p>
                      <a:pPr algn="ctr">
                        <a:lnSpc>
                          <a:spcPct val="115000"/>
                        </a:lnSpc>
                        <a:spcAft>
                          <a:spcPts val="1000"/>
                        </a:spcAft>
                      </a:pPr>
                      <a:endParaRPr lang="en-US" sz="1400" dirty="0" smtClean="0">
                        <a:effectLst/>
                      </a:endParaRPr>
                    </a:p>
                    <a:p>
                      <a:pPr algn="ctr">
                        <a:lnSpc>
                          <a:spcPct val="115000"/>
                        </a:lnSpc>
                        <a:spcAft>
                          <a:spcPts val="1000"/>
                        </a:spcAft>
                      </a:pPr>
                      <a:r>
                        <a:rPr lang="en-US" sz="1400" dirty="0" smtClean="0">
                          <a:effectLst/>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07000"/>
                        </a:lnSpc>
                        <a:spcAft>
                          <a:spcPts val="800"/>
                        </a:spcAft>
                      </a:pPr>
                      <a:r>
                        <a:rPr lang="en-US" sz="1400" dirty="0" smtClean="0">
                          <a:effectLst/>
                        </a:rPr>
                        <a:t>12-02-2022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a:effectLst/>
                        </a:rPr>
                        <a:t>Post complaints and view response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r h="744332">
                <a:tc>
                  <a:txBody>
                    <a:bodyPr/>
                    <a:lstStyle/>
                    <a:p>
                      <a:pPr algn="ctr">
                        <a:lnSpc>
                          <a:spcPct val="115000"/>
                        </a:lnSpc>
                        <a:spcAft>
                          <a:spcPts val="1000"/>
                        </a:spcAft>
                      </a:pPr>
                      <a:r>
                        <a:rPr lang="en-US" sz="1400">
                          <a:effectLst/>
                        </a:rPr>
                        <a:t>17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Medium</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15000"/>
                        </a:lnSpc>
                        <a:spcAft>
                          <a:spcPts val="1000"/>
                        </a:spcAft>
                      </a:pPr>
                      <a:r>
                        <a:rPr lang="en-US" sz="1400">
                          <a:effectLst/>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c>
                  <a:txBody>
                    <a:bodyPr/>
                    <a:lstStyle/>
                    <a:p>
                      <a:pPr algn="ctr">
                        <a:lnSpc>
                          <a:spcPct val="107000"/>
                        </a:lnSpc>
                        <a:spcAft>
                          <a:spcPts val="800"/>
                        </a:spcAft>
                      </a:pPr>
                      <a:r>
                        <a:rPr lang="en-US" sz="1400" dirty="0" smtClean="0">
                          <a:effectLst/>
                        </a:rPr>
                        <a:t>16-02-2022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a:effectLst/>
                        </a:rPr>
                        <a:t>View complaints and send response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146" marR="63146" marT="0" marB="0"/>
                </a:tc>
              </a:tr>
            </a:tbl>
          </a:graphicData>
        </a:graphic>
      </p:graphicFrame>
    </p:spTree>
    <p:extLst>
      <p:ext uri="{BB962C8B-B14F-4D97-AF65-F5344CB8AC3E}">
        <p14:creationId xmlns:p14="http://schemas.microsoft.com/office/powerpoint/2010/main" val="3990066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TABLE OF CONTENTS</a:t>
            </a:r>
            <a:endParaRPr lang="en-US" sz="4000" b="1" dirty="0">
              <a:latin typeface="Times New Roman" pitchFamily="18" charset="0"/>
              <a:cs typeface="Times New Roman" pitchFamily="18" charset="0"/>
            </a:endParaRPr>
          </a:p>
        </p:txBody>
      </p:sp>
      <p:sp>
        <p:nvSpPr>
          <p:cNvPr id="3" name="Rectangle 2"/>
          <p:cNvSpPr/>
          <p:nvPr/>
        </p:nvSpPr>
        <p:spPr>
          <a:xfrm>
            <a:off x="1714500" y="1981200"/>
            <a:ext cx="6591300" cy="3785652"/>
          </a:xfrm>
          <a:prstGeom prst="rect">
            <a:avLst/>
          </a:prstGeom>
        </p:spPr>
        <p:txBody>
          <a:bodyPr wrap="square">
            <a:spAutoFit/>
          </a:bodyPr>
          <a:lstStyle/>
          <a:p>
            <a:pPr marL="456984" indent="-456984">
              <a:buFont typeface="+mj-lt"/>
              <a:buAutoNum type="arabicPeriod"/>
            </a:pPr>
            <a:r>
              <a:rPr lang="en-IN" sz="2400" dirty="0">
                <a:latin typeface="Times New Roman" pitchFamily="18" charset="0"/>
                <a:cs typeface="Times New Roman" pitchFamily="18" charset="0"/>
              </a:rPr>
              <a:t>Introduction</a:t>
            </a:r>
          </a:p>
          <a:p>
            <a:pPr marL="456984" indent="-456984">
              <a:buFont typeface="+mj-lt"/>
              <a:buAutoNum type="arabicPeriod"/>
            </a:pPr>
            <a:r>
              <a:rPr lang="en-IN" sz="2400" dirty="0" smtClean="0">
                <a:latin typeface="Times New Roman" pitchFamily="18" charset="0"/>
                <a:cs typeface="Times New Roman" pitchFamily="18" charset="0"/>
              </a:rPr>
              <a:t>Modules</a:t>
            </a:r>
          </a:p>
          <a:p>
            <a:pPr marL="456984" indent="-456984">
              <a:buFont typeface="+mj-lt"/>
              <a:buAutoNum type="arabicPeriod"/>
            </a:pPr>
            <a:r>
              <a:rPr lang="en-US" sz="2400" dirty="0" smtClean="0">
                <a:latin typeface="Times New Roman" pitchFamily="18" charset="0"/>
                <a:cs typeface="Times New Roman" pitchFamily="18" charset="0"/>
              </a:rPr>
              <a:t>Methodology</a:t>
            </a:r>
            <a:endParaRPr lang="en-IN" sz="2400" dirty="0">
              <a:latin typeface="Times New Roman" pitchFamily="18" charset="0"/>
              <a:cs typeface="Times New Roman" pitchFamily="18" charset="0"/>
            </a:endParaRPr>
          </a:p>
          <a:p>
            <a:pPr marL="456984" indent="-456984">
              <a:buFont typeface="+mj-lt"/>
              <a:buAutoNum type="arabicPeriod"/>
            </a:pPr>
            <a:r>
              <a:rPr lang="en-IN" sz="2400" dirty="0" smtClean="0">
                <a:latin typeface="Times New Roman" pitchFamily="18" charset="0"/>
                <a:cs typeface="Times New Roman" pitchFamily="18" charset="0"/>
              </a:rPr>
              <a:t>Developing Environment</a:t>
            </a:r>
          </a:p>
          <a:p>
            <a:pPr marL="456984" indent="-456984">
              <a:buFont typeface="+mj-lt"/>
              <a:buAutoNum type="arabicPeriod"/>
            </a:pPr>
            <a:r>
              <a:rPr lang="en-US" sz="2400" dirty="0" smtClean="0">
                <a:latin typeface="Times New Roman" pitchFamily="18" charset="0"/>
                <a:cs typeface="Times New Roman" pitchFamily="18" charset="0"/>
              </a:rPr>
              <a:t>Future Enhancements</a:t>
            </a:r>
            <a:endParaRPr lang="en-IN" sz="2400" dirty="0">
              <a:latin typeface="Times New Roman" pitchFamily="18" charset="0"/>
              <a:cs typeface="Times New Roman" pitchFamily="18" charset="0"/>
            </a:endParaRPr>
          </a:p>
          <a:p>
            <a:pPr marL="456984" indent="-456984">
              <a:buFont typeface="+mj-lt"/>
              <a:buAutoNum type="arabicPeriod"/>
            </a:pPr>
            <a:r>
              <a:rPr lang="en-IN" sz="2400" dirty="0">
                <a:latin typeface="Times New Roman" pitchFamily="18" charset="0"/>
                <a:cs typeface="Times New Roman" pitchFamily="18" charset="0"/>
              </a:rPr>
              <a:t>Product Backlog</a:t>
            </a:r>
          </a:p>
          <a:p>
            <a:pPr marL="456984" indent="-456984">
              <a:buFont typeface="+mj-lt"/>
              <a:buAutoNum type="arabicPeriod"/>
            </a:pPr>
            <a:r>
              <a:rPr lang="en-IN" sz="2400" dirty="0">
                <a:latin typeface="Times New Roman" pitchFamily="18" charset="0"/>
                <a:cs typeface="Times New Roman" pitchFamily="18" charset="0"/>
              </a:rPr>
              <a:t>User Stories</a:t>
            </a:r>
          </a:p>
          <a:p>
            <a:pPr marL="456984" indent="-456984">
              <a:buFont typeface="+mj-lt"/>
              <a:buAutoNum type="arabicPeriod"/>
            </a:pPr>
            <a:r>
              <a:rPr lang="en-IN" sz="2400" dirty="0">
                <a:latin typeface="Times New Roman" pitchFamily="18" charset="0"/>
                <a:cs typeface="Times New Roman" pitchFamily="18" charset="0"/>
              </a:rPr>
              <a:t>Project Plan	</a:t>
            </a:r>
          </a:p>
          <a:p>
            <a:pPr marL="456984" indent="-456984">
              <a:buFont typeface="+mj-lt"/>
              <a:buAutoNum type="arabicPeriod"/>
            </a:pPr>
            <a:r>
              <a:rPr lang="en-IN" sz="2400" dirty="0">
                <a:latin typeface="Times New Roman" pitchFamily="18" charset="0"/>
                <a:cs typeface="Times New Roman" pitchFamily="18" charset="0"/>
              </a:rPr>
              <a:t>Sprint Plans</a:t>
            </a:r>
          </a:p>
          <a:p>
            <a:pPr marL="456984" indent="-456984">
              <a:buFont typeface="+mj-lt"/>
              <a:buAutoNum type="arabicPeriod"/>
            </a:pPr>
            <a:r>
              <a:rPr lang="en-IN" sz="2400" dirty="0">
                <a:latin typeface="Times New Roman" pitchFamily="18" charset="0"/>
                <a:cs typeface="Times New Roman" pitchFamily="18" charset="0"/>
              </a:rPr>
              <a:t>Sprint Actual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USER</a:t>
            </a:r>
            <a:r>
              <a:rPr lang="en-US" sz="4000"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STORY</a:t>
            </a:r>
            <a:endParaRPr lang="en-IN" sz="40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150926"/>
              </p:ext>
            </p:extLst>
          </p:nvPr>
        </p:nvGraphicFramePr>
        <p:xfrm>
          <a:off x="152400" y="1219200"/>
          <a:ext cx="8839199" cy="5486399"/>
        </p:xfrm>
        <a:graphic>
          <a:graphicData uri="http://schemas.openxmlformats.org/drawingml/2006/table">
            <a:tbl>
              <a:tblPr firstRow="1" firstCol="1" bandRow="1">
                <a:tableStyleId>{5940675A-B579-460E-94D1-54222C63F5DA}</a:tableStyleId>
              </a:tblPr>
              <a:tblGrid>
                <a:gridCol w="959005"/>
                <a:gridCol w="1586303"/>
                <a:gridCol w="2436007"/>
                <a:gridCol w="3857884"/>
              </a:tblGrid>
              <a:tr h="828221">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User story</a:t>
                      </a: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b="1">
                          <a:effectLst/>
                          <a:latin typeface="Times New Roman" panose="02020603050405020304" pitchFamily="18" charset="0"/>
                          <a:cs typeface="Times New Roman" panose="02020603050405020304" pitchFamily="18" charset="0"/>
                        </a:rPr>
                        <a:t>As a &lt;type of user&gt;</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b="1">
                          <a:effectLst/>
                          <a:latin typeface="Times New Roman" panose="02020603050405020304" pitchFamily="18" charset="0"/>
                          <a:cs typeface="Times New Roman" panose="02020603050405020304" pitchFamily="18" charset="0"/>
                        </a:rPr>
                        <a:t>I want to</a:t>
                      </a:r>
                      <a:endParaRPr lang="en-IN" sz="1400" b="1">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a:effectLst/>
                          <a:latin typeface="Times New Roman" panose="02020603050405020304" pitchFamily="18" charset="0"/>
                          <a:cs typeface="Times New Roman" panose="02020603050405020304" pitchFamily="18" charset="0"/>
                        </a:rPr>
                        <a:t>&lt;perform some task&gt;</a:t>
                      </a:r>
                      <a:endParaRPr lang="en-IN" sz="1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So that I can</a:t>
                      </a: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&lt;achieve some goal&gt;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0341">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Access home page and login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Home page of admin access the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0341">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Registering the turf</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Admin can register the available turf</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0341">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Manager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Access home page and login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Home page of manager access the turf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0341">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Manager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Setting the time slot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Manager can set the time for playing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0341">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User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Registration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Register to the system and create profile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70341">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Login and access home page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Access the system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59033">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View the turf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View turf is available or not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59033">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Book  the turf</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Book the turf</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59033">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Manager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View  bookings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View the booking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r h="459033">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10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Manager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Status updates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Send the details to users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2883" marR="32883" marT="7956" marB="0"/>
                </a:tc>
              </a:tr>
            </a:tbl>
          </a:graphicData>
        </a:graphic>
      </p:graphicFrame>
    </p:spTree>
    <p:extLst>
      <p:ext uri="{BB962C8B-B14F-4D97-AF65-F5344CB8AC3E}">
        <p14:creationId xmlns:p14="http://schemas.microsoft.com/office/powerpoint/2010/main" val="2122930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9512516"/>
              </p:ext>
            </p:extLst>
          </p:nvPr>
        </p:nvGraphicFramePr>
        <p:xfrm>
          <a:off x="152401" y="152402"/>
          <a:ext cx="8839198" cy="6629395"/>
        </p:xfrm>
        <a:graphic>
          <a:graphicData uri="http://schemas.openxmlformats.org/drawingml/2006/table">
            <a:tbl>
              <a:tblPr firstRow="1" firstCol="1" bandRow="1">
                <a:tableStyleId>{5940675A-B579-460E-94D1-54222C63F5DA}</a:tableStyleId>
              </a:tblPr>
              <a:tblGrid>
                <a:gridCol w="959005"/>
                <a:gridCol w="1586303"/>
                <a:gridCol w="2436007"/>
                <a:gridCol w="3857883"/>
              </a:tblGrid>
              <a:tr h="1308415">
                <a:tc>
                  <a:txBody>
                    <a:bodyPr/>
                    <a:lstStyle/>
                    <a:p>
                      <a:pPr algn="ctr">
                        <a:lnSpc>
                          <a:spcPct val="107000"/>
                        </a:lnSpc>
                        <a:spcAft>
                          <a:spcPts val="800"/>
                        </a:spcAft>
                      </a:pPr>
                      <a:r>
                        <a:rPr lang="en-US" sz="1400" b="1" dirty="0">
                          <a:effectLst/>
                        </a:rPr>
                        <a:t>User story</a:t>
                      </a:r>
                      <a:endParaRPr lang="en-IN" sz="1400" b="1" dirty="0">
                        <a:effectLst/>
                      </a:endParaRPr>
                    </a:p>
                    <a:p>
                      <a:pPr algn="ctr">
                        <a:lnSpc>
                          <a:spcPct val="107000"/>
                        </a:lnSpc>
                        <a:spcAft>
                          <a:spcPts val="800"/>
                        </a:spcAft>
                      </a:pPr>
                      <a:r>
                        <a:rPr lang="en-US" sz="1400" b="1" dirty="0">
                          <a:effectLst/>
                        </a:rPr>
                        <a:t>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b="1" dirty="0">
                          <a:effectLst/>
                        </a:rPr>
                        <a:t>As a &lt;type of user&gt;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b="1" dirty="0">
                          <a:effectLst/>
                        </a:rPr>
                        <a:t>I want to</a:t>
                      </a:r>
                      <a:endParaRPr lang="en-IN" sz="1400" b="1" dirty="0">
                        <a:effectLst/>
                      </a:endParaRPr>
                    </a:p>
                    <a:p>
                      <a:pPr algn="ctr">
                        <a:lnSpc>
                          <a:spcPct val="107000"/>
                        </a:lnSpc>
                        <a:spcAft>
                          <a:spcPts val="800"/>
                        </a:spcAft>
                      </a:pPr>
                      <a:r>
                        <a:rPr lang="en-US" sz="1400" b="1" dirty="0">
                          <a:effectLst/>
                        </a:rPr>
                        <a:t>&lt;perform some task&gt;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b="1" dirty="0">
                          <a:effectLst/>
                        </a:rPr>
                        <a:t>So that I can</a:t>
                      </a:r>
                      <a:endParaRPr lang="en-IN" sz="1400" b="1" dirty="0">
                        <a:effectLst/>
                      </a:endParaRPr>
                    </a:p>
                    <a:p>
                      <a:pPr algn="ctr">
                        <a:lnSpc>
                          <a:spcPct val="107000"/>
                        </a:lnSpc>
                        <a:spcAft>
                          <a:spcPts val="800"/>
                        </a:spcAft>
                      </a:pPr>
                      <a:r>
                        <a:rPr lang="en-US" sz="1400" b="1" dirty="0">
                          <a:effectLst/>
                        </a:rPr>
                        <a:t>&lt;achieve some goal&gt;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r h="760140">
                <a:tc>
                  <a:txBody>
                    <a:bodyPr/>
                    <a:lstStyle/>
                    <a:p>
                      <a:pPr algn="ctr">
                        <a:lnSpc>
                          <a:spcPct val="107000"/>
                        </a:lnSpc>
                        <a:spcAft>
                          <a:spcPts val="800"/>
                        </a:spcAft>
                      </a:pPr>
                      <a:r>
                        <a:rPr lang="en-US" sz="1400">
                          <a:effectLst/>
                        </a:rPr>
                        <a:t>11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View booking</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View booking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r h="760140">
                <a:tc>
                  <a:txBody>
                    <a:bodyPr/>
                    <a:lstStyle/>
                    <a:p>
                      <a:pPr algn="ctr">
                        <a:lnSpc>
                          <a:spcPct val="107000"/>
                        </a:lnSpc>
                        <a:spcAft>
                          <a:spcPts val="800"/>
                        </a:spcAft>
                      </a:pPr>
                      <a:r>
                        <a:rPr lang="en-US" sz="1400">
                          <a:effectLst/>
                        </a:rPr>
                        <a:t>12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dirty="0">
                          <a:effectLst/>
                        </a:rPr>
                        <a:t>Make payment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Pay the amount</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r h="760140">
                <a:tc>
                  <a:txBody>
                    <a:bodyPr/>
                    <a:lstStyle/>
                    <a:p>
                      <a:pPr algn="ctr">
                        <a:lnSpc>
                          <a:spcPct val="107000"/>
                        </a:lnSpc>
                        <a:spcAft>
                          <a:spcPts val="800"/>
                        </a:spcAft>
                      </a:pPr>
                      <a:r>
                        <a:rPr lang="en-US" sz="1400">
                          <a:effectLst/>
                        </a:rPr>
                        <a:t>13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Manager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View payment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View the payment details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r h="760140">
                <a:tc>
                  <a:txBody>
                    <a:bodyPr/>
                    <a:lstStyle/>
                    <a:p>
                      <a:pPr algn="ctr">
                        <a:lnSpc>
                          <a:spcPct val="107000"/>
                        </a:lnSpc>
                        <a:spcAft>
                          <a:spcPts val="800"/>
                        </a:spcAft>
                      </a:pPr>
                      <a:r>
                        <a:rPr lang="en-US" sz="1400">
                          <a:effectLst/>
                        </a:rPr>
                        <a:t>14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Post feedback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Post feedback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r h="760140">
                <a:tc>
                  <a:txBody>
                    <a:bodyPr/>
                    <a:lstStyle/>
                    <a:p>
                      <a:pPr algn="ctr">
                        <a:lnSpc>
                          <a:spcPct val="107000"/>
                        </a:lnSpc>
                        <a:spcAft>
                          <a:spcPts val="800"/>
                        </a:spcAft>
                      </a:pPr>
                      <a:r>
                        <a:rPr lang="en-US" sz="1400">
                          <a:effectLst/>
                        </a:rPr>
                        <a:t>15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Admin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View feedback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View feedback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r h="760140">
                <a:tc>
                  <a:txBody>
                    <a:bodyPr/>
                    <a:lstStyle/>
                    <a:p>
                      <a:pPr algn="ctr">
                        <a:lnSpc>
                          <a:spcPct val="107000"/>
                        </a:lnSpc>
                        <a:spcAft>
                          <a:spcPts val="800"/>
                        </a:spcAft>
                      </a:pPr>
                      <a:r>
                        <a:rPr lang="en-US" sz="1400">
                          <a:effectLst/>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User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Post complaints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Post complaints and view feedback</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r h="760140">
                <a:tc>
                  <a:txBody>
                    <a:bodyPr/>
                    <a:lstStyle/>
                    <a:p>
                      <a:pPr algn="ctr">
                        <a:lnSpc>
                          <a:spcPct val="107000"/>
                        </a:lnSpc>
                        <a:spcAft>
                          <a:spcPts val="800"/>
                        </a:spcAft>
                      </a:pPr>
                      <a:r>
                        <a:rPr lang="en-US" sz="1400">
                          <a:effectLst/>
                        </a:rPr>
                        <a:t>17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Admin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a:effectLst/>
                        </a:rPr>
                        <a:t>View complaints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c>
                  <a:txBody>
                    <a:bodyPr/>
                    <a:lstStyle/>
                    <a:p>
                      <a:pPr algn="ctr">
                        <a:lnSpc>
                          <a:spcPct val="107000"/>
                        </a:lnSpc>
                        <a:spcAft>
                          <a:spcPts val="800"/>
                        </a:spcAft>
                      </a:pPr>
                      <a:r>
                        <a:rPr lang="en-US" sz="1400" dirty="0">
                          <a:effectLst/>
                        </a:rPr>
                        <a:t>View complaints and post response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370" marR="39370" marT="9525" marB="0"/>
                </a:tc>
              </a:tr>
            </a:tbl>
          </a:graphicData>
        </a:graphic>
      </p:graphicFrame>
    </p:spTree>
    <p:extLst>
      <p:ext uri="{BB962C8B-B14F-4D97-AF65-F5344CB8AC3E}">
        <p14:creationId xmlns:p14="http://schemas.microsoft.com/office/powerpoint/2010/main" val="4123448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latin typeface="Times New Roman" pitchFamily="18" charset="0"/>
                <a:cs typeface="Times New Roman" pitchFamily="18" charset="0"/>
              </a:rPr>
              <a:t>PROJECT PLAN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3406246"/>
              </p:ext>
            </p:extLst>
          </p:nvPr>
        </p:nvGraphicFramePr>
        <p:xfrm>
          <a:off x="76201" y="1219200"/>
          <a:ext cx="8991599" cy="5646138"/>
        </p:xfrm>
        <a:graphic>
          <a:graphicData uri="http://schemas.openxmlformats.org/drawingml/2006/table">
            <a:tbl>
              <a:tblPr firstRow="1" firstCol="1" bandRow="1">
                <a:tableStyleId>{5940675A-B579-460E-94D1-54222C63F5DA}</a:tableStyleId>
              </a:tblPr>
              <a:tblGrid>
                <a:gridCol w="1240377"/>
                <a:gridCol w="1401779"/>
                <a:gridCol w="1701243"/>
                <a:gridCol w="1736626"/>
                <a:gridCol w="1371920"/>
                <a:gridCol w="1539654"/>
              </a:tblGrid>
              <a:tr h="608182">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User Story 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Task Name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Start Date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End Date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Days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Status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2">
                  <a:txBody>
                    <a:bodyPr/>
                    <a:lstStyle/>
                    <a:p>
                      <a:pPr algn="ctr">
                        <a:lnSpc>
                          <a:spcPct val="107000"/>
                        </a:lnSpc>
                        <a:spcAft>
                          <a:spcPts val="800"/>
                        </a:spcAft>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dirty="0" smtClean="0">
                          <a:effectLst/>
                          <a:latin typeface="Times New Roman" panose="02020603050405020304" pitchFamily="18" charset="0"/>
                          <a:cs typeface="Times New Roman" panose="02020603050405020304" pitchFamily="18" charset="0"/>
                        </a:rPr>
                        <a:t>Sprint </a:t>
                      </a:r>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23-11-2021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27-11-2021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rowSpan="2">
                  <a:txBody>
                    <a:bodyPr/>
                    <a:lstStyle/>
                    <a:p>
                      <a:pPr algn="ctr">
                        <a:lnSpc>
                          <a:spcPct val="107000"/>
                        </a:lnSpc>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pPr>
                      <a:r>
                        <a:rPr lang="en-US" sz="1400" dirty="0" smtClean="0">
                          <a:effectLst/>
                          <a:latin typeface="Times New Roman" panose="02020603050405020304" pitchFamily="18" charset="0"/>
                          <a:cs typeface="Times New Roman" panose="02020603050405020304" pitchFamily="18" charset="0"/>
                        </a:rPr>
                        <a:t>10</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29-11-2021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05-12-2021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Completed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5">
                  <a:txBody>
                    <a:bodyPr/>
                    <a:lstStyle/>
                    <a:p>
                      <a:pPr algn="ctr">
                        <a:lnSpc>
                          <a:spcPct val="107000"/>
                        </a:lnSpc>
                        <a:spcAft>
                          <a:spcPts val="800"/>
                        </a:spcAft>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dirty="0" smtClean="0">
                          <a:effectLst/>
                          <a:latin typeface="Times New Roman" panose="02020603050405020304" pitchFamily="18" charset="0"/>
                          <a:cs typeface="Times New Roman" panose="02020603050405020304" pitchFamily="18" charset="0"/>
                        </a:rPr>
                        <a:t>Sprint </a:t>
                      </a:r>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06-12-2021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08-12-2021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rowSpan="5">
                  <a:txBody>
                    <a:bodyPr/>
                    <a:lstStyle/>
                    <a:p>
                      <a:pPr algn="ctr">
                        <a:lnSpc>
                          <a:spcPct val="107000"/>
                        </a:lnSpc>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pPr>
                      <a:endParaRPr lang="en-US" sz="1400" dirty="0" smtClean="0">
                        <a:effectLst/>
                        <a:latin typeface="Times New Roman" panose="02020603050405020304" pitchFamily="18" charset="0"/>
                        <a:cs typeface="Times New Roman" panose="02020603050405020304" pitchFamily="18" charset="0"/>
                      </a:endParaRPr>
                    </a:p>
                    <a:p>
                      <a:pPr algn="ctr">
                        <a:lnSpc>
                          <a:spcPct val="107000"/>
                        </a:lnSpc>
                      </a:pPr>
                      <a:r>
                        <a:rPr lang="en-US" sz="1400" dirty="0" smtClean="0">
                          <a:effectLst/>
                          <a:latin typeface="Times New Roman" panose="02020603050405020304" pitchFamily="18" charset="0"/>
                          <a:cs typeface="Times New Roman" panose="02020603050405020304" pitchFamily="18" charset="0"/>
                        </a:rPr>
                        <a:t>12</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13-12-2021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Times New Roman" panose="02020603050405020304" pitchFamily="18" charset="0"/>
                          <a:cs typeface="Times New Roman" panose="02020603050405020304" pitchFamily="18" charset="0"/>
                        </a:rPr>
                        <a:t>15-12-2021</a:t>
                      </a:r>
                      <a:endParaRPr lang="en-IN" sz="1400" dirty="0" smtClean="0">
                        <a:effectLst/>
                        <a:latin typeface="Times New Roman" panose="02020603050405020304" pitchFamily="18" charset="0"/>
                        <a:cs typeface="Times New Roman" panose="02020603050405020304" pitchFamily="18" charset="0"/>
                      </a:endParaRPr>
                    </a:p>
                    <a:p>
                      <a:pPr algn="ctr">
                        <a:lnSpc>
                          <a:spcPct val="107000"/>
                        </a:lnSpc>
                      </a:pPr>
                      <a:endParaRPr lang="en-IN" sz="1400" dirty="0">
                        <a:effectLst/>
                        <a:latin typeface="Times New Roman" panose="02020603050405020304" pitchFamily="18"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20-12-2021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22-12-2021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22-12-2021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latin typeface="Times New Roman" panose="02020603050405020304" pitchFamily="18" charset="0"/>
                          <a:cs typeface="Times New Roman" panose="02020603050405020304" pitchFamily="18" charset="0"/>
                        </a:rPr>
                        <a:t>24-12-2021</a:t>
                      </a:r>
                      <a:endParaRPr lang="en-IN" sz="1400" dirty="0" smtClean="0">
                        <a:effectLst/>
                        <a:latin typeface="Times New Roman" panose="02020603050405020304" pitchFamily="18" charset="0"/>
                        <a:cs typeface="Times New Roman" panose="02020603050405020304" pitchFamily="18" charset="0"/>
                      </a:endParaRPr>
                    </a:p>
                    <a:p>
                      <a:pPr algn="ctr">
                        <a:lnSpc>
                          <a:spcPct val="107000"/>
                        </a:lnSpc>
                      </a:pPr>
                      <a:endParaRPr lang="en-IN" sz="1400" dirty="0">
                        <a:effectLst/>
                        <a:latin typeface="Times New Roman" panose="02020603050405020304" pitchFamily="18"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27-12-2021</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a:txBody>
                    <a:bodyPr/>
                    <a:lstStyle/>
                    <a:p>
                      <a:pPr algn="ctr">
                        <a:lnSpc>
                          <a:spcPct val="107000"/>
                        </a:lnSpc>
                      </a:pPr>
                      <a:r>
                        <a:rPr lang="en-US" sz="1400" dirty="0" smtClean="0">
                          <a:effectLst/>
                          <a:latin typeface="Times New Roman" panose="02020603050405020304" pitchFamily="18" charset="0"/>
                          <a:cs typeface="Times New Roman" panose="02020603050405020304" pitchFamily="18" charset="0"/>
                        </a:rPr>
                        <a:t>01-01-2022</a:t>
                      </a:r>
                      <a:endParaRPr lang="en-IN" sz="1400" dirty="0">
                        <a:effectLst/>
                        <a:latin typeface="Times New Roman" panose="02020603050405020304" pitchFamily="18"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8</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3">
                  <a:txBody>
                    <a:bodyPr/>
                    <a:lstStyle/>
                    <a:p>
                      <a:pPr algn="ctr">
                        <a:lnSpc>
                          <a:spcPct val="107000"/>
                        </a:lnSpc>
                        <a:spcAft>
                          <a:spcPts val="800"/>
                        </a:spcAft>
                      </a:pPr>
                      <a:r>
                        <a:rPr lang="en-IN" sz="1400">
                          <a:effectLst/>
                          <a:latin typeface="Times New Roman" panose="02020603050405020304" pitchFamily="18" charset="0"/>
                          <a:cs typeface="Times New Roman" panose="02020603050405020304" pitchFamily="18" charset="0"/>
                        </a:rPr>
                        <a:t>Sprint 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03-01-2022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05-01-2022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3">
                  <a:txBody>
                    <a:bodyPr/>
                    <a:lstStyle/>
                    <a:p>
                      <a:pPr algn="ctr">
                        <a:lnSpc>
                          <a:spcPct val="107000"/>
                        </a:lnSpc>
                        <a:spcAft>
                          <a:spcPts val="800"/>
                        </a:spcAft>
                      </a:pPr>
                      <a:r>
                        <a:rPr lang="en-US" sz="1400" dirty="0" smtClean="0">
                          <a:effectLst/>
                          <a:latin typeface="Times New Roman" panose="02020603050405020304" pitchFamily="18" charset="0"/>
                          <a:ea typeface="+mn-ea"/>
                          <a:cs typeface="Times New Roman" panose="02020603050405020304" pitchFamily="18" charset="0"/>
                        </a:rPr>
                        <a:t>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05-01-2022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400" dirty="0" smtClean="0">
                          <a:effectLst/>
                          <a:latin typeface="Times New Roman" panose="02020603050405020304" pitchFamily="18" charset="0"/>
                          <a:cs typeface="Times New Roman" panose="02020603050405020304" pitchFamily="18" charset="0"/>
                        </a:rPr>
                        <a:t> 08-02-2022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487822">
                <a:tc>
                  <a:txBody>
                    <a:bodyPr/>
                    <a:lstStyle/>
                    <a:p>
                      <a:pPr algn="ctr">
                        <a:lnSpc>
                          <a:spcPct val="107000"/>
                        </a:lnSpc>
                        <a:spcAft>
                          <a:spcPts val="800"/>
                        </a:spcAft>
                      </a:pPr>
                      <a:r>
                        <a:rPr lang="en-US" sz="1400">
                          <a:effectLst/>
                          <a:latin typeface="Times New Roman" panose="02020603050405020304" pitchFamily="18" charset="0"/>
                          <a:cs typeface="Times New Roman" panose="02020603050405020304" pitchFamily="18" charset="0"/>
                        </a:rPr>
                        <a:t>10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10-01-2022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 12-02-2022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bl>
          </a:graphicData>
        </a:graphic>
      </p:graphicFrame>
    </p:spTree>
    <p:extLst>
      <p:ext uri="{BB962C8B-B14F-4D97-AF65-F5344CB8AC3E}">
        <p14:creationId xmlns:p14="http://schemas.microsoft.com/office/powerpoint/2010/main" val="1231337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5809776"/>
              </p:ext>
            </p:extLst>
          </p:nvPr>
        </p:nvGraphicFramePr>
        <p:xfrm>
          <a:off x="152400" y="152399"/>
          <a:ext cx="8686800" cy="6477000"/>
        </p:xfrm>
        <a:graphic>
          <a:graphicData uri="http://schemas.openxmlformats.org/drawingml/2006/table">
            <a:tbl>
              <a:tblPr firstRow="1" firstCol="1" bandRow="1">
                <a:tableStyleId>{5940675A-B579-460E-94D1-54222C63F5DA}</a:tableStyleId>
              </a:tblPr>
              <a:tblGrid>
                <a:gridCol w="1218991"/>
                <a:gridCol w="1377611"/>
                <a:gridCol w="1870918"/>
                <a:gridCol w="1507679"/>
                <a:gridCol w="1348266"/>
                <a:gridCol w="1363335"/>
              </a:tblGrid>
              <a:tr h="809625">
                <a:tc>
                  <a:txBody>
                    <a:bodyPr/>
                    <a:lstStyle/>
                    <a:p>
                      <a:pPr algn="l">
                        <a:lnSpc>
                          <a:spcPct val="107000"/>
                        </a:lnSpc>
                        <a:spcAft>
                          <a:spcPts val="800"/>
                        </a:spcAft>
                      </a:pPr>
                      <a:r>
                        <a:rPr lang="en-US" sz="1400" b="1" dirty="0">
                          <a:effectLst/>
                        </a:rPr>
                        <a:t>User Story ID</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l">
                        <a:lnSpc>
                          <a:spcPct val="107000"/>
                        </a:lnSpc>
                        <a:spcAft>
                          <a:spcPts val="800"/>
                        </a:spcAft>
                      </a:pPr>
                      <a:r>
                        <a:rPr lang="en-US" sz="1400" b="1" dirty="0">
                          <a:effectLst/>
                        </a:rPr>
                        <a:t>Task Name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l">
                        <a:lnSpc>
                          <a:spcPct val="107000"/>
                        </a:lnSpc>
                        <a:spcAft>
                          <a:spcPts val="800"/>
                        </a:spcAft>
                      </a:pPr>
                      <a:r>
                        <a:rPr lang="en-US" sz="1400" b="1" dirty="0">
                          <a:effectLst/>
                        </a:rPr>
                        <a:t>Start Date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l">
                        <a:lnSpc>
                          <a:spcPct val="107000"/>
                        </a:lnSpc>
                        <a:spcAft>
                          <a:spcPts val="800"/>
                        </a:spcAft>
                      </a:pPr>
                      <a:r>
                        <a:rPr lang="en-US" sz="1400" b="1" dirty="0">
                          <a:effectLst/>
                        </a:rPr>
                        <a:t>End Date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l">
                        <a:lnSpc>
                          <a:spcPct val="107000"/>
                        </a:lnSpc>
                        <a:spcAft>
                          <a:spcPts val="800"/>
                        </a:spcAft>
                      </a:pPr>
                      <a:r>
                        <a:rPr lang="en-US" sz="1400" b="1" dirty="0">
                          <a:effectLst/>
                        </a:rPr>
                        <a:t>Days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l">
                        <a:lnSpc>
                          <a:spcPct val="107000"/>
                        </a:lnSpc>
                        <a:spcAft>
                          <a:spcPts val="800"/>
                        </a:spcAft>
                      </a:pPr>
                      <a:r>
                        <a:rPr lang="en-US" sz="1400" b="1" dirty="0">
                          <a:effectLst/>
                        </a:rPr>
                        <a:t>Status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809625">
                <a:tc>
                  <a:txBody>
                    <a:bodyPr/>
                    <a:lstStyle/>
                    <a:p>
                      <a:pPr algn="ctr">
                        <a:lnSpc>
                          <a:spcPct val="107000"/>
                        </a:lnSpc>
                        <a:spcAft>
                          <a:spcPts val="800"/>
                        </a:spcAft>
                      </a:pPr>
                      <a:r>
                        <a:rPr lang="en-US" sz="1400" dirty="0">
                          <a:effectLst/>
                        </a:rPr>
                        <a:t>11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5">
                  <a:txBody>
                    <a:bodyPr/>
                    <a:lstStyle/>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r>
                        <a:rPr lang="en-US" sz="1400" dirty="0" smtClean="0">
                          <a:effectLst/>
                        </a:rPr>
                        <a:t>Sprint </a:t>
                      </a:r>
                      <a:r>
                        <a:rPr lang="en-US" sz="1400" dirty="0">
                          <a:effectLst/>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17-01-2022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17-01-2022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5">
                  <a:txBody>
                    <a:bodyPr/>
                    <a:lstStyle/>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r>
                        <a:rPr lang="en-US" sz="1400" dirty="0">
                          <a:effectLst/>
                        </a:rPr>
                        <a:t> </a:t>
                      </a:r>
                      <a:r>
                        <a:rPr lang="en-US" sz="1400" dirty="0" smtClean="0">
                          <a:effectLst/>
                        </a:rPr>
                        <a:t>14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809625">
                <a:tc>
                  <a:txBody>
                    <a:bodyPr/>
                    <a:lstStyle/>
                    <a:p>
                      <a:pPr algn="ctr">
                        <a:lnSpc>
                          <a:spcPct val="107000"/>
                        </a:lnSpc>
                        <a:spcAft>
                          <a:spcPts val="800"/>
                        </a:spcAft>
                      </a:pPr>
                      <a:r>
                        <a:rPr lang="en-US" sz="1400" dirty="0">
                          <a:effectLst/>
                        </a:rPr>
                        <a:t>12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400" dirty="0" smtClean="0">
                          <a:effectLst/>
                          <a:latin typeface="Times New Roman" panose="02020603050405020304" pitchFamily="18" charset="0"/>
                          <a:cs typeface="Times New Roman" panose="02020603050405020304" pitchFamily="18" charset="0"/>
                        </a:rPr>
                        <a:t> 19-01-2022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a:effectLst/>
                        </a:rPr>
                        <a:t> </a:t>
                      </a:r>
                      <a:r>
                        <a:rPr lang="en-US" sz="1400" dirty="0" smtClean="0">
                          <a:effectLst/>
                        </a:rPr>
                        <a:t>19-01-2022</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809625">
                <a:tc>
                  <a:txBody>
                    <a:bodyPr/>
                    <a:lstStyle/>
                    <a:p>
                      <a:pPr algn="ctr">
                        <a:lnSpc>
                          <a:spcPct val="107000"/>
                        </a:lnSpc>
                        <a:spcAft>
                          <a:spcPts val="800"/>
                        </a:spcAft>
                      </a:pPr>
                      <a:r>
                        <a:rPr lang="en-US" sz="1400" dirty="0">
                          <a:effectLst/>
                        </a:rPr>
                        <a:t>13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400" dirty="0" smtClean="0">
                          <a:effectLst/>
                          <a:latin typeface="Times New Roman" panose="02020603050405020304" pitchFamily="18" charset="0"/>
                          <a:cs typeface="Times New Roman" panose="02020603050405020304" pitchFamily="18" charset="0"/>
                        </a:rPr>
                        <a:t> 24-01-2022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26-01-2022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809625">
                <a:tc>
                  <a:txBody>
                    <a:bodyPr/>
                    <a:lstStyle/>
                    <a:p>
                      <a:pPr algn="ctr">
                        <a:lnSpc>
                          <a:spcPct val="107000"/>
                        </a:lnSpc>
                        <a:spcAft>
                          <a:spcPts val="800"/>
                        </a:spcAft>
                      </a:pPr>
                      <a:r>
                        <a:rPr lang="en-US" sz="1400">
                          <a:effectLst/>
                        </a:rPr>
                        <a:t>14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400" dirty="0" smtClean="0">
                          <a:effectLst/>
                          <a:latin typeface="Times New Roman" panose="02020603050405020304" pitchFamily="18" charset="0"/>
                          <a:cs typeface="Times New Roman" panose="02020603050405020304" pitchFamily="18" charset="0"/>
                        </a:rPr>
                        <a:t> 31-01-2022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31-01-2022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809625">
                <a:tc>
                  <a:txBody>
                    <a:bodyPr/>
                    <a:lstStyle/>
                    <a:p>
                      <a:pPr algn="ctr">
                        <a:lnSpc>
                          <a:spcPct val="107000"/>
                        </a:lnSpc>
                        <a:spcAft>
                          <a:spcPts val="800"/>
                        </a:spcAft>
                      </a:pPr>
                      <a:r>
                        <a:rPr lang="en-US" sz="1400">
                          <a:effectLst/>
                        </a:rPr>
                        <a:t>15</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US" sz="1400" dirty="0">
                          <a:effectLst/>
                        </a:rPr>
                        <a:t> </a:t>
                      </a:r>
                      <a:r>
                        <a:rPr lang="en-IN" sz="1400" dirty="0" smtClean="0">
                          <a:effectLst/>
                          <a:latin typeface="Times New Roman" panose="02020603050405020304" pitchFamily="18" charset="0"/>
                          <a:cs typeface="Times New Roman" panose="02020603050405020304" pitchFamily="18" charset="0"/>
                        </a:rPr>
                        <a:t> 02-02-2022</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02-02-2022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809625">
                <a:tc>
                  <a:txBody>
                    <a:bodyPr/>
                    <a:lstStyle/>
                    <a:p>
                      <a:pPr algn="ctr">
                        <a:lnSpc>
                          <a:spcPct val="107000"/>
                        </a:lnSpc>
                        <a:spcAft>
                          <a:spcPts val="800"/>
                        </a:spcAft>
                      </a:pPr>
                      <a:r>
                        <a:rPr lang="en-US" sz="1400">
                          <a:effectLst/>
                        </a:rPr>
                        <a:t>16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2">
                  <a:txBody>
                    <a:bodyPr/>
                    <a:lstStyle/>
                    <a:p>
                      <a:pPr algn="ctr">
                        <a:lnSpc>
                          <a:spcPct val="107000"/>
                        </a:lnSpc>
                        <a:spcAft>
                          <a:spcPts val="800"/>
                        </a:spcAft>
                      </a:pPr>
                      <a:endParaRPr lang="en-US" sz="1400" dirty="0" smtClean="0">
                        <a:effectLst/>
                      </a:endParaRPr>
                    </a:p>
                    <a:p>
                      <a:pPr algn="ctr">
                        <a:lnSpc>
                          <a:spcPct val="107000"/>
                        </a:lnSpc>
                        <a:spcAft>
                          <a:spcPts val="800"/>
                        </a:spcAft>
                      </a:pPr>
                      <a:endParaRPr lang="en-US" sz="1400" dirty="0" smtClean="0">
                        <a:effectLst/>
                      </a:endParaRPr>
                    </a:p>
                    <a:p>
                      <a:pPr algn="ctr">
                        <a:lnSpc>
                          <a:spcPct val="107000"/>
                        </a:lnSpc>
                        <a:spcAft>
                          <a:spcPts val="800"/>
                        </a:spcAft>
                      </a:pPr>
                      <a:r>
                        <a:rPr lang="en-US" sz="1400" dirty="0" smtClean="0">
                          <a:effectLst/>
                        </a:rPr>
                        <a:t>Sprint </a:t>
                      </a:r>
                      <a:r>
                        <a:rPr lang="en-US" sz="1400" dirty="0">
                          <a:effectLst/>
                        </a:rPr>
                        <a:t>4</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07-02-2022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12-02-2022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rowSpan="2">
                  <a:txBody>
                    <a:bodyPr/>
                    <a:lstStyle/>
                    <a:p>
                      <a:pPr algn="ctr">
                        <a:lnSpc>
                          <a:spcPct val="107000"/>
                        </a:lnSpc>
                        <a:spcAft>
                          <a:spcPts val="800"/>
                        </a:spcAft>
                      </a:pP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400" dirty="0" smtClean="0">
                        <a:effectLst/>
                      </a:endParaRPr>
                    </a:p>
                    <a:p>
                      <a:pPr algn="ctr">
                        <a:lnSpc>
                          <a:spcPct val="107000"/>
                        </a:lnSpc>
                        <a:spcAft>
                          <a:spcPts val="800"/>
                        </a:spcAft>
                      </a:pPr>
                      <a:r>
                        <a:rPr lang="en-US" sz="1400" dirty="0" smtClean="0">
                          <a:effectLst/>
                          <a:latin typeface="+mn-lt"/>
                          <a:ea typeface="+mn-ea"/>
                          <a:cs typeface="+mn-cs"/>
                        </a:rPr>
                        <a:t>7</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r h="809625">
                <a:tc>
                  <a:txBody>
                    <a:bodyPr/>
                    <a:lstStyle/>
                    <a:p>
                      <a:pPr algn="ctr">
                        <a:lnSpc>
                          <a:spcPct val="107000"/>
                        </a:lnSpc>
                        <a:spcAft>
                          <a:spcPts val="800"/>
                        </a:spcAft>
                      </a:pPr>
                      <a:r>
                        <a:rPr lang="en-US" sz="1400">
                          <a:effectLst/>
                        </a:rPr>
                        <a:t>17</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endParaRPr lang="en-IN"/>
                    </a:p>
                  </a:txBody>
                  <a:tcPr/>
                </a:tc>
                <a:tc>
                  <a:txBody>
                    <a:bodyPr/>
                    <a:lstStyle/>
                    <a:p>
                      <a:pPr algn="ctr">
                        <a:lnSpc>
                          <a:spcPct val="107000"/>
                        </a:lnSpc>
                        <a:spcAft>
                          <a:spcPts val="800"/>
                        </a:spcAft>
                      </a:pPr>
                      <a:r>
                        <a:rPr lang="en-US" sz="1400" dirty="0" smtClean="0">
                          <a:effectLst/>
                        </a:rPr>
                        <a:t>14-02-2022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07000"/>
                        </a:lnSpc>
                        <a:spcAft>
                          <a:spcPts val="800"/>
                        </a:spcAft>
                      </a:pPr>
                      <a:r>
                        <a:rPr lang="en-US" sz="1400" dirty="0" smtClean="0">
                          <a:effectLst/>
                        </a:rPr>
                        <a:t>16-02-2022</a:t>
                      </a:r>
                      <a:r>
                        <a:rPr lang="en-US" sz="1400" dirty="0">
                          <a:effectLst/>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vMerge="1">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c>
                  <a:txBody>
                    <a:bodyPr/>
                    <a:lstStyle/>
                    <a:p>
                      <a:pPr algn="ctr">
                        <a:lnSpc>
                          <a:spcPct val="115000"/>
                        </a:lnSpc>
                        <a:spcAft>
                          <a:spcPts val="1000"/>
                        </a:spcAft>
                      </a:pPr>
                      <a:r>
                        <a:rPr lang="en-US" sz="1400" dirty="0" smtClean="0">
                          <a:effectLst/>
                        </a:rPr>
                        <a:t>Completed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165" marR="50165" marT="9525" marB="0"/>
                </a:tc>
              </a:tr>
            </a:tbl>
          </a:graphicData>
        </a:graphic>
      </p:graphicFrame>
    </p:spTree>
    <p:extLst>
      <p:ext uri="{BB962C8B-B14F-4D97-AF65-F5344CB8AC3E}">
        <p14:creationId xmlns:p14="http://schemas.microsoft.com/office/powerpoint/2010/main" val="1289319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696200" cy="3349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SPRINT BACKLOG ACTUAL</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473349"/>
              </p:ext>
            </p:extLst>
          </p:nvPr>
        </p:nvGraphicFramePr>
        <p:xfrm>
          <a:off x="1" y="947424"/>
          <a:ext cx="9067795" cy="5878867"/>
        </p:xfrm>
        <a:graphic>
          <a:graphicData uri="http://schemas.openxmlformats.org/drawingml/2006/table">
            <a:tbl>
              <a:tblPr firstRow="1" firstCol="1" bandRow="1">
                <a:tableStyleId>{5940675A-B579-460E-94D1-54222C63F5DA}</a:tableStyleId>
              </a:tblPr>
              <a:tblGrid>
                <a:gridCol w="1457923"/>
                <a:gridCol w="678863"/>
                <a:gridCol w="538393"/>
                <a:gridCol w="410865"/>
                <a:gridCol w="410865"/>
                <a:gridCol w="410865"/>
                <a:gridCol w="410865"/>
                <a:gridCol w="410865"/>
                <a:gridCol w="410865"/>
                <a:gridCol w="410865"/>
                <a:gridCol w="410865"/>
                <a:gridCol w="410865"/>
                <a:gridCol w="410865"/>
                <a:gridCol w="410865"/>
                <a:gridCol w="410865"/>
                <a:gridCol w="410865"/>
                <a:gridCol w="410865"/>
                <a:gridCol w="640506"/>
              </a:tblGrid>
              <a:tr h="1196410">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Backlog Item</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Status and Completion date </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Original Estimate in hours</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5</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6</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7</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8</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9</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10</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smtClean="0">
                          <a:effectLst/>
                          <a:latin typeface="Times New Roman" panose="02020603050405020304" pitchFamily="18" charset="0"/>
                          <a:cs typeface="Times New Roman" panose="02020603050405020304" pitchFamily="18" charset="0"/>
                        </a:rPr>
                        <a:t>Day 14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Completed</a:t>
                      </a:r>
                    </a:p>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   &lt;Y/N&gt;</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629602">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User story  #</a:t>
                      </a:r>
                      <a:r>
                        <a:rPr lang="en-IN" sz="1300" dirty="0" smtClean="0">
                          <a:effectLst/>
                          <a:latin typeface="Times New Roman" panose="02020603050405020304" pitchFamily="18" charset="0"/>
                          <a:cs typeface="Times New Roman" panose="02020603050405020304" pitchFamily="18" charset="0"/>
                        </a:rPr>
                        <a:t>1,2</a:t>
                      </a:r>
                    </a:p>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300" dirty="0" smtClean="0">
                          <a:effectLst/>
                          <a:latin typeface="Times New Roman" panose="02020603050405020304" pitchFamily="18" charset="0"/>
                          <a:cs typeface="Times New Roman" panose="02020603050405020304" pitchFamily="18" charset="0"/>
                        </a:rPr>
                        <a:t>Hours</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1599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27/11/21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      Y</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20988">
                <a:tc>
                  <a:txBody>
                    <a:bodyPr/>
                    <a:lstStyle/>
                    <a:p>
                      <a:pPr algn="ctr">
                        <a:lnSpc>
                          <a:spcPct val="107000"/>
                        </a:lnSpc>
                        <a:spcAft>
                          <a:spcPts val="800"/>
                        </a:spcAft>
                      </a:pPr>
                      <a:r>
                        <a:rPr lang="en-IN" sz="1300" dirty="0" smtClean="0">
                          <a:effectLst/>
                          <a:latin typeface="Times New Roman" panose="02020603050405020304" pitchFamily="18" charset="0"/>
                          <a:ea typeface="Calibri" panose="020F0502020204030204" pitchFamily="34" charset="0"/>
                          <a:cs typeface="Times New Roman" panose="02020603050405020304" pitchFamily="18" charset="0"/>
                        </a:rPr>
                        <a:t>  Database</a:t>
                      </a:r>
                      <a:r>
                        <a:rPr lang="en-IN" sz="1300" baseline="0" dirty="0" smtClean="0">
                          <a:effectLst/>
                          <a:latin typeface="Times New Roman" panose="02020603050405020304" pitchFamily="18" charset="0"/>
                          <a:ea typeface="Calibri" panose="020F0502020204030204" pitchFamily="34" charset="0"/>
                          <a:cs typeface="Times New Roman" panose="02020603050405020304" pitchFamily="18" charset="0"/>
                        </a:rPr>
                        <a:t> Connectivity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30/11/21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3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0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a:t>
                      </a:r>
                      <a:r>
                        <a:rPr lang="en-IN" sz="1300" dirty="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      Y</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15999">
                <a:tc>
                  <a:txBody>
                    <a:bodyPr/>
                    <a:lstStyle/>
                    <a:p>
                      <a:pPr>
                        <a:lnSpc>
                          <a:spcPct val="107000"/>
                        </a:lnSpc>
                        <a:spcAft>
                          <a:spcPts val="800"/>
                        </a:spcAft>
                      </a:pPr>
                      <a:r>
                        <a:rPr lang="en-IN" sz="1300" dirty="0" smtClean="0">
                          <a:effectLst/>
                          <a:latin typeface="Times New Roman" panose="02020603050405020304" pitchFamily="18" charset="0"/>
                          <a:ea typeface="Calibri" panose="020F0502020204030204" pitchFamily="34" charset="0"/>
                          <a:cs typeface="Times New Roman" panose="02020603050405020304" pitchFamily="18" charset="0"/>
                        </a:rPr>
                        <a:t>              Coding</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01/11/21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0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15999">
                <a:tc>
                  <a:txBody>
                    <a:bodyPr/>
                    <a:lstStyle/>
                    <a:p>
                      <a:pPr algn="ctr">
                        <a:lnSpc>
                          <a:spcPct val="107000"/>
                        </a:lnSpc>
                        <a:spcAft>
                          <a:spcPts val="0"/>
                        </a:spcAft>
                      </a:pPr>
                      <a:r>
                        <a:rPr lang="en-US" sz="1300" dirty="0" smtClean="0">
                          <a:effectLst/>
                          <a:latin typeface="Times New Roman" panose="02020603050405020304" pitchFamily="18" charset="0"/>
                          <a:cs typeface="Times New Roman" panose="02020603050405020304" pitchFamily="18" charset="0"/>
                        </a:rPr>
                        <a:t>Testing</a:t>
                      </a:r>
                      <a:endParaRPr lang="en-IN" sz="1300" dirty="0" smtClean="0">
                        <a:effectLst/>
                        <a:latin typeface="Times New Roman" panose="02020603050405020304" pitchFamily="18" charset="0"/>
                        <a:cs typeface="Times New Roman" panose="02020603050405020304" pitchFamily="18" charset="0"/>
                      </a:endParaRPr>
                    </a:p>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05/12/21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629602">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User story  #3,4,5,6,7</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1599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08/12/21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20988">
                <a:tc>
                  <a:txBody>
                    <a:bodyPr/>
                    <a:lstStyle/>
                    <a:p>
                      <a:pPr algn="ct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Database </a:t>
                      </a:r>
                      <a:r>
                        <a:rPr lang="en-IN" sz="1300" dirty="0" smtClean="0">
                          <a:effectLst/>
                          <a:latin typeface="Times New Roman" panose="02020603050405020304" pitchFamily="18" charset="0"/>
                          <a:ea typeface="Calibri" panose="020F0502020204030204" pitchFamily="34" charset="0"/>
                          <a:cs typeface="Times New Roman" panose="02020603050405020304" pitchFamily="18" charset="0"/>
                        </a:rPr>
                        <a:t>   Connectivity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479" marR="29479" marT="5083"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200" dirty="0" smtClean="0">
                          <a:effectLst/>
                          <a:latin typeface="Times New Roman" panose="02020603050405020304" pitchFamily="18" charset="0"/>
                          <a:cs typeface="Times New Roman" panose="02020603050405020304" pitchFamily="18" charset="0"/>
                        </a:rPr>
                        <a:t>15/12/21</a:t>
                      </a:r>
                      <a:endParaRPr lang="en-IN"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1</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1</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6473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Coding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24/12/21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Y</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1599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Testing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01/01/22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baseline="0" dirty="0" smtClean="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bl>
          </a:graphicData>
        </a:graphic>
      </p:graphicFrame>
    </p:spTree>
    <p:extLst>
      <p:ext uri="{BB962C8B-B14F-4D97-AF65-F5344CB8AC3E}">
        <p14:creationId xmlns:p14="http://schemas.microsoft.com/office/powerpoint/2010/main" val="15524867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8390163"/>
              </p:ext>
            </p:extLst>
          </p:nvPr>
        </p:nvGraphicFramePr>
        <p:xfrm>
          <a:off x="76200" y="152400"/>
          <a:ext cx="8991600" cy="6664529"/>
        </p:xfrm>
        <a:graphic>
          <a:graphicData uri="http://schemas.openxmlformats.org/drawingml/2006/table">
            <a:tbl>
              <a:tblPr firstRow="1" firstCol="1" bandRow="1">
                <a:tableStyleId>{5940675A-B579-460E-94D1-54222C63F5DA}</a:tableStyleId>
              </a:tblPr>
              <a:tblGrid>
                <a:gridCol w="1480429"/>
                <a:gridCol w="689341"/>
                <a:gridCol w="546702"/>
                <a:gridCol w="417207"/>
                <a:gridCol w="417207"/>
                <a:gridCol w="417207"/>
                <a:gridCol w="417207"/>
                <a:gridCol w="417207"/>
                <a:gridCol w="417207"/>
                <a:gridCol w="417207"/>
                <a:gridCol w="417207"/>
                <a:gridCol w="417207"/>
                <a:gridCol w="417207"/>
                <a:gridCol w="417207"/>
                <a:gridCol w="417207"/>
                <a:gridCol w="417207"/>
                <a:gridCol w="417207"/>
                <a:gridCol w="434230"/>
              </a:tblGrid>
              <a:tr h="1293937">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Backlog Item</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Status and Completion date </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Original Estimate in hours</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5</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6</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7</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8</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9</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10</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smtClean="0">
                          <a:effectLst/>
                          <a:latin typeface="Times New Roman" panose="02020603050405020304" pitchFamily="18" charset="0"/>
                          <a:cs typeface="Times New Roman" panose="02020603050405020304" pitchFamily="18" charset="0"/>
                        </a:rPr>
                        <a:t>Day 14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Completed</a:t>
                      </a:r>
                    </a:p>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   &lt;Y/N&gt;</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812724">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300" dirty="0" smtClean="0">
                          <a:effectLst/>
                          <a:latin typeface="Times New Roman" panose="02020603050405020304" pitchFamily="18" charset="0"/>
                          <a:cs typeface="Times New Roman" panose="02020603050405020304" pitchFamily="18" charset="0"/>
                        </a:rPr>
                        <a:t>User story  #8,9,10,11,12,13,14,</a:t>
                      </a:r>
                    </a:p>
                    <a:p>
                      <a:pPr marL="0" marR="0" indent="0" algn="ctr" defTabSz="914400" rtl="0" eaLnBrk="1" fontAlgn="auto" latinLnBrk="0" hangingPunct="1">
                        <a:lnSpc>
                          <a:spcPct val="107000"/>
                        </a:lnSpc>
                        <a:spcBef>
                          <a:spcPts val="0"/>
                        </a:spcBef>
                        <a:spcAft>
                          <a:spcPts val="0"/>
                        </a:spcAft>
                        <a:buClrTx/>
                        <a:buSzTx/>
                        <a:buFontTx/>
                        <a:buNone/>
                        <a:tabLst/>
                        <a:defRPr/>
                      </a:pPr>
                      <a:r>
                        <a:rPr lang="en-IN" sz="1300" dirty="0" smtClean="0">
                          <a:effectLst/>
                          <a:latin typeface="Times New Roman" panose="02020603050405020304" pitchFamily="18" charset="0"/>
                          <a:cs typeface="Times New Roman" panose="02020603050405020304" pitchFamily="18" charset="0"/>
                        </a:rPr>
                        <a:t>15</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300" dirty="0" smtClean="0">
                          <a:effectLst/>
                          <a:latin typeface="Times New Roman" panose="02020603050405020304" pitchFamily="18" charset="0"/>
                          <a:cs typeface="Times New Roman" panose="02020603050405020304" pitchFamily="18" charset="0"/>
                        </a:rPr>
                        <a:t>Hours</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05/01/22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gn="ct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Database Connectivity</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17/01/22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Coding</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19/01/22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Testing</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02/02/22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300" dirty="0" smtClean="0">
                          <a:effectLst/>
                          <a:latin typeface="Times New Roman" panose="02020603050405020304" pitchFamily="18" charset="0"/>
                          <a:cs typeface="Times New Roman" panose="02020603050405020304" pitchFamily="18" charset="0"/>
                        </a:rPr>
                        <a:t>User story  #16,17</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12/02/22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gn="ct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Database Connectivity</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13/02/22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Coding</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15/02/22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Testing</a:t>
                      </a:r>
                    </a:p>
                  </a:txBody>
                  <a:tcPr marL="29479" marR="29479" marT="5083" marB="0"/>
                </a:tc>
                <a:tc>
                  <a:txBody>
                    <a:bodyPr/>
                    <a:lstStyle/>
                    <a:p>
                      <a:pPr algn="l">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16/02/22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2274">
                <a:tc>
                  <a:txBody>
                    <a:bodyPr/>
                    <a:lstStyle/>
                    <a:p>
                      <a:pPr algn="ctr">
                        <a:lnSpc>
                          <a:spcPct val="107000"/>
                        </a:lnSpc>
                        <a:spcAft>
                          <a:spcPts val="0"/>
                        </a:spcAft>
                      </a:pPr>
                      <a:r>
                        <a:rPr lang="en-US" sz="1300" dirty="0" smtClean="0">
                          <a:effectLst/>
                          <a:latin typeface="Times New Roman" panose="02020603050405020304" pitchFamily="18" charset="0"/>
                          <a:cs typeface="Times New Roman" panose="02020603050405020304" pitchFamily="18" charset="0"/>
                        </a:rPr>
                        <a:t>Total</a:t>
                      </a:r>
                      <a:endParaRPr lang="en-IN" sz="1300" dirty="0" smtClean="0">
                        <a:effectLst/>
                        <a:latin typeface="Times New Roman" panose="02020603050405020304" pitchFamily="18" charset="0"/>
                        <a:cs typeface="Times New Roman" panose="02020603050405020304" pitchFamily="18" charset="0"/>
                      </a:endParaRPr>
                    </a:p>
                  </a:txBody>
                  <a:tcPr marL="55147" marR="55147" marT="0" marB="0"/>
                </a:tc>
                <a:tc>
                  <a:txBody>
                    <a:bodyPr/>
                    <a:lstStyle/>
                    <a:p>
                      <a:pPr algn="l">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bl>
          </a:graphicData>
        </a:graphic>
      </p:graphicFrame>
    </p:spTree>
    <p:extLst>
      <p:ext uri="{BB962C8B-B14F-4D97-AF65-F5344CB8AC3E}">
        <p14:creationId xmlns:p14="http://schemas.microsoft.com/office/powerpoint/2010/main" val="1244414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077200" cy="533400"/>
          </a:xfrm>
        </p:spPr>
        <p:txBody>
          <a:bodyPr>
            <a:normAutofit fontScale="90000"/>
          </a:bodyPr>
          <a:lstStyle/>
          <a:p>
            <a:r>
              <a:rPr lang="en-IN" b="1" dirty="0" smtClean="0"/>
              <a:t/>
            </a:r>
            <a:br>
              <a:rPr lang="en-IN" b="1" dirty="0" smtClean="0"/>
            </a:br>
            <a:r>
              <a:rPr lang="en-IN" b="1" dirty="0" smtClean="0">
                <a:latin typeface="Times New Roman" panose="02020603050405020304" pitchFamily="18" charset="0"/>
                <a:cs typeface="Times New Roman" panose="02020603050405020304" pitchFamily="18" charset="0"/>
              </a:rPr>
              <a:t>SPRINT BACKLOG PLAN</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8240764"/>
              </p:ext>
            </p:extLst>
          </p:nvPr>
        </p:nvGraphicFramePr>
        <p:xfrm>
          <a:off x="-12826" y="1066800"/>
          <a:ext cx="9156826" cy="5791538"/>
        </p:xfrm>
        <a:graphic>
          <a:graphicData uri="http://schemas.openxmlformats.org/drawingml/2006/table">
            <a:tbl>
              <a:tblPr firstRow="1" firstCol="1" bandRow="1">
                <a:tableStyleId>{5940675A-B579-460E-94D1-54222C63F5DA}</a:tableStyleId>
              </a:tblPr>
              <a:tblGrid>
                <a:gridCol w="1615398"/>
                <a:gridCol w="734585"/>
                <a:gridCol w="582583"/>
                <a:gridCol w="444590"/>
                <a:gridCol w="444590"/>
                <a:gridCol w="444590"/>
                <a:gridCol w="444590"/>
                <a:gridCol w="444590"/>
                <a:gridCol w="444590"/>
                <a:gridCol w="444590"/>
                <a:gridCol w="444590"/>
                <a:gridCol w="444590"/>
                <a:gridCol w="444590"/>
                <a:gridCol w="444590"/>
                <a:gridCol w="444590"/>
                <a:gridCol w="444590"/>
                <a:gridCol w="444590"/>
              </a:tblGrid>
              <a:tr h="1310061">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Backlog Item</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Status and Completion date </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Original Estimate in hours</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5</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6</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7</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8</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9</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10</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r>
              <a:tr h="423591">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User story  #</a:t>
                      </a:r>
                      <a:r>
                        <a:rPr lang="en-IN" sz="1300" dirty="0" smtClean="0">
                          <a:effectLst/>
                          <a:latin typeface="Times New Roman" panose="02020603050405020304" pitchFamily="18" charset="0"/>
                          <a:cs typeface="Times New Roman" panose="02020603050405020304" pitchFamily="18" charset="0"/>
                        </a:rPr>
                        <a:t>1,2</a:t>
                      </a: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r>
              <a:tr h="567798">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27/11/21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84866">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Database Connectivity</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30/11/21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3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0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a:t>
                      </a:r>
                      <a:r>
                        <a:rPr lang="en-IN" sz="1300" dirty="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0</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84866">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Testing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01/11/21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 0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84866">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Coding</a:t>
                      </a:r>
                    </a:p>
                  </a:txBody>
                  <a:tcPr marL="55147" marR="55147" marT="0"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05/12/21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23591">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User story  #3,4,5,6,7</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a:effectLst/>
                          <a:latin typeface="Times New Roman" panose="02020603050405020304" pitchFamily="18" charset="0"/>
                          <a:cs typeface="Times New Roman" panose="02020603050405020304" pitchFamily="18" charset="0"/>
                        </a:rPr>
                        <a:t> </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84866">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08/12/21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320916">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Database Connectivity</a:t>
                      </a:r>
                    </a:p>
                  </a:txBody>
                  <a:tcPr marL="29479" marR="29479" marT="5083"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IN" sz="1200" dirty="0" smtClean="0">
                          <a:effectLst/>
                          <a:latin typeface="Times New Roman" panose="02020603050405020304" pitchFamily="18" charset="0"/>
                          <a:cs typeface="Times New Roman" panose="02020603050405020304" pitchFamily="18" charset="0"/>
                        </a:rPr>
                        <a:t>15/12/21</a:t>
                      </a:r>
                      <a:endParaRPr lang="en-IN"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1</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1</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84866">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Coding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24/12/21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320916">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Testing</a:t>
                      </a:r>
                    </a:p>
                  </a:txBody>
                  <a:tcPr marL="29479" marR="29479" marT="5083" marB="0"/>
                </a:tc>
                <a:tc>
                  <a:txBody>
                    <a:bodyPr/>
                    <a:lstStyle/>
                    <a:p>
                      <a:pPr algn="l">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01/01/22</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baseline="0" dirty="0" smtClean="0">
                          <a:effectLst/>
                          <a:latin typeface="Times New Roman" panose="02020603050405020304" pitchFamily="18" charset="0"/>
                          <a:cs typeface="Times New Roman" panose="02020603050405020304" pitchFamily="18" charset="0"/>
                        </a:rPr>
                        <a:t> 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r>
                        <a:rPr lang="en-IN" sz="1300" dirty="0" smtClean="0">
                          <a:effectLst/>
                          <a:latin typeface="Times New Roman" panose="02020603050405020304" pitchFamily="18"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bl>
          </a:graphicData>
        </a:graphic>
      </p:graphicFrame>
      <p:sp>
        <p:nvSpPr>
          <p:cNvPr id="5" name="Rectangle 1"/>
          <p:cNvSpPr>
            <a:spLocks noChangeArrowheads="1"/>
          </p:cNvSpPr>
          <p:nvPr/>
        </p:nvSpPr>
        <p:spPr bwMode="auto">
          <a:xfrm>
            <a:off x="136478" y="-96760"/>
            <a:ext cx="8188654" cy="5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54693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6053900"/>
              </p:ext>
            </p:extLst>
          </p:nvPr>
        </p:nvGraphicFramePr>
        <p:xfrm>
          <a:off x="25651" y="274639"/>
          <a:ext cx="9118351" cy="6585486"/>
        </p:xfrm>
        <a:graphic>
          <a:graphicData uri="http://schemas.openxmlformats.org/drawingml/2006/table">
            <a:tbl>
              <a:tblPr firstRow="1" firstCol="1" bandRow="1">
                <a:tableStyleId>{5940675A-B579-460E-94D1-54222C63F5DA}</a:tableStyleId>
              </a:tblPr>
              <a:tblGrid>
                <a:gridCol w="1608610"/>
                <a:gridCol w="731498"/>
                <a:gridCol w="580135"/>
                <a:gridCol w="442722"/>
                <a:gridCol w="442722"/>
                <a:gridCol w="442722"/>
                <a:gridCol w="442722"/>
                <a:gridCol w="442722"/>
                <a:gridCol w="442722"/>
                <a:gridCol w="442722"/>
                <a:gridCol w="442722"/>
                <a:gridCol w="442722"/>
                <a:gridCol w="442722"/>
                <a:gridCol w="442722"/>
                <a:gridCol w="442722"/>
                <a:gridCol w="442722"/>
                <a:gridCol w="442722"/>
              </a:tblGrid>
              <a:tr h="1405407">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Backlog Item</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Status and Completion date </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Original Estimate in hours</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5</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6</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7</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8</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9</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10</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11</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12</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13</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IN" sz="1300" b="1" dirty="0">
                          <a:effectLst/>
                          <a:latin typeface="Times New Roman" panose="02020603050405020304" pitchFamily="18" charset="0"/>
                          <a:cs typeface="Times New Roman" panose="02020603050405020304" pitchFamily="18" charset="0"/>
                        </a:rPr>
                        <a:t>Day 14</a:t>
                      </a:r>
                      <a:endParaRPr lang="en-IN" sz="13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r>
              <a:tr h="633762">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300" dirty="0" smtClean="0">
                          <a:effectLst/>
                          <a:latin typeface="Times New Roman" panose="02020603050405020304" pitchFamily="18" charset="0"/>
                          <a:cs typeface="Times New Roman" panose="02020603050405020304" pitchFamily="18" charset="0"/>
                        </a:rPr>
                        <a:t>User story  #8,9,10,11,12,13,14,15</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a:effectLst/>
                          <a:latin typeface="Times New Roman" panose="02020603050405020304" pitchFamily="18" charset="0"/>
                          <a:cs typeface="Times New Roman" panose="02020603050405020304" pitchFamily="18" charset="0"/>
                        </a:rPr>
                        <a:t>Hours</a:t>
                      </a:r>
                      <a:endParaRPr lang="en-IN"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l">
                        <a:lnSpc>
                          <a:spcPct val="107000"/>
                        </a:lnSpc>
                        <a:spcAft>
                          <a:spcPts val="0"/>
                        </a:spcAft>
                      </a:pPr>
                      <a:r>
                        <a:rPr lang="en-IN" sz="1300" dirty="0">
                          <a:effectLst/>
                          <a:latin typeface="Times New Roman" panose="02020603050405020304" pitchFamily="18" charset="0"/>
                          <a:cs typeface="Times New Roman" panose="02020603050405020304" pitchFamily="18" charset="0"/>
                        </a:rPr>
                        <a:t>Hours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05/01/22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Database Connectivity</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17/01/22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Coding</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19/01/22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Testing</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02/02/22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IN" sz="1300" dirty="0" smtClean="0">
                          <a:effectLst/>
                          <a:latin typeface="Times New Roman" panose="02020603050405020304" pitchFamily="18" charset="0"/>
                          <a:cs typeface="Times New Roman" panose="02020603050405020304" pitchFamily="18" charset="0"/>
                        </a:rPr>
                        <a:t>User story  #16,17</a:t>
                      </a:r>
                      <a:endParaRPr lang="en-IN" sz="13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l">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UI Designing</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12/02/22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Database Connectivity</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13/02/22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Coding</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15/02/22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nSpc>
                          <a:spcPct val="107000"/>
                        </a:lnSpc>
                        <a:spcAft>
                          <a:spcPts val="800"/>
                        </a:spcAft>
                      </a:pPr>
                      <a:r>
                        <a:rPr lang="en-IN" sz="1300" dirty="0">
                          <a:effectLst/>
                          <a:latin typeface="Times New Roman" panose="02020603050405020304" pitchFamily="18" charset="0"/>
                          <a:ea typeface="Calibri" panose="020F0502020204030204" pitchFamily="34" charset="0"/>
                          <a:cs typeface="Times New Roman" panose="02020603050405020304" pitchFamily="18" charset="0"/>
                        </a:rPr>
                        <a:t>              Testing</a:t>
                      </a:r>
                    </a:p>
                  </a:txBody>
                  <a:tcPr marL="29479" marR="29479" marT="5083" marB="0"/>
                </a:tc>
                <a:tc>
                  <a:txBody>
                    <a:bodyPr/>
                    <a:lstStyle/>
                    <a:p>
                      <a:pPr algn="l">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16/02/22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r h="454419">
                <a:tc>
                  <a:txBody>
                    <a:bodyPr/>
                    <a:lstStyle/>
                    <a:p>
                      <a:pPr algn="ctr">
                        <a:lnSpc>
                          <a:spcPct val="107000"/>
                        </a:lnSpc>
                        <a:spcAft>
                          <a:spcPts val="80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479" marR="29479" marT="5083" marB="0"/>
                </a:tc>
                <a:tc>
                  <a:txBody>
                    <a:bodyPr/>
                    <a:lstStyle/>
                    <a:p>
                      <a:pPr algn="l">
                        <a:lnSpc>
                          <a:spcPct val="107000"/>
                        </a:lnSpc>
                        <a:spcAft>
                          <a:spcPts val="0"/>
                        </a:spcAft>
                      </a:pP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97" marR="6299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0</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c>
                  <a:txBody>
                    <a:bodyPr/>
                    <a:lstStyle/>
                    <a:p>
                      <a:pPr algn="ctr">
                        <a:lnSpc>
                          <a:spcPct val="107000"/>
                        </a:lnSpc>
                        <a:spcAft>
                          <a:spcPts val="0"/>
                        </a:spcAft>
                      </a:pPr>
                      <a:r>
                        <a:rPr lang="en-US" sz="1300" dirty="0" smtClean="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147" marR="55147" marT="0" marB="0"/>
                </a:tc>
              </a:tr>
            </a:tbl>
          </a:graphicData>
        </a:graphic>
      </p:graphicFrame>
    </p:spTree>
    <p:extLst>
      <p:ext uri="{BB962C8B-B14F-4D97-AF65-F5344CB8AC3E}">
        <p14:creationId xmlns:p14="http://schemas.microsoft.com/office/powerpoint/2010/main" val="24545931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endParaRPr lang="en-US" sz="4400" dirty="0" smtClean="0">
              <a:latin typeface="Times New Roman" panose="02020603050405020304" pitchFamily="18" charset="0"/>
              <a:cs typeface="Times New Roman" panose="02020603050405020304" pitchFamily="18" charset="0"/>
            </a:endParaRPr>
          </a:p>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r>
              <a:rPr lang="en-US" sz="4400" dirty="0" smtClean="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740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57200" y="1600200"/>
            <a:ext cx="8229600" cy="4525963"/>
          </a:xfrm>
        </p:spPr>
        <p:txBody>
          <a:bodyPr>
            <a:normAutofit/>
          </a:bodyPr>
          <a:lstStyle/>
          <a:p>
            <a:pPr marL="0" lvl="0" indent="0">
              <a:buNone/>
            </a:pPr>
            <a:r>
              <a:rPr lang="en-US" sz="2000" dirty="0" smtClean="0">
                <a:latin typeface="Times New Roman" panose="02020603050405020304" pitchFamily="18" charset="0"/>
                <a:cs typeface="Times New Roman" panose="02020603050405020304" pitchFamily="18" charset="0"/>
              </a:rPr>
              <a:t>The project Turf management is helpful to get to manage the activity of turf. Admin is the main user of the website who will manage every activity.</a:t>
            </a:r>
            <a:r>
              <a:rPr lang="en-US" sz="2000" dirty="0" smtClean="0"/>
              <a:t> </a:t>
            </a:r>
            <a:r>
              <a:rPr lang="en-US" sz="2000" dirty="0" smtClean="0">
                <a:latin typeface="Times New Roman" panose="02020603050405020304" pitchFamily="18" charset="0"/>
                <a:cs typeface="Times New Roman" panose="02020603050405020304" pitchFamily="18" charset="0"/>
              </a:rPr>
              <a:t>This application can be used by the Football enthusiastic players to book the available turf according to their need. </a:t>
            </a:r>
          </a:p>
          <a:p>
            <a:pPr marL="0" lvl="0" indent="0">
              <a:buNone/>
            </a:pPr>
            <a:r>
              <a:rPr lang="en-US" sz="2000" dirty="0" smtClean="0">
                <a:latin typeface="Times New Roman" panose="02020603050405020304" pitchFamily="18" charset="0"/>
                <a:cs typeface="Times New Roman" panose="02020603050405020304" pitchFamily="18" charset="0"/>
              </a:rPr>
              <a:t>This application not only helps the players but also the turf owners who want to expand their business through online medium.</a:t>
            </a:r>
            <a:r>
              <a:rPr lang="en-IN" sz="2000" dirty="0" smtClean="0">
                <a:latin typeface="Times New Roman" panose="02020603050405020304" pitchFamily="18" charset="0"/>
                <a:cs typeface="Times New Roman" panose="02020603050405020304" pitchFamily="18" charset="0"/>
              </a:rPr>
              <a:t> It </a:t>
            </a:r>
            <a:r>
              <a:rPr lang="en-US" sz="2000" dirty="0" smtClean="0">
                <a:latin typeface="Times New Roman" pitchFamily="18" charset="0"/>
                <a:cs typeface="Times New Roman" pitchFamily="18" charset="0"/>
              </a:rPr>
              <a:t>maintain the List of Turf and Booking History so it will be easy to access any time 24*7.</a:t>
            </a:r>
            <a:r>
              <a:rPr lang="en-US" sz="2000" dirty="0" smtClean="0"/>
              <a:t> </a:t>
            </a:r>
          </a:p>
          <a:p>
            <a:pPr marL="0" lvl="0" indent="0">
              <a:buNone/>
            </a:pPr>
            <a:r>
              <a:rPr lang="en-US" sz="2000" dirty="0" smtClean="0">
                <a:latin typeface="Times New Roman" panose="02020603050405020304" pitchFamily="18" charset="0"/>
                <a:cs typeface="Times New Roman" panose="02020603050405020304" pitchFamily="18" charset="0"/>
              </a:rPr>
              <a:t>This system has replaced the manual process of going to the location to book with an automated online process. Through, this application admin who is one of the users of this application will manage all the activities of Users such as search user, Add Turf, Manage Turf, and View Bookings</a:t>
            </a:r>
            <a:r>
              <a:rPr lang="en-US" sz="2000" dirty="0" smtClean="0"/>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MODULES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305800" cy="4754563"/>
          </a:xfrm>
        </p:spPr>
        <p:txBody>
          <a:bodyPr>
            <a:no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a:t>
            </a: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Login</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Register and manage Turf locations</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Register and Manage Turf managers</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View feedback</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View complaints and post reply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MANAGER</a:t>
            </a: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Login</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Register time slot with fees</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View booking and manage</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View payment</a:t>
            </a:r>
          </a:p>
          <a:p>
            <a:pPr>
              <a:buNone/>
            </a:pPr>
            <a:endParaRPr lang="en-IN" sz="1600" u="sng" dirty="0" smtClean="0">
              <a:latin typeface="Times New Roman" pitchFamily="18" charset="0"/>
              <a:cs typeface="Times New Roman" pitchFamily="18" charset="0"/>
            </a:endParaRPr>
          </a:p>
          <a:p>
            <a:pPr>
              <a:buNone/>
            </a:pPr>
            <a:r>
              <a:rPr lang="en-IN" sz="1600" u="sng" dirty="0" smtClean="0">
                <a:latin typeface="Times New Roman" pitchFamily="18" charset="0"/>
                <a:cs typeface="Times New Roman" pitchFamily="18" charset="0"/>
              </a:rPr>
              <a:t>    </a:t>
            </a:r>
            <a:endParaRPr lang="en-US" sz="16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a:t>
            </a: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Register</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Login</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View turf locations</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Book turf</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View booking status</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Add payment</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Post feedback</a:t>
            </a:r>
            <a:endParaRPr lang="en-IN" sz="19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Post complaint and view </a:t>
            </a:r>
            <a:r>
              <a:rPr lang="en-US" sz="1800" dirty="0">
                <a:latin typeface="Times New Roman" panose="02020603050405020304" pitchFamily="18" charset="0"/>
                <a:cs typeface="Times New Roman" panose="02020603050405020304" pitchFamily="18" charset="0"/>
              </a:rPr>
              <a:t>reply</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430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417638"/>
            <a:ext cx="8229600" cy="4525963"/>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Turf playground are used to play various sports like football, rugby, tennis, cricket, etc. People enjoy playing on the turf, it has vibrant environment and very safe to play. Many school teams and clubs prefer turf playground for practice and training purpose. Sometime it becomes difficult to book turf playground because of timing issue or the slot getting booked previously. This sports ground booking website is proposed for booking the turf in an easy and efficient way. It has three modules namely, Admin, Manager and User. Admin can login and can add turf locations, assign manager by creating login credentials for manager, add price details for the particular turf, manages turf and view the details of sports venues booking for all locations. Managers assigned by the Admin are different for different Turf playground locations. User can login to the system by registering details, he/she can login using credentials, he/she can check the rates, view the request for turf booking for the respective </a:t>
            </a:r>
            <a:r>
              <a:rPr lang="en-US" sz="2000" dirty="0" err="1" smtClean="0">
                <a:latin typeface="Times New Roman" panose="02020603050405020304" pitchFamily="18" charset="0"/>
                <a:cs typeface="Times New Roman" panose="02020603050405020304" pitchFamily="18" charset="0"/>
              </a:rPr>
              <a:t>location,and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manager can accept booking, generate bill and can view the booking history. Users can check the availability of the turf, select timings, fill personal details, can pay by providing bank details or card details and he/she can also see view previous turf booking history.</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1989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endParaRPr lang="en-IN" dirty="0"/>
          </a:p>
        </p:txBody>
      </p:sp>
      <p:sp>
        <p:nvSpPr>
          <p:cNvPr id="3" name="Content Placeholder 2"/>
          <p:cNvSpPr>
            <a:spLocks noGrp="1"/>
          </p:cNvSpPr>
          <p:nvPr>
            <p:ph idx="1"/>
          </p:nvPr>
        </p:nvSpPr>
        <p:spPr>
          <a:xfrm>
            <a:off x="76200" y="152400"/>
            <a:ext cx="8610600" cy="5973763"/>
          </a:xfrm>
        </p:spPr>
        <p:txBody>
          <a:bodyPr>
            <a:normAutofit/>
          </a:bodyPr>
          <a:lstStyle/>
          <a:p>
            <a:pPr marL="0" indent="0" algn="ctr">
              <a:buNone/>
            </a:pPr>
            <a:r>
              <a:rPr lang="en-US" sz="4400" b="1" dirty="0" smtClean="0">
                <a:latin typeface="Times New Roman" panose="02020603050405020304" pitchFamily="18" charset="0"/>
                <a:cs typeface="Times New Roman" panose="02020603050405020304" pitchFamily="18" charset="0"/>
              </a:rPr>
              <a:t>Tables</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Booking</a:t>
            </a:r>
          </a:p>
          <a:p>
            <a:pPr marL="0" indent="0">
              <a:buNone/>
            </a:pP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81" y="1724552"/>
            <a:ext cx="8516539" cy="3820058"/>
          </a:xfrm>
          <a:prstGeom prst="rect">
            <a:avLst/>
          </a:prstGeom>
        </p:spPr>
      </p:pic>
    </p:spTree>
    <p:extLst>
      <p:ext uri="{BB962C8B-B14F-4D97-AF65-F5344CB8AC3E}">
        <p14:creationId xmlns:p14="http://schemas.microsoft.com/office/powerpoint/2010/main" val="3475653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9616" y="0"/>
            <a:ext cx="9087416" cy="6781800"/>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Complaint</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smtClean="0">
              <a:latin typeface="Times New Roman" panose="02020603050405020304" pitchFamily="18" charset="0"/>
              <a:cs typeface="Times New Roman" panose="02020603050405020304" pitchFamily="18" charset="0"/>
            </a:endParaRPr>
          </a:p>
          <a:p>
            <a:pPr marL="0" indent="0">
              <a:buNone/>
            </a:pPr>
            <a:r>
              <a:rPr lang="en-US" sz="2000" b="1" u="sng" dirty="0" smtClean="0">
                <a:latin typeface="Times New Roman" panose="02020603050405020304" pitchFamily="18" charset="0"/>
                <a:cs typeface="Times New Roman" panose="02020603050405020304" pitchFamily="18" charset="0"/>
              </a:rPr>
              <a:t>Feedback</a:t>
            </a:r>
            <a:endParaRPr lang="en-IN" sz="20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61" y="457200"/>
            <a:ext cx="8202170" cy="3238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2" y="4648200"/>
            <a:ext cx="8211696" cy="1933845"/>
          </a:xfrm>
          <a:prstGeom prst="rect">
            <a:avLst/>
          </a:prstGeom>
        </p:spPr>
      </p:pic>
    </p:spTree>
    <p:extLst>
      <p:ext uri="{BB962C8B-B14F-4D97-AF65-F5344CB8AC3E}">
        <p14:creationId xmlns:p14="http://schemas.microsoft.com/office/powerpoint/2010/main" val="4105899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200" y="76200"/>
            <a:ext cx="8991600" cy="6781800"/>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Manager Registration</a:t>
            </a:r>
            <a:endParaRPr lang="en-IN" sz="2000" b="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8" y="685800"/>
            <a:ext cx="8903461" cy="4191000"/>
          </a:xfrm>
          <a:prstGeom prst="rect">
            <a:avLst/>
          </a:prstGeom>
        </p:spPr>
      </p:pic>
    </p:spTree>
    <p:extLst>
      <p:ext uri="{BB962C8B-B14F-4D97-AF65-F5344CB8AC3E}">
        <p14:creationId xmlns:p14="http://schemas.microsoft.com/office/powerpoint/2010/main" val="185669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1318</TotalTime>
  <Words>2008</Words>
  <Application>Microsoft Office PowerPoint</Application>
  <PresentationFormat>On-screen Show (4:3)</PresentationFormat>
  <Paragraphs>1220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TURF MANAGEMENT</vt:lpstr>
      <vt:lpstr>TABLE OF CONTENTS</vt:lpstr>
      <vt:lpstr>INTRODUCTION</vt:lpstr>
      <vt:lpstr>MODULES</vt:lpstr>
      <vt:lpstr>MODULES</vt:lpstr>
      <vt:lpstr>Methodology</vt:lpstr>
      <vt:lpstr>PowerPoint Presentation</vt:lpstr>
      <vt:lpstr>PowerPoint Presentation</vt:lpstr>
      <vt:lpstr>PowerPoint Presentation</vt:lpstr>
      <vt:lpstr>PowerPoint Presentation</vt:lpstr>
      <vt:lpstr>PowerPoint Presentation</vt:lpstr>
      <vt:lpstr>Data Flow Diagram </vt:lpstr>
      <vt:lpstr>PowerPoint Presentation</vt:lpstr>
      <vt:lpstr> </vt:lpstr>
      <vt:lpstr>PowerPoint Presentation</vt:lpstr>
      <vt:lpstr>DEVELOPING ENVIRONMENT</vt:lpstr>
      <vt:lpstr>Future Enhancements</vt:lpstr>
      <vt:lpstr>PRODUCT BACKLOG</vt:lpstr>
      <vt:lpstr>PowerPoint Presentation</vt:lpstr>
      <vt:lpstr>USER STORY</vt:lpstr>
      <vt:lpstr>PowerPoint Presentation</vt:lpstr>
      <vt:lpstr>PROJECT PLAN</vt:lpstr>
      <vt:lpstr>PowerPoint Presentation</vt:lpstr>
      <vt:lpstr>SPRINT BACKLOG ACTUAL</vt:lpstr>
      <vt:lpstr>PowerPoint Presentation</vt:lpstr>
      <vt:lpstr> SPRINT BACKLOG PLAN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dell</cp:lastModifiedBy>
  <cp:revision>109</cp:revision>
  <dcterms:created xsi:type="dcterms:W3CDTF">2022-01-09T05:59:32Z</dcterms:created>
  <dcterms:modified xsi:type="dcterms:W3CDTF">2022-03-02T16:40:17Z</dcterms:modified>
</cp:coreProperties>
</file>