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3632F3-6263-4B8E-8520-D3657A30F0BB}"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BC536-CF37-4DCB-A88B-974026180803}" type="slidenum">
              <a:rPr lang="en-IN" smtClean="0"/>
              <a:t>‹#›</a:t>
            </a:fld>
            <a:endParaRPr lang="en-IN"/>
          </a:p>
        </p:txBody>
      </p:sp>
    </p:spTree>
    <p:extLst>
      <p:ext uri="{BB962C8B-B14F-4D97-AF65-F5344CB8AC3E}">
        <p14:creationId xmlns:p14="http://schemas.microsoft.com/office/powerpoint/2010/main" val="243068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3632F3-6263-4B8E-8520-D3657A30F0BB}"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BC536-CF37-4DCB-A88B-974026180803}" type="slidenum">
              <a:rPr lang="en-IN" smtClean="0"/>
              <a:t>‹#›</a:t>
            </a:fld>
            <a:endParaRPr lang="en-IN"/>
          </a:p>
        </p:txBody>
      </p:sp>
    </p:spTree>
    <p:extLst>
      <p:ext uri="{BB962C8B-B14F-4D97-AF65-F5344CB8AC3E}">
        <p14:creationId xmlns:p14="http://schemas.microsoft.com/office/powerpoint/2010/main" val="330001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3632F3-6263-4B8E-8520-D3657A30F0BB}"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BC536-CF37-4DCB-A88B-974026180803}" type="slidenum">
              <a:rPr lang="en-IN" smtClean="0"/>
              <a:t>‹#›</a:t>
            </a:fld>
            <a:endParaRPr lang="en-IN"/>
          </a:p>
        </p:txBody>
      </p:sp>
    </p:spTree>
    <p:extLst>
      <p:ext uri="{BB962C8B-B14F-4D97-AF65-F5344CB8AC3E}">
        <p14:creationId xmlns:p14="http://schemas.microsoft.com/office/powerpoint/2010/main" val="153190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03632F3-6263-4B8E-8520-D3657A30F0BB}"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BC536-CF37-4DCB-A88B-974026180803}" type="slidenum">
              <a:rPr lang="en-IN" smtClean="0"/>
              <a:t>‹#›</a:t>
            </a:fld>
            <a:endParaRPr lang="en-IN"/>
          </a:p>
        </p:txBody>
      </p:sp>
    </p:spTree>
    <p:extLst>
      <p:ext uri="{BB962C8B-B14F-4D97-AF65-F5344CB8AC3E}">
        <p14:creationId xmlns:p14="http://schemas.microsoft.com/office/powerpoint/2010/main" val="412439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3632F3-6263-4B8E-8520-D3657A30F0BB}"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BC536-CF37-4DCB-A88B-974026180803}" type="slidenum">
              <a:rPr lang="en-IN" smtClean="0"/>
              <a:t>‹#›</a:t>
            </a:fld>
            <a:endParaRPr lang="en-IN"/>
          </a:p>
        </p:txBody>
      </p:sp>
    </p:spTree>
    <p:extLst>
      <p:ext uri="{BB962C8B-B14F-4D97-AF65-F5344CB8AC3E}">
        <p14:creationId xmlns:p14="http://schemas.microsoft.com/office/powerpoint/2010/main" val="333594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03632F3-6263-4B8E-8520-D3657A30F0BB}"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9BC536-CF37-4DCB-A88B-974026180803}" type="slidenum">
              <a:rPr lang="en-IN" smtClean="0"/>
              <a:t>‹#›</a:t>
            </a:fld>
            <a:endParaRPr lang="en-IN"/>
          </a:p>
        </p:txBody>
      </p:sp>
    </p:spTree>
    <p:extLst>
      <p:ext uri="{BB962C8B-B14F-4D97-AF65-F5344CB8AC3E}">
        <p14:creationId xmlns:p14="http://schemas.microsoft.com/office/powerpoint/2010/main" val="66229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03632F3-6263-4B8E-8520-D3657A30F0BB}" type="datetimeFigureOut">
              <a:rPr lang="en-IN" smtClean="0"/>
              <a:t>17-01-2022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9BC536-CF37-4DCB-A88B-974026180803}" type="slidenum">
              <a:rPr lang="en-IN" smtClean="0"/>
              <a:t>‹#›</a:t>
            </a:fld>
            <a:endParaRPr lang="en-IN"/>
          </a:p>
        </p:txBody>
      </p:sp>
    </p:spTree>
    <p:extLst>
      <p:ext uri="{BB962C8B-B14F-4D97-AF65-F5344CB8AC3E}">
        <p14:creationId xmlns:p14="http://schemas.microsoft.com/office/powerpoint/2010/main" val="385317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03632F3-6263-4B8E-8520-D3657A30F0BB}" type="datetimeFigureOut">
              <a:rPr lang="en-IN" smtClean="0"/>
              <a:t>17-01-2022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9BC536-CF37-4DCB-A88B-974026180803}" type="slidenum">
              <a:rPr lang="en-IN" smtClean="0"/>
              <a:t>‹#›</a:t>
            </a:fld>
            <a:endParaRPr lang="en-IN"/>
          </a:p>
        </p:txBody>
      </p:sp>
    </p:spTree>
    <p:extLst>
      <p:ext uri="{BB962C8B-B14F-4D97-AF65-F5344CB8AC3E}">
        <p14:creationId xmlns:p14="http://schemas.microsoft.com/office/powerpoint/2010/main" val="85781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632F3-6263-4B8E-8520-D3657A30F0BB}" type="datetimeFigureOut">
              <a:rPr lang="en-IN" smtClean="0"/>
              <a:t>17-01-2022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9BC536-CF37-4DCB-A88B-974026180803}" type="slidenum">
              <a:rPr lang="en-IN" smtClean="0"/>
              <a:t>‹#›</a:t>
            </a:fld>
            <a:endParaRPr lang="en-IN"/>
          </a:p>
        </p:txBody>
      </p:sp>
    </p:spTree>
    <p:extLst>
      <p:ext uri="{BB962C8B-B14F-4D97-AF65-F5344CB8AC3E}">
        <p14:creationId xmlns:p14="http://schemas.microsoft.com/office/powerpoint/2010/main" val="91961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3632F3-6263-4B8E-8520-D3657A30F0BB}"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9BC536-CF37-4DCB-A88B-974026180803}" type="slidenum">
              <a:rPr lang="en-IN" smtClean="0"/>
              <a:t>‹#›</a:t>
            </a:fld>
            <a:endParaRPr lang="en-IN"/>
          </a:p>
        </p:txBody>
      </p:sp>
    </p:spTree>
    <p:extLst>
      <p:ext uri="{BB962C8B-B14F-4D97-AF65-F5344CB8AC3E}">
        <p14:creationId xmlns:p14="http://schemas.microsoft.com/office/powerpoint/2010/main" val="335559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3632F3-6263-4B8E-8520-D3657A30F0BB}"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9BC536-CF37-4DCB-A88B-974026180803}" type="slidenum">
              <a:rPr lang="en-IN" smtClean="0"/>
              <a:t>‹#›</a:t>
            </a:fld>
            <a:endParaRPr lang="en-IN"/>
          </a:p>
        </p:txBody>
      </p:sp>
    </p:spTree>
    <p:extLst>
      <p:ext uri="{BB962C8B-B14F-4D97-AF65-F5344CB8AC3E}">
        <p14:creationId xmlns:p14="http://schemas.microsoft.com/office/powerpoint/2010/main" val="917376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632F3-6263-4B8E-8520-D3657A30F0BB}" type="datetimeFigureOut">
              <a:rPr lang="en-IN" smtClean="0"/>
              <a:t>17-01-2022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BC536-CF37-4DCB-A88B-974026180803}" type="slidenum">
              <a:rPr lang="en-IN" smtClean="0"/>
              <a:t>‹#›</a:t>
            </a:fld>
            <a:endParaRPr lang="en-IN"/>
          </a:p>
        </p:txBody>
      </p:sp>
    </p:spTree>
    <p:extLst>
      <p:ext uri="{BB962C8B-B14F-4D97-AF65-F5344CB8AC3E}">
        <p14:creationId xmlns:p14="http://schemas.microsoft.com/office/powerpoint/2010/main" val="1954768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RUMOR DETECTION </a:t>
            </a:r>
            <a:br>
              <a:rPr lang="en-US" sz="3200" dirty="0" smtClean="0"/>
            </a:br>
            <a:r>
              <a:rPr lang="en-US" sz="3200" dirty="0" smtClean="0"/>
              <a:t>FROM SOCAIL MEDIA</a:t>
            </a:r>
            <a:endParaRPr lang="en-IN" sz="3200" dirty="0"/>
          </a:p>
        </p:txBody>
      </p:sp>
      <p:sp>
        <p:nvSpPr>
          <p:cNvPr id="3" name="Subtitle 2"/>
          <p:cNvSpPr>
            <a:spLocks noGrp="1"/>
          </p:cNvSpPr>
          <p:nvPr>
            <p:ph type="subTitle" idx="1"/>
          </p:nvPr>
        </p:nvSpPr>
        <p:spPr/>
        <p:txBody>
          <a:bodyPr>
            <a:normAutofit/>
          </a:bodyPr>
          <a:lstStyle/>
          <a:p>
            <a:r>
              <a:rPr lang="en-US" sz="1400" dirty="0" smtClean="0"/>
              <a:t>                                                                                                         NAME:AYISHA BEEBA</a:t>
            </a:r>
          </a:p>
          <a:p>
            <a:r>
              <a:rPr lang="en-US" sz="1400" dirty="0" smtClean="0"/>
              <a:t>                                                                                           ROLL NO:13     </a:t>
            </a:r>
          </a:p>
          <a:p>
            <a:r>
              <a:rPr lang="en-US" sz="1400" dirty="0"/>
              <a:t> </a:t>
            </a:r>
            <a:r>
              <a:rPr lang="en-US" sz="1400" dirty="0" smtClean="0"/>
              <a:t>                                                                                                                                    PRODUCT OWNER: </a:t>
            </a:r>
            <a:r>
              <a:rPr lang="en-US" sz="1400" dirty="0" err="1" smtClean="0"/>
              <a:t>Dr</a:t>
            </a:r>
            <a:r>
              <a:rPr lang="en-US" sz="1400" dirty="0" smtClean="0"/>
              <a:t> </a:t>
            </a:r>
            <a:r>
              <a:rPr lang="en-US" sz="1400" dirty="0" err="1" smtClean="0"/>
              <a:t>Geevar</a:t>
            </a:r>
            <a:r>
              <a:rPr lang="en-US" sz="1400" dirty="0" smtClean="0"/>
              <a:t> C Zacharias                                                                   </a:t>
            </a:r>
            <a:endParaRPr lang="en-IN" sz="1400" dirty="0" smtClean="0"/>
          </a:p>
          <a:p>
            <a:r>
              <a:rPr lang="en-US" sz="1400" dirty="0" smtClean="0"/>
              <a:t>                                                                                         </a:t>
            </a:r>
          </a:p>
          <a:p>
            <a:r>
              <a:rPr lang="en-US" sz="1100" dirty="0" smtClean="0"/>
              <a:t>           </a:t>
            </a:r>
          </a:p>
        </p:txBody>
      </p:sp>
    </p:spTree>
    <p:extLst>
      <p:ext uri="{BB962C8B-B14F-4D97-AF65-F5344CB8AC3E}">
        <p14:creationId xmlns:p14="http://schemas.microsoft.com/office/powerpoint/2010/main" val="237047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lstStyle/>
          <a:p>
            <a:r>
              <a:rPr lang="en-US" dirty="0" smtClean="0"/>
              <a:t>Description</a:t>
            </a:r>
          </a:p>
          <a:p>
            <a:r>
              <a:rPr lang="en-US" dirty="0" smtClean="0"/>
              <a:t>Modules</a:t>
            </a:r>
          </a:p>
          <a:p>
            <a:r>
              <a:rPr lang="en-US" dirty="0" smtClean="0"/>
              <a:t>Developing Environment</a:t>
            </a:r>
          </a:p>
          <a:p>
            <a:r>
              <a:rPr lang="en-US" dirty="0" smtClean="0"/>
              <a:t>Product Backlog</a:t>
            </a:r>
          </a:p>
          <a:p>
            <a:r>
              <a:rPr lang="en-US" dirty="0" smtClean="0"/>
              <a:t>User Story</a:t>
            </a:r>
          </a:p>
          <a:p>
            <a:r>
              <a:rPr lang="en-US" dirty="0" smtClean="0"/>
              <a:t>Project Plan</a:t>
            </a:r>
          </a:p>
          <a:p>
            <a:r>
              <a:rPr lang="en-US" dirty="0" smtClean="0"/>
              <a:t>Sprint Plan</a:t>
            </a:r>
            <a:endParaRPr lang="en-IN" dirty="0"/>
          </a:p>
        </p:txBody>
      </p:sp>
    </p:spTree>
    <p:extLst>
      <p:ext uri="{BB962C8B-B14F-4D97-AF65-F5344CB8AC3E}">
        <p14:creationId xmlns:p14="http://schemas.microsoft.com/office/powerpoint/2010/main" val="162882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Aft>
                <a:spcPts val="0"/>
              </a:spcAft>
            </a:pPr>
            <a:r>
              <a:rPr lang="en-US" b="1" dirty="0">
                <a:solidFill>
                  <a:srgbClr val="222222"/>
                </a:solidFill>
                <a:latin typeface="Times New Roman" panose="02020603050405020304" pitchFamily="18" charset="0"/>
                <a:ea typeface="Times New Roman" panose="02020603050405020304" pitchFamily="18" charset="0"/>
              </a:rPr>
              <a:t>Rumor Detection from Social Media</a:t>
            </a:r>
            <a:r>
              <a:rPr lang="en-IN" sz="2000" dirty="0">
                <a:latin typeface="Times New Roman" panose="02020603050405020304" pitchFamily="18" charset="0"/>
                <a:ea typeface="Times New Roman" panose="02020603050405020304" pitchFamily="18" charset="0"/>
              </a:rPr>
              <a:t/>
            </a:r>
            <a:br>
              <a:rPr lang="en-IN" sz="2000" dirty="0">
                <a:latin typeface="Times New Roman" panose="02020603050405020304" pitchFamily="18" charset="0"/>
                <a:ea typeface="Times New Roman" panose="02020603050405020304" pitchFamily="18" charset="0"/>
              </a:rPr>
            </a:br>
            <a:r>
              <a:rPr lang="en-US" sz="3200" b="1" dirty="0">
                <a:latin typeface="Times New Roman" panose="02020603050405020304" pitchFamily="18" charset="0"/>
                <a:ea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rPr>
              <a:t/>
            </a:r>
            <a:br>
              <a:rPr lang="en-IN" sz="2400" dirty="0">
                <a:latin typeface="Times New Roman" panose="02020603050405020304" pitchFamily="18" charset="0"/>
                <a:ea typeface="Times New Roman" panose="02020603050405020304" pitchFamily="18" charset="0"/>
              </a:rPr>
            </a:br>
            <a:r>
              <a:rPr lang="en-US" sz="3200" b="1" dirty="0">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dirty="0"/>
              <a:t>Nowadays, people are using social media networks to share their ideas, opinions, and feeling. Also, access to news is effortless and comfort with the using of social media networks which in the past people had to use newspapers and magazines to get aware of the world situations, but now they are using from social media networks to read the latest news just in a minute after a bad or good news occurred in the world. people are addicted to reading the news by using social media networks, which is the easiest way for them, but one issue that sometimes decreases the popularity of social media is dealing with Rumor. Here the main work is to seek the best outcome to find and detect Rumor</a:t>
            </a:r>
            <a:r>
              <a:rPr lang="en-US" b="1" dirty="0"/>
              <a:t> </a:t>
            </a:r>
            <a:r>
              <a:rPr lang="en-US" dirty="0"/>
              <a:t>and misleading news from social media networks with the help of deep learning by analyzing the similarity of the news</a:t>
            </a:r>
            <a:endParaRPr lang="en-IN" dirty="0"/>
          </a:p>
          <a:p>
            <a:pPr marL="0" indent="0">
              <a:buNone/>
            </a:pPr>
            <a:r>
              <a:rPr lang="en-US" b="1" dirty="0" smtClean="0"/>
              <a:t>OBJECTIVES </a:t>
            </a:r>
            <a:endParaRPr lang="en-IN" dirty="0"/>
          </a:p>
          <a:p>
            <a:pPr marL="0" indent="0">
              <a:buNone/>
            </a:pPr>
            <a:r>
              <a:rPr lang="en-US" b="1" dirty="0"/>
              <a:t> </a:t>
            </a:r>
            <a:endParaRPr lang="en-IN" dirty="0"/>
          </a:p>
          <a:p>
            <a:pPr marL="0" indent="0">
              <a:buNone/>
            </a:pPr>
            <a:r>
              <a:rPr lang="en-US" dirty="0"/>
              <a:t>• Providing easiest method to find a news is Rumor</a:t>
            </a:r>
            <a:r>
              <a:rPr lang="en-US" b="1" dirty="0"/>
              <a:t> </a:t>
            </a:r>
            <a:r>
              <a:rPr lang="en-US" dirty="0"/>
              <a:t>or not</a:t>
            </a:r>
            <a:endParaRPr lang="en-IN" dirty="0"/>
          </a:p>
          <a:p>
            <a:pPr marL="0" indent="0">
              <a:buNone/>
            </a:pPr>
            <a:r>
              <a:rPr lang="en-US" dirty="0"/>
              <a:t>• Using deep learning to make the output more accurate</a:t>
            </a:r>
            <a:endParaRPr lang="en-IN" dirty="0"/>
          </a:p>
          <a:p>
            <a:pPr marL="0" indent="0">
              <a:buNone/>
            </a:pPr>
            <a:r>
              <a:rPr lang="en-US" dirty="0"/>
              <a:t>• Awareness about Rumor news on social media</a:t>
            </a:r>
            <a:endParaRPr lang="en-IN" dirty="0"/>
          </a:p>
          <a:p>
            <a:endParaRPr lang="en-IN" dirty="0"/>
          </a:p>
        </p:txBody>
      </p:sp>
    </p:spTree>
    <p:extLst>
      <p:ext uri="{BB962C8B-B14F-4D97-AF65-F5344CB8AC3E}">
        <p14:creationId xmlns:p14="http://schemas.microsoft.com/office/powerpoint/2010/main" val="241637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40157"/>
          </a:xfrm>
        </p:spPr>
        <p:txBody>
          <a:bodyPr/>
          <a:lstStyle/>
          <a:p>
            <a:pPr algn="ctr"/>
            <a:r>
              <a:rPr lang="en-US" dirty="0" smtClean="0"/>
              <a:t>MODULES</a:t>
            </a:r>
            <a:endParaRPr lang="en-IN" dirty="0"/>
          </a:p>
        </p:txBody>
      </p:sp>
      <p:sp>
        <p:nvSpPr>
          <p:cNvPr id="3" name="Content Placeholder 2"/>
          <p:cNvSpPr>
            <a:spLocks noGrp="1"/>
          </p:cNvSpPr>
          <p:nvPr>
            <p:ph idx="1"/>
          </p:nvPr>
        </p:nvSpPr>
        <p:spPr>
          <a:xfrm>
            <a:off x="561109" y="1330036"/>
            <a:ext cx="10792691" cy="4846927"/>
          </a:xfrm>
        </p:spPr>
        <p:txBody>
          <a:bodyPr>
            <a:normAutofit fontScale="70000" lnSpcReduction="20000"/>
          </a:bodyPr>
          <a:lstStyle/>
          <a:p>
            <a:pPr marL="0" indent="0">
              <a:buNone/>
            </a:pPr>
            <a:r>
              <a:rPr lang="en-US" u="sng" dirty="0" smtClean="0"/>
              <a:t>Module 1:  Admin</a:t>
            </a:r>
          </a:p>
          <a:p>
            <a:pPr marL="0" indent="0">
              <a:buNone/>
            </a:pPr>
            <a:r>
              <a:rPr lang="en-US" dirty="0"/>
              <a:t> • View users</a:t>
            </a:r>
            <a:endParaRPr lang="en-IN" dirty="0"/>
          </a:p>
          <a:p>
            <a:pPr marL="0" indent="0">
              <a:buNone/>
            </a:pPr>
            <a:r>
              <a:rPr lang="en-US" dirty="0"/>
              <a:t>• View feedback</a:t>
            </a:r>
            <a:endParaRPr lang="en-IN" dirty="0"/>
          </a:p>
          <a:p>
            <a:pPr marL="0" indent="0">
              <a:buNone/>
            </a:pPr>
            <a:r>
              <a:rPr lang="en-US" dirty="0"/>
              <a:t>• View complaint and send reply</a:t>
            </a:r>
            <a:endParaRPr lang="en-IN" dirty="0"/>
          </a:p>
          <a:p>
            <a:pPr marL="0" indent="0">
              <a:buNone/>
            </a:pPr>
            <a:r>
              <a:rPr lang="en-US" dirty="0"/>
              <a:t>• Block /Unblock users</a:t>
            </a:r>
            <a:endParaRPr lang="en-IN" dirty="0"/>
          </a:p>
          <a:p>
            <a:pPr marL="0" indent="0">
              <a:buNone/>
            </a:pPr>
            <a:r>
              <a:rPr lang="en-US" u="sng" dirty="0" smtClean="0"/>
              <a:t>Module 2: User</a:t>
            </a:r>
          </a:p>
          <a:p>
            <a:pPr marL="0" indent="0">
              <a:buNone/>
            </a:pPr>
            <a:r>
              <a:rPr lang="en-US" dirty="0"/>
              <a:t>• Update profile</a:t>
            </a:r>
            <a:endParaRPr lang="en-IN" dirty="0"/>
          </a:p>
          <a:p>
            <a:pPr marL="0" indent="0">
              <a:buNone/>
            </a:pPr>
            <a:r>
              <a:rPr lang="en-US" dirty="0"/>
              <a:t>• Add and Manage friend request</a:t>
            </a:r>
            <a:endParaRPr lang="en-IN" dirty="0"/>
          </a:p>
          <a:p>
            <a:pPr marL="0" indent="0">
              <a:buNone/>
            </a:pPr>
            <a:r>
              <a:rPr lang="en-US" dirty="0"/>
              <a:t>• Send friend request</a:t>
            </a:r>
            <a:endParaRPr lang="en-IN" dirty="0"/>
          </a:p>
          <a:p>
            <a:pPr marL="0" indent="0">
              <a:buNone/>
            </a:pPr>
            <a:r>
              <a:rPr lang="en-US" dirty="0"/>
              <a:t>• View post and news</a:t>
            </a:r>
            <a:endParaRPr lang="en-IN" dirty="0"/>
          </a:p>
          <a:p>
            <a:pPr marL="0" indent="0">
              <a:buNone/>
            </a:pPr>
            <a:r>
              <a:rPr lang="en-US" dirty="0"/>
              <a:t>• Add news and post</a:t>
            </a:r>
            <a:endParaRPr lang="en-IN" dirty="0"/>
          </a:p>
          <a:p>
            <a:pPr marL="0" indent="0">
              <a:buNone/>
            </a:pPr>
            <a:r>
              <a:rPr lang="en-US" dirty="0"/>
              <a:t>• Add and view comments</a:t>
            </a:r>
            <a:endParaRPr lang="en-IN" dirty="0"/>
          </a:p>
          <a:p>
            <a:pPr marL="0" indent="0">
              <a:buNone/>
            </a:pPr>
            <a:r>
              <a:rPr lang="en-US" dirty="0"/>
              <a:t>• Send complaint and view reply</a:t>
            </a:r>
            <a:endParaRPr lang="en-IN" dirty="0"/>
          </a:p>
          <a:p>
            <a:pPr marL="0" indent="0">
              <a:buNone/>
            </a:pPr>
            <a:r>
              <a:rPr lang="en-US" dirty="0"/>
              <a:t>• Send feedback</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0518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ENVIRONMENT</a:t>
            </a:r>
            <a:endParaRPr lang="en-IN" dirty="0"/>
          </a:p>
        </p:txBody>
      </p:sp>
      <p:sp>
        <p:nvSpPr>
          <p:cNvPr id="3" name="Content Placeholder 2"/>
          <p:cNvSpPr>
            <a:spLocks noGrp="1"/>
          </p:cNvSpPr>
          <p:nvPr>
            <p:ph idx="1"/>
          </p:nvPr>
        </p:nvSpPr>
        <p:spPr/>
        <p:txBody>
          <a:bodyPr/>
          <a:lstStyle/>
          <a:p>
            <a:pPr lvl="0"/>
            <a:r>
              <a:rPr lang="en-US" sz="1800" b="1" dirty="0" smtClean="0"/>
              <a:t>HARDWARE REQUIREMENTS:</a:t>
            </a:r>
          </a:p>
          <a:p>
            <a:pPr lvl="0"/>
            <a:r>
              <a:rPr lang="en-US" sz="1800" b="1" dirty="0"/>
              <a:t> </a:t>
            </a:r>
            <a:r>
              <a:rPr lang="en-US" sz="1800" dirty="0"/>
              <a:t>Processor : Intel Pentium Core i3 and above, 64 bits</a:t>
            </a:r>
            <a:endParaRPr lang="en-IN" sz="1800" dirty="0"/>
          </a:p>
          <a:p>
            <a:pPr lvl="0"/>
            <a:r>
              <a:rPr lang="en-US" sz="1800" dirty="0"/>
              <a:t>RAM : Min 3GB RAM </a:t>
            </a:r>
            <a:endParaRPr lang="en-IN" sz="1800" dirty="0"/>
          </a:p>
          <a:p>
            <a:pPr lvl="0"/>
            <a:r>
              <a:rPr lang="en-US" sz="1800" dirty="0"/>
              <a:t>HARD DISK: 10 </a:t>
            </a:r>
            <a:r>
              <a:rPr lang="en-US" sz="1800" dirty="0" smtClean="0"/>
              <a:t>GB</a:t>
            </a:r>
          </a:p>
          <a:p>
            <a:pPr lvl="0"/>
            <a:endParaRPr lang="en-US" sz="1800" dirty="0" smtClean="0"/>
          </a:p>
          <a:p>
            <a:pPr lvl="0"/>
            <a:r>
              <a:rPr lang="en-US" sz="1800" dirty="0" smtClean="0"/>
              <a:t>SOFTWARE REQUIREMENTS:</a:t>
            </a:r>
            <a:endParaRPr lang="en-IN" sz="1800" dirty="0"/>
          </a:p>
          <a:p>
            <a:pPr marL="0" lvl="0" indent="0">
              <a:buNone/>
            </a:pPr>
            <a:r>
              <a:rPr lang="en-US" sz="1800" dirty="0" smtClean="0"/>
              <a:t>OPERATING </a:t>
            </a:r>
            <a:r>
              <a:rPr lang="en-US" sz="1800" dirty="0"/>
              <a:t>SYSTEM: WINDOWS 10 </a:t>
            </a:r>
            <a:endParaRPr lang="en-IN" sz="1800" dirty="0"/>
          </a:p>
          <a:p>
            <a:pPr lvl="0"/>
            <a:r>
              <a:rPr lang="en-US" sz="1800" dirty="0"/>
              <a:t>FRONT END: HTML, CSS, JAVASCRIPT </a:t>
            </a:r>
            <a:endParaRPr lang="en-IN" sz="1800" dirty="0"/>
          </a:p>
          <a:p>
            <a:pPr lvl="0"/>
            <a:r>
              <a:rPr lang="en-US" sz="1800" dirty="0"/>
              <a:t>BACK END: </a:t>
            </a:r>
            <a:r>
              <a:rPr lang="en-US" sz="1800" dirty="0" err="1" smtClean="0"/>
              <a:t>Mysql</a:t>
            </a:r>
            <a:r>
              <a:rPr lang="en-US" sz="1800" dirty="0" smtClean="0"/>
              <a:t> </a:t>
            </a:r>
            <a:endParaRPr lang="en-IN" sz="1800" dirty="0"/>
          </a:p>
          <a:p>
            <a:pPr lvl="0"/>
            <a:r>
              <a:rPr lang="en-US" sz="1800" dirty="0"/>
              <a:t>IDE USED: </a:t>
            </a:r>
            <a:r>
              <a:rPr lang="en-US" sz="1800" dirty="0" err="1" smtClean="0"/>
              <a:t>Jetbrains</a:t>
            </a:r>
            <a:r>
              <a:rPr lang="en-US" sz="1800" dirty="0" smtClean="0"/>
              <a:t> </a:t>
            </a:r>
            <a:r>
              <a:rPr lang="en-US" sz="1800" dirty="0" err="1" smtClean="0"/>
              <a:t>Pycharm</a:t>
            </a:r>
            <a:r>
              <a:rPr lang="en-US" sz="1800" dirty="0" smtClean="0"/>
              <a:t>, </a:t>
            </a:r>
            <a:r>
              <a:rPr lang="en-US" sz="1800" dirty="0"/>
              <a:t>Android studio</a:t>
            </a:r>
            <a:endParaRPr lang="en-IN" sz="1800" dirty="0"/>
          </a:p>
          <a:p>
            <a:pPr lvl="0"/>
            <a:r>
              <a:rPr lang="en-US" sz="1800" dirty="0"/>
              <a:t>TECHNOLOGY USED: PYTHON JAVA</a:t>
            </a:r>
            <a:endParaRPr lang="en-IN" sz="1800" dirty="0"/>
          </a:p>
          <a:p>
            <a:pPr marL="0" lvl="0" indent="0">
              <a:buNone/>
            </a:pPr>
            <a:endParaRPr lang="en-IN" sz="1800" dirty="0"/>
          </a:p>
          <a:p>
            <a:endParaRPr lang="en-IN" dirty="0"/>
          </a:p>
        </p:txBody>
      </p:sp>
    </p:spTree>
    <p:extLst>
      <p:ext uri="{BB962C8B-B14F-4D97-AF65-F5344CB8AC3E}">
        <p14:creationId xmlns:p14="http://schemas.microsoft.com/office/powerpoint/2010/main" val="400965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343" y="128790"/>
            <a:ext cx="9795455" cy="296214"/>
          </a:xfrm>
        </p:spPr>
        <p:txBody>
          <a:bodyPr>
            <a:noAutofit/>
          </a:bodyPr>
          <a:lstStyle/>
          <a:p>
            <a:r>
              <a:rPr lang="en-US" sz="1800" b="1" dirty="0" smtClean="0"/>
              <a:t>PRODUCT BACKLOG</a:t>
            </a:r>
            <a:endParaRPr lang="en-IN" sz="1800" b="1" dirty="0"/>
          </a:p>
        </p:txBody>
      </p:sp>
      <p:sp>
        <p:nvSpPr>
          <p:cNvPr id="3" name="Content Placeholder 2"/>
          <p:cNvSpPr>
            <a:spLocks noGrp="1"/>
          </p:cNvSpPr>
          <p:nvPr>
            <p:ph idx="1"/>
          </p:nvPr>
        </p:nvSpPr>
        <p:spPr/>
        <p:txBody>
          <a:bodyPr>
            <a:normAutofit/>
          </a:bodyPr>
          <a:lstStyle/>
          <a:p>
            <a:pPr marL="0" indent="0">
              <a:buNone/>
            </a:pPr>
            <a:endParaRPr lang="en-IN" dirty="0"/>
          </a:p>
          <a:p>
            <a:pPr marL="0" indent="0" fontAlgn="t">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27833707"/>
              </p:ext>
            </p:extLst>
          </p:nvPr>
        </p:nvGraphicFramePr>
        <p:xfrm>
          <a:off x="838198" y="425003"/>
          <a:ext cx="9516416" cy="6822354"/>
        </p:xfrm>
        <a:graphic>
          <a:graphicData uri="http://schemas.openxmlformats.org/drawingml/2006/table">
            <a:tbl>
              <a:tblPr firstRow="1" bandRow="1">
                <a:tableStyleId>{5C22544A-7EE6-4342-B048-85BDC9FD1C3A}</a:tableStyleId>
              </a:tblPr>
              <a:tblGrid>
                <a:gridCol w="1359488">
                  <a:extLst>
                    <a:ext uri="{9D8B030D-6E8A-4147-A177-3AD203B41FA5}">
                      <a16:colId xmlns:a16="http://schemas.microsoft.com/office/drawing/2014/main" val="990780712"/>
                    </a:ext>
                  </a:extLst>
                </a:gridCol>
                <a:gridCol w="1359488">
                  <a:extLst>
                    <a:ext uri="{9D8B030D-6E8A-4147-A177-3AD203B41FA5}">
                      <a16:colId xmlns:a16="http://schemas.microsoft.com/office/drawing/2014/main" val="377441134"/>
                    </a:ext>
                  </a:extLst>
                </a:gridCol>
                <a:gridCol w="1359488">
                  <a:extLst>
                    <a:ext uri="{9D8B030D-6E8A-4147-A177-3AD203B41FA5}">
                      <a16:colId xmlns:a16="http://schemas.microsoft.com/office/drawing/2014/main" val="499728679"/>
                    </a:ext>
                  </a:extLst>
                </a:gridCol>
                <a:gridCol w="1359488">
                  <a:extLst>
                    <a:ext uri="{9D8B030D-6E8A-4147-A177-3AD203B41FA5}">
                      <a16:colId xmlns:a16="http://schemas.microsoft.com/office/drawing/2014/main" val="993217630"/>
                    </a:ext>
                  </a:extLst>
                </a:gridCol>
                <a:gridCol w="1359488">
                  <a:extLst>
                    <a:ext uri="{9D8B030D-6E8A-4147-A177-3AD203B41FA5}">
                      <a16:colId xmlns:a16="http://schemas.microsoft.com/office/drawing/2014/main" val="407857685"/>
                    </a:ext>
                  </a:extLst>
                </a:gridCol>
                <a:gridCol w="1359488">
                  <a:extLst>
                    <a:ext uri="{9D8B030D-6E8A-4147-A177-3AD203B41FA5}">
                      <a16:colId xmlns:a16="http://schemas.microsoft.com/office/drawing/2014/main" val="4190576864"/>
                    </a:ext>
                  </a:extLst>
                </a:gridCol>
                <a:gridCol w="1359488">
                  <a:extLst>
                    <a:ext uri="{9D8B030D-6E8A-4147-A177-3AD203B41FA5}">
                      <a16:colId xmlns:a16="http://schemas.microsoft.com/office/drawing/2014/main" val="649772577"/>
                    </a:ext>
                  </a:extLst>
                </a:gridCol>
              </a:tblGrid>
              <a:tr h="1025235">
                <a:tc>
                  <a:txBody>
                    <a:bodyPr/>
                    <a:lstStyle/>
                    <a:p>
                      <a:r>
                        <a:rPr lang="en-US" sz="1400" dirty="0" smtClean="0"/>
                        <a:t>User</a:t>
                      </a:r>
                      <a:r>
                        <a:rPr lang="en-US" sz="1400" baseline="0" dirty="0" smtClean="0"/>
                        <a:t> Story     ID</a:t>
                      </a:r>
                      <a:endParaRPr lang="en-US" sz="1400" b="0" dirty="0">
                        <a:latin typeface="Times New Roman" panose="02020603050405020304" pitchFamily="18" charset="0"/>
                        <a:cs typeface="Times New Roman" panose="02020603050405020304" pitchFamily="18" charset="0"/>
                      </a:endParaRPr>
                    </a:p>
                  </a:txBody>
                  <a:tcPr/>
                </a:tc>
                <a:tc>
                  <a:txBody>
                    <a:bodyPr/>
                    <a:lstStyle/>
                    <a:p>
                      <a:r>
                        <a:rPr lang="en-US" sz="1400" dirty="0" smtClean="0"/>
                        <a:t>Priority&lt;High/Medium/Low&gt;</a:t>
                      </a:r>
                      <a:endParaRPr lang="en-US" sz="1400" b="0" dirty="0">
                        <a:latin typeface="Times New Roman" panose="02020603050405020304" pitchFamily="18" charset="0"/>
                        <a:cs typeface="Times New Roman" panose="02020603050405020304" pitchFamily="18" charset="0"/>
                      </a:endParaRPr>
                    </a:p>
                  </a:txBody>
                  <a:tcPr/>
                </a:tc>
                <a:tc>
                  <a:txBody>
                    <a:bodyPr/>
                    <a:lstStyle/>
                    <a:p>
                      <a:r>
                        <a:rPr lang="en-US" sz="1400" baseline="0" dirty="0" smtClean="0"/>
                        <a:t>  Size(Hours)</a:t>
                      </a:r>
                      <a:endParaRPr lang="en-US" sz="1400" dirty="0"/>
                    </a:p>
                  </a:txBody>
                  <a:tcPr/>
                </a:tc>
                <a:tc>
                  <a:txBody>
                    <a:bodyPr/>
                    <a:lstStyle/>
                    <a:p>
                      <a:r>
                        <a:rPr lang="en-US" sz="1400" dirty="0" smtClean="0"/>
                        <a:t>  Sprint</a:t>
                      </a:r>
                      <a:endParaRPr lang="en-US" sz="1400" dirty="0"/>
                    </a:p>
                  </a:txBody>
                  <a:tcPr/>
                </a:tc>
                <a:tc>
                  <a:txBody>
                    <a:bodyPr/>
                    <a:lstStyle/>
                    <a:p>
                      <a:r>
                        <a:rPr lang="en-US" sz="1400" dirty="0" smtClean="0"/>
                        <a:t>Status&lt;Planned/In progress/Completed&gt;</a:t>
                      </a:r>
                      <a:endParaRPr lang="en-US" sz="1400" dirty="0"/>
                    </a:p>
                  </a:txBody>
                  <a:tcPr/>
                </a:tc>
                <a:tc>
                  <a:txBody>
                    <a:bodyPr/>
                    <a:lstStyle/>
                    <a:p>
                      <a:r>
                        <a:rPr lang="en-US" sz="1400" dirty="0" smtClean="0"/>
                        <a:t>Release</a:t>
                      </a:r>
                      <a:r>
                        <a:rPr lang="en-US" sz="1400" baseline="0" dirty="0" smtClean="0"/>
                        <a:t>     Date</a:t>
                      </a:r>
                      <a:endParaRPr lang="en-US" sz="1400" dirty="0"/>
                    </a:p>
                  </a:txBody>
                  <a:tcPr/>
                </a:tc>
                <a:tc>
                  <a:txBody>
                    <a:bodyPr/>
                    <a:lstStyle/>
                    <a:p>
                      <a:r>
                        <a:rPr lang="en-US" sz="1400" dirty="0" smtClean="0"/>
                        <a:t>Release</a:t>
                      </a:r>
                      <a:r>
                        <a:rPr lang="en-US" sz="1400" baseline="0" dirty="0" smtClean="0"/>
                        <a:t> Goal</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3928069"/>
                  </a:ext>
                </a:extLst>
              </a:tr>
              <a:tr h="793731">
                <a:tc>
                  <a:txBody>
                    <a:bodyPr/>
                    <a:lstStyle/>
                    <a:p>
                      <a:r>
                        <a:rPr lang="en-US" sz="1400" dirty="0" smtClean="0"/>
                        <a:t>     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Medium</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     5</a:t>
                      </a:r>
                      <a:endParaRPr lang="en-US" sz="1400" dirty="0">
                        <a:latin typeface="Times New Roman" panose="02020603050405020304" pitchFamily="18" charset="0"/>
                        <a:cs typeface="Times New Roman" panose="02020603050405020304" pitchFamily="18" charset="0"/>
                      </a:endParaRPr>
                    </a:p>
                  </a:txBody>
                  <a:tcPr/>
                </a:tc>
                <a:tc>
                  <a:txBody>
                    <a:bodyPr/>
                    <a:lstStyle/>
                    <a:p>
                      <a:endParaRPr lang="en-IN"/>
                    </a:p>
                  </a:txBody>
                  <a:tcPr/>
                </a:tc>
                <a:tc>
                  <a:txBody>
                    <a:bodyPr/>
                    <a:lstStyle/>
                    <a:p>
                      <a:r>
                        <a:rPr lang="en-US" sz="1400" dirty="0" smtClean="0"/>
                        <a:t>Completed</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27/12/2021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Collection of datasets from kaggle </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9365115"/>
                  </a:ext>
                </a:extLst>
              </a:tr>
              <a:tr h="396865">
                <a:tc>
                  <a:txBody>
                    <a:bodyPr/>
                    <a:lstStyle/>
                    <a:p>
                      <a:endParaRPr lang="en-US"/>
                    </a:p>
                  </a:txBody>
                  <a:tcPr/>
                </a:tc>
                <a:tc>
                  <a:txBody>
                    <a:bodyPr/>
                    <a:lstStyle/>
                    <a:p>
                      <a:endParaRPr lang="en-US"/>
                    </a:p>
                  </a:txBody>
                  <a:tcPr/>
                </a:tc>
                <a:tc>
                  <a:txBody>
                    <a:bodyPr/>
                    <a:lstStyle/>
                    <a:p>
                      <a:endParaRPr lang="en-US"/>
                    </a:p>
                  </a:txBody>
                  <a:tcPr/>
                </a:tc>
                <a:tc rowSpan="4">
                  <a:txBody>
                    <a:bodyPr/>
                    <a:lstStyle/>
                    <a:p>
                      <a:endParaRPr lang="en-US" sz="1400" dirty="0" smtClean="0"/>
                    </a:p>
                    <a:p>
                      <a:endParaRPr lang="en-US" sz="1400" dirty="0" smtClean="0"/>
                    </a:p>
                    <a:p>
                      <a:r>
                        <a:rPr lang="en-US" sz="1400" dirty="0" smtClean="0"/>
                        <a:t>     1</a:t>
                      </a:r>
                      <a:endParaRPr lang="en-US" sz="1400" dirty="0"/>
                    </a:p>
                    <a:p>
                      <a:endParaRPr lang="en-US" sz="1400" dirty="0" smtClean="0"/>
                    </a:p>
                    <a:p>
                      <a:endParaRPr lang="en-US" sz="1400" dirty="0" smtClean="0"/>
                    </a:p>
                    <a:p>
                      <a:endParaRPr lang="en-US" sz="1400" dirty="0" smtClean="0"/>
                    </a:p>
                    <a:p>
                      <a:endParaRPr lang="en-US" sz="1400" dirty="0"/>
                    </a:p>
                    <a:p>
                      <a:r>
                        <a:rPr lang="en-US" sz="1400" baseline="0" dirty="0"/>
                        <a:t> </a:t>
                      </a:r>
                      <a:r>
                        <a:rPr lang="en-US" sz="1400" baseline="0" dirty="0" smtClean="0"/>
                        <a:t>    </a:t>
                      </a:r>
                      <a:endParaRPr lang="en-US" sz="1400" dirty="0" smtClean="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647008042"/>
                  </a:ext>
                </a:extLst>
              </a:tr>
              <a:tr h="396865">
                <a:tc>
                  <a:txBody>
                    <a:bodyPr/>
                    <a:lstStyle/>
                    <a:p>
                      <a:endParaRPr lang="en-US"/>
                    </a:p>
                  </a:txBody>
                  <a:tcPr/>
                </a:tc>
                <a:tc>
                  <a:txBody>
                    <a:bodyPr/>
                    <a:lstStyle/>
                    <a:p>
                      <a:endParaRPr lang="en-US"/>
                    </a:p>
                  </a:txBody>
                  <a:tcPr/>
                </a:tc>
                <a:tc>
                  <a:txBody>
                    <a:bodyPr/>
                    <a:lstStyle/>
                    <a:p>
                      <a:endParaRPr lang="en-US"/>
                    </a:p>
                  </a:txBody>
                  <a:tcPr/>
                </a:tc>
                <a:tc vMerge="1">
                  <a:txBody>
                    <a:bodyPr/>
                    <a:lstStyle/>
                    <a:p>
                      <a:endParaRPr lang="en-US"/>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Completed</a:t>
                      </a: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28/12/2021,</a:t>
                      </a:r>
                    </a:p>
                    <a:p>
                      <a:r>
                        <a:rPr lang="en-US" sz="1400" dirty="0" smtClean="0"/>
                        <a:t>29/12/2021</a:t>
                      </a:r>
                      <a:endParaRPr lang="en-US" sz="1400" dirty="0"/>
                    </a:p>
                  </a:txBody>
                  <a:tcPr/>
                </a:tc>
                <a:tc rowSpan="2">
                  <a:txBody>
                    <a:bodyPr/>
                    <a:lstStyle/>
                    <a:p>
                      <a:r>
                        <a:rPr lang="en-US" sz="1400" dirty="0" smtClean="0"/>
                        <a:t>Preprocessing of collected data</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4460077"/>
                  </a:ext>
                </a:extLst>
              </a:tr>
              <a:tr h="340220">
                <a:tc>
                  <a:txBody>
                    <a:bodyPr/>
                    <a:lstStyle/>
                    <a:p>
                      <a:r>
                        <a:rPr lang="en-US" sz="1400" dirty="0" smtClean="0"/>
                        <a:t>     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High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    10</a:t>
                      </a:r>
                      <a:endParaRPr lang="en-US" sz="1400" dirty="0"/>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9218463"/>
                  </a:ext>
                </a:extLst>
              </a:tr>
              <a:tr h="826803">
                <a:tc>
                  <a:txBody>
                    <a:bodyPr/>
                    <a:lstStyle/>
                    <a:p>
                      <a:r>
                        <a:rPr lang="en-US" sz="1400" dirty="0" smtClean="0"/>
                        <a:t>     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Medium</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    5</a:t>
                      </a:r>
                      <a:endParaRPr lang="en-US" sz="1400" dirty="0"/>
                    </a:p>
                  </a:txBody>
                  <a:tcPr/>
                </a:tc>
                <a:tc vMerge="1">
                  <a:txBody>
                    <a:bodyPr/>
                    <a:lstStyle/>
                    <a:p>
                      <a:endParaRPr lang="en-US" sz="1400" dirty="0" smtClean="0"/>
                    </a:p>
                  </a:txBody>
                  <a:tcPr/>
                </a:tc>
                <a:tc>
                  <a:txBody>
                    <a:bodyPr/>
                    <a:lstStyle/>
                    <a:p>
                      <a:r>
                        <a:rPr lang="en-US" sz="1400" dirty="0" smtClean="0"/>
                        <a:t>Completed</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30/12/2021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Visualisation</a:t>
                      </a:r>
                      <a:r>
                        <a:rPr lang="en-US" sz="1400" baseline="0" dirty="0" smtClean="0"/>
                        <a:t> of  data</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7000003"/>
                  </a:ext>
                </a:extLst>
              </a:tr>
              <a:tr h="793731">
                <a:tc>
                  <a:txBody>
                    <a:bodyPr/>
                    <a:lstStyle/>
                    <a:p>
                      <a:r>
                        <a:rPr lang="en-US" sz="1400" dirty="0" smtClean="0"/>
                        <a:t>     4</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Medium</a:t>
                      </a:r>
                      <a:endParaRPr lang="en-US" sz="1400" dirty="0" smtClean="0">
                        <a:latin typeface="Times New Roman" panose="02020603050405020304" pitchFamily="18" charset="0"/>
                        <a:cs typeface="Times New Roman" panose="02020603050405020304" pitchFamily="18" charset="0"/>
                      </a:endParaRPr>
                    </a:p>
                  </a:txBody>
                  <a:tcPr/>
                </a:tc>
                <a:tc>
                  <a:txBody>
                    <a:bodyPr/>
                    <a:lstStyle/>
                    <a:p>
                      <a:r>
                        <a:rPr lang="en-US" sz="1400" dirty="0" smtClean="0"/>
                        <a:t>    4</a:t>
                      </a:r>
                      <a:endParaRPr lang="en-US" sz="1400" dirty="0"/>
                    </a:p>
                  </a:txBody>
                  <a:tcPr/>
                </a:tc>
                <a:tc rowSpan="2">
                  <a:txBody>
                    <a:bodyPr/>
                    <a:lstStyle/>
                    <a:p>
                      <a:r>
                        <a:rPr lang="en-US" dirty="0" smtClean="0"/>
                        <a:t>   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Planned</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22/01/2022</a:t>
                      </a:r>
                      <a:endParaRPr lang="en-US" sz="1400" dirty="0" smtClean="0">
                        <a:latin typeface="Times New Roman" panose="02020603050405020304" pitchFamily="18" charset="0"/>
                        <a:cs typeface="Times New Roman" panose="02020603050405020304" pitchFamily="18" charset="0"/>
                      </a:endParaRPr>
                    </a:p>
                  </a:txBody>
                  <a:tcPr/>
                </a:tc>
                <a:tc>
                  <a:txBody>
                    <a:bodyPr/>
                    <a:lstStyle/>
                    <a:p>
                      <a:r>
                        <a:rPr lang="en-US" sz="1400" dirty="0" smtClean="0"/>
                        <a:t>Split</a:t>
                      </a:r>
                      <a:r>
                        <a:rPr lang="en-US" sz="1400" baseline="0" dirty="0" smtClean="0"/>
                        <a:t> data into training &amp; testing set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7822355"/>
                  </a:ext>
                </a:extLst>
              </a:tr>
              <a:tr h="562226">
                <a:tc>
                  <a:txBody>
                    <a:bodyPr/>
                    <a:lstStyle/>
                    <a:p>
                      <a:r>
                        <a:rPr lang="en-US" sz="1400" dirty="0" smtClean="0"/>
                        <a:t>     5</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High</a:t>
                      </a:r>
                      <a:endParaRPr lang="en-US" sz="1400" dirty="0" smtClean="0">
                        <a:latin typeface="Times New Roman" panose="02020603050405020304" pitchFamily="18" charset="0"/>
                        <a:cs typeface="Times New Roman" panose="02020603050405020304" pitchFamily="18" charset="0"/>
                      </a:endParaRPr>
                    </a:p>
                  </a:txBody>
                  <a:tcPr/>
                </a:tc>
                <a:tc>
                  <a:txBody>
                    <a:bodyPr/>
                    <a:lstStyle/>
                    <a:p>
                      <a:r>
                        <a:rPr lang="en-US" sz="1400" dirty="0" smtClean="0"/>
                        <a:t>    6</a:t>
                      </a:r>
                      <a:endParaRPr lang="en-US" sz="1400" dirty="0"/>
                    </a:p>
                  </a:txBody>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Planned</a:t>
                      </a:r>
                      <a:endParaRPr lang="en-US" sz="1400" dirty="0" smtClean="0">
                        <a:latin typeface="Times New Roman" panose="02020603050405020304" pitchFamily="18" charset="0"/>
                        <a:cs typeface="Times New Roman" panose="02020603050405020304" pitchFamily="18" charset="0"/>
                      </a:endParaRPr>
                    </a:p>
                  </a:txBody>
                  <a:tcPr/>
                </a:tc>
                <a:tc>
                  <a:txBody>
                    <a:bodyPr/>
                    <a:lstStyle/>
                    <a:p>
                      <a:r>
                        <a:rPr lang="en-US" sz="1400" dirty="0" smtClean="0"/>
                        <a:t>23/01/2022,</a:t>
                      </a:r>
                    </a:p>
                    <a:p>
                      <a:r>
                        <a:rPr lang="en-US" sz="1400" dirty="0" smtClean="0"/>
                        <a:t>24/01/2022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Train</a:t>
                      </a:r>
                      <a:r>
                        <a:rPr lang="en-US" sz="1400" baseline="0" dirty="0" smtClean="0"/>
                        <a:t> the data</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5680955"/>
                  </a:ext>
                </a:extLst>
              </a:tr>
              <a:tr h="562226">
                <a:tc>
                  <a:txBody>
                    <a:bodyPr/>
                    <a:lstStyle/>
                    <a:p>
                      <a:r>
                        <a:rPr lang="en-US" sz="1400" dirty="0" smtClean="0"/>
                        <a:t>     6</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High</a:t>
                      </a:r>
                      <a:endParaRPr lang="en-US" sz="1400" dirty="0" smtClean="0">
                        <a:latin typeface="Times New Roman" panose="02020603050405020304" pitchFamily="18" charset="0"/>
                        <a:cs typeface="Times New Roman" panose="02020603050405020304" pitchFamily="18" charset="0"/>
                      </a:endParaRPr>
                    </a:p>
                  </a:txBody>
                  <a:tcPr/>
                </a:tc>
                <a:tc>
                  <a:txBody>
                    <a:bodyPr/>
                    <a:lstStyle/>
                    <a:p>
                      <a:r>
                        <a:rPr lang="en-US" sz="1400" dirty="0" smtClean="0"/>
                        <a:t>    </a:t>
                      </a:r>
                    </a:p>
                    <a:p>
                      <a:r>
                        <a:rPr lang="en-US" sz="1400" dirty="0" smtClean="0"/>
                        <a:t>    10</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    </a:t>
                      </a:r>
                    </a:p>
                    <a:p>
                      <a:r>
                        <a:rPr lang="en-US" sz="1400" dirty="0" smtClean="0"/>
                        <a:t>      3</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Planned</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26/01/2022, 29/01/2022</a:t>
                      </a:r>
                      <a:endParaRPr lang="en-US" sz="1400" dirty="0" smtClean="0">
                        <a:latin typeface="Times New Roman" panose="02020603050405020304" pitchFamily="18" charset="0"/>
                        <a:cs typeface="Times New Roman" panose="02020603050405020304" pitchFamily="18" charset="0"/>
                      </a:endParaRPr>
                    </a:p>
                  </a:txBody>
                  <a:tcPr/>
                </a:tc>
                <a:tc>
                  <a:txBody>
                    <a:bodyPr/>
                    <a:lstStyle/>
                    <a:p>
                      <a:r>
                        <a:rPr lang="en-US" sz="1400" dirty="0" smtClean="0"/>
                        <a:t>UI designing</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6460755"/>
                  </a:ext>
                </a:extLst>
              </a:tr>
              <a:tr h="793731">
                <a:tc>
                  <a:txBody>
                    <a:bodyPr/>
                    <a:lstStyle/>
                    <a:p>
                      <a:r>
                        <a:rPr lang="en-US" sz="1400" dirty="0" smtClean="0"/>
                        <a:t>     7</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High</a:t>
                      </a:r>
                    </a:p>
                  </a:txBody>
                  <a:tcPr/>
                </a:tc>
                <a:tc>
                  <a:txBody>
                    <a:bodyPr/>
                    <a:lstStyle/>
                    <a:p>
                      <a:r>
                        <a:rPr lang="en-US" sz="1400" dirty="0" smtClean="0"/>
                        <a:t>    </a:t>
                      </a:r>
                    </a:p>
                    <a:p>
                      <a:endParaRPr lang="en-US" sz="1400" dirty="0" smtClean="0"/>
                    </a:p>
                    <a:p>
                      <a:r>
                        <a:rPr lang="en-US" sz="1400" dirty="0" smtClean="0"/>
                        <a:t>    6</a:t>
                      </a:r>
                      <a:endParaRPr lang="en-US" sz="1400" dirty="0">
                        <a:latin typeface="Times New Roman" panose="02020603050405020304" pitchFamily="18" charset="0"/>
                        <a:cs typeface="Times New Roman" panose="02020603050405020304" pitchFamily="18" charset="0"/>
                      </a:endParaRPr>
                    </a:p>
                  </a:txBody>
                  <a:tcPr/>
                </a:tc>
                <a:tc rowSpan="2">
                  <a:txBody>
                    <a:bodyPr/>
                    <a:lstStyle/>
                    <a:p>
                      <a:r>
                        <a:rPr lang="en-US" sz="1400" dirty="0" smtClean="0"/>
                        <a:t>    </a:t>
                      </a:r>
                    </a:p>
                    <a:p>
                      <a:endParaRPr lang="en-US" sz="1400" dirty="0" smtClean="0"/>
                    </a:p>
                    <a:p>
                      <a:r>
                        <a:rPr lang="en-US" sz="1400" dirty="0" smtClean="0"/>
                        <a:t>      4</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Planned</a:t>
                      </a:r>
                      <a:endParaRPr lang="en-US" sz="1400" dirty="0" smtClean="0">
                        <a:latin typeface="Times New Roman" panose="02020603050405020304" pitchFamily="18" charset="0"/>
                        <a:cs typeface="Times New Roman" panose="02020603050405020304" pitchFamily="18" charset="0"/>
                      </a:endParaRPr>
                    </a:p>
                  </a:txBody>
                  <a:tcPr/>
                </a:tc>
                <a:tc>
                  <a:txBody>
                    <a:bodyPr/>
                    <a:lstStyle/>
                    <a:p>
                      <a:r>
                        <a:rPr lang="en-US" sz="1400" dirty="0" smtClean="0"/>
                        <a:t>05/02/2022-06/02/2022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Testing</a:t>
                      </a:r>
                      <a:r>
                        <a:rPr lang="en-US" sz="1400" baseline="0" dirty="0" smtClean="0"/>
                        <a:t> &amp; collect input from user</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106017"/>
                  </a:ext>
                </a:extLst>
              </a:tr>
              <a:tr h="330721">
                <a:tc>
                  <a:txBody>
                    <a:bodyPr/>
                    <a:lstStyle/>
                    <a:p>
                      <a:r>
                        <a:rPr lang="en-US" sz="1400" dirty="0" smtClean="0"/>
                        <a:t>     8</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Medium</a:t>
                      </a:r>
                      <a:endParaRPr lang="en-US" sz="1400" dirty="0" smtClean="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    4</a:t>
                      </a:r>
                      <a:endParaRPr lang="en-US" sz="1400" dirty="0">
                        <a:latin typeface="Times New Roman" panose="02020603050405020304" pitchFamily="18" charset="0"/>
                        <a:cs typeface="Times New Roman" panose="02020603050405020304" pitchFamily="18" charset="0"/>
                      </a:endParaRPr>
                    </a:p>
                  </a:txBody>
                  <a:tcPr/>
                </a:tc>
                <a:tc vMerge="1">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Planned</a:t>
                      </a:r>
                      <a:endParaRPr lang="en-US" sz="1400" dirty="0" smtClean="0">
                        <a:latin typeface="Times New Roman" panose="02020603050405020304" pitchFamily="18" charset="0"/>
                        <a:cs typeface="Times New Roman" panose="02020603050405020304" pitchFamily="18" charset="0"/>
                      </a:endParaRPr>
                    </a:p>
                  </a:txBody>
                  <a:tcPr/>
                </a:tc>
                <a:tc>
                  <a:txBody>
                    <a:bodyPr/>
                    <a:lstStyle/>
                    <a:p>
                      <a:r>
                        <a:rPr lang="en-US" sz="1400" dirty="0" smtClean="0"/>
                        <a:t>12/02/2022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t>Generate</a:t>
                      </a:r>
                      <a:r>
                        <a:rPr lang="en-US" sz="1400" baseline="0" dirty="0" smtClean="0"/>
                        <a:t> Result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6600768"/>
                  </a:ext>
                </a:extLst>
              </a:tr>
            </a:tbl>
          </a:graphicData>
        </a:graphic>
      </p:graphicFrame>
    </p:spTree>
    <p:extLst>
      <p:ext uri="{BB962C8B-B14F-4D97-AF65-F5344CB8AC3E}">
        <p14:creationId xmlns:p14="http://schemas.microsoft.com/office/powerpoint/2010/main" val="123411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normAutofit/>
          </a:bodyPr>
          <a:lstStyle/>
          <a:p>
            <a:pPr algn="ctr"/>
            <a:r>
              <a:rPr lang="en-US" sz="3200" dirty="0" smtClean="0"/>
              <a:t>USER STORY</a:t>
            </a:r>
            <a:endParaRPr lang="en-I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8975131"/>
              </p:ext>
            </p:extLst>
          </p:nvPr>
        </p:nvGraphicFramePr>
        <p:xfrm>
          <a:off x="2434107" y="1339400"/>
          <a:ext cx="7018986" cy="5026085"/>
        </p:xfrm>
        <a:graphic>
          <a:graphicData uri="http://schemas.openxmlformats.org/drawingml/2006/table">
            <a:tbl>
              <a:tblPr firstRow="1" firstCol="1" bandRow="1">
                <a:tableStyleId>{F5AB1C69-6EDB-4FF4-983F-18BD219EF322}</a:tableStyleId>
              </a:tblPr>
              <a:tblGrid>
                <a:gridCol w="893299">
                  <a:extLst>
                    <a:ext uri="{9D8B030D-6E8A-4147-A177-3AD203B41FA5}">
                      <a16:colId xmlns:a16="http://schemas.microsoft.com/office/drawing/2014/main" val="946962522"/>
                    </a:ext>
                  </a:extLst>
                </a:gridCol>
                <a:gridCol w="1844372">
                  <a:extLst>
                    <a:ext uri="{9D8B030D-6E8A-4147-A177-3AD203B41FA5}">
                      <a16:colId xmlns:a16="http://schemas.microsoft.com/office/drawing/2014/main" val="4101148327"/>
                    </a:ext>
                  </a:extLst>
                </a:gridCol>
                <a:gridCol w="2229543">
                  <a:extLst>
                    <a:ext uri="{9D8B030D-6E8A-4147-A177-3AD203B41FA5}">
                      <a16:colId xmlns:a16="http://schemas.microsoft.com/office/drawing/2014/main" val="40706777"/>
                    </a:ext>
                  </a:extLst>
                </a:gridCol>
                <a:gridCol w="2051772">
                  <a:extLst>
                    <a:ext uri="{9D8B030D-6E8A-4147-A177-3AD203B41FA5}">
                      <a16:colId xmlns:a16="http://schemas.microsoft.com/office/drawing/2014/main" val="2102343575"/>
                    </a:ext>
                  </a:extLst>
                </a:gridCol>
              </a:tblGrid>
              <a:tr h="214219">
                <a:tc>
                  <a:txBody>
                    <a:bodyPr/>
                    <a:lstStyle/>
                    <a:p>
                      <a:pPr algn="just">
                        <a:spcAft>
                          <a:spcPts val="0"/>
                        </a:spcAft>
                      </a:pPr>
                      <a:r>
                        <a:rPr lang="en-US" sz="1000">
                          <a:effectLst/>
                        </a:rPr>
                        <a:t>UserStoryID</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As a &lt;type of user&gt;</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I want to</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So that I can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6933070"/>
                  </a:ext>
                </a:extLst>
              </a:tr>
              <a:tr h="200108">
                <a:tc>
                  <a:txBody>
                    <a:bodyPr/>
                    <a:lstStyle/>
                    <a:p>
                      <a:pPr algn="just">
                        <a:spcAft>
                          <a:spcPts val="0"/>
                        </a:spcAft>
                      </a:pPr>
                      <a:r>
                        <a:rPr lang="en-US" sz="1000">
                          <a:effectLst/>
                        </a:rPr>
                        <a:t>1</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Table design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Design tables for project</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Create tables with normalization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7971287"/>
                  </a:ext>
                </a:extLst>
              </a:tr>
              <a:tr h="400215">
                <a:tc>
                  <a:txBody>
                    <a:bodyPr/>
                    <a:lstStyle/>
                    <a:p>
                      <a:pPr algn="just">
                        <a:spcAft>
                          <a:spcPts val="0"/>
                        </a:spcAft>
                      </a:pPr>
                      <a:r>
                        <a:rPr lang="en-US" sz="1000">
                          <a:effectLst/>
                        </a:rPr>
                        <a:t>2</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Form design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Complete form design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Complete form designs for our project</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2278839"/>
                  </a:ext>
                </a:extLst>
              </a:tr>
              <a:tr h="200108">
                <a:tc>
                  <a:txBody>
                    <a:bodyPr/>
                    <a:lstStyle/>
                    <a:p>
                      <a:pPr algn="just">
                        <a:spcAft>
                          <a:spcPts val="0"/>
                        </a:spcAft>
                      </a:pPr>
                      <a:r>
                        <a:rPr lang="en-US" sz="1000">
                          <a:effectLst/>
                        </a:rPr>
                        <a:t>3</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Linking</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Load and link html pages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Complete load and link</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1162106"/>
                  </a:ext>
                </a:extLst>
              </a:tr>
              <a:tr h="400215">
                <a:tc>
                  <a:txBody>
                    <a:bodyPr/>
                    <a:lstStyle/>
                    <a:p>
                      <a:pPr algn="just">
                        <a:spcAft>
                          <a:spcPts val="0"/>
                        </a:spcAft>
                      </a:pPr>
                      <a:r>
                        <a:rPr lang="en-US" sz="1000">
                          <a:effectLst/>
                        </a:rPr>
                        <a:t>4</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Admin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login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login successful with correct username and password</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95765222"/>
                  </a:ext>
                </a:extLst>
              </a:tr>
              <a:tr h="400215">
                <a:tc>
                  <a:txBody>
                    <a:bodyPr/>
                    <a:lstStyle/>
                    <a:p>
                      <a:pPr algn="just">
                        <a:spcAft>
                          <a:spcPts val="0"/>
                        </a:spcAft>
                      </a:pPr>
                      <a:r>
                        <a:rPr lang="en-US" sz="1000">
                          <a:effectLst/>
                        </a:rPr>
                        <a:t>5</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dirty="0" smtClean="0">
                          <a:effectLst/>
                        </a:rPr>
                        <a:t>Admin</a:t>
                      </a:r>
                    </a:p>
                    <a:p>
                      <a:pPr algn="just">
                        <a:spcAft>
                          <a:spcPts val="0"/>
                        </a:spcAft>
                      </a:pPr>
                      <a:endParaRPr lang="en-US" sz="10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spcAft>
                          <a:spcPts val="0"/>
                        </a:spcAft>
                      </a:pPr>
                      <a:endParaRPr lang="en-US" sz="1000" dirty="0" smtClean="0">
                        <a:effectLst/>
                        <a:latin typeface="Calibri" panose="020F0502020204030204" pitchFamily="34" charset="0"/>
                        <a:ea typeface="SimSun" panose="02010600030101010101" pitchFamily="2" charset="-122"/>
                        <a:cs typeface="Times New Roman" panose="02020603050405020304" pitchFamily="18" charset="0"/>
                      </a:endParaRPr>
                    </a:p>
                    <a:p>
                      <a:pPr algn="just">
                        <a:spcAft>
                          <a:spcPts val="0"/>
                        </a:spcAft>
                      </a:pP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View feedback</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View feedback from table with user information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62241779"/>
                  </a:ext>
                </a:extLst>
              </a:tr>
              <a:tr h="200108">
                <a:tc>
                  <a:txBody>
                    <a:bodyPr/>
                    <a:lstStyle/>
                    <a:p>
                      <a:pPr algn="just">
                        <a:spcAft>
                          <a:spcPts val="0"/>
                        </a:spcAft>
                      </a:pPr>
                      <a:r>
                        <a:rPr lang="en-US" sz="1000" dirty="0">
                          <a:effectLst/>
                        </a:rPr>
                        <a:t>6</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Admin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View users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View registered users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9776810"/>
                  </a:ext>
                </a:extLst>
              </a:tr>
              <a:tr h="200108">
                <a:tc>
                  <a:txBody>
                    <a:bodyPr/>
                    <a:lstStyle/>
                    <a:p>
                      <a:pPr algn="just">
                        <a:spcAft>
                          <a:spcPts val="0"/>
                        </a:spcAft>
                      </a:pPr>
                      <a:r>
                        <a:rPr lang="en-US" sz="1000">
                          <a:effectLst/>
                        </a:rPr>
                        <a:t>7</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Block and unblock users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Block and unblock users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Bglock and unblock users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1137650"/>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21581962"/>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dirty="0">
                          <a:effectLst/>
                        </a:rPr>
                        <a:t> </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0309931"/>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2561807"/>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987345"/>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22483861"/>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22997181"/>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6711147"/>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14728510"/>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1697822"/>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74533879"/>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0367751"/>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2737858"/>
                  </a:ext>
                </a:extLst>
              </a:tr>
              <a:tr h="200108">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dirty="0">
                          <a:effectLst/>
                        </a:rPr>
                        <a:t> </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7995121"/>
                  </a:ext>
                </a:extLst>
              </a:tr>
            </a:tbl>
          </a:graphicData>
        </a:graphic>
      </p:graphicFrame>
    </p:spTree>
    <p:extLst>
      <p:ext uri="{BB962C8B-B14F-4D97-AF65-F5344CB8AC3E}">
        <p14:creationId xmlns:p14="http://schemas.microsoft.com/office/powerpoint/2010/main" val="366713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462" y="1"/>
            <a:ext cx="10233337" cy="489396"/>
          </a:xfrm>
        </p:spPr>
        <p:txBody>
          <a:bodyPr>
            <a:normAutofit fontScale="90000"/>
          </a:bodyPr>
          <a:lstStyle/>
          <a:p>
            <a:r>
              <a:rPr lang="en-US" dirty="0" smtClean="0"/>
              <a:t>PROJECT PLAN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0730194"/>
              </p:ext>
            </p:extLst>
          </p:nvPr>
        </p:nvGraphicFramePr>
        <p:xfrm>
          <a:off x="592428" y="785612"/>
          <a:ext cx="10761372" cy="4377573"/>
        </p:xfrm>
        <a:graphic>
          <a:graphicData uri="http://schemas.openxmlformats.org/drawingml/2006/table">
            <a:tbl>
              <a:tblPr firstRow="1" bandRow="1">
                <a:tableStyleId>{5C22544A-7EE6-4342-B048-85BDC9FD1C3A}</a:tableStyleId>
              </a:tblPr>
              <a:tblGrid>
                <a:gridCol w="1793562">
                  <a:extLst>
                    <a:ext uri="{9D8B030D-6E8A-4147-A177-3AD203B41FA5}">
                      <a16:colId xmlns:a16="http://schemas.microsoft.com/office/drawing/2014/main" val="236185088"/>
                    </a:ext>
                  </a:extLst>
                </a:gridCol>
                <a:gridCol w="1793562">
                  <a:extLst>
                    <a:ext uri="{9D8B030D-6E8A-4147-A177-3AD203B41FA5}">
                      <a16:colId xmlns:a16="http://schemas.microsoft.com/office/drawing/2014/main" val="3516072887"/>
                    </a:ext>
                  </a:extLst>
                </a:gridCol>
                <a:gridCol w="1793562">
                  <a:extLst>
                    <a:ext uri="{9D8B030D-6E8A-4147-A177-3AD203B41FA5}">
                      <a16:colId xmlns:a16="http://schemas.microsoft.com/office/drawing/2014/main" val="1977640158"/>
                    </a:ext>
                  </a:extLst>
                </a:gridCol>
                <a:gridCol w="1793562">
                  <a:extLst>
                    <a:ext uri="{9D8B030D-6E8A-4147-A177-3AD203B41FA5}">
                      <a16:colId xmlns:a16="http://schemas.microsoft.com/office/drawing/2014/main" val="1506036396"/>
                    </a:ext>
                  </a:extLst>
                </a:gridCol>
                <a:gridCol w="1793562">
                  <a:extLst>
                    <a:ext uri="{9D8B030D-6E8A-4147-A177-3AD203B41FA5}">
                      <a16:colId xmlns:a16="http://schemas.microsoft.com/office/drawing/2014/main" val="2459541700"/>
                    </a:ext>
                  </a:extLst>
                </a:gridCol>
                <a:gridCol w="1793562">
                  <a:extLst>
                    <a:ext uri="{9D8B030D-6E8A-4147-A177-3AD203B41FA5}">
                      <a16:colId xmlns:a16="http://schemas.microsoft.com/office/drawing/2014/main" val="1443705319"/>
                    </a:ext>
                  </a:extLst>
                </a:gridCol>
              </a:tblGrid>
              <a:tr h="486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User Story 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Task 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Start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End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Days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effectLst/>
                        </a:rPr>
                        <a:t>Status</a:t>
                      </a:r>
                    </a:p>
                  </a:txBody>
                  <a:tcPr/>
                </a:tc>
                <a:extLst>
                  <a:ext uri="{0D108BD9-81ED-4DB2-BD59-A6C34878D82A}">
                    <a16:rowId xmlns:a16="http://schemas.microsoft.com/office/drawing/2014/main" val="530409991"/>
                  </a:ext>
                </a:extLst>
              </a:tr>
              <a:tr h="486397">
                <a:tc>
                  <a:txBody>
                    <a:bodyPr/>
                    <a:lstStyle/>
                    <a:p>
                      <a:pPr algn="ctr"/>
                      <a:r>
                        <a:rPr lang="en-US" sz="1400" dirty="0" smtClean="0"/>
                        <a:t>1</a:t>
                      </a:r>
                      <a:endParaRPr lang="en-US" sz="1400" dirty="0"/>
                    </a:p>
                  </a:txBody>
                  <a:tcPr/>
                </a:tc>
                <a:tc rowSpan="3">
                  <a:txBody>
                    <a:bodyPr/>
                    <a:lstStyle/>
                    <a:p>
                      <a:pPr algn="ctr"/>
                      <a:endParaRPr lang="en-US" sz="1400" dirty="0" smtClean="0"/>
                    </a:p>
                    <a:p>
                      <a:pPr algn="ctr"/>
                      <a:endParaRPr lang="en-US" sz="1400" dirty="0" smtClean="0"/>
                    </a:p>
                    <a:p>
                      <a:pPr algn="ctr"/>
                      <a:endParaRPr lang="en-US" sz="1400" dirty="0" smtClean="0"/>
                    </a:p>
                    <a:p>
                      <a:pPr algn="ctr"/>
                      <a:r>
                        <a:rPr lang="en-US" sz="1400" dirty="0" smtClean="0"/>
                        <a:t>    Sprint 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27/12/2021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27/12/2021</a:t>
                      </a:r>
                    </a:p>
                  </a:txBody>
                  <a:tcPr/>
                </a:tc>
                <a:tc rowSpan="3">
                  <a:txBody>
                    <a:bodyPr/>
                    <a:lstStyle/>
                    <a:p>
                      <a:pPr algn="ctr"/>
                      <a:endParaRPr lang="en-US" sz="1400" dirty="0" smtClean="0"/>
                    </a:p>
                    <a:p>
                      <a:pPr algn="ctr"/>
                      <a:endParaRPr lang="en-US" sz="1400" dirty="0" smtClean="0"/>
                    </a:p>
                    <a:p>
                      <a:pPr algn="ctr"/>
                      <a:endParaRPr lang="en-US" sz="1400" dirty="0" smtClean="0"/>
                    </a:p>
                    <a:p>
                      <a:pPr algn="ctr"/>
                      <a:r>
                        <a:rPr lang="en-US" sz="1400" dirty="0" smtClean="0"/>
                        <a:t>4</a:t>
                      </a:r>
                      <a:endParaRPr lang="en-US" sz="1400" dirty="0"/>
                    </a:p>
                  </a:txBody>
                  <a:tcPr/>
                </a:tc>
                <a:tc>
                  <a:txBody>
                    <a:bodyPr/>
                    <a:lstStyle/>
                    <a:p>
                      <a:pPr algn="ctr"/>
                      <a:r>
                        <a:rPr lang="en-US" sz="1400" dirty="0" smtClean="0"/>
                        <a:t>Completed</a:t>
                      </a:r>
                      <a:endParaRPr lang="en-US" sz="1400" dirty="0"/>
                    </a:p>
                  </a:txBody>
                  <a:tcPr/>
                </a:tc>
                <a:extLst>
                  <a:ext uri="{0D108BD9-81ED-4DB2-BD59-A6C34878D82A}">
                    <a16:rowId xmlns:a16="http://schemas.microsoft.com/office/drawing/2014/main" val="2328629194"/>
                  </a:ext>
                </a:extLst>
              </a:tr>
              <a:tr h="486397">
                <a:tc>
                  <a:txBody>
                    <a:bodyPr/>
                    <a:lstStyle/>
                    <a:p>
                      <a:pPr algn="ctr"/>
                      <a:r>
                        <a:rPr lang="en-US" sz="1400" dirty="0" smtClean="0"/>
                        <a:t>2</a:t>
                      </a:r>
                      <a:endParaRPr lang="en-US" sz="1400" dirty="0"/>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28/12/2021</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29/12/2021</a:t>
                      </a:r>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Completed</a:t>
                      </a:r>
                    </a:p>
                  </a:txBody>
                  <a:tcPr/>
                </a:tc>
                <a:extLst>
                  <a:ext uri="{0D108BD9-81ED-4DB2-BD59-A6C34878D82A}">
                    <a16:rowId xmlns:a16="http://schemas.microsoft.com/office/drawing/2014/main" val="62730039"/>
                  </a:ext>
                </a:extLst>
              </a:tr>
              <a:tr h="486397">
                <a:tc>
                  <a:txBody>
                    <a:bodyPr/>
                    <a:lstStyle/>
                    <a:p>
                      <a:pPr algn="ctr"/>
                      <a:r>
                        <a:rPr lang="en-US" sz="1400" dirty="0" smtClean="0"/>
                        <a:t>3</a:t>
                      </a:r>
                      <a:endParaRPr lang="en-US" sz="1400" dirty="0"/>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30/12/2021</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30/12/2021</a:t>
                      </a:r>
                      <a:endParaRPr lang="en-US" sz="1400" dirty="0" smtClean="0">
                        <a:latin typeface="Times New Roman" panose="02020603050405020304" pitchFamily="18" charset="0"/>
                        <a:cs typeface="Times New Roman" panose="02020603050405020304" pitchFamily="18" charset="0"/>
                      </a:endParaRPr>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Completed</a:t>
                      </a:r>
                    </a:p>
                  </a:txBody>
                  <a:tcPr/>
                </a:tc>
                <a:extLst>
                  <a:ext uri="{0D108BD9-81ED-4DB2-BD59-A6C34878D82A}">
                    <a16:rowId xmlns:a16="http://schemas.microsoft.com/office/drawing/2014/main" val="2125413297"/>
                  </a:ext>
                </a:extLst>
              </a:tr>
              <a:tr h="486397">
                <a:tc>
                  <a:txBody>
                    <a:bodyPr/>
                    <a:lstStyle/>
                    <a:p>
                      <a:pPr algn="ctr"/>
                      <a:r>
                        <a:rPr lang="en-US" sz="1400" dirty="0" smtClean="0"/>
                        <a:t>4</a:t>
                      </a:r>
                      <a:endParaRPr lang="en-US" sz="1400" dirty="0"/>
                    </a:p>
                  </a:txBody>
                  <a:tcPr/>
                </a:tc>
                <a:tc rowSpan="2">
                  <a:txBody>
                    <a:bodyPr/>
                    <a:lstStyle/>
                    <a:p>
                      <a:pPr algn="ctr"/>
                      <a:endParaRPr lang="en-US" sz="1400" dirty="0" smtClean="0"/>
                    </a:p>
                    <a:p>
                      <a:pPr algn="ctr"/>
                      <a:r>
                        <a:rPr lang="en-US" sz="1400" dirty="0" smtClean="0"/>
                        <a:t>Sprint 2</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22/1/2022</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22/1/2022</a:t>
                      </a:r>
                      <a:endParaRPr lang="en-US" sz="1400" dirty="0" smtClean="0">
                        <a:latin typeface="Times New Roman" panose="02020603050405020304" pitchFamily="18" charset="0"/>
                        <a:cs typeface="Times New Roman" panose="02020603050405020304" pitchFamily="18" charset="0"/>
                      </a:endParaRPr>
                    </a:p>
                  </a:txBody>
                  <a:tcPr/>
                </a:tc>
                <a:tc rowSpan="2">
                  <a:txBody>
                    <a:bodyPr/>
                    <a:lstStyle/>
                    <a:p>
                      <a:pPr algn="ctr"/>
                      <a:endParaRPr lang="en-US" sz="1400" dirty="0" smtClean="0"/>
                    </a:p>
                    <a:p>
                      <a:pPr algn="ctr"/>
                      <a:r>
                        <a:rPr lang="en-US" sz="1400" dirty="0" smtClean="0"/>
                        <a:t>3</a:t>
                      </a:r>
                      <a:endParaRPr lang="en-US" sz="1400" dirty="0"/>
                    </a:p>
                  </a:txBody>
                  <a:tcPr/>
                </a:tc>
                <a:tc>
                  <a:txBody>
                    <a:bodyPr/>
                    <a:lstStyle/>
                    <a:p>
                      <a:pPr algn="ctr"/>
                      <a:r>
                        <a:rPr lang="en-US" sz="1400" dirty="0" smtClean="0"/>
                        <a:t>Planned</a:t>
                      </a:r>
                      <a:endParaRPr lang="en-US" sz="1400" dirty="0"/>
                    </a:p>
                  </a:txBody>
                  <a:tcPr/>
                </a:tc>
                <a:extLst>
                  <a:ext uri="{0D108BD9-81ED-4DB2-BD59-A6C34878D82A}">
                    <a16:rowId xmlns:a16="http://schemas.microsoft.com/office/drawing/2014/main" val="951107115"/>
                  </a:ext>
                </a:extLst>
              </a:tr>
              <a:tr h="486397">
                <a:tc>
                  <a:txBody>
                    <a:bodyPr/>
                    <a:lstStyle/>
                    <a:p>
                      <a:pPr algn="ctr"/>
                      <a:r>
                        <a:rPr lang="en-US" sz="1400" dirty="0" smtClean="0"/>
                        <a:t>5</a:t>
                      </a:r>
                      <a:endParaRPr lang="en-US" sz="1400" dirty="0"/>
                    </a:p>
                  </a:txBody>
                  <a:tcPr/>
                </a:tc>
                <a:tc vMerge="1">
                  <a:txBody>
                    <a:bodyPr/>
                    <a:lstStyle/>
                    <a:p>
                      <a:endParaRPr lang="en-US" dirty="0"/>
                    </a:p>
                  </a:txBody>
                  <a:tcPr/>
                </a:tc>
                <a:tc>
                  <a:txBody>
                    <a:bodyPr/>
                    <a:lstStyle/>
                    <a:p>
                      <a:pPr algn="ctr"/>
                      <a:r>
                        <a:rPr lang="en-US" sz="1400" dirty="0" smtClean="0"/>
                        <a:t>23/1/2022</a:t>
                      </a:r>
                      <a:endParaRPr lang="en-US" sz="1400" dirty="0"/>
                    </a:p>
                  </a:txBody>
                  <a:tcPr/>
                </a:tc>
                <a:tc>
                  <a:txBody>
                    <a:bodyPr/>
                    <a:lstStyle/>
                    <a:p>
                      <a:pPr algn="ctr"/>
                      <a:r>
                        <a:rPr lang="en-US" sz="1400" dirty="0" smtClean="0"/>
                        <a:t>24/1/2022</a:t>
                      </a:r>
                      <a:endParaRPr lang="en-US" sz="1400" dirty="0"/>
                    </a:p>
                  </a:txBody>
                  <a:tcPr/>
                </a:tc>
                <a:tc vMerge="1">
                  <a:txBody>
                    <a:bodyPr/>
                    <a:lstStyle/>
                    <a:p>
                      <a:endParaRPr lang="en-US" sz="1400" dirty="0"/>
                    </a:p>
                  </a:txBody>
                  <a:tcPr/>
                </a:tc>
                <a:tc>
                  <a:txBody>
                    <a:bodyPr/>
                    <a:lstStyle/>
                    <a:p>
                      <a:pPr algn="ctr"/>
                      <a:r>
                        <a:rPr lang="en-US" sz="1400" dirty="0" smtClean="0"/>
                        <a:t>Planned</a:t>
                      </a:r>
                      <a:endParaRPr lang="en-US" sz="1400" dirty="0"/>
                    </a:p>
                  </a:txBody>
                  <a:tcPr/>
                </a:tc>
                <a:extLst>
                  <a:ext uri="{0D108BD9-81ED-4DB2-BD59-A6C34878D82A}">
                    <a16:rowId xmlns:a16="http://schemas.microsoft.com/office/drawing/2014/main" val="906882881"/>
                  </a:ext>
                </a:extLst>
              </a:tr>
              <a:tr h="486397">
                <a:tc>
                  <a:txBody>
                    <a:bodyPr/>
                    <a:lstStyle/>
                    <a:p>
                      <a:pPr algn="ctr"/>
                      <a:r>
                        <a:rPr lang="en-US" sz="1400" dirty="0" smtClean="0"/>
                        <a:t>6</a:t>
                      </a:r>
                      <a:endParaRPr lang="en-US" sz="1400" dirty="0"/>
                    </a:p>
                  </a:txBody>
                  <a:tcPr/>
                </a:tc>
                <a:tc>
                  <a:txBody>
                    <a:bodyPr/>
                    <a:lstStyle/>
                    <a:p>
                      <a:pPr algn="ctr"/>
                      <a:r>
                        <a:rPr lang="en-US" sz="1400" dirty="0" smtClean="0"/>
                        <a:t>Sprint 3</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26/01/2022</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29/01/2022</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t>4</a:t>
                      </a:r>
                      <a:endParaRPr lang="en-US" sz="1400" dirty="0"/>
                    </a:p>
                  </a:txBody>
                  <a:tcPr/>
                </a:tc>
                <a:tc>
                  <a:txBody>
                    <a:bodyPr/>
                    <a:lstStyle/>
                    <a:p>
                      <a:pPr algn="ctr"/>
                      <a:r>
                        <a:rPr lang="en-US" sz="1400" dirty="0" smtClean="0"/>
                        <a:t>Planned</a:t>
                      </a:r>
                      <a:endParaRPr lang="en-US" sz="1400" dirty="0"/>
                    </a:p>
                  </a:txBody>
                  <a:tcPr/>
                </a:tc>
                <a:extLst>
                  <a:ext uri="{0D108BD9-81ED-4DB2-BD59-A6C34878D82A}">
                    <a16:rowId xmlns:a16="http://schemas.microsoft.com/office/drawing/2014/main" val="293503839"/>
                  </a:ext>
                </a:extLst>
              </a:tr>
              <a:tr h="486397">
                <a:tc>
                  <a:txBody>
                    <a:bodyPr/>
                    <a:lstStyle/>
                    <a:p>
                      <a:pPr algn="ctr"/>
                      <a:r>
                        <a:rPr lang="en-US" sz="1400" dirty="0" smtClean="0"/>
                        <a:t>7</a:t>
                      </a:r>
                      <a:endParaRPr lang="en-US" sz="1400" dirty="0"/>
                    </a:p>
                  </a:txBody>
                  <a:tcPr/>
                </a:tc>
                <a:tc rowSpan="2">
                  <a:txBody>
                    <a:bodyPr/>
                    <a:lstStyle/>
                    <a:p>
                      <a:pPr algn="ctr"/>
                      <a:endParaRPr lang="en-US" sz="1400" dirty="0" smtClean="0"/>
                    </a:p>
                    <a:p>
                      <a:pPr algn="ctr"/>
                      <a:r>
                        <a:rPr lang="en-US" sz="1400" dirty="0" smtClean="0"/>
                        <a:t>Sprint 4</a:t>
                      </a:r>
                      <a:endParaRPr lang="en-US" sz="1400" dirty="0"/>
                    </a:p>
                  </a:txBody>
                  <a:tcPr/>
                </a:tc>
                <a:tc>
                  <a:txBody>
                    <a:bodyPr/>
                    <a:lstStyle/>
                    <a:p>
                      <a:pPr algn="ctr"/>
                      <a:r>
                        <a:rPr lang="en-US" sz="1400" dirty="0" smtClean="0"/>
                        <a:t>05/02/2022</a:t>
                      </a:r>
                      <a:endParaRPr lang="en-US" sz="1400" dirty="0"/>
                    </a:p>
                  </a:txBody>
                  <a:tcPr/>
                </a:tc>
                <a:tc>
                  <a:txBody>
                    <a:bodyPr/>
                    <a:lstStyle/>
                    <a:p>
                      <a:pPr algn="ctr"/>
                      <a:r>
                        <a:rPr lang="en-US" sz="1400" dirty="0" smtClean="0"/>
                        <a:t>06/02/2022</a:t>
                      </a:r>
                      <a:endParaRPr lang="en-US" sz="1400" dirty="0"/>
                    </a:p>
                  </a:txBody>
                  <a:tcPr/>
                </a:tc>
                <a:tc rowSpan="2">
                  <a:txBody>
                    <a:bodyPr/>
                    <a:lstStyle/>
                    <a:p>
                      <a:pPr algn="ctr"/>
                      <a:endParaRPr lang="en-US" sz="1400" dirty="0" smtClean="0"/>
                    </a:p>
                    <a:p>
                      <a:pPr algn="ctr"/>
                      <a:r>
                        <a:rPr lang="en-US" sz="1400" dirty="0" smtClean="0"/>
                        <a:t>3</a:t>
                      </a:r>
                      <a:endParaRPr lang="en-US" sz="1400" dirty="0"/>
                    </a:p>
                  </a:txBody>
                  <a:tcPr/>
                </a:tc>
                <a:tc>
                  <a:txBody>
                    <a:bodyPr/>
                    <a:lstStyle/>
                    <a:p>
                      <a:pPr algn="ctr"/>
                      <a:r>
                        <a:rPr lang="en-US" sz="1400" dirty="0" smtClean="0"/>
                        <a:t>Planned</a:t>
                      </a:r>
                      <a:endParaRPr lang="en-US" sz="1400" dirty="0"/>
                    </a:p>
                  </a:txBody>
                  <a:tcPr/>
                </a:tc>
                <a:extLst>
                  <a:ext uri="{0D108BD9-81ED-4DB2-BD59-A6C34878D82A}">
                    <a16:rowId xmlns:a16="http://schemas.microsoft.com/office/drawing/2014/main" val="2687892768"/>
                  </a:ext>
                </a:extLst>
              </a:tr>
              <a:tr h="486397">
                <a:tc>
                  <a:txBody>
                    <a:bodyPr/>
                    <a:lstStyle/>
                    <a:p>
                      <a:pPr algn="ctr"/>
                      <a:r>
                        <a:rPr lang="en-US" sz="1400" dirty="0" smtClean="0"/>
                        <a:t>8</a:t>
                      </a:r>
                      <a:endParaRPr lang="en-US" sz="1400" dirty="0"/>
                    </a:p>
                  </a:txBody>
                  <a:tcPr/>
                </a:tc>
                <a:tc v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12/02/2022</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12/02/2022</a:t>
                      </a:r>
                      <a:endParaRPr lang="en-US" sz="1400" dirty="0" smtClean="0">
                        <a:latin typeface="Times New Roman" panose="02020603050405020304" pitchFamily="18" charset="0"/>
                        <a:cs typeface="Times New Roman" panose="02020603050405020304" pitchFamily="18" charset="0"/>
                      </a:endParaRPr>
                    </a:p>
                  </a:txBody>
                  <a:tcPr/>
                </a:tc>
                <a:tc vMerge="1">
                  <a:txBody>
                    <a:bodyPr/>
                    <a:lstStyle/>
                    <a:p>
                      <a:endParaRPr lang="en-US" sz="1400" dirty="0"/>
                    </a:p>
                  </a:txBody>
                  <a:tcPr/>
                </a:tc>
                <a:tc>
                  <a:txBody>
                    <a:bodyPr/>
                    <a:lstStyle/>
                    <a:p>
                      <a:pPr algn="ctr"/>
                      <a:r>
                        <a:rPr lang="en-US" sz="1400" dirty="0" smtClean="0"/>
                        <a:t>Planned</a:t>
                      </a:r>
                      <a:endParaRPr lang="en-US" sz="1400" dirty="0"/>
                    </a:p>
                  </a:txBody>
                  <a:tcPr/>
                </a:tc>
                <a:extLst>
                  <a:ext uri="{0D108BD9-81ED-4DB2-BD59-A6C34878D82A}">
                    <a16:rowId xmlns:a16="http://schemas.microsoft.com/office/drawing/2014/main" val="3792261108"/>
                  </a:ext>
                </a:extLst>
              </a:tr>
            </a:tbl>
          </a:graphicData>
        </a:graphic>
      </p:graphicFrame>
    </p:spTree>
    <p:extLst>
      <p:ext uri="{BB962C8B-B14F-4D97-AF65-F5344CB8AC3E}">
        <p14:creationId xmlns:p14="http://schemas.microsoft.com/office/powerpoint/2010/main" val="173340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57"/>
          </a:xfrm>
        </p:spPr>
        <p:txBody>
          <a:bodyPr>
            <a:normAutofit fontScale="90000"/>
          </a:bodyPr>
          <a:lstStyle/>
          <a:p>
            <a:r>
              <a:rPr lang="en-US" dirty="0" smtClean="0"/>
              <a:t>SPRINT ACTUAL</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731882"/>
              </p:ext>
            </p:extLst>
          </p:nvPr>
        </p:nvGraphicFramePr>
        <p:xfrm>
          <a:off x="180975" y="708025"/>
          <a:ext cx="11172825" cy="886968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1465819365"/>
                    </a:ext>
                  </a:extLst>
                </a:gridCol>
                <a:gridCol w="657225">
                  <a:extLst>
                    <a:ext uri="{9D8B030D-6E8A-4147-A177-3AD203B41FA5}">
                      <a16:colId xmlns:a16="http://schemas.microsoft.com/office/drawing/2014/main" val="616593860"/>
                    </a:ext>
                  </a:extLst>
                </a:gridCol>
                <a:gridCol w="657225">
                  <a:extLst>
                    <a:ext uri="{9D8B030D-6E8A-4147-A177-3AD203B41FA5}">
                      <a16:colId xmlns:a16="http://schemas.microsoft.com/office/drawing/2014/main" val="3082131494"/>
                    </a:ext>
                  </a:extLst>
                </a:gridCol>
                <a:gridCol w="657225">
                  <a:extLst>
                    <a:ext uri="{9D8B030D-6E8A-4147-A177-3AD203B41FA5}">
                      <a16:colId xmlns:a16="http://schemas.microsoft.com/office/drawing/2014/main" val="1962592174"/>
                    </a:ext>
                  </a:extLst>
                </a:gridCol>
                <a:gridCol w="657225">
                  <a:extLst>
                    <a:ext uri="{9D8B030D-6E8A-4147-A177-3AD203B41FA5}">
                      <a16:colId xmlns:a16="http://schemas.microsoft.com/office/drawing/2014/main" val="3812685408"/>
                    </a:ext>
                  </a:extLst>
                </a:gridCol>
                <a:gridCol w="657225">
                  <a:extLst>
                    <a:ext uri="{9D8B030D-6E8A-4147-A177-3AD203B41FA5}">
                      <a16:colId xmlns:a16="http://schemas.microsoft.com/office/drawing/2014/main" val="4276509187"/>
                    </a:ext>
                  </a:extLst>
                </a:gridCol>
                <a:gridCol w="657225">
                  <a:extLst>
                    <a:ext uri="{9D8B030D-6E8A-4147-A177-3AD203B41FA5}">
                      <a16:colId xmlns:a16="http://schemas.microsoft.com/office/drawing/2014/main" val="1464184852"/>
                    </a:ext>
                  </a:extLst>
                </a:gridCol>
                <a:gridCol w="657225">
                  <a:extLst>
                    <a:ext uri="{9D8B030D-6E8A-4147-A177-3AD203B41FA5}">
                      <a16:colId xmlns:a16="http://schemas.microsoft.com/office/drawing/2014/main" val="446393511"/>
                    </a:ext>
                  </a:extLst>
                </a:gridCol>
                <a:gridCol w="657225">
                  <a:extLst>
                    <a:ext uri="{9D8B030D-6E8A-4147-A177-3AD203B41FA5}">
                      <a16:colId xmlns:a16="http://schemas.microsoft.com/office/drawing/2014/main" val="3982938784"/>
                    </a:ext>
                  </a:extLst>
                </a:gridCol>
                <a:gridCol w="657225">
                  <a:extLst>
                    <a:ext uri="{9D8B030D-6E8A-4147-A177-3AD203B41FA5}">
                      <a16:colId xmlns:a16="http://schemas.microsoft.com/office/drawing/2014/main" val="3614731794"/>
                    </a:ext>
                  </a:extLst>
                </a:gridCol>
                <a:gridCol w="657225">
                  <a:extLst>
                    <a:ext uri="{9D8B030D-6E8A-4147-A177-3AD203B41FA5}">
                      <a16:colId xmlns:a16="http://schemas.microsoft.com/office/drawing/2014/main" val="3901710138"/>
                    </a:ext>
                  </a:extLst>
                </a:gridCol>
                <a:gridCol w="657225">
                  <a:extLst>
                    <a:ext uri="{9D8B030D-6E8A-4147-A177-3AD203B41FA5}">
                      <a16:colId xmlns:a16="http://schemas.microsoft.com/office/drawing/2014/main" val="947276702"/>
                    </a:ext>
                  </a:extLst>
                </a:gridCol>
                <a:gridCol w="657225">
                  <a:extLst>
                    <a:ext uri="{9D8B030D-6E8A-4147-A177-3AD203B41FA5}">
                      <a16:colId xmlns:a16="http://schemas.microsoft.com/office/drawing/2014/main" val="432112144"/>
                    </a:ext>
                  </a:extLst>
                </a:gridCol>
                <a:gridCol w="657225">
                  <a:extLst>
                    <a:ext uri="{9D8B030D-6E8A-4147-A177-3AD203B41FA5}">
                      <a16:colId xmlns:a16="http://schemas.microsoft.com/office/drawing/2014/main" val="2298266447"/>
                    </a:ext>
                  </a:extLst>
                </a:gridCol>
                <a:gridCol w="657225">
                  <a:extLst>
                    <a:ext uri="{9D8B030D-6E8A-4147-A177-3AD203B41FA5}">
                      <a16:colId xmlns:a16="http://schemas.microsoft.com/office/drawing/2014/main" val="2442012491"/>
                    </a:ext>
                  </a:extLst>
                </a:gridCol>
                <a:gridCol w="657225">
                  <a:extLst>
                    <a:ext uri="{9D8B030D-6E8A-4147-A177-3AD203B41FA5}">
                      <a16:colId xmlns:a16="http://schemas.microsoft.com/office/drawing/2014/main" val="4093020431"/>
                    </a:ext>
                  </a:extLst>
                </a:gridCol>
                <a:gridCol w="657225">
                  <a:extLst>
                    <a:ext uri="{9D8B030D-6E8A-4147-A177-3AD203B41FA5}">
                      <a16:colId xmlns:a16="http://schemas.microsoft.com/office/drawing/2014/main" val="424477587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Backlog Item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Status and Completion date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Original Estimate in hours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2</a:t>
                      </a:r>
                      <a:endParaRPr lang="en-US" sz="1200" b="1" kern="1200" dirty="0" smtClean="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3</a:t>
                      </a:r>
                      <a:endParaRPr lang="en-US" sz="1200" b="1" kern="1200" dirty="0" smtClean="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4</a:t>
                      </a:r>
                      <a:endParaRPr lang="en-US" sz="1200" b="1" kern="1200" dirty="0" smtClean="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5</a:t>
                      </a:r>
                      <a:endParaRPr lang="en-US" sz="1200" b="1" kern="1200" dirty="0" smtClean="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6</a:t>
                      </a:r>
                      <a:endParaRPr lang="en-US" sz="1200" b="1" kern="1200" dirty="0" smtClean="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7</a:t>
                      </a:r>
                      <a:endParaRPr lang="en-US" sz="1200" b="1" kern="1200" dirty="0" smtClean="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8</a:t>
                      </a:r>
                      <a:endParaRPr lang="en-US" sz="1200" b="1" kern="1200" dirty="0" smtClean="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9</a:t>
                      </a:r>
                      <a:endParaRPr lang="en-US" sz="1200" b="1" kern="1200" dirty="0" smtClean="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11</a:t>
                      </a:r>
                      <a:endParaRPr lang="en-US" sz="1200" b="1" kern="1200" dirty="0" smtClean="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12</a:t>
                      </a:r>
                      <a:endParaRPr lang="en-US" sz="1200" b="1" kern="1200" dirty="0" smtClean="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13</a:t>
                      </a:r>
                      <a:endParaRPr lang="en-US" sz="1200" b="1" kern="1200" dirty="0" smtClean="0">
                        <a:solidFill>
                          <a:schemeClr val="lt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Day 14</a:t>
                      </a:r>
                      <a:endParaRPr lang="en-US" sz="1200" b="1" kern="1200" dirty="0" smtClean="0">
                        <a:solidFill>
                          <a:schemeClr val="lt1"/>
                        </a:solidFill>
                        <a:effectLst/>
                        <a:latin typeface="+mn-lt"/>
                        <a:ea typeface="+mn-ea"/>
                        <a:cs typeface="+mn-cs"/>
                      </a:endParaRPr>
                    </a:p>
                  </a:txBody>
                  <a:tcPr/>
                </a:tc>
                <a:extLst>
                  <a:ext uri="{0D108BD9-81ED-4DB2-BD59-A6C34878D82A}">
                    <a16:rowId xmlns:a16="http://schemas.microsoft.com/office/drawing/2014/main" val="376990503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rPr>
                        <a:t>User story  #1,2,3</a:t>
                      </a:r>
                    </a:p>
                  </a:txBody>
                  <a:tcPr/>
                </a:tc>
                <a:tc>
                  <a:txBody>
                    <a:bodyPr/>
                    <a:lstStyle/>
                    <a:p>
                      <a:r>
                        <a:rPr lang="en-US" sz="1200" dirty="0" smtClean="0"/>
                        <a:t>Completed</a:t>
                      </a:r>
                      <a:endParaRPr lang="en-US" sz="1200" dirty="0"/>
                    </a:p>
                  </a:txBody>
                  <a:tcPr/>
                </a:tc>
                <a:tc>
                  <a:txBody>
                    <a:bodyPr/>
                    <a:lstStyle/>
                    <a:p>
                      <a:endParaRPr lang="en-US" sz="1200"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extLst>
                  <a:ext uri="{0D108BD9-81ED-4DB2-BD59-A6C34878D82A}">
                    <a16:rowId xmlns:a16="http://schemas.microsoft.com/office/drawing/2014/main" val="378475096"/>
                  </a:ext>
                </a:extLst>
              </a:tr>
              <a:tr h="370840">
                <a:tc>
                  <a:txBody>
                    <a:bodyPr/>
                    <a:lstStyle/>
                    <a:p>
                      <a:r>
                        <a:rPr lang="en-US" sz="1200" b="0" dirty="0" smtClean="0"/>
                        <a:t>Dtaset Collection</a:t>
                      </a:r>
                      <a:endParaRPr lang="en-US"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27/12/2021</a:t>
                      </a:r>
                    </a:p>
                  </a:txBody>
                  <a:tcPr/>
                </a:tc>
                <a:tc>
                  <a:txBody>
                    <a:bodyPr/>
                    <a:lstStyle/>
                    <a:p>
                      <a:r>
                        <a:rPr lang="en-US" sz="1200" dirty="0" smtClean="0"/>
                        <a:t>5</a:t>
                      </a:r>
                      <a:endParaRPr lang="en-US" sz="1200" dirty="0"/>
                    </a:p>
                  </a:txBody>
                  <a:tcPr/>
                </a:tc>
                <a:tc>
                  <a:txBody>
                    <a:bodyPr/>
                    <a:lstStyle/>
                    <a:p>
                      <a:r>
                        <a:rPr lang="en-US" sz="1200" dirty="0" smtClean="0"/>
                        <a:t>5</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extLst>
                  <a:ext uri="{0D108BD9-81ED-4DB2-BD59-A6C34878D82A}">
                    <a16:rowId xmlns:a16="http://schemas.microsoft.com/office/drawing/2014/main" val="2616919110"/>
                  </a:ext>
                </a:extLst>
              </a:tr>
              <a:tr h="370840">
                <a:tc>
                  <a:txBody>
                    <a:bodyPr/>
                    <a:lstStyle/>
                    <a:p>
                      <a:r>
                        <a:rPr lang="en-US" sz="1200" b="0" dirty="0" smtClean="0"/>
                        <a:t>Preprocessing</a:t>
                      </a:r>
                      <a:endParaRPr lang="en-US"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29/12/2021</a:t>
                      </a:r>
                    </a:p>
                  </a:txBody>
                  <a:tcPr/>
                </a:tc>
                <a:tc>
                  <a:txBody>
                    <a:bodyPr/>
                    <a:lstStyle/>
                    <a:p>
                      <a:r>
                        <a:rPr lang="en-US" sz="1200" dirty="0" smtClean="0"/>
                        <a:t>10</a:t>
                      </a:r>
                      <a:endParaRPr lang="en-US" sz="1200" dirty="0"/>
                    </a:p>
                  </a:txBody>
                  <a:tcPr/>
                </a:tc>
                <a:tc>
                  <a:txBody>
                    <a:bodyPr/>
                    <a:lstStyle/>
                    <a:p>
                      <a:r>
                        <a:rPr lang="en-US" sz="1200" dirty="0" smtClean="0"/>
                        <a:t>0</a:t>
                      </a:r>
                      <a:endParaRPr lang="en-US" sz="1200" dirty="0"/>
                    </a:p>
                  </a:txBody>
                  <a:tcPr/>
                </a:tc>
                <a:tc>
                  <a:txBody>
                    <a:bodyPr/>
                    <a:lstStyle/>
                    <a:p>
                      <a:r>
                        <a:rPr lang="en-US" sz="1200" dirty="0" smtClean="0"/>
                        <a:t>5</a:t>
                      </a:r>
                      <a:endParaRPr lang="en-US" sz="1200" dirty="0"/>
                    </a:p>
                  </a:txBody>
                  <a:tcPr/>
                </a:tc>
                <a:tc>
                  <a:txBody>
                    <a:bodyPr/>
                    <a:lstStyle/>
                    <a:p>
                      <a:r>
                        <a:rPr lang="en-US" sz="1200" dirty="0" smtClean="0"/>
                        <a:t>5</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extLst>
                  <a:ext uri="{0D108BD9-81ED-4DB2-BD59-A6C34878D82A}">
                    <a16:rowId xmlns:a16="http://schemas.microsoft.com/office/drawing/2014/main" val="1364892587"/>
                  </a:ext>
                </a:extLst>
              </a:tr>
              <a:tr h="370840">
                <a:tc>
                  <a:txBody>
                    <a:bodyPr/>
                    <a:lstStyle/>
                    <a:p>
                      <a:r>
                        <a:rPr lang="en-US" sz="1200" b="0" dirty="0" smtClean="0"/>
                        <a:t>Visualisation</a:t>
                      </a:r>
                      <a:endParaRPr lang="en-US"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30/12/2021</a:t>
                      </a:r>
                    </a:p>
                  </a:txBody>
                  <a:tcPr/>
                </a:tc>
                <a:tc>
                  <a:txBody>
                    <a:bodyPr/>
                    <a:lstStyle/>
                    <a:p>
                      <a:r>
                        <a:rPr lang="en-US" sz="1200" dirty="0" smtClean="0"/>
                        <a:t>5</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5</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extLst>
                  <a:ext uri="{0D108BD9-81ED-4DB2-BD59-A6C34878D82A}">
                    <a16:rowId xmlns:a16="http://schemas.microsoft.com/office/drawing/2014/main" val="144484825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rPr>
                        <a:t>User story  #4,5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Planned</a:t>
                      </a:r>
                    </a:p>
                  </a:txBody>
                  <a:tcPr/>
                </a:tc>
                <a:tc>
                  <a:txBody>
                    <a:bodyPr/>
                    <a:lstStyle/>
                    <a:p>
                      <a:endParaRPr lang="en-US" sz="1200"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extLst>
                  <a:ext uri="{0D108BD9-81ED-4DB2-BD59-A6C34878D82A}">
                    <a16:rowId xmlns:a16="http://schemas.microsoft.com/office/drawing/2014/main" val="3821686272"/>
                  </a:ext>
                </a:extLst>
              </a:tr>
              <a:tr h="370840">
                <a:tc>
                  <a:txBody>
                    <a:bodyPr/>
                    <a:lstStyle/>
                    <a:p>
                      <a:r>
                        <a:rPr lang="en-US" sz="1200" b="0" dirty="0" smtClean="0"/>
                        <a:t>Split the Data</a:t>
                      </a:r>
                      <a:endParaRPr lang="en-US"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22/1/2022</a:t>
                      </a:r>
                    </a:p>
                  </a:txBody>
                  <a:tcPr/>
                </a:tc>
                <a:tc>
                  <a:txBody>
                    <a:bodyPr/>
                    <a:lstStyle/>
                    <a:p>
                      <a:r>
                        <a:rPr lang="en-US" sz="1200" dirty="0" smtClean="0"/>
                        <a:t>4</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4</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extLst>
                  <a:ext uri="{0D108BD9-81ED-4DB2-BD59-A6C34878D82A}">
                    <a16:rowId xmlns:a16="http://schemas.microsoft.com/office/drawing/2014/main" val="3790360508"/>
                  </a:ext>
                </a:extLst>
              </a:tr>
              <a:tr h="370840">
                <a:tc>
                  <a:txBody>
                    <a:bodyPr/>
                    <a:lstStyle/>
                    <a:p>
                      <a:r>
                        <a:rPr lang="en-US" sz="1200" b="0" dirty="0" smtClean="0"/>
                        <a:t>Train the Data</a:t>
                      </a:r>
                      <a:endParaRPr lang="en-US"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24/1/2022</a:t>
                      </a:r>
                      <a:endParaRPr lang="en-US" sz="1200" dirty="0" smtClean="0"/>
                    </a:p>
                  </a:txBody>
                  <a:tcPr/>
                </a:tc>
                <a:tc>
                  <a:txBody>
                    <a:bodyPr/>
                    <a:lstStyle/>
                    <a:p>
                      <a:r>
                        <a:rPr lang="en-US" sz="1200" dirty="0" smtClean="0"/>
                        <a:t>6</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3</a:t>
                      </a:r>
                      <a:endParaRPr lang="en-US" sz="1200" dirty="0"/>
                    </a:p>
                  </a:txBody>
                  <a:tcPr/>
                </a:tc>
                <a:tc>
                  <a:txBody>
                    <a:bodyPr/>
                    <a:lstStyle/>
                    <a:p>
                      <a:r>
                        <a:rPr lang="en-US" sz="1200" dirty="0" smtClean="0"/>
                        <a:t>3</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extLst>
                  <a:ext uri="{0D108BD9-81ED-4DB2-BD59-A6C34878D82A}">
                    <a16:rowId xmlns:a16="http://schemas.microsoft.com/office/drawing/2014/main" val="218626604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rPr>
                        <a:t>User story  #6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Planned</a:t>
                      </a:r>
                    </a:p>
                  </a:txBody>
                  <a:tcPr/>
                </a:tc>
                <a:tc>
                  <a:txBody>
                    <a:bodyPr/>
                    <a:lstStyle/>
                    <a:p>
                      <a:endParaRPr lang="en-US" sz="1200"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extLst>
                  <a:ext uri="{0D108BD9-81ED-4DB2-BD59-A6C34878D82A}">
                    <a16:rowId xmlns:a16="http://schemas.microsoft.com/office/drawing/2014/main" val="1514458531"/>
                  </a:ext>
                </a:extLst>
              </a:tr>
              <a:tr h="370840">
                <a:tc>
                  <a:txBody>
                    <a:bodyPr/>
                    <a:lstStyle/>
                    <a:p>
                      <a:r>
                        <a:rPr lang="en-US" sz="1200" b="0" dirty="0" smtClean="0"/>
                        <a:t>UI  Designing</a:t>
                      </a:r>
                      <a:endParaRPr lang="en-US" sz="1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29/01/2022</a:t>
                      </a:r>
                    </a:p>
                  </a:txBody>
                  <a:tcPr/>
                </a:tc>
                <a:tc>
                  <a:txBody>
                    <a:bodyPr/>
                    <a:lstStyle/>
                    <a:p>
                      <a:r>
                        <a:rPr lang="en-US" sz="1200" dirty="0" smtClean="0"/>
                        <a:t>5</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1</a:t>
                      </a:r>
                      <a:endParaRPr lang="en-US" sz="1200" dirty="0"/>
                    </a:p>
                  </a:txBody>
                  <a:tcPr/>
                </a:tc>
                <a:tc>
                  <a:txBody>
                    <a:bodyPr/>
                    <a:lstStyle/>
                    <a:p>
                      <a:r>
                        <a:rPr lang="en-US" sz="1200" dirty="0" smtClean="0"/>
                        <a:t>3</a:t>
                      </a:r>
                      <a:endParaRPr lang="en-US" sz="1200" dirty="0"/>
                    </a:p>
                  </a:txBody>
                  <a:tcPr/>
                </a:tc>
                <a:tc>
                  <a:txBody>
                    <a:bodyPr/>
                    <a:lstStyle/>
                    <a:p>
                      <a:r>
                        <a:rPr lang="en-US" sz="1200" dirty="0" smtClean="0"/>
                        <a:t>3</a:t>
                      </a:r>
                      <a:endParaRPr lang="en-US" sz="1200" dirty="0"/>
                    </a:p>
                  </a:txBody>
                  <a:tcPr/>
                </a:tc>
                <a:tc>
                  <a:txBody>
                    <a:bodyPr/>
                    <a:lstStyle/>
                    <a:p>
                      <a:r>
                        <a:rPr lang="en-US" sz="1200" dirty="0" smtClean="0"/>
                        <a:t>3</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extLst>
                  <a:ext uri="{0D108BD9-81ED-4DB2-BD59-A6C34878D82A}">
                    <a16:rowId xmlns:a16="http://schemas.microsoft.com/office/drawing/2014/main" val="13480547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rPr>
                        <a:t>User story  #7,8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Planned</a:t>
                      </a:r>
                    </a:p>
                  </a:txBody>
                  <a:tcPr/>
                </a:tc>
                <a:tc>
                  <a:txBody>
                    <a:bodyPr/>
                    <a:lstStyle/>
                    <a:p>
                      <a:endParaRPr lang="en-US" sz="1200"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tc>
                  <a:txBody>
                    <a:bodyPr/>
                    <a:lstStyle/>
                    <a:p>
                      <a:r>
                        <a:rPr lang="en-US" sz="1200" b="1" dirty="0" smtClean="0"/>
                        <a:t>Hours</a:t>
                      </a:r>
                      <a:endParaRPr lang="en-US" sz="1200" b="1" dirty="0"/>
                    </a:p>
                  </a:txBody>
                  <a:tcPr/>
                </a:tc>
                <a:extLst>
                  <a:ext uri="{0D108BD9-81ED-4DB2-BD59-A6C34878D82A}">
                    <a16:rowId xmlns:a16="http://schemas.microsoft.com/office/drawing/2014/main" val="266034251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Testing</a:t>
                      </a:r>
                      <a:r>
                        <a:rPr lang="en-US" sz="1200" b="0" baseline="0" dirty="0" smtClean="0"/>
                        <a:t> &amp; collect input from user</a:t>
                      </a:r>
                      <a:endParaRPr lang="en-US" sz="1200" b="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06/02/2022</a:t>
                      </a:r>
                      <a:endParaRPr lang="en-US" sz="1200" dirty="0" smtClean="0"/>
                    </a:p>
                  </a:txBody>
                  <a:tcPr/>
                </a:tc>
                <a:tc>
                  <a:txBody>
                    <a:bodyPr/>
                    <a:lstStyle/>
                    <a:p>
                      <a:r>
                        <a:rPr lang="en-US" sz="1200" dirty="0" smtClean="0"/>
                        <a:t>4</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3</a:t>
                      </a:r>
                      <a:endParaRPr lang="en-US" sz="1200" dirty="0"/>
                    </a:p>
                  </a:txBody>
                  <a:tcPr/>
                </a:tc>
                <a:tc>
                  <a:txBody>
                    <a:bodyPr/>
                    <a:lstStyle/>
                    <a:p>
                      <a:r>
                        <a:rPr lang="en-US" sz="1200" dirty="0" smtClean="0"/>
                        <a:t>3</a:t>
                      </a:r>
                      <a:endParaRPr lang="en-US" sz="1200" dirty="0"/>
                    </a:p>
                  </a:txBody>
                  <a:tcPr/>
                </a:tc>
                <a:tc>
                  <a:txBody>
                    <a:bodyPr/>
                    <a:lstStyle/>
                    <a:p>
                      <a:r>
                        <a:rPr lang="en-US" sz="1200" dirty="0" smtClean="0"/>
                        <a:t>0</a:t>
                      </a:r>
                      <a:endParaRPr lang="en-US" sz="1200" dirty="0"/>
                    </a:p>
                  </a:txBody>
                  <a:tcPr/>
                </a:tc>
                <a:extLst>
                  <a:ext uri="{0D108BD9-81ED-4DB2-BD59-A6C34878D82A}">
                    <a16:rowId xmlns:a16="http://schemas.microsoft.com/office/drawing/2014/main" val="30968749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mn-lt"/>
                          <a:cs typeface="+mn-cs"/>
                        </a:rPr>
                        <a:t>Generate</a:t>
                      </a:r>
                      <a:r>
                        <a:rPr lang="en-US" sz="1200" b="0" baseline="0" dirty="0" smtClean="0">
                          <a:latin typeface="+mn-lt"/>
                          <a:cs typeface="+mn-cs"/>
                        </a:rPr>
                        <a:t> Result</a:t>
                      </a:r>
                      <a:endParaRPr lang="en-US" sz="1200" b="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12/02/2022</a:t>
                      </a:r>
                    </a:p>
                  </a:txBody>
                  <a:tcPr/>
                </a:tc>
                <a:tc>
                  <a:txBody>
                    <a:bodyPr/>
                    <a:lstStyle/>
                    <a:p>
                      <a:r>
                        <a:rPr lang="en-US" sz="1200" dirty="0" smtClean="0"/>
                        <a:t>6</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0</a:t>
                      </a:r>
                      <a:endParaRPr lang="en-US" sz="1200" dirty="0"/>
                    </a:p>
                  </a:txBody>
                  <a:tcPr/>
                </a:tc>
                <a:tc>
                  <a:txBody>
                    <a:bodyPr/>
                    <a:lstStyle/>
                    <a:p>
                      <a:r>
                        <a:rPr lang="en-US" sz="1200" dirty="0" smtClean="0"/>
                        <a:t>4</a:t>
                      </a:r>
                      <a:endParaRPr lang="en-US" sz="1200" dirty="0"/>
                    </a:p>
                  </a:txBody>
                  <a:tcPr/>
                </a:tc>
                <a:extLst>
                  <a:ext uri="{0D108BD9-81ED-4DB2-BD59-A6C34878D82A}">
                    <a16:rowId xmlns:a16="http://schemas.microsoft.com/office/drawing/2014/main" val="3545307930"/>
                  </a:ext>
                </a:extLst>
              </a:tr>
            </a:tbl>
          </a:graphicData>
        </a:graphic>
      </p:graphicFrame>
    </p:spTree>
    <p:extLst>
      <p:ext uri="{BB962C8B-B14F-4D97-AF65-F5344CB8AC3E}">
        <p14:creationId xmlns:p14="http://schemas.microsoft.com/office/powerpoint/2010/main" val="422905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RUMOR DETECTION</Template>
  <TotalTime>0</TotalTime>
  <Words>800</Words>
  <Application>Microsoft Office PowerPoint</Application>
  <PresentationFormat>Widescreen</PresentationFormat>
  <Paragraphs>487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SimSun</vt:lpstr>
      <vt:lpstr>Arial</vt:lpstr>
      <vt:lpstr>Calibri</vt:lpstr>
      <vt:lpstr>Calibri Light</vt:lpstr>
      <vt:lpstr>Times New Roman</vt:lpstr>
      <vt:lpstr>Office Theme</vt:lpstr>
      <vt:lpstr>RUMOR DETECTION  FROM SOCAIL MEDIA</vt:lpstr>
      <vt:lpstr>CONTENTS</vt:lpstr>
      <vt:lpstr>Rumor Detection from Social Media    </vt:lpstr>
      <vt:lpstr>MODULES</vt:lpstr>
      <vt:lpstr>DEVELOPING ENVIRONMENT</vt:lpstr>
      <vt:lpstr>PRODUCT BACKLOG</vt:lpstr>
      <vt:lpstr>USER STORY</vt:lpstr>
      <vt:lpstr>PROJECT PLAN</vt:lpstr>
      <vt:lpstr>SPRINT ACTUAL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RUMOR DETECTION  FROM SOCAIL MEDIA</dc:title>
  <dc:creator>TzC</dc:creator>
  <cp:lastModifiedBy>TzC</cp:lastModifiedBy>
  <cp:revision>1</cp:revision>
  <dcterms:created xsi:type="dcterms:W3CDTF">2022-01-17T02:17:41Z</dcterms:created>
  <dcterms:modified xsi:type="dcterms:W3CDTF">2022-01-17T02:18:08Z</dcterms:modified>
</cp:coreProperties>
</file>